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7" r:id="rId5"/>
    <p:sldId id="260" r:id="rId6"/>
    <p:sldId id="268" r:id="rId7"/>
    <p:sldId id="269" r:id="rId8"/>
    <p:sldId id="270" r:id="rId9"/>
    <p:sldId id="289" r:id="rId10"/>
    <p:sldId id="259" r:id="rId11"/>
    <p:sldId id="271" r:id="rId12"/>
    <p:sldId id="272" r:id="rId13"/>
    <p:sldId id="263" r:id="rId14"/>
    <p:sldId id="258" r:id="rId15"/>
    <p:sldId id="284" r:id="rId16"/>
    <p:sldId id="285" r:id="rId17"/>
    <p:sldId id="286" r:id="rId18"/>
    <p:sldId id="287" r:id="rId19"/>
    <p:sldId id="288" r:id="rId20"/>
    <p:sldId id="290" r:id="rId21"/>
    <p:sldId id="283" r:id="rId22"/>
    <p:sldId id="265" r:id="rId2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83B94-3448-4A30-80BF-EEDE93EBB876}" v="27" dt="2022-03-09T00:05:58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Đurović" userId="c7a91fc306fb85e5" providerId="Windows Live" clId="Web-{BAC83B94-3448-4A30-80BF-EEDE93EBB876}"/>
    <pc:docChg chg="modSld">
      <pc:chgData name="Aleksandra Đurović" userId="c7a91fc306fb85e5" providerId="Windows Live" clId="Web-{BAC83B94-3448-4A30-80BF-EEDE93EBB876}" dt="2022-03-09T00:05:54.324" v="17" actId="20577"/>
      <pc:docMkLst>
        <pc:docMk/>
      </pc:docMkLst>
      <pc:sldChg chg="modSp">
        <pc:chgData name="Aleksandra Đurović" userId="c7a91fc306fb85e5" providerId="Windows Live" clId="Web-{BAC83B94-3448-4A30-80BF-EEDE93EBB876}" dt="2022-03-09T00:00:57.518" v="7"/>
        <pc:sldMkLst>
          <pc:docMk/>
          <pc:sldMk cId="2321053630" sldId="261"/>
        </pc:sldMkLst>
        <pc:graphicFrameChg chg="mod modGraphic">
          <ac:chgData name="Aleksandra Đurović" userId="c7a91fc306fb85e5" providerId="Windows Live" clId="Web-{BAC83B94-3448-4A30-80BF-EEDE93EBB876}" dt="2022-03-09T00:00:57.518" v="7"/>
          <ac:graphicFrameMkLst>
            <pc:docMk/>
            <pc:sldMk cId="2321053630" sldId="261"/>
            <ac:graphicFrameMk id="3" creationId="{5B66B9DE-CB0B-4F6C-B5B9-5EAC03E88295}"/>
          </ac:graphicFrameMkLst>
        </pc:graphicFrameChg>
      </pc:sldChg>
      <pc:sldChg chg="modSp">
        <pc:chgData name="Aleksandra Đurović" userId="c7a91fc306fb85e5" providerId="Windows Live" clId="Web-{BAC83B94-3448-4A30-80BF-EEDE93EBB876}" dt="2022-03-09T00:04:36.150" v="10" actId="20577"/>
        <pc:sldMkLst>
          <pc:docMk/>
          <pc:sldMk cId="2695937735" sldId="284"/>
        </pc:sldMkLst>
        <pc:spChg chg="mod">
          <ac:chgData name="Aleksandra Đurović" userId="c7a91fc306fb85e5" providerId="Windows Live" clId="Web-{BAC83B94-3448-4A30-80BF-EEDE93EBB876}" dt="2022-03-09T00:04:36.150" v="10" actId="20577"/>
          <ac:spMkLst>
            <pc:docMk/>
            <pc:sldMk cId="2695937735" sldId="284"/>
            <ac:spMk id="10" creationId="{B7B1A0EA-B241-48AE-8B2C-DF2067FECC96}"/>
          </ac:spMkLst>
        </pc:spChg>
      </pc:sldChg>
      <pc:sldChg chg="modSp">
        <pc:chgData name="Aleksandra Đurović" userId="c7a91fc306fb85e5" providerId="Windows Live" clId="Web-{BAC83B94-3448-4A30-80BF-EEDE93EBB876}" dt="2022-03-09T00:02:37.396" v="8" actId="14100"/>
        <pc:sldMkLst>
          <pc:docMk/>
          <pc:sldMk cId="1186258624" sldId="289"/>
        </pc:sldMkLst>
        <pc:spChg chg="mod">
          <ac:chgData name="Aleksandra Đurović" userId="c7a91fc306fb85e5" providerId="Windows Live" clId="Web-{BAC83B94-3448-4A30-80BF-EEDE93EBB876}" dt="2022-03-09T00:02:37.396" v="8" actId="14100"/>
          <ac:spMkLst>
            <pc:docMk/>
            <pc:sldMk cId="1186258624" sldId="289"/>
            <ac:spMk id="10" creationId="{0ABAE915-E405-42B5-B528-BB1553E71A10}"/>
          </ac:spMkLst>
        </pc:spChg>
      </pc:sldChg>
      <pc:sldChg chg="modSp">
        <pc:chgData name="Aleksandra Đurović" userId="c7a91fc306fb85e5" providerId="Windows Live" clId="Web-{BAC83B94-3448-4A30-80BF-EEDE93EBB876}" dt="2022-03-09T00:05:54.324" v="17" actId="20577"/>
        <pc:sldMkLst>
          <pc:docMk/>
          <pc:sldMk cId="2663704653" sldId="290"/>
        </pc:sldMkLst>
        <pc:spChg chg="mod">
          <ac:chgData name="Aleksandra Đurović" userId="c7a91fc306fb85e5" providerId="Windows Live" clId="Web-{BAC83B94-3448-4A30-80BF-EEDE93EBB876}" dt="2022-03-09T00:05:54.324" v="17" actId="20577"/>
          <ac:spMkLst>
            <pc:docMk/>
            <pc:sldMk cId="2663704653" sldId="290"/>
            <ac:spMk id="10" creationId="{B7B1A0EA-B241-48AE-8B2C-DF2067FECC9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FBDC8-9CBA-43C8-AE5F-CEAD47E5A4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0CEF2A-BCE0-4C51-8475-92AD797DC8D7}">
      <dgm:prSet phldrT="[Text]" custT="1"/>
      <dgm:spPr/>
      <dgm:t>
        <a:bodyPr/>
        <a:lstStyle/>
        <a:p>
          <a:r>
            <a:rPr lang="sr-Latn-RS" sz="1600" dirty="0"/>
            <a:t>Očekivanja klijenata koji su utemeljena u kulturi utiču na pitanja vezana za karijeru i dostupne resurse</a:t>
          </a:r>
          <a:endParaRPr lang="en-GB" sz="1600" dirty="0"/>
        </a:p>
      </dgm:t>
    </dgm:pt>
    <dgm:pt modelId="{F1EBBEFC-A75B-4EF6-834C-8043DA351727}" type="parTrans" cxnId="{8875ADFA-9706-4D2B-849F-2476710225C1}">
      <dgm:prSet/>
      <dgm:spPr/>
      <dgm:t>
        <a:bodyPr/>
        <a:lstStyle/>
        <a:p>
          <a:endParaRPr lang="en-GB" sz="2000"/>
        </a:p>
      </dgm:t>
    </dgm:pt>
    <dgm:pt modelId="{672AE592-8E5C-4E45-9184-83997D5214B4}" type="sibTrans" cxnId="{8875ADFA-9706-4D2B-849F-2476710225C1}">
      <dgm:prSet/>
      <dgm:spPr/>
      <dgm:t>
        <a:bodyPr/>
        <a:lstStyle/>
        <a:p>
          <a:endParaRPr lang="en-GB" sz="2000"/>
        </a:p>
      </dgm:t>
    </dgm:pt>
    <dgm:pt modelId="{C22C7EBC-DBE0-4D85-A20E-1799CDAA66F3}">
      <dgm:prSet phldrT="[Text]" custT="1"/>
      <dgm:spPr/>
      <dgm:t>
        <a:bodyPr/>
        <a:lstStyle/>
        <a:p>
          <a:r>
            <a:rPr lang="sr-Latn-RS" sz="1600" dirty="0"/>
            <a:t>Savetnici moraju da prepoznaju svoje </a:t>
          </a:r>
          <a:r>
            <a:rPr lang="sr-Latn-RS" sz="1600" dirty="0" err="1"/>
            <a:t>internalizovane</a:t>
          </a:r>
          <a:r>
            <a:rPr lang="sr-Latn-RS" sz="1600" dirty="0"/>
            <a:t> koncepte rada i karijere</a:t>
          </a:r>
          <a:endParaRPr lang="en-GB" sz="1600" dirty="0"/>
        </a:p>
      </dgm:t>
    </dgm:pt>
    <dgm:pt modelId="{D6B6A629-43A9-49AA-95B7-DAEA2E76194E}" type="parTrans" cxnId="{96B752DB-BC65-4508-A282-10538EC69DD9}">
      <dgm:prSet/>
      <dgm:spPr/>
      <dgm:t>
        <a:bodyPr/>
        <a:lstStyle/>
        <a:p>
          <a:endParaRPr lang="en-GB" sz="2000"/>
        </a:p>
      </dgm:t>
    </dgm:pt>
    <dgm:pt modelId="{9A36B0B2-D2A3-4956-BA24-478A8EB3951B}" type="sibTrans" cxnId="{96B752DB-BC65-4508-A282-10538EC69DD9}">
      <dgm:prSet/>
      <dgm:spPr/>
      <dgm:t>
        <a:bodyPr/>
        <a:lstStyle/>
        <a:p>
          <a:endParaRPr lang="en-GB" sz="2000"/>
        </a:p>
      </dgm:t>
    </dgm:pt>
    <dgm:pt modelId="{A7674143-ECDF-4F93-8B10-17B1E4923F2D}">
      <dgm:prSet phldrT="[Text]" custT="1"/>
      <dgm:spPr/>
      <dgm:t>
        <a:bodyPr/>
        <a:lstStyle/>
        <a:p>
          <a:r>
            <a:rPr lang="sr-Latn-RS" sz="1600" dirty="0"/>
            <a:t>Termini karijera i karijerni razvoj mogu imati različita značenja koja su definisana </a:t>
          </a:r>
          <a:r>
            <a:rPr lang="sr-Latn-RS" sz="1600" dirty="0" err="1"/>
            <a:t>kulturalnim</a:t>
          </a:r>
          <a:r>
            <a:rPr lang="sr-Latn-RS" sz="1600" dirty="0"/>
            <a:t> pretpostavkama</a:t>
          </a:r>
          <a:endParaRPr lang="en-GB" sz="1600" dirty="0"/>
        </a:p>
      </dgm:t>
    </dgm:pt>
    <dgm:pt modelId="{29D7E833-139C-4A4E-B18C-1EE76F6101FF}" type="parTrans" cxnId="{84505262-4878-4082-ACC4-93896B1F08F9}">
      <dgm:prSet/>
      <dgm:spPr/>
      <dgm:t>
        <a:bodyPr/>
        <a:lstStyle/>
        <a:p>
          <a:endParaRPr lang="en-GB" sz="2000"/>
        </a:p>
      </dgm:t>
    </dgm:pt>
    <dgm:pt modelId="{B543DC6A-DC66-4B49-A542-E264C1488E00}" type="sibTrans" cxnId="{84505262-4878-4082-ACC4-93896B1F08F9}">
      <dgm:prSet/>
      <dgm:spPr/>
      <dgm:t>
        <a:bodyPr/>
        <a:lstStyle/>
        <a:p>
          <a:endParaRPr lang="en-GB" sz="2000"/>
        </a:p>
      </dgm:t>
    </dgm:pt>
    <dgm:pt modelId="{1D6813E9-E389-43ED-8F70-264211F3E080}">
      <dgm:prSet phldrT="[Text]" custT="1"/>
      <dgm:spPr/>
      <dgm:t>
        <a:bodyPr/>
        <a:lstStyle/>
        <a:p>
          <a:r>
            <a:rPr lang="sr-Latn-RS" sz="1600" dirty="0"/>
            <a:t>Prepoznati da teorije karijernog razvoja i karijernog savetovanja uvek uključuju </a:t>
          </a:r>
          <a:r>
            <a:rPr lang="sr-Latn-RS" sz="1600" dirty="0" err="1"/>
            <a:t>kulturalne</a:t>
          </a:r>
          <a:r>
            <a:rPr lang="sr-Latn-RS" sz="1600" dirty="0"/>
            <a:t> pretpostavke</a:t>
          </a:r>
          <a:endParaRPr lang="en-GB" sz="1600" dirty="0"/>
        </a:p>
      </dgm:t>
    </dgm:pt>
    <dgm:pt modelId="{7665DF44-540E-42EB-A764-24259F0D5E14}" type="parTrans" cxnId="{96CD52C7-B3C6-4549-8499-A4E512A39B86}">
      <dgm:prSet/>
      <dgm:spPr/>
      <dgm:t>
        <a:bodyPr/>
        <a:lstStyle/>
        <a:p>
          <a:endParaRPr lang="en-GB" sz="2000"/>
        </a:p>
      </dgm:t>
    </dgm:pt>
    <dgm:pt modelId="{5BC9CBB7-53A9-4F9C-8ED8-9F0C72CBE2C0}" type="sibTrans" cxnId="{96CD52C7-B3C6-4549-8499-A4E512A39B86}">
      <dgm:prSet/>
      <dgm:spPr/>
      <dgm:t>
        <a:bodyPr/>
        <a:lstStyle/>
        <a:p>
          <a:endParaRPr lang="en-GB" sz="2000"/>
        </a:p>
      </dgm:t>
    </dgm:pt>
    <dgm:pt modelId="{D23306B5-25A0-4BE8-A346-86C7112EEBE2}">
      <dgm:prSet phldrT="[Text]" custT="1"/>
      <dgm:spPr/>
      <dgm:t>
        <a:bodyPr/>
        <a:lstStyle/>
        <a:p>
          <a:r>
            <a:rPr lang="sr-Latn-RS" sz="1600" dirty="0"/>
            <a:t>Ciljevi i procesi karijernog savetovanja moraju da budu zajednički definisani</a:t>
          </a:r>
          <a:endParaRPr lang="en-GB" sz="1600" dirty="0"/>
        </a:p>
      </dgm:t>
    </dgm:pt>
    <dgm:pt modelId="{B3B5A93D-0D5F-4288-98E2-5CE98E4328E9}" type="parTrans" cxnId="{FCBE0C63-FD1D-4324-96FB-D72C072DFB11}">
      <dgm:prSet/>
      <dgm:spPr/>
      <dgm:t>
        <a:bodyPr/>
        <a:lstStyle/>
        <a:p>
          <a:endParaRPr lang="en-GB" sz="2000"/>
        </a:p>
      </dgm:t>
    </dgm:pt>
    <dgm:pt modelId="{381E5205-0FBF-4D66-A232-E9825E99D3BB}" type="sibTrans" cxnId="{FCBE0C63-FD1D-4324-96FB-D72C072DFB11}">
      <dgm:prSet/>
      <dgm:spPr/>
      <dgm:t>
        <a:bodyPr/>
        <a:lstStyle/>
        <a:p>
          <a:endParaRPr lang="en-GB" sz="2000"/>
        </a:p>
      </dgm:t>
    </dgm:pt>
    <dgm:pt modelId="{91334EEB-BBEE-425A-B742-2991D4BE8EFA}">
      <dgm:prSet custT="1"/>
      <dgm:spPr/>
      <dgm:t>
        <a:bodyPr/>
        <a:lstStyle/>
        <a:p>
          <a:r>
            <a:rPr lang="sr-Latn-RS" sz="1600" dirty="0"/>
            <a:t>Model ohrabruje savetnike da primenjuju intervenciju na više nivoa</a:t>
          </a:r>
          <a:endParaRPr lang="en-GB" sz="1600" dirty="0"/>
        </a:p>
      </dgm:t>
    </dgm:pt>
    <dgm:pt modelId="{08B6ED8D-7CBB-41D6-ADE4-4A784E3A4E71}" type="parTrans" cxnId="{9B1643E7-1213-41AF-8AC0-49CF97FC0898}">
      <dgm:prSet/>
      <dgm:spPr/>
      <dgm:t>
        <a:bodyPr/>
        <a:lstStyle/>
        <a:p>
          <a:endParaRPr lang="en-GB" sz="2000"/>
        </a:p>
      </dgm:t>
    </dgm:pt>
    <dgm:pt modelId="{5286EE15-0379-4097-982E-358438595AFF}" type="sibTrans" cxnId="{9B1643E7-1213-41AF-8AC0-49CF97FC0898}">
      <dgm:prSet/>
      <dgm:spPr/>
      <dgm:t>
        <a:bodyPr/>
        <a:lstStyle/>
        <a:p>
          <a:endParaRPr lang="en-GB" sz="2000"/>
        </a:p>
      </dgm:t>
    </dgm:pt>
    <dgm:pt modelId="{CD4A07A9-ECA1-45CF-9A92-3E6E6E9A0CBE}" type="pres">
      <dgm:prSet presAssocID="{6F0FBDC8-9CBA-43C8-AE5F-CEAD47E5A4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8A640-2C31-4F14-AB52-98FCDBD93EB7}" type="pres">
      <dgm:prSet presAssocID="{3B0CEF2A-BCE0-4C51-8475-92AD797DC8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711C9-1468-49CE-AB1B-247F328E0D9D}" type="pres">
      <dgm:prSet presAssocID="{672AE592-8E5C-4E45-9184-83997D5214B4}" presName="sibTrans" presStyleCnt="0"/>
      <dgm:spPr/>
    </dgm:pt>
    <dgm:pt modelId="{C7F15317-CE5F-458E-ADE4-052E4E4DFB7E}" type="pres">
      <dgm:prSet presAssocID="{C22C7EBC-DBE0-4D85-A20E-1799CDAA66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09C5F-F5D4-45CA-A8A2-FB6435080344}" type="pres">
      <dgm:prSet presAssocID="{9A36B0B2-D2A3-4956-BA24-478A8EB3951B}" presName="sibTrans" presStyleCnt="0"/>
      <dgm:spPr/>
    </dgm:pt>
    <dgm:pt modelId="{A8F63315-974E-48C9-8F58-C510FFA80F83}" type="pres">
      <dgm:prSet presAssocID="{A7674143-ECDF-4F93-8B10-17B1E4923F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C2774-EA5D-45FB-B6F0-0693872F3E98}" type="pres">
      <dgm:prSet presAssocID="{B543DC6A-DC66-4B49-A542-E264C1488E00}" presName="sibTrans" presStyleCnt="0"/>
      <dgm:spPr/>
    </dgm:pt>
    <dgm:pt modelId="{3F394C4B-D8FC-43F9-A201-4F7DE62E2163}" type="pres">
      <dgm:prSet presAssocID="{1D6813E9-E389-43ED-8F70-264211F3E0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EB488-5789-4DEB-BD0E-A81A56783E93}" type="pres">
      <dgm:prSet presAssocID="{5BC9CBB7-53A9-4F9C-8ED8-9F0C72CBE2C0}" presName="sibTrans" presStyleCnt="0"/>
      <dgm:spPr/>
    </dgm:pt>
    <dgm:pt modelId="{B74491C5-E16A-402A-B749-D8D66127D850}" type="pres">
      <dgm:prSet presAssocID="{D23306B5-25A0-4BE8-A346-86C7112EEBE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DF6F6-3A13-4C91-85B5-2E5E4F3F74FC}" type="pres">
      <dgm:prSet presAssocID="{381E5205-0FBF-4D66-A232-E9825E99D3BB}" presName="sibTrans" presStyleCnt="0"/>
      <dgm:spPr/>
    </dgm:pt>
    <dgm:pt modelId="{7C96AE10-5C75-4436-9363-762A9457DC3F}" type="pres">
      <dgm:prSet presAssocID="{91334EEB-BBEE-425A-B742-2991D4BE8E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5E254-9D2C-4447-B2E9-64A92EA6376A}" type="presOf" srcId="{A7674143-ECDF-4F93-8B10-17B1E4923F2D}" destId="{A8F63315-974E-48C9-8F58-C510FFA80F83}" srcOrd="0" destOrd="0" presId="urn:microsoft.com/office/officeart/2005/8/layout/default"/>
    <dgm:cxn modelId="{E1E830C5-CA26-413B-ADA0-35738BF19081}" type="presOf" srcId="{91334EEB-BBEE-425A-B742-2991D4BE8EFA}" destId="{7C96AE10-5C75-4436-9363-762A9457DC3F}" srcOrd="0" destOrd="0" presId="urn:microsoft.com/office/officeart/2005/8/layout/default"/>
    <dgm:cxn modelId="{CFA52684-92B3-4554-946F-FAD9F07FEAF3}" type="presOf" srcId="{6F0FBDC8-9CBA-43C8-AE5F-CEAD47E5A447}" destId="{CD4A07A9-ECA1-45CF-9A92-3E6E6E9A0CBE}" srcOrd="0" destOrd="0" presId="urn:microsoft.com/office/officeart/2005/8/layout/default"/>
    <dgm:cxn modelId="{84505262-4878-4082-ACC4-93896B1F08F9}" srcId="{6F0FBDC8-9CBA-43C8-AE5F-CEAD47E5A447}" destId="{A7674143-ECDF-4F93-8B10-17B1E4923F2D}" srcOrd="2" destOrd="0" parTransId="{29D7E833-139C-4A4E-B18C-1EE76F6101FF}" sibTransId="{B543DC6A-DC66-4B49-A542-E264C1488E00}"/>
    <dgm:cxn modelId="{8875ADFA-9706-4D2B-849F-2476710225C1}" srcId="{6F0FBDC8-9CBA-43C8-AE5F-CEAD47E5A447}" destId="{3B0CEF2A-BCE0-4C51-8475-92AD797DC8D7}" srcOrd="0" destOrd="0" parTransId="{F1EBBEFC-A75B-4EF6-834C-8043DA351727}" sibTransId="{672AE592-8E5C-4E45-9184-83997D5214B4}"/>
    <dgm:cxn modelId="{96B752DB-BC65-4508-A282-10538EC69DD9}" srcId="{6F0FBDC8-9CBA-43C8-AE5F-CEAD47E5A447}" destId="{C22C7EBC-DBE0-4D85-A20E-1799CDAA66F3}" srcOrd="1" destOrd="0" parTransId="{D6B6A629-43A9-49AA-95B7-DAEA2E76194E}" sibTransId="{9A36B0B2-D2A3-4956-BA24-478A8EB3951B}"/>
    <dgm:cxn modelId="{9B1643E7-1213-41AF-8AC0-49CF97FC0898}" srcId="{6F0FBDC8-9CBA-43C8-AE5F-CEAD47E5A447}" destId="{91334EEB-BBEE-425A-B742-2991D4BE8EFA}" srcOrd="5" destOrd="0" parTransId="{08B6ED8D-7CBB-41D6-ADE4-4A784E3A4E71}" sibTransId="{5286EE15-0379-4097-982E-358438595AFF}"/>
    <dgm:cxn modelId="{7BEC948E-C2A2-4BF9-A96E-F8EED1A35BCE}" type="presOf" srcId="{1D6813E9-E389-43ED-8F70-264211F3E080}" destId="{3F394C4B-D8FC-43F9-A201-4F7DE62E2163}" srcOrd="0" destOrd="0" presId="urn:microsoft.com/office/officeart/2005/8/layout/default"/>
    <dgm:cxn modelId="{FCBE0C63-FD1D-4324-96FB-D72C072DFB11}" srcId="{6F0FBDC8-9CBA-43C8-AE5F-CEAD47E5A447}" destId="{D23306B5-25A0-4BE8-A346-86C7112EEBE2}" srcOrd="4" destOrd="0" parTransId="{B3B5A93D-0D5F-4288-98E2-5CE98E4328E9}" sibTransId="{381E5205-0FBF-4D66-A232-E9825E99D3BB}"/>
    <dgm:cxn modelId="{A5B6ACEC-E73F-4AFC-A404-B7BEB9F6AA5A}" type="presOf" srcId="{3B0CEF2A-BCE0-4C51-8475-92AD797DC8D7}" destId="{B088A640-2C31-4F14-AB52-98FCDBD93EB7}" srcOrd="0" destOrd="0" presId="urn:microsoft.com/office/officeart/2005/8/layout/default"/>
    <dgm:cxn modelId="{20E98D45-2BE8-4936-B5B4-B48F1F9D6F77}" type="presOf" srcId="{D23306B5-25A0-4BE8-A346-86C7112EEBE2}" destId="{B74491C5-E16A-402A-B749-D8D66127D850}" srcOrd="0" destOrd="0" presId="urn:microsoft.com/office/officeart/2005/8/layout/default"/>
    <dgm:cxn modelId="{2B0DCFB5-3576-4D31-954D-6C3CDF9D3C90}" type="presOf" srcId="{C22C7EBC-DBE0-4D85-A20E-1799CDAA66F3}" destId="{C7F15317-CE5F-458E-ADE4-052E4E4DFB7E}" srcOrd="0" destOrd="0" presId="urn:microsoft.com/office/officeart/2005/8/layout/default"/>
    <dgm:cxn modelId="{96CD52C7-B3C6-4549-8499-A4E512A39B86}" srcId="{6F0FBDC8-9CBA-43C8-AE5F-CEAD47E5A447}" destId="{1D6813E9-E389-43ED-8F70-264211F3E080}" srcOrd="3" destOrd="0" parTransId="{7665DF44-540E-42EB-A764-24259F0D5E14}" sibTransId="{5BC9CBB7-53A9-4F9C-8ED8-9F0C72CBE2C0}"/>
    <dgm:cxn modelId="{AC68FA81-72F6-4C23-AF92-781A158DC1FB}" type="presParOf" srcId="{CD4A07A9-ECA1-45CF-9A92-3E6E6E9A0CBE}" destId="{B088A640-2C31-4F14-AB52-98FCDBD93EB7}" srcOrd="0" destOrd="0" presId="urn:microsoft.com/office/officeart/2005/8/layout/default"/>
    <dgm:cxn modelId="{88FF29C7-D2F3-4B7C-874C-F63070FFAD3A}" type="presParOf" srcId="{CD4A07A9-ECA1-45CF-9A92-3E6E6E9A0CBE}" destId="{CB6711C9-1468-49CE-AB1B-247F328E0D9D}" srcOrd="1" destOrd="0" presId="urn:microsoft.com/office/officeart/2005/8/layout/default"/>
    <dgm:cxn modelId="{0E6728A7-D701-4A55-AAD5-B2621F166B4F}" type="presParOf" srcId="{CD4A07A9-ECA1-45CF-9A92-3E6E6E9A0CBE}" destId="{C7F15317-CE5F-458E-ADE4-052E4E4DFB7E}" srcOrd="2" destOrd="0" presId="urn:microsoft.com/office/officeart/2005/8/layout/default"/>
    <dgm:cxn modelId="{6FD00D8F-6D1C-4BEE-9070-DFCC061924B3}" type="presParOf" srcId="{CD4A07A9-ECA1-45CF-9A92-3E6E6E9A0CBE}" destId="{F8809C5F-F5D4-45CA-A8A2-FB6435080344}" srcOrd="3" destOrd="0" presId="urn:microsoft.com/office/officeart/2005/8/layout/default"/>
    <dgm:cxn modelId="{E0DAA9F8-F6BC-4F33-A29F-BF99B49F494B}" type="presParOf" srcId="{CD4A07A9-ECA1-45CF-9A92-3E6E6E9A0CBE}" destId="{A8F63315-974E-48C9-8F58-C510FFA80F83}" srcOrd="4" destOrd="0" presId="urn:microsoft.com/office/officeart/2005/8/layout/default"/>
    <dgm:cxn modelId="{EA07C47B-E420-4672-AD95-299CEED27DB6}" type="presParOf" srcId="{CD4A07A9-ECA1-45CF-9A92-3E6E6E9A0CBE}" destId="{39AC2774-EA5D-45FB-B6F0-0693872F3E98}" srcOrd="5" destOrd="0" presId="urn:microsoft.com/office/officeart/2005/8/layout/default"/>
    <dgm:cxn modelId="{09A384EE-B7D1-4751-9107-C9F5E9509DD5}" type="presParOf" srcId="{CD4A07A9-ECA1-45CF-9A92-3E6E6E9A0CBE}" destId="{3F394C4B-D8FC-43F9-A201-4F7DE62E2163}" srcOrd="6" destOrd="0" presId="urn:microsoft.com/office/officeart/2005/8/layout/default"/>
    <dgm:cxn modelId="{0D7522EE-EF0D-4051-A1A0-D514F2321140}" type="presParOf" srcId="{CD4A07A9-ECA1-45CF-9A92-3E6E6E9A0CBE}" destId="{C1AEB488-5789-4DEB-BD0E-A81A56783E93}" srcOrd="7" destOrd="0" presId="urn:microsoft.com/office/officeart/2005/8/layout/default"/>
    <dgm:cxn modelId="{24239144-D559-4055-B748-5B9AB615738E}" type="presParOf" srcId="{CD4A07A9-ECA1-45CF-9A92-3E6E6E9A0CBE}" destId="{B74491C5-E16A-402A-B749-D8D66127D850}" srcOrd="8" destOrd="0" presId="urn:microsoft.com/office/officeart/2005/8/layout/default"/>
    <dgm:cxn modelId="{396E642F-DCB9-4DB7-942E-7983C57CDBAC}" type="presParOf" srcId="{CD4A07A9-ECA1-45CF-9A92-3E6E6E9A0CBE}" destId="{93CDF6F6-3A13-4C91-85B5-2E5E4F3F74FC}" srcOrd="9" destOrd="0" presId="urn:microsoft.com/office/officeart/2005/8/layout/default"/>
    <dgm:cxn modelId="{58C0AE4D-C50F-46C1-B826-97033BB46225}" type="presParOf" srcId="{CD4A07A9-ECA1-45CF-9A92-3E6E6E9A0CBE}" destId="{7C96AE10-5C75-4436-9363-762A9457DC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456-team-work-transpar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ight-bulb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Deo</a:t>
            </a:r>
            <a:r>
              <a:rPr lang="en-US" b="1" dirty="0"/>
              <a:t> 5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/>
              <a:t>Promena u organizacijama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" y="3434398"/>
            <a:ext cx="10490965" cy="1655762"/>
          </a:xfrm>
        </p:spPr>
        <p:txBody>
          <a:bodyPr/>
          <a:lstStyle/>
          <a:p>
            <a:r>
              <a:rPr lang="sr-Latn-RS" sz="3200" dirty="0">
                <a:solidFill>
                  <a:srgbClr val="FFFFFF"/>
                </a:solidFill>
              </a:rPr>
              <a:t>Sprovođenje praksi karijernog vođenja i savetovanja u organizacijama</a:t>
            </a:r>
            <a:endParaRPr lang="lt-LT" sz="3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4018410" y="5848129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655" y="3218377"/>
            <a:ext cx="4242752" cy="1798320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Model karijernog savetovanja koji uključuje pitanja kulture</a:t>
            </a:r>
          </a:p>
          <a:p>
            <a:r>
              <a:rPr lang="sr-Latn-RS" dirty="0">
                <a:solidFill>
                  <a:schemeClr val="tx1"/>
                </a:solidFill>
              </a:rPr>
              <a:t>(</a:t>
            </a:r>
            <a:r>
              <a:rPr lang="sr-Latn-RS" dirty="0" err="1">
                <a:solidFill>
                  <a:schemeClr val="tx1"/>
                </a:solidFill>
              </a:rPr>
              <a:t>eng</a:t>
            </a:r>
            <a:r>
              <a:rPr lang="sr-Latn-RS" dirty="0">
                <a:solidFill>
                  <a:schemeClr val="tx1"/>
                </a:solidFill>
              </a:rPr>
              <a:t>. </a:t>
            </a:r>
            <a:r>
              <a:rPr lang="en-GB" dirty="0">
                <a:solidFill>
                  <a:schemeClr val="tx1"/>
                </a:solidFill>
              </a:rPr>
              <a:t>Culture-Infused Career Counselling (CICC) Model</a:t>
            </a:r>
            <a:r>
              <a:rPr lang="sr-Latn-R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Arthur &amp; Collins, 2010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07" y="1135381"/>
            <a:ext cx="5703994" cy="184063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Kako profesionalci mogu da uključe aspekat kulture u </a:t>
            </a:r>
            <a:r>
              <a:rPr lang="sr-Latn-RS" dirty="0" err="1"/>
              <a:t>KViS</a:t>
            </a:r>
            <a:r>
              <a:rPr lang="sr-Latn-RS" dirty="0"/>
              <a:t>-u?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629505"/>
            <a:ext cx="11283518" cy="6788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Model karijernog </a:t>
            </a:r>
            <a:r>
              <a:rPr lang="en-GB" b="1" dirty="0" err="1"/>
              <a:t>savetovanja</a:t>
            </a:r>
            <a:r>
              <a:rPr lang="en-GB" b="1" dirty="0"/>
              <a:t> </a:t>
            </a:r>
            <a:r>
              <a:rPr lang="en-GB" b="1" dirty="0" err="1"/>
              <a:t>koji</a:t>
            </a:r>
            <a:r>
              <a:rPr lang="en-GB" b="1" dirty="0"/>
              <a:t> </a:t>
            </a:r>
            <a:r>
              <a:rPr lang="en-GB" b="1" dirty="0" err="1"/>
              <a:t>uključuje</a:t>
            </a:r>
            <a:r>
              <a:rPr lang="en-GB" b="1" dirty="0"/>
              <a:t> </a:t>
            </a:r>
            <a:r>
              <a:rPr lang="en-GB" b="1" dirty="0" err="1"/>
              <a:t>pitanja</a:t>
            </a:r>
            <a:r>
              <a:rPr lang="en-GB" b="1" dirty="0"/>
              <a:t> </a:t>
            </a:r>
            <a:r>
              <a:rPr lang="en-GB" b="1" dirty="0" err="1"/>
              <a:t>kulture</a:t>
            </a:r>
            <a:endParaRPr lang="en-GB" b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493EAF81-51A6-4E11-9766-2BE3D9E44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446239"/>
              </p:ext>
            </p:extLst>
          </p:nvPr>
        </p:nvGraphicFramePr>
        <p:xfrm>
          <a:off x="639192" y="1440452"/>
          <a:ext cx="8504807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E91F91-3304-4DF4-A308-FDA3869C27A3}"/>
              </a:ext>
            </a:extLst>
          </p:cNvPr>
          <p:cNvSpPr txBox="1"/>
          <p:nvPr/>
        </p:nvSpPr>
        <p:spPr>
          <a:xfrm>
            <a:off x="9251271" y="3512645"/>
            <a:ext cx="258340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OSNOVNI PRINCIPI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5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615217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Model karijernog </a:t>
            </a:r>
            <a:r>
              <a:rPr lang="en-GB" b="1" dirty="0" err="1"/>
              <a:t>savetovanja</a:t>
            </a:r>
            <a:r>
              <a:rPr lang="en-GB" b="1" dirty="0"/>
              <a:t> </a:t>
            </a:r>
            <a:r>
              <a:rPr lang="en-GB" b="1" dirty="0" err="1"/>
              <a:t>koji</a:t>
            </a:r>
            <a:r>
              <a:rPr lang="en-GB" b="1" dirty="0"/>
              <a:t> </a:t>
            </a:r>
            <a:r>
              <a:rPr lang="en-GB" b="1" dirty="0" err="1"/>
              <a:t>uključuje</a:t>
            </a:r>
            <a:r>
              <a:rPr lang="en-GB" b="1" dirty="0"/>
              <a:t> </a:t>
            </a:r>
            <a:r>
              <a:rPr lang="en-GB" b="1" dirty="0" err="1"/>
              <a:t>pitanja</a:t>
            </a:r>
            <a:r>
              <a:rPr lang="en-GB" b="1" dirty="0"/>
              <a:t> </a:t>
            </a:r>
            <a:r>
              <a:rPr lang="en-GB" b="1" dirty="0" err="1"/>
              <a:t>kulture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209" y="2031931"/>
            <a:ext cx="6428698" cy="3922240"/>
          </a:xfrm>
        </p:spPr>
        <p:txBody>
          <a:bodyPr>
            <a:normAutofit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Karijerni praktičari moraju da </a:t>
            </a:r>
            <a:r>
              <a:rPr lang="sr-Latn-RS" dirty="0" err="1">
                <a:solidFill>
                  <a:schemeClr val="tx1"/>
                </a:solidFill>
              </a:rPr>
              <a:t>osveste</a:t>
            </a:r>
            <a:r>
              <a:rPr lang="sr-Latn-RS" dirty="0">
                <a:solidFill>
                  <a:schemeClr val="tx1"/>
                </a:solidFill>
              </a:rPr>
              <a:t> i razumeju svoje obrasce mišljenja i kulture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sr-Latn-RS" dirty="0">
                <a:solidFill>
                  <a:schemeClr val="tx1"/>
                </a:solidFill>
              </a:rPr>
              <a:t>Moraju uvek da razmotre </a:t>
            </a:r>
            <a:r>
              <a:rPr lang="sr-Latn-RS" dirty="0" err="1">
                <a:solidFill>
                  <a:schemeClr val="tx1"/>
                </a:solidFill>
              </a:rPr>
              <a:t>kulturalnu</a:t>
            </a:r>
            <a:r>
              <a:rPr lang="sr-Latn-RS" dirty="0">
                <a:solidFill>
                  <a:schemeClr val="tx1"/>
                </a:solidFill>
              </a:rPr>
              <a:t> validnost svojih pristupa, naročito u radu sa klijentima iz manjinskih grupa, ili sa organizacijama koje promovišu diverzitet i inkluziju.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sr-Latn-RS" dirty="0">
                <a:solidFill>
                  <a:schemeClr val="tx1"/>
                </a:solidFill>
              </a:rPr>
              <a:t>Karijerni praktičari su ohrabreni da sarađuju sa klijentima u procesu traženja odgovarajuće reakcije na sistematične društvene razlike u moći koje ograničavaju klijente da postignu svoj puni potencijal.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Business handshake">
            <a:extLst>
              <a:ext uri="{FF2B5EF4-FFF2-40B4-BE49-F238E27FC236}">
                <a16:creationId xmlns:a16="http://schemas.microsoft.com/office/drawing/2014/main" xmlns="" id="{F6ECFA10-C18D-4C34-BFB4-FFB363565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64" y="2157356"/>
            <a:ext cx="4135661" cy="27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xmlns="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0" y="635862"/>
            <a:ext cx="5418969" cy="728346"/>
          </a:xfrm>
        </p:spPr>
        <p:txBody>
          <a:bodyPr>
            <a:noAutofit/>
          </a:bodyPr>
          <a:lstStyle/>
          <a:p>
            <a:r>
              <a:rPr lang="sr-Latn-RS" sz="3600" dirty="0"/>
              <a:t>Studije slučaja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440" y="1634681"/>
            <a:ext cx="5418968" cy="3993761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sr-Latn-RS" b="1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m 1: </a:t>
            </a:r>
            <a:r>
              <a:rPr lang="sr-Latn-RS" b="1" dirty="0">
                <a:solidFill>
                  <a:schemeClr val="tx1"/>
                </a:solidFill>
              </a:rPr>
              <a:t>Prodiskutujte studiju slučaja br.1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endParaRPr lang="en-US" sz="2000" b="1" dirty="0">
              <a:solidFill>
                <a:schemeClr val="tx1"/>
              </a:solidFill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sr-Latn-RS" sz="2000" b="1" dirty="0">
                <a:solidFill>
                  <a:schemeClr val="tx1"/>
                </a:solidFill>
              </a:rPr>
              <a:t>im</a:t>
            </a:r>
            <a:r>
              <a:rPr lang="en-US" sz="2000" b="1" dirty="0">
                <a:solidFill>
                  <a:schemeClr val="tx1"/>
                </a:solidFill>
              </a:rPr>
              <a:t> 2: : </a:t>
            </a:r>
            <a:r>
              <a:rPr lang="sr-Latn-RS" sz="2000" b="1" dirty="0">
                <a:solidFill>
                  <a:schemeClr val="tx1"/>
                </a:solidFill>
              </a:rPr>
              <a:t>Prodiskutujte studiju slučaja br.2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sr-Latn-RS" sz="2000" dirty="0">
                <a:solidFill>
                  <a:schemeClr val="tx1"/>
                </a:solidFill>
              </a:rPr>
              <a:t>Ukratko prodiskutujte kako biste pristupili situaciji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sr-Latn-RS" sz="2000" dirty="0">
                <a:solidFill>
                  <a:schemeClr val="tx1"/>
                </a:solidFill>
              </a:rPr>
              <a:t>Da li imate neke ideje ili rešenja za predstavljene probleme? Koje metode biste primetili? Koji su potencijali izazovi?</a:t>
            </a:r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xmlns="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:a16="http://schemas.microsoft.com/office/drawing/2014/main" xmlns="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715368" y="3254503"/>
            <a:ext cx="2180058" cy="513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sr-Latn-RS" b="1" dirty="0" err="1"/>
              <a:t>ažetak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Evolucija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811605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Kako se menjao kroz vreme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Kako je oblast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 proširena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8" y="3513116"/>
            <a:ext cx="4856162" cy="4665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Značaj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xmlns="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8285" y="3979702"/>
            <a:ext cx="4856162" cy="155996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Značaj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 za organizacione prakse i faze.</a:t>
            </a:r>
          </a:p>
          <a:p>
            <a:r>
              <a:rPr lang="sr-Latn-RS" dirty="0">
                <a:solidFill>
                  <a:schemeClr val="tx1"/>
                </a:solidFill>
              </a:rPr>
              <a:t>Šta karijerni praktičari mogu da urade da se pripreme za budućnost?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6048" y="1871345"/>
            <a:ext cx="5506561" cy="696922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Svest o kontekstu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sr-Latn-RS" dirty="0">
                <a:solidFill>
                  <a:schemeClr val="tx1"/>
                </a:solidFill>
              </a:rPr>
              <a:t>refleksija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xmlns="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6832" y="2417893"/>
            <a:ext cx="4856162" cy="1358921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Zašto je svest o kontekstu važna za sve planove promene i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? Kako možemo da je unapredimo?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Značaj samorefleksije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xmlns="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Značaj kulture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xmlns="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347587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Kako se osobe razlikuju u odnosu na </a:t>
            </a:r>
            <a:r>
              <a:rPr lang="sr-Latn-RS" dirty="0" err="1">
                <a:solidFill>
                  <a:schemeClr val="tx1"/>
                </a:solidFill>
              </a:rPr>
              <a:t>kulturalna</a:t>
            </a:r>
            <a:r>
              <a:rPr lang="sr-Latn-RS" dirty="0">
                <a:solidFill>
                  <a:schemeClr val="tx1"/>
                </a:solidFill>
              </a:rPr>
              <a:t> iskustva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Kako se ove razlike prenose na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9788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xmlns="" id="{EC25D523-0539-4B97-A69F-C1E9B2FCEEF0}"/>
              </a:ext>
            </a:extLst>
          </p:cNvPr>
          <p:cNvSpPr/>
          <p:nvPr/>
        </p:nvSpPr>
        <p:spPr>
          <a:xfrm>
            <a:off x="838200" y="3560054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xmlns="" id="{5A47F3EB-3FA2-4B25-954D-0655101960C9}"/>
              </a:ext>
            </a:extLst>
          </p:cNvPr>
          <p:cNvSpPr/>
          <p:nvPr/>
        </p:nvSpPr>
        <p:spPr>
          <a:xfrm>
            <a:off x="6172200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xmlns="" id="{8BF4F1A2-9B07-459B-A261-6A70F997E4F7}"/>
              </a:ext>
            </a:extLst>
          </p:cNvPr>
          <p:cNvSpPr/>
          <p:nvPr/>
        </p:nvSpPr>
        <p:spPr>
          <a:xfrm>
            <a:off x="6172200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00004"/>
            <a:ext cx="10515600" cy="781685"/>
          </a:xfrm>
        </p:spPr>
        <p:txBody>
          <a:bodyPr/>
          <a:lstStyle/>
          <a:p>
            <a:r>
              <a:rPr lang="sr-Latn-RS" b="1" dirty="0"/>
              <a:t>O čemu smo </a:t>
            </a:r>
            <a:r>
              <a:rPr lang="sr-Latn-RS" b="1"/>
              <a:t>pričali do sada</a:t>
            </a:r>
            <a:r>
              <a:rPr lang="en-US" b="1"/>
              <a:t>…!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613539"/>
            <a:ext cx="7101474" cy="61440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DEO</a:t>
            </a:r>
            <a:r>
              <a:rPr lang="en-GB" dirty="0">
                <a:solidFill>
                  <a:schemeClr val="tx1"/>
                </a:solidFill>
              </a:rPr>
              <a:t> 1: </a:t>
            </a:r>
            <a:r>
              <a:rPr lang="sr-Latn-RS" dirty="0">
                <a:solidFill>
                  <a:schemeClr val="tx1"/>
                </a:solidFill>
              </a:rPr>
              <a:t>Svet rada koji se menja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2236467"/>
            <a:ext cx="10515599" cy="32318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1.1. Opisati trenutne i buduće izazove u svetu rada. Detaljnije sagledati njihove posledice.</a:t>
            </a:r>
            <a:endParaRPr lang="sr-Latn-RS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sr-Latn-RS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r>
              <a:rPr lang="sr-Latn-RS" dirty="0">
                <a:solidFill>
                  <a:schemeClr val="tx1"/>
                </a:solidFill>
              </a:rPr>
              <a:t>1.2. Opisati metode </a:t>
            </a:r>
            <a:r>
              <a:rPr lang="sr-Latn-RS" dirty="0" err="1">
                <a:solidFill>
                  <a:schemeClr val="tx1"/>
                </a:solidFill>
              </a:rPr>
              <a:t>koje</a:t>
            </a:r>
            <a:r>
              <a:rPr lang="sr-Latn-RS" dirty="0">
                <a:solidFill>
                  <a:schemeClr val="tx1"/>
                </a:solidFill>
              </a:rPr>
              <a:t> se </a:t>
            </a:r>
            <a:r>
              <a:rPr lang="sr-Latn-RS" dirty="0" err="1">
                <a:solidFill>
                  <a:schemeClr val="tx1"/>
                </a:solidFill>
              </a:rPr>
              <a:t>koriste</a:t>
            </a:r>
            <a:r>
              <a:rPr lang="sr-Latn-RS" dirty="0">
                <a:solidFill>
                  <a:schemeClr val="tx1"/>
                </a:solidFill>
              </a:rPr>
              <a:t> da se </a:t>
            </a:r>
            <a:r>
              <a:rPr lang="sr-Latn-RS" dirty="0" err="1">
                <a:solidFill>
                  <a:schemeClr val="tx1"/>
                </a:solidFill>
              </a:rPr>
              <a:t>sazna</a:t>
            </a:r>
            <a:r>
              <a:rPr lang="sr-Latn-RS" dirty="0">
                <a:solidFill>
                  <a:schemeClr val="tx1"/>
                </a:solidFill>
              </a:rPr>
              <a:t> o </a:t>
            </a:r>
            <a:r>
              <a:rPr lang="sr-Latn-RS" dirty="0" err="1">
                <a:solidFill>
                  <a:schemeClr val="tx1"/>
                </a:solidFill>
              </a:rPr>
              <a:t>promenama</a:t>
            </a:r>
            <a:r>
              <a:rPr lang="sr-Latn-RS" dirty="0">
                <a:solidFill>
                  <a:schemeClr val="tx1"/>
                </a:solidFill>
              </a:rPr>
              <a:t> u </a:t>
            </a:r>
            <a:r>
              <a:rPr lang="sr-Latn-RS" dirty="0" err="1">
                <a:solidFill>
                  <a:schemeClr val="tx1"/>
                </a:solidFill>
              </a:rPr>
              <a:t>svetu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rada</a:t>
            </a:r>
            <a:r>
              <a:rPr lang="sr-Latn-RS" dirty="0">
                <a:solidFill>
                  <a:schemeClr val="tx1"/>
                </a:solidFill>
              </a:rPr>
              <a:t>. Razmotriti nalaze o promenama u svetu rada u svetlu primenjenih metoda.</a:t>
            </a:r>
            <a:endParaRPr lang="sr-Latn-RS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sr-Latn-RS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r>
              <a:rPr lang="sr-Latn-RS" dirty="0">
                <a:solidFill>
                  <a:schemeClr val="tx1"/>
                </a:solidFill>
              </a:rPr>
              <a:t>1.3. Identifikovati situacije u </a:t>
            </a:r>
            <a:r>
              <a:rPr lang="sr-Latn-RS" dirty="0" err="1">
                <a:solidFill>
                  <a:schemeClr val="tx1"/>
                </a:solidFill>
              </a:rPr>
              <a:t>kojima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nalazi</a:t>
            </a:r>
            <a:r>
              <a:rPr lang="sr-Latn-RS" dirty="0">
                <a:solidFill>
                  <a:schemeClr val="tx1"/>
                </a:solidFill>
              </a:rPr>
              <a:t> o </a:t>
            </a:r>
            <a:r>
              <a:rPr lang="sr-Latn-RS" dirty="0" err="1">
                <a:solidFill>
                  <a:schemeClr val="tx1"/>
                </a:solidFill>
              </a:rPr>
              <a:t>promenama</a:t>
            </a:r>
            <a:r>
              <a:rPr lang="sr-Latn-RS" dirty="0">
                <a:solidFill>
                  <a:schemeClr val="tx1"/>
                </a:solidFill>
              </a:rPr>
              <a:t> u </a:t>
            </a:r>
            <a:r>
              <a:rPr lang="sr-Latn-RS" dirty="0" err="1">
                <a:solidFill>
                  <a:schemeClr val="tx1"/>
                </a:solidFill>
              </a:rPr>
              <a:t>svetu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rada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mogu</a:t>
            </a:r>
            <a:r>
              <a:rPr lang="sr-Latn-RS" dirty="0">
                <a:solidFill>
                  <a:schemeClr val="tx1"/>
                </a:solidFill>
              </a:rPr>
              <a:t> da se </a:t>
            </a:r>
            <a:r>
              <a:rPr lang="sr-Latn-RS" dirty="0" err="1">
                <a:solidFill>
                  <a:schemeClr val="tx1"/>
                </a:solidFill>
              </a:rPr>
              <a:t>primene</a:t>
            </a:r>
            <a:r>
              <a:rPr lang="sr-Latn-RS" dirty="0">
                <a:solidFill>
                  <a:schemeClr val="tx1"/>
                </a:solidFill>
              </a:rPr>
              <a:t> u </a:t>
            </a:r>
            <a:r>
              <a:rPr lang="sr-Latn-RS" dirty="0" err="1">
                <a:solidFill>
                  <a:schemeClr val="tx1"/>
                </a:solidFill>
              </a:rPr>
              <a:t>praksi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prilikom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pružanja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podrške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karijernom</a:t>
            </a:r>
            <a:r>
              <a:rPr lang="sr-Latn-RS" dirty="0">
                <a:solidFill>
                  <a:schemeClr val="tx1"/>
                </a:solidFill>
              </a:rPr>
              <a:t> razvoju zaposlenih.</a:t>
            </a:r>
            <a:endParaRPr lang="lt-LT" dirty="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6612" y="1680814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593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103200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DEO</a:t>
            </a:r>
            <a:r>
              <a:rPr lang="en-GB" dirty="0">
                <a:solidFill>
                  <a:schemeClr val="tx1"/>
                </a:solidFill>
              </a:rPr>
              <a:t> 2: </a:t>
            </a:r>
            <a:r>
              <a:rPr lang="sr-Latn-RS" dirty="0">
                <a:solidFill>
                  <a:schemeClr val="tx1"/>
                </a:solidFill>
              </a:rPr>
              <a:t>Inovativni koncepti i trendovi vezani za podršku karijernom razvoju u kompanijama</a:t>
            </a: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1813087"/>
            <a:ext cx="10515599" cy="323182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l-GR" sz="2400" dirty="0">
                <a:solidFill>
                  <a:schemeClr val="tx1"/>
                </a:solidFill>
              </a:rPr>
              <a:t>.1. </a:t>
            </a:r>
            <a:r>
              <a:rPr lang="sr-Latn-RS" sz="2400" dirty="0">
                <a:solidFill>
                  <a:schemeClr val="tx1"/>
                </a:solidFill>
              </a:rPr>
              <a:t>Objasniti zahteve za individualizacijom razvoja zaposlenih. Opisati relevantne metode koje se bave individualizacijom učenja, metode savetovanja i </a:t>
            </a:r>
            <a:r>
              <a:rPr lang="sr-Latn-RS" sz="2400" dirty="0" err="1">
                <a:solidFill>
                  <a:schemeClr val="tx1"/>
                </a:solidFill>
              </a:rPr>
              <a:t>koučinga</a:t>
            </a:r>
            <a:r>
              <a:rPr lang="sr-Latn-R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GB" sz="2400" dirty="0">
                <a:solidFill>
                  <a:schemeClr val="tx1"/>
                </a:solidFill>
              </a:rPr>
              <a:t>2.2. </a:t>
            </a:r>
            <a:r>
              <a:rPr lang="sr-Latn-RS" sz="2400" dirty="0">
                <a:solidFill>
                  <a:schemeClr val="tx1"/>
                </a:solidFill>
              </a:rPr>
              <a:t>Objasniti pojam društveno odgovornog poslovanja kao pokretača u društvu. Opisati primere uspešnih metoda društvene odgovornosti.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ts val="2400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2.3. </a:t>
            </a:r>
            <a:r>
              <a:rPr lang="sr-Latn-RS" sz="2400" dirty="0">
                <a:solidFill>
                  <a:schemeClr val="tx1"/>
                </a:solidFill>
              </a:rPr>
              <a:t>Opisati najbolje prakse u saradnji menadžmenta ljudskih resursa u kompanijama i profesionalnog karijernog vođenja i savetovanja</a:t>
            </a: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545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103200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DEO</a:t>
            </a:r>
            <a:r>
              <a:rPr lang="en-GB" dirty="0">
                <a:solidFill>
                  <a:schemeClr val="tx1"/>
                </a:solidFill>
              </a:rPr>
              <a:t> 3: </a:t>
            </a:r>
            <a:r>
              <a:rPr lang="sr-Latn-RS" dirty="0">
                <a:solidFill>
                  <a:schemeClr val="tx1"/>
                </a:solidFill>
              </a:rPr>
              <a:t>Savremeni teorijski i metodološki pristupi za savetnike i </a:t>
            </a:r>
            <a:r>
              <a:rPr lang="sr-Latn-RS" dirty="0" err="1">
                <a:solidFill>
                  <a:schemeClr val="tx1"/>
                </a:solidFill>
              </a:rPr>
              <a:t>koučeve</a:t>
            </a:r>
            <a:r>
              <a:rPr lang="sr-Latn-RS" dirty="0">
                <a:solidFill>
                  <a:schemeClr val="tx1"/>
                </a:solidFill>
              </a:rPr>
              <a:t> u kompanijama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1813087"/>
            <a:ext cx="10515599" cy="3646680"/>
          </a:xfrm>
        </p:spPr>
        <p:txBody>
          <a:bodyPr>
            <a:normAutofit fontScale="77500" lnSpcReduction="20000"/>
          </a:bodyPr>
          <a:lstStyle/>
          <a:p>
            <a:r>
              <a:rPr lang="el-GR" sz="2800" b="1" dirty="0">
                <a:solidFill>
                  <a:schemeClr val="tx1"/>
                </a:solidFill>
              </a:rPr>
              <a:t>3.1. </a:t>
            </a:r>
            <a:r>
              <a:rPr lang="sr-Latn-RS" sz="2800" dirty="0">
                <a:solidFill>
                  <a:schemeClr val="tx1"/>
                </a:solidFill>
              </a:rPr>
              <a:t>Opisivanje odabranih paradigmi u karijernom vođenju i savetovanju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sr-Latn-RS" sz="2800" dirty="0">
                <a:solidFill>
                  <a:schemeClr val="tx1"/>
                </a:solidFill>
              </a:rPr>
              <a:t>Identifikovanje njihovih snaga i inovativnosti, ograničenja i izazova</a:t>
            </a:r>
            <a:r>
              <a:rPr lang="en-US" sz="2800" dirty="0">
                <a:solidFill>
                  <a:schemeClr val="tx1"/>
                </a:solidFill>
              </a:rPr>
              <a:t>; </a:t>
            </a:r>
            <a:r>
              <a:rPr lang="sr-Latn-RS" sz="2800" dirty="0">
                <a:solidFill>
                  <a:schemeClr val="tx1"/>
                </a:solidFill>
              </a:rPr>
              <a:t>Diskutovanje njihove relevantnosti i ograničenja u poslovnom kontekstu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l-GR" sz="2800" b="1" dirty="0">
                <a:solidFill>
                  <a:schemeClr val="tx1"/>
                </a:solidFill>
              </a:rPr>
              <a:t>3</a:t>
            </a:r>
            <a:r>
              <a:rPr lang="en-GB" sz="2800" b="1" dirty="0">
                <a:solidFill>
                  <a:schemeClr val="tx1"/>
                </a:solidFill>
              </a:rPr>
              <a:t>.2. </a:t>
            </a:r>
            <a:r>
              <a:rPr lang="sr-Latn-RS" sz="2800" dirty="0">
                <a:solidFill>
                  <a:schemeClr val="tx1"/>
                </a:solidFill>
              </a:rPr>
              <a:t>Na osnovu stečenog znanja i analize studija slučaja, opisivanje snaga i korisnosti predloženih alata za procenu i identifikovanje njihovih sličnosti i razlika.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l-GR" sz="2800" b="1" dirty="0">
                <a:solidFill>
                  <a:schemeClr val="tx1"/>
                </a:solidFill>
              </a:rPr>
              <a:t>3</a:t>
            </a:r>
            <a:r>
              <a:rPr lang="en-GB" sz="2800" b="1" dirty="0">
                <a:solidFill>
                  <a:schemeClr val="tx1"/>
                </a:solidFill>
              </a:rPr>
              <a:t>.3. </a:t>
            </a:r>
            <a:r>
              <a:rPr lang="sr-Latn-RS" sz="2800" dirty="0">
                <a:solidFill>
                  <a:schemeClr val="tx1"/>
                </a:solidFill>
                <a:sym typeface="Calibri"/>
              </a:rPr>
              <a:t>Identifikovanje situacija u kojima dimenzije predložene paradigmama koje su analizirane i operacionalizovane alatima, mogu da budu korisne u organizacijama, zajedno sa strategijama kojima se može promovisati njihovo korišćenje u organizacijama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352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103200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DEO</a:t>
            </a:r>
            <a:r>
              <a:rPr lang="en-GB" dirty="0">
                <a:solidFill>
                  <a:schemeClr val="tx1"/>
                </a:solidFill>
              </a:rPr>
              <a:t> 4: </a:t>
            </a:r>
            <a:r>
              <a:rPr lang="sr-Latn-RS" dirty="0">
                <a:solidFill>
                  <a:schemeClr val="tx1"/>
                </a:solidFill>
              </a:rPr>
              <a:t>Povezivanje karijernog vođenja i savetovanja i </a:t>
            </a:r>
            <a:r>
              <a:rPr lang="sr-Latn-RS" dirty="0" err="1">
                <a:solidFill>
                  <a:schemeClr val="tx1"/>
                </a:solidFill>
              </a:rPr>
              <a:t>koučinga</a:t>
            </a:r>
            <a:r>
              <a:rPr lang="sr-Latn-RS" dirty="0">
                <a:solidFill>
                  <a:schemeClr val="tx1"/>
                </a:solidFill>
              </a:rPr>
              <a:t> za zaposlene u kontekstu podrške karijernom razvoju u kompanijama</a:t>
            </a: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1813087"/>
            <a:ext cx="10515599" cy="365555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4.1. </a:t>
            </a:r>
            <a:r>
              <a:rPr lang="sr-Latn-RS" dirty="0">
                <a:solidFill>
                  <a:schemeClr val="tx1"/>
                </a:solidFill>
              </a:rPr>
              <a:t>Povezivanje karijernog vođenja i savetovanja i razvoja ljudskih resursa u kompanijama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l-GR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.2. </a:t>
            </a:r>
            <a:r>
              <a:rPr lang="sr-Latn-RS" dirty="0">
                <a:solidFill>
                  <a:schemeClr val="tx1"/>
                </a:solidFill>
              </a:rPr>
              <a:t>Rad sa različitim ciljnim grupama (učenici u stručnom obrazovanju, praktikanti, stariji zaposleni, osobe sa nižim </a:t>
            </a:r>
            <a:r>
              <a:rPr lang="sr-Latn-RS" dirty="0" err="1">
                <a:solidFill>
                  <a:schemeClr val="tx1"/>
                </a:solidFill>
              </a:rPr>
              <a:t>kvalfikacijama</a:t>
            </a:r>
            <a:r>
              <a:rPr lang="sr-Latn-RS" dirty="0">
                <a:solidFill>
                  <a:schemeClr val="tx1"/>
                </a:solidFill>
              </a:rPr>
              <a:t> ili posebnim potrebama za podrškom) i u različitim formatima (u blizini radnog mesta, u grupama, na daljinu/onlajn)  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lvl="0" defTabSz="179388">
              <a:buClr>
                <a:srgbClr val="595959"/>
              </a:buClr>
              <a:buSzPts val="2800"/>
            </a:pPr>
            <a:r>
              <a:rPr lang="el-GR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.3. </a:t>
            </a:r>
            <a:r>
              <a:rPr lang="sr-Latn-RS" dirty="0">
                <a:solidFill>
                  <a:schemeClr val="tx1"/>
                </a:solidFill>
              </a:rPr>
              <a:t>Korišćenje različitih metoda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 i </a:t>
            </a:r>
            <a:r>
              <a:rPr lang="sr-Latn-RS" dirty="0" err="1">
                <a:solidFill>
                  <a:schemeClr val="tx1"/>
                </a:solidFill>
              </a:rPr>
              <a:t>koučinga</a:t>
            </a:r>
            <a:r>
              <a:rPr lang="sr-Latn-RS" dirty="0">
                <a:solidFill>
                  <a:schemeClr val="tx1"/>
                </a:solidFill>
              </a:rPr>
              <a:t> u kontekstu razvoja ljudskih resursa – naročito rad sa malim i srednjim preduzećima</a:t>
            </a: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907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1032007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DEO</a:t>
            </a:r>
            <a:r>
              <a:rPr lang="en-GB" dirty="0">
                <a:solidFill>
                  <a:schemeClr val="tx1"/>
                </a:solidFill>
              </a:rPr>
              <a:t> 5: </a:t>
            </a:r>
            <a:r>
              <a:rPr lang="sr-Latn-RS" sz="2600" dirty="0">
                <a:solidFill>
                  <a:schemeClr val="tx1"/>
                </a:solidFill>
              </a:rPr>
              <a:t>Promena praksi u organizacijama</a:t>
            </a:r>
            <a:endParaRPr lang="en-US" sz="26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1813087"/>
            <a:ext cx="10515599" cy="3637802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>
                <a:solidFill>
                  <a:schemeClr val="tx1"/>
                </a:solidFill>
              </a:rPr>
              <a:t>5.1. </a:t>
            </a:r>
            <a:r>
              <a:rPr lang="sr-Latn-RS" sz="2600" dirty="0">
                <a:solidFill>
                  <a:schemeClr val="tx1"/>
                </a:solidFill>
              </a:rPr>
              <a:t>Razumevanje osnovnih teorijskih osnova upravljanja promenama i organizacionog razvoja.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l-GR" sz="2800" b="1" dirty="0">
                <a:solidFill>
                  <a:schemeClr val="tx1"/>
                </a:solidFill>
              </a:rPr>
              <a:t>5</a:t>
            </a:r>
            <a:r>
              <a:rPr lang="en-GB" sz="2800" b="1" dirty="0">
                <a:solidFill>
                  <a:schemeClr val="tx1"/>
                </a:solidFill>
              </a:rPr>
              <a:t>.2. </a:t>
            </a:r>
            <a:r>
              <a:rPr lang="sr-Latn-RS" sz="2600" dirty="0">
                <a:solidFill>
                  <a:schemeClr val="tx1"/>
                </a:solidFill>
              </a:rPr>
              <a:t>Razumeti korake ciklusa promena u organizacijama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r>
              <a:rPr lang="sr-Latn-RS" sz="2600" dirty="0">
                <a:solidFill>
                  <a:schemeClr val="tx1"/>
                </a:solidFill>
              </a:rPr>
              <a:t> analiza promena, primena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sr-Latn-RS" sz="2600" dirty="0">
                <a:solidFill>
                  <a:schemeClr val="tx1"/>
                </a:solidFill>
              </a:rPr>
              <a:t>alata i metoda i evaluacija.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r>
              <a:rPr lang="el-GR" sz="2800" b="1" dirty="0">
                <a:solidFill>
                  <a:schemeClr val="tx1"/>
                </a:solidFill>
              </a:rPr>
              <a:t>5</a:t>
            </a:r>
            <a:r>
              <a:rPr lang="en-GB" sz="2800" b="1" dirty="0">
                <a:solidFill>
                  <a:schemeClr val="tx1"/>
                </a:solidFill>
              </a:rPr>
              <a:t>.3. </a:t>
            </a:r>
            <a:r>
              <a:rPr lang="sr-Latn-RS" sz="2600" dirty="0">
                <a:solidFill>
                  <a:schemeClr val="tx1"/>
                </a:solidFill>
              </a:rPr>
              <a:t>Saznati kako nove forme </a:t>
            </a:r>
            <a:r>
              <a:rPr lang="sr-Latn-RS" sz="2600" dirty="0" err="1">
                <a:solidFill>
                  <a:schemeClr val="tx1"/>
                </a:solidFill>
              </a:rPr>
              <a:t>KViS</a:t>
            </a:r>
            <a:r>
              <a:rPr lang="sr-Latn-RS" sz="2600" dirty="0">
                <a:solidFill>
                  <a:schemeClr val="tx1"/>
                </a:solidFill>
              </a:rPr>
              <a:t>-a mogu da budu sprovedene u organizacijama i diskutovati značaj konteksta, refleksije i </a:t>
            </a:r>
            <a:r>
              <a:rPr lang="sr-Latn-RS" sz="2600" dirty="0" err="1">
                <a:solidFill>
                  <a:schemeClr val="tx1"/>
                </a:solidFill>
              </a:rPr>
              <a:t>kulturalne</a:t>
            </a:r>
            <a:r>
              <a:rPr lang="sr-Latn-RS" sz="2600" dirty="0">
                <a:solidFill>
                  <a:schemeClr val="tx1"/>
                </a:solidFill>
              </a:rPr>
              <a:t> osetljivosti prilikom sprovođenja </a:t>
            </a:r>
            <a:r>
              <a:rPr lang="sr-Latn-RS" sz="2600" dirty="0" err="1">
                <a:solidFill>
                  <a:schemeClr val="tx1"/>
                </a:solidFill>
              </a:rPr>
              <a:t>KViS</a:t>
            </a:r>
            <a:r>
              <a:rPr lang="sr-Latn-RS" sz="2600" dirty="0">
                <a:solidFill>
                  <a:schemeClr val="tx1"/>
                </a:solidFill>
              </a:rPr>
              <a:t> aktivnosti.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endParaRPr lang="lt-LT" sz="2600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991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sr-Latn-RS" dirty="0"/>
              <a:t>Šta je tema danas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1.1. </a:t>
            </a:r>
            <a:r>
              <a:rPr lang="sr-Latn-RS" dirty="0"/>
              <a:t>Promena i karijerno vođenje i savetovanje (</a:t>
            </a:r>
            <a:r>
              <a:rPr lang="sr-Latn-RS" dirty="0" err="1"/>
              <a:t>KViS</a:t>
            </a:r>
            <a:r>
              <a:rPr lang="sr-Latn-RS" dirty="0"/>
              <a:t>)</a:t>
            </a:r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4"/>
            <a:ext cx="10190162" cy="16866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Evolucija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Značaj </a:t>
            </a:r>
            <a:r>
              <a:rPr lang="sr-Latn-RS" dirty="0" err="1">
                <a:solidFill>
                  <a:schemeClr val="tx1"/>
                </a:solidFill>
              </a:rPr>
              <a:t>KViS</a:t>
            </a:r>
            <a:r>
              <a:rPr lang="sr-Latn-RS" dirty="0">
                <a:solidFill>
                  <a:schemeClr val="tx1"/>
                </a:solidFill>
              </a:rPr>
              <a:t>-a koji je fokusiran na organizacije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Karijerni praktičari kao agenti promene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297775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1.2. </a:t>
            </a:r>
            <a:r>
              <a:rPr lang="sr-Latn-RS" dirty="0"/>
              <a:t>Holistički pristup </a:t>
            </a:r>
            <a:r>
              <a:rPr lang="sr-Latn-RS" dirty="0" err="1"/>
              <a:t>KViS</a:t>
            </a:r>
            <a:r>
              <a:rPr lang="sr-Latn-RS" dirty="0"/>
              <a:t>-u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xmlns="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xmlns="" id="{FA64D3F5-9634-481F-9057-32BCA85352BB}"/>
              </a:ext>
            </a:extLst>
          </p:cNvPr>
          <p:cNvSpPr/>
          <p:nvPr/>
        </p:nvSpPr>
        <p:spPr>
          <a:xfrm>
            <a:off x="838200" y="3075184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22EDB8E0-3979-49B1-BE35-219B74B2263D}"/>
              </a:ext>
            </a:extLst>
          </p:cNvPr>
          <p:cNvSpPr txBox="1">
            <a:spLocks/>
          </p:cNvSpPr>
          <p:nvPr/>
        </p:nvSpPr>
        <p:spPr>
          <a:xfrm>
            <a:off x="1184343" y="4782591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1.3. </a:t>
            </a:r>
            <a:r>
              <a:rPr lang="sr-Latn-RS" dirty="0"/>
              <a:t>Diskutovanje o studijama slučaja</a:t>
            </a:r>
            <a:endParaRPr lang="lt-LT" dirty="0"/>
          </a:p>
          <a:p>
            <a:endParaRPr lang="lt-LT" dirty="0"/>
          </a:p>
        </p:txBody>
      </p:sp>
      <p:sp>
        <p:nvSpPr>
          <p:cNvPr id="13" name="Lygiašonis trikampis 8">
            <a:extLst>
              <a:ext uri="{FF2B5EF4-FFF2-40B4-BE49-F238E27FC236}">
                <a16:creationId xmlns:a16="http://schemas.microsoft.com/office/drawing/2014/main" xmlns="" id="{104B680D-18BB-4A56-AA43-9E8D05A50B7F}"/>
              </a:ext>
            </a:extLst>
          </p:cNvPr>
          <p:cNvSpPr/>
          <p:nvPr/>
        </p:nvSpPr>
        <p:spPr>
          <a:xfrm>
            <a:off x="838200" y="4895920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456786"/>
            <a:ext cx="10190162" cy="168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Značaj periferne vizije i samorefleksije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Značaj </a:t>
            </a:r>
            <a:r>
              <a:rPr lang="sr-Latn-RS" dirty="0" err="1">
                <a:solidFill>
                  <a:schemeClr val="tx1"/>
                </a:solidFill>
              </a:rPr>
              <a:t>kulturalne</a:t>
            </a:r>
            <a:r>
              <a:rPr lang="sr-Latn-RS" dirty="0">
                <a:solidFill>
                  <a:schemeClr val="tx1"/>
                </a:solidFill>
              </a:rPr>
              <a:t> osetljivosti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Model karijernog savetovanja koji uzima u obzir kulturu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BE8324EF-1AA9-44DB-B04C-D53495FC6E7D}"/>
              </a:ext>
            </a:extLst>
          </p:cNvPr>
          <p:cNvSpPr txBox="1">
            <a:spLocks/>
          </p:cNvSpPr>
          <p:nvPr/>
        </p:nvSpPr>
        <p:spPr>
          <a:xfrm>
            <a:off x="1184343" y="5297713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1.4. </a:t>
            </a:r>
            <a:r>
              <a:rPr lang="sr-Latn-RS" dirty="0"/>
              <a:t>Sažetak</a:t>
            </a:r>
            <a:endParaRPr lang="lt-LT" dirty="0"/>
          </a:p>
          <a:p>
            <a:endParaRPr lang="lt-LT" dirty="0"/>
          </a:p>
        </p:txBody>
      </p:sp>
      <p:sp>
        <p:nvSpPr>
          <p:cNvPr id="14" name="Lygiašonis trikampis 8">
            <a:extLst>
              <a:ext uri="{FF2B5EF4-FFF2-40B4-BE49-F238E27FC236}">
                <a16:creationId xmlns:a16="http://schemas.microsoft.com/office/drawing/2014/main" xmlns="" id="{0DB0A14A-5C21-4567-9EB6-24798879B06A}"/>
              </a:ext>
            </a:extLst>
          </p:cNvPr>
          <p:cNvSpPr/>
          <p:nvPr/>
        </p:nvSpPr>
        <p:spPr>
          <a:xfrm>
            <a:off x="838200" y="537009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694655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1"/>
                </a:solidFill>
              </a:rPr>
              <a:t>Hajde da zaključimo</a:t>
            </a:r>
            <a:r>
              <a:rPr lang="en-GB" sz="3600" dirty="0">
                <a:solidFill>
                  <a:schemeClr val="tx1"/>
                </a:solidFill>
              </a:rPr>
              <a:t>..!</a:t>
            </a:r>
            <a:endParaRPr lang="lt-LT" sz="3600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928" y="1538762"/>
            <a:ext cx="6379025" cy="171192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r-Latn-RS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Promena je ključna u upravljanju ljudskim resursima/</a:t>
            </a:r>
            <a:r>
              <a:rPr lang="sr-Latn-RS" sz="2800" b="1" dirty="0" err="1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karijernom</a:t>
            </a:r>
            <a:r>
              <a:rPr lang="sr-Latn-RS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 vođenju i savetovanju.</a:t>
            </a:r>
            <a:endParaRPr lang="en-GB" sz="2800" dirty="0">
              <a:solidFill>
                <a:schemeClr val="tx1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sr-Latn-RS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Imati svest o promenama i njihovoj složenoj prirodi je jedna od najvažnijih veština koje budući profesionalci treba da razviju.</a:t>
            </a:r>
            <a:r>
              <a:rPr lang="en-US" sz="28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 </a:t>
            </a:r>
            <a:endParaRPr lang="en-GB" sz="2800">
              <a:solidFill>
                <a:schemeClr val="tx1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ksto vietos rezervavimo ženklas 9">
            <a:extLst>
              <a:ext uri="{FF2B5EF4-FFF2-40B4-BE49-F238E27FC236}">
                <a16:creationId xmlns:a16="http://schemas.microsoft.com/office/drawing/2014/main" xmlns="" id="{2B6FC768-845C-4323-A761-6C59AE613A0D}"/>
              </a:ext>
            </a:extLst>
          </p:cNvPr>
          <p:cNvSpPr txBox="1">
            <a:spLocks/>
          </p:cNvSpPr>
          <p:nvPr/>
        </p:nvSpPr>
        <p:spPr>
          <a:xfrm>
            <a:off x="953929" y="3741801"/>
            <a:ext cx="6379026" cy="18083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b="1" dirty="0">
                <a:solidFill>
                  <a:schemeClr val="tx1"/>
                </a:solidFill>
              </a:rPr>
              <a:t>Bilo da je reč o organizacionim ciljevima, individualnim potrebama, društvenim fenomenima ili </a:t>
            </a:r>
            <a:r>
              <a:rPr lang="sr-Latn-RS" sz="2800" b="1" dirty="0" err="1">
                <a:solidFill>
                  <a:schemeClr val="tx1"/>
                </a:solidFill>
              </a:rPr>
              <a:t>kulturalnom</a:t>
            </a:r>
            <a:r>
              <a:rPr lang="sr-Latn-RS" sz="2800" b="1" dirty="0">
                <a:solidFill>
                  <a:schemeClr val="tx1"/>
                </a:solidFill>
              </a:rPr>
              <a:t> diverzitetu, promena je svuda i pokreće sve.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xmlns="" id="{6FD7F713-BCAE-449F-81CA-E67A0405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16066" y="606616"/>
            <a:ext cx="5088385" cy="50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0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Rad od kuće</a:t>
            </a:r>
            <a:endParaRPr lang="lt-LT" b="1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Izaberite studiju slučaja koju preferirate </a:t>
            </a:r>
            <a:r>
              <a:rPr lang="en-U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(</a:t>
            </a:r>
            <a:r>
              <a:rPr lang="sr-Latn-R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.1 </a:t>
            </a:r>
            <a:r>
              <a:rPr lang="sr-Latn-R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ili br</a:t>
            </a:r>
            <a:r>
              <a:rPr lang="en-U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.2)  </a:t>
            </a:r>
            <a:r>
              <a:rPr lang="sr-Latn-R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i razvijte potpuni plan promene koji zadovoljava potrebe poslodavca. Izaberite teoriju promene i </a:t>
            </a:r>
            <a:r>
              <a:rPr lang="sr-Latn-RS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p</a:t>
            </a:r>
            <a:r>
              <a:rPr lang="sr-Latn-R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rimenite je da biste sproveli svoj plan.</a:t>
            </a:r>
            <a:r>
              <a:rPr lang="sr-Latn-RS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 Prodiskutujte svaku fazu i identifikujte moguće izazove.</a:t>
            </a:r>
            <a:r>
              <a:rPr lang="en-US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 </a:t>
            </a:r>
            <a:endParaRPr lang="lt-LT" sz="3200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Hvala na pažnji</a:t>
            </a:r>
            <a:r>
              <a:rPr lang="en-US" b="1" dirty="0"/>
              <a:t>!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sr-Latn-RS" b="1" dirty="0"/>
              <a:t>Pitanja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9" y="1405118"/>
            <a:ext cx="8301609" cy="684211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bg1"/>
                </a:solidFill>
                <a:highlight>
                  <a:srgbClr val="808080"/>
                </a:highlight>
              </a:rPr>
              <a:t>Evolucija karijernog vođenja i savetovanja</a:t>
            </a:r>
            <a:r>
              <a:rPr lang="en-US" dirty="0">
                <a:solidFill>
                  <a:schemeClr val="bg1"/>
                </a:solidFill>
                <a:highlight>
                  <a:srgbClr val="808080"/>
                </a:highlight>
              </a:rPr>
              <a:t>…</a:t>
            </a:r>
            <a:endParaRPr lang="lt-LT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B66B9DE-CB0B-4F6C-B5B9-5EAC03E88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84091"/>
              </p:ext>
            </p:extLst>
          </p:nvPr>
        </p:nvGraphicFramePr>
        <p:xfrm>
          <a:off x="584938" y="2260464"/>
          <a:ext cx="10920521" cy="355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2">
                  <a:extLst>
                    <a:ext uri="{9D8B030D-6E8A-4147-A177-3AD203B41FA5}">
                      <a16:colId xmlns:a16="http://schemas.microsoft.com/office/drawing/2014/main" xmlns="" val="3916438279"/>
                    </a:ext>
                  </a:extLst>
                </a:gridCol>
                <a:gridCol w="7466119">
                  <a:extLst>
                    <a:ext uri="{9D8B030D-6E8A-4147-A177-3AD203B41FA5}">
                      <a16:colId xmlns:a16="http://schemas.microsoft.com/office/drawing/2014/main" xmlns="" val="1940191571"/>
                    </a:ext>
                  </a:extLst>
                </a:gridCol>
              </a:tblGrid>
              <a:tr h="415976">
                <a:tc>
                  <a:txBody>
                    <a:bodyPr/>
                    <a:lstStyle/>
                    <a:p>
                      <a:r>
                        <a:rPr lang="sr-Latn-RS" sz="1600" dirty="0"/>
                        <a:t>Vremenski</a:t>
                      </a:r>
                      <a:r>
                        <a:rPr lang="sr-Latn-RS" sz="1600" baseline="0" dirty="0"/>
                        <a:t> period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Fokus</a:t>
                      </a:r>
                      <a:r>
                        <a:rPr lang="sr-Latn-RS" sz="1600" baseline="0" dirty="0"/>
                        <a:t> </a:t>
                      </a:r>
                      <a:r>
                        <a:rPr lang="sr-Latn-RS" sz="1600" baseline="0"/>
                        <a:t>karijernog</a:t>
                      </a:r>
                      <a:r>
                        <a:rPr lang="sr-Latn-RS" sz="1600" baseline="0" dirty="0"/>
                        <a:t> vođenja i savetovanja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5830260"/>
                  </a:ext>
                </a:extLst>
              </a:tr>
              <a:tr h="569318">
                <a:tc>
                  <a:txBody>
                    <a:bodyPr/>
                    <a:lstStyle/>
                    <a:p>
                      <a:r>
                        <a:rPr lang="sr-Latn-RS" sz="1600" dirty="0"/>
                        <a:t>Industrijska era </a:t>
                      </a:r>
                      <a:r>
                        <a:rPr lang="en-US" sz="1600" dirty="0"/>
                        <a:t>(</a:t>
                      </a:r>
                      <a:r>
                        <a:rPr lang="sr-Latn-RS" sz="1600" dirty="0"/>
                        <a:t>20. vek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Industrijska</a:t>
                      </a:r>
                      <a:r>
                        <a:rPr lang="sr-Latn-RS" sz="1600" baseline="0" dirty="0"/>
                        <a:t> revolucija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r-Latn-RS" sz="1600" dirty="0">
                          <a:sym typeface="Wingdings" panose="05000000000000000000" pitchFamily="2" charset="2"/>
                        </a:rPr>
                        <a:t>potreba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za selekcijom i procenom zaposlenih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r-Latn-RS" sz="1600" dirty="0">
                          <a:sym typeface="Wingdings" panose="05000000000000000000" pitchFamily="2" charset="2"/>
                        </a:rPr>
                        <a:t>kreiranje prvih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programa za profesionalnu orijentaciju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627634"/>
                  </a:ext>
                </a:extLst>
              </a:tr>
              <a:tr h="561737">
                <a:tc>
                  <a:txBody>
                    <a:bodyPr/>
                    <a:lstStyle/>
                    <a:p>
                      <a:r>
                        <a:rPr lang="sr-Latn-RS" sz="1600" dirty="0"/>
                        <a:t>Era</a:t>
                      </a:r>
                      <a:r>
                        <a:rPr lang="sr-Latn-RS" sz="1600" baseline="0" dirty="0"/>
                        <a:t> informacijskih servisa </a:t>
                      </a:r>
                      <a:r>
                        <a:rPr lang="en-US" sz="1600" dirty="0"/>
                        <a:t>(</a:t>
                      </a:r>
                      <a:r>
                        <a:rPr lang="sr-Latn-RS" sz="1600" dirty="0"/>
                        <a:t>sredina 20. veka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Rast ekonomije</a:t>
                      </a:r>
                      <a:r>
                        <a:rPr lang="sr-Latn-RS" sz="1600" baseline="0" dirty="0"/>
                        <a:t> zasnovane na informacijama i uslugama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r-Latn-RS" sz="1600" dirty="0">
                          <a:sym typeface="Wingdings" panose="05000000000000000000" pitchFamily="2" charset="2"/>
                        </a:rPr>
                        <a:t>povećanje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fokusa na mentalno zdravlje pojedinaca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r-Latn-RS" sz="1600" dirty="0">
                          <a:sym typeface="Wingdings" panose="05000000000000000000" pitchFamily="2" charset="2"/>
                        </a:rPr>
                        <a:t>značaj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karijernih izbora osoba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981713"/>
                  </a:ext>
                </a:extLst>
              </a:tr>
              <a:tr h="56430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err="1"/>
                        <a:t>KViS</a:t>
                      </a:r>
                      <a:r>
                        <a:rPr lang="sr-Latn-RS" sz="1600" dirty="0"/>
                        <a:t> se širi</a:t>
                      </a:r>
                      <a:r>
                        <a:rPr lang="sr-Latn-RS" sz="1600" baseline="0" dirty="0"/>
                        <a:t> na druge sektore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r-Latn-RS" sz="1600" dirty="0">
                          <a:sym typeface="Wingdings" panose="05000000000000000000" pitchFamily="2" charset="2"/>
                        </a:rPr>
                        <a:t>sektor vlade,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vojske, </a:t>
                      </a:r>
                      <a:r>
                        <a:rPr lang="sr-Latn-RS" sz="1600" baseline="0" dirty="0"/>
                        <a:t>centri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za rehabilitaciju itd. počinju da primenjuju metode i alate za </a:t>
                      </a:r>
                      <a:r>
                        <a:rPr lang="sr-Latn-RS" sz="1600" baseline="0" dirty="0" err="1">
                          <a:sym typeface="Wingdings" panose="05000000000000000000" pitchFamily="2" charset="2"/>
                        </a:rPr>
                        <a:t>KViS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120262"/>
                  </a:ext>
                </a:extLst>
              </a:tr>
              <a:tr h="561737">
                <a:tc>
                  <a:txBody>
                    <a:bodyPr/>
                    <a:lstStyle/>
                    <a:p>
                      <a:r>
                        <a:rPr lang="sr-Latn-RS" sz="1600" dirty="0"/>
                        <a:t>Savremena perspektiva </a:t>
                      </a:r>
                      <a:r>
                        <a:rPr lang="en-US" sz="1600" dirty="0"/>
                        <a:t>(</a:t>
                      </a:r>
                      <a:r>
                        <a:rPr lang="sr-Latn-RS" sz="1600" dirty="0"/>
                        <a:t>21.</a:t>
                      </a:r>
                      <a:r>
                        <a:rPr lang="sr-Latn-RS" sz="1600" baseline="0" dirty="0"/>
                        <a:t> vek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err="1"/>
                        <a:t>KViS</a:t>
                      </a:r>
                      <a:r>
                        <a:rPr lang="sr-Latn-RS" sz="1600" baseline="0" dirty="0"/>
                        <a:t> više ne praktikuju samo profesionalci koji se bave mentalnim zdravljem i psiholozi rada 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r-Latn-RS" sz="1600" dirty="0">
                          <a:sym typeface="Wingdings" panose="05000000000000000000" pitchFamily="2" charset="2"/>
                        </a:rPr>
                        <a:t>ovu ulogu mogu da obavljaju i konsultanti i profesionalci</a:t>
                      </a:r>
                      <a:r>
                        <a:rPr lang="sr-Latn-RS" sz="1600" baseline="0" dirty="0">
                          <a:sym typeface="Wingdings" panose="05000000000000000000" pitchFamily="2" charset="2"/>
                        </a:rPr>
                        <a:t> koji rade u ljudskim resursima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827881"/>
                  </a:ext>
                </a:extLst>
              </a:tr>
              <a:tr h="56173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err="1"/>
                        <a:t>KViS</a:t>
                      </a:r>
                      <a:r>
                        <a:rPr lang="sr-Latn-RS" sz="1600" dirty="0"/>
                        <a:t> se u organizacijama odvija</a:t>
                      </a:r>
                      <a:r>
                        <a:rPr lang="sr-Latn-RS" sz="1600" baseline="0" dirty="0"/>
                        <a:t> interno </a:t>
                      </a:r>
                      <a:r>
                        <a:rPr lang="en-US" sz="1600" dirty="0"/>
                        <a:t>(</a:t>
                      </a:r>
                      <a:r>
                        <a:rPr lang="sr-Latn-RS" sz="1600" dirty="0"/>
                        <a:t>kroz</a:t>
                      </a:r>
                      <a:r>
                        <a:rPr lang="sr-Latn-RS" sz="1600" baseline="0" dirty="0"/>
                        <a:t> upravljanje ljudskim resursima</a:t>
                      </a:r>
                      <a:r>
                        <a:rPr lang="en-US" sz="1600" dirty="0"/>
                        <a:t>) </a:t>
                      </a:r>
                      <a:r>
                        <a:rPr lang="sr-Latn-RS" sz="1600" dirty="0"/>
                        <a:t>i eksterno (na</a:t>
                      </a:r>
                      <a:r>
                        <a:rPr lang="sr-Latn-RS" sz="1600" baseline="0" dirty="0"/>
                        <a:t> osnovu ugovora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42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432482"/>
            <a:ext cx="10820400" cy="3372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1600" b="1" dirty="0" err="1"/>
              <a:t>KViS</a:t>
            </a:r>
            <a:r>
              <a:rPr lang="sr-Latn-RS" sz="1600" b="1" dirty="0"/>
              <a:t> se odvija na individualnom nivou i na nivou organizacije.</a:t>
            </a:r>
            <a:endParaRPr lang="en-GB" sz="1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dirty="0"/>
              <a:t>Uloga i funkcija karijernih praktičara zavisi od toga gde se nalazi organizacija u ciklusu poslovnog života. </a:t>
            </a:r>
            <a:r>
              <a:rPr lang="en-GB" sz="16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u="sng" dirty="0"/>
              <a:t>Početna faza</a:t>
            </a:r>
            <a:r>
              <a:rPr lang="en-GB" sz="1600" b="1" u="sng" dirty="0"/>
              <a:t>: </a:t>
            </a:r>
            <a:r>
              <a:rPr lang="sr-Latn-RS" sz="1600" dirty="0"/>
              <a:t>Organizacija zahteva veliki broj radnika koji imaju razvijene veštine, koji će odmah doprineti rastu produktivnosti i položaju na tržištu rada. </a:t>
            </a:r>
            <a:r>
              <a:rPr lang="en-GB" sz="16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u="sng" dirty="0"/>
              <a:t>Faza utvrđivanja</a:t>
            </a:r>
            <a:r>
              <a:rPr lang="en-GB" sz="1600" b="1" u="sng" dirty="0"/>
              <a:t>: </a:t>
            </a:r>
            <a:r>
              <a:rPr lang="sr-Latn-RS" sz="1600" dirty="0"/>
              <a:t>U ovoj fazi postoji potreba za konzistentnošću produktivnosti i kvaliteta, kako bi se demonstriralo da organizacija ima zaslužen položaj u odnosu na konkurenciju.</a:t>
            </a:r>
            <a:endParaRPr lang="en-GB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u="sng" dirty="0"/>
              <a:t>Faza napredovanja</a:t>
            </a:r>
            <a:r>
              <a:rPr lang="en-GB" sz="1600" b="1" u="sng" dirty="0"/>
              <a:t>: </a:t>
            </a:r>
            <a:r>
              <a:rPr lang="sr-Latn-RS" sz="1600" dirty="0"/>
              <a:t>U ovoj fazi veća je potreba za inovacijama i jedinstvenim proizvodima i uslugama koji razlikuju organizaciju u odnosu na konkurenciju</a:t>
            </a:r>
            <a:r>
              <a:rPr lang="en-GB" sz="16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dirty="0"/>
              <a:t>Pošto svaka faza zahteva jedinstvene karakteristike radnika, menja se i uloga i funkcija karijernih praktičara u pružanju podrške u razvoju radne snage </a:t>
            </a:r>
            <a:r>
              <a:rPr lang="en-GB" sz="1600" b="1" dirty="0"/>
              <a:t>(</a:t>
            </a:r>
            <a:r>
              <a:rPr lang="sr-Latn-RS" sz="1600" b="1" dirty="0"/>
              <a:t>konstantna promena i razvoj</a:t>
            </a:r>
            <a:r>
              <a:rPr lang="en-GB" sz="1600" b="1" dirty="0"/>
              <a:t>)</a:t>
            </a: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8E990DBD-DCDF-480C-9DB3-594847AF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39908"/>
            <a:ext cx="5598111" cy="678815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bg1"/>
                </a:solidFill>
                <a:highlight>
                  <a:srgbClr val="808080"/>
                </a:highlight>
              </a:rPr>
              <a:t>Značaj karijernog vođenja i savetovanja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3" name="Picture 2" descr="A blue and white light bulb&#10;&#10;Description automatically generated with low confidence">
            <a:extLst>
              <a:ext uri="{FF2B5EF4-FFF2-40B4-BE49-F238E27FC236}">
                <a16:creationId xmlns:a16="http://schemas.microsoft.com/office/drawing/2014/main" xmlns="" id="{9CC6BAF1-0D40-4384-B8A9-D6D23D40E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053222" y="166455"/>
            <a:ext cx="1957526" cy="19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3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7" y="763478"/>
            <a:ext cx="11469948" cy="577049"/>
          </a:xfrm>
        </p:spPr>
        <p:txBody>
          <a:bodyPr>
            <a:noAutofit/>
          </a:bodyPr>
          <a:lstStyle/>
          <a:p>
            <a:r>
              <a:rPr lang="sr-Latn-RS" sz="3200" b="1" dirty="0"/>
              <a:t>Kako karijerni praktičari deluju kao agenti promene</a:t>
            </a:r>
            <a:r>
              <a:rPr lang="en-US" sz="3200" b="1" dirty="0"/>
              <a:t>?</a:t>
            </a:r>
            <a:endParaRPr lang="lt-LT" sz="3200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007" y="1803857"/>
            <a:ext cx="11221374" cy="39222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r-Latn-RS" sz="2400" dirty="0">
                <a:solidFill>
                  <a:schemeClr val="tx1"/>
                </a:solidFill>
              </a:rPr>
              <a:t>Postoji potreba za stalnom primenom novih strategija i tehnika savetovanja u skladu sa potrebama organizacija i pojedinaca. </a:t>
            </a:r>
          </a:p>
          <a:p>
            <a:pPr lvl="0"/>
            <a:r>
              <a:rPr lang="sr-Latn-RS" sz="2400" b="1" u="sng" dirty="0">
                <a:solidFill>
                  <a:schemeClr val="accent1"/>
                </a:solidFill>
              </a:rPr>
              <a:t>Neka od pitanja vezana za ulogu </a:t>
            </a:r>
            <a:r>
              <a:rPr lang="sr-Latn-RS" sz="2400" b="1" u="sng" dirty="0" err="1">
                <a:solidFill>
                  <a:schemeClr val="accent1"/>
                </a:solidFill>
              </a:rPr>
              <a:t>KViS</a:t>
            </a:r>
            <a:r>
              <a:rPr lang="sr-Latn-RS" sz="2400" b="1" u="sng" dirty="0">
                <a:solidFill>
                  <a:schemeClr val="accent1"/>
                </a:solidFill>
              </a:rPr>
              <a:t>-a za pojedince i organizacije u budućnosti</a:t>
            </a:r>
            <a:r>
              <a:rPr lang="en-GB" sz="2400" b="1" u="sng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sr-Latn-RS" dirty="0">
                <a:solidFill>
                  <a:schemeClr val="tx1"/>
                </a:solidFill>
              </a:rPr>
              <a:t>Uticaj </a:t>
            </a:r>
            <a:r>
              <a:rPr lang="sr-Latn-RS" b="1" i="1" dirty="0">
                <a:solidFill>
                  <a:schemeClr val="tx1"/>
                </a:solidFill>
              </a:rPr>
              <a:t>ravnoteže poslovno-privatno </a:t>
            </a:r>
            <a:r>
              <a:rPr lang="sr-Latn-RS" dirty="0">
                <a:solidFill>
                  <a:schemeClr val="tx1"/>
                </a:solidFill>
              </a:rPr>
              <a:t>na donošenje karijernih odluka i prilagođavanje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Pitanje </a:t>
            </a:r>
            <a:r>
              <a:rPr lang="sr-Latn-RS" b="1" i="1" dirty="0">
                <a:solidFill>
                  <a:schemeClr val="tx1"/>
                </a:solidFill>
              </a:rPr>
              <a:t>karijernog </a:t>
            </a:r>
            <a:r>
              <a:rPr lang="sr-Latn-RS" b="1" i="1" dirty="0" err="1">
                <a:solidFill>
                  <a:schemeClr val="tx1"/>
                </a:solidFill>
              </a:rPr>
              <a:t>fitnesa</a:t>
            </a:r>
            <a:r>
              <a:rPr lang="sr-Latn-RS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sr-Latn-RS" dirty="0" err="1">
                <a:solidFill>
                  <a:schemeClr val="tx1"/>
                </a:solidFill>
              </a:rPr>
              <a:t>karijerne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dirty="0" err="1">
                <a:solidFill>
                  <a:schemeClr val="tx1"/>
                </a:solidFill>
              </a:rPr>
              <a:t>adaptabilnosti</a:t>
            </a:r>
            <a:r>
              <a:rPr lang="sr-Latn-RS" dirty="0">
                <a:solidFill>
                  <a:schemeClr val="tx1"/>
                </a:solidFill>
              </a:rPr>
              <a:t>, </a:t>
            </a:r>
            <a:r>
              <a:rPr lang="sr-Latn-RS" dirty="0" err="1">
                <a:solidFill>
                  <a:schemeClr val="tx1"/>
                </a:solidFill>
              </a:rPr>
              <a:t>karijerne</a:t>
            </a:r>
            <a:r>
              <a:rPr lang="sr-Latn-RS" dirty="0">
                <a:solidFill>
                  <a:schemeClr val="tx1"/>
                </a:solidFill>
              </a:rPr>
              <a:t> otpornosti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r-Latn-RS" dirty="0">
                <a:solidFill>
                  <a:schemeClr val="tx1"/>
                </a:solidFill>
              </a:rPr>
              <a:t>Pozitivni i negativni uticaj korporacija na </a:t>
            </a:r>
            <a:r>
              <a:rPr lang="sr-Latn-RS" b="1" i="1" dirty="0" err="1">
                <a:solidFill>
                  <a:schemeClr val="tx1"/>
                </a:solidFill>
              </a:rPr>
              <a:t>dobrostanje</a:t>
            </a:r>
            <a:r>
              <a:rPr lang="sr-Latn-RS" b="1" i="1" dirty="0">
                <a:solidFill>
                  <a:schemeClr val="tx1"/>
                </a:solidFill>
              </a:rPr>
              <a:t> radnika</a:t>
            </a:r>
            <a:endParaRPr lang="en-GB" b="1" i="1" dirty="0">
              <a:solidFill>
                <a:schemeClr val="tx1"/>
              </a:solidFill>
            </a:endParaRPr>
          </a:p>
          <a:p>
            <a:pPr lvl="1"/>
            <a:r>
              <a:rPr lang="sr-Latn-RS" b="1" i="1" dirty="0" err="1">
                <a:solidFill>
                  <a:schemeClr val="tx1"/>
                </a:solidFill>
              </a:rPr>
              <a:t>Redefinicija</a:t>
            </a:r>
            <a:r>
              <a:rPr lang="sr-Latn-RS" b="1" i="1" dirty="0">
                <a:solidFill>
                  <a:schemeClr val="tx1"/>
                </a:solidFill>
              </a:rPr>
              <a:t> karijere</a:t>
            </a:r>
            <a:r>
              <a:rPr lang="en-GB" dirty="0">
                <a:solidFill>
                  <a:schemeClr val="tx1"/>
                </a:solidFill>
              </a:rPr>
              <a:t>—</a:t>
            </a:r>
            <a:r>
              <a:rPr lang="sr-Latn-RS" dirty="0">
                <a:solidFill>
                  <a:schemeClr val="tx1"/>
                </a:solidFill>
              </a:rPr>
              <a:t>pojedinac usvaja višestruke radne uloge/stilove tokom životnog veka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Primena </a:t>
            </a:r>
            <a:r>
              <a:rPr lang="sr-Latn-RS" b="1" i="1" dirty="0">
                <a:solidFill>
                  <a:schemeClr val="tx1"/>
                </a:solidFill>
              </a:rPr>
              <a:t>tehnika virtuelnog savetovanja </a:t>
            </a:r>
          </a:p>
          <a:p>
            <a:pPr lvl="1"/>
            <a:r>
              <a:rPr lang="sr-Latn-RS" b="1" i="1" dirty="0">
                <a:solidFill>
                  <a:schemeClr val="tx1"/>
                </a:solidFill>
              </a:rPr>
              <a:t>Transformacija organizacione kulture </a:t>
            </a:r>
            <a:r>
              <a:rPr lang="sr-Latn-RS" dirty="0">
                <a:solidFill>
                  <a:schemeClr val="tx1"/>
                </a:solidFill>
              </a:rPr>
              <a:t>u onu koja je vođena vrednostima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emotivno, spiritualno i duhovno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r-Latn-RS" dirty="0">
                <a:solidFill>
                  <a:schemeClr val="tx1"/>
                </a:solidFill>
              </a:rPr>
              <a:t>Povećanje potražnje za savetovanjem u penziji, koje podstiče kombinaciju slobodnog vremena sa smislenim poslom tokom kasnijeg odraslog doba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preko </a:t>
            </a:r>
            <a:r>
              <a:rPr lang="en-GB" dirty="0">
                <a:solidFill>
                  <a:schemeClr val="tx1"/>
                </a:solidFill>
              </a:rPr>
              <a:t>65 </a:t>
            </a:r>
            <a:r>
              <a:rPr lang="sr-Latn-RS" dirty="0">
                <a:solidFill>
                  <a:schemeClr val="tx1"/>
                </a:solidFill>
              </a:rPr>
              <a:t>godina</a:t>
            </a:r>
            <a:r>
              <a:rPr lang="en-GB" dirty="0">
                <a:solidFill>
                  <a:schemeClr val="tx1"/>
                </a:solidFill>
              </a:rPr>
              <a:t>).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sr-Latn-RS" dirty="0"/>
              <a:t>Periferna vizija </a:t>
            </a:r>
            <a:r>
              <a:rPr lang="en-US" dirty="0"/>
              <a:t>&amp; </a:t>
            </a:r>
            <a:r>
              <a:rPr lang="sr-Latn-RS" dirty="0"/>
              <a:t>samorefleksija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93" y="1803857"/>
            <a:ext cx="10800950" cy="39222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r-Latn-RS" sz="2400" dirty="0">
                <a:solidFill>
                  <a:schemeClr val="tx1"/>
                </a:solidFill>
              </a:rPr>
              <a:t>Kao budući agenti i lideri promena, uvek treba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0" lvl="0" indent="0">
              <a:buNone/>
            </a:pPr>
            <a:r>
              <a:rPr lang="sr-Latn-RS" sz="2400" b="1" dirty="0">
                <a:solidFill>
                  <a:schemeClr val="accent1"/>
                </a:solidFill>
              </a:rPr>
              <a:t>Biti svestan konteksta </a:t>
            </a:r>
            <a:r>
              <a:rPr lang="en-US" sz="2400" b="1" dirty="0">
                <a:solidFill>
                  <a:schemeClr val="accent1"/>
                </a:solidFill>
              </a:rPr>
              <a:t>– </a:t>
            </a:r>
            <a:r>
              <a:rPr lang="sr-Latn-RS" sz="2400" b="1" dirty="0">
                <a:solidFill>
                  <a:schemeClr val="accent1"/>
                </a:solidFill>
              </a:rPr>
              <a:t>Razvoj periferne vizije</a:t>
            </a:r>
            <a:endParaRPr lang="en-US" sz="2400" b="1" dirty="0">
              <a:solidFill>
                <a:schemeClr val="accent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Razvoj razumevanja „šta se događa“ koje nije zasnovano samo na vidljivom i očiglednom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Osoba mora da bude stalno svesna kretanja i promena koje se događaju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Kako se razvijati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sr-Latn-RS" dirty="0">
                <a:solidFill>
                  <a:schemeClr val="tx1"/>
                </a:solidFill>
                <a:sym typeface="Wingdings" panose="05000000000000000000" pitchFamily="2" charset="2"/>
              </a:rPr>
              <a:t>imati otvorene kanale komunikacije, postavljati prava pitanja, provoditi više vremena u prikupljanju informacija nego u donošenju odluka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r-Latn-RS" sz="2400" b="1" dirty="0">
                <a:solidFill>
                  <a:schemeClr val="accent1"/>
                </a:solidFill>
              </a:rPr>
              <a:t>Investiranje u samorefleksiju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Lideri treba da opredele vreme za refleksiju o tome šta se događa oko njih, koje opcije su im dostupne, kao i gde se nalaze u procesu promena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Što više vremena osoba provede u samorefleksiji, njeno donošenje odluka je tačnije i obuhvatnije, pa će tako biti i sprovođenje promena.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03313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sr-Latn-RS" b="1" dirty="0"/>
              <a:t>Značaj kulture u </a:t>
            </a:r>
            <a:r>
              <a:rPr lang="sr-Latn-RS" b="1" dirty="0" err="1"/>
              <a:t>KViS</a:t>
            </a:r>
            <a:r>
              <a:rPr lang="sr-Latn-RS" b="1" dirty="0"/>
              <a:t>-u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271" y="2435012"/>
            <a:ext cx="11453458" cy="2780292"/>
          </a:xfrm>
        </p:spPr>
        <p:txBody>
          <a:bodyPr>
            <a:normAutofit/>
          </a:bodyPr>
          <a:lstStyle/>
          <a:p>
            <a:pPr lvl="0"/>
            <a:r>
              <a:rPr lang="sr-Latn-RS" sz="2400" dirty="0">
                <a:solidFill>
                  <a:schemeClr val="tx1"/>
                </a:solidFill>
              </a:rPr>
              <a:t>Kao budući profesionalci, od velike je važnosti da diskutujete i razumete uticaj kulture na sprovođenje podrške karijernom razvoju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r-Latn-RS" sz="2400" b="1" dirty="0">
                <a:solidFill>
                  <a:schemeClr val="tx1"/>
                </a:solidFill>
              </a:rPr>
              <a:t>Kultura</a:t>
            </a:r>
            <a:r>
              <a:rPr lang="en-US" sz="2400" b="1" dirty="0">
                <a:solidFill>
                  <a:schemeClr val="tx1"/>
                </a:solidFill>
              </a:rPr>
              <a:t>=</a:t>
            </a:r>
            <a:r>
              <a:rPr lang="sr-Latn-RS" sz="2400" dirty="0">
                <a:solidFill>
                  <a:schemeClr val="tx1"/>
                </a:solidFill>
              </a:rPr>
              <a:t>set uverenja i vrednosti koji oblikuju običaje, norme i prakse grupe ljudi i pomažu im da reše svakodnevne probleme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r-Latn-RS" sz="2400" dirty="0">
                <a:solidFill>
                  <a:schemeClr val="accent1"/>
                </a:solidFill>
              </a:rPr>
              <a:t>Kultura utiče na to kako osobe rade, kako donose odluke o poslu, kako su oblikovane njihove </a:t>
            </a:r>
            <a:r>
              <a:rPr lang="sr-Latn-RS" sz="2400" dirty="0" err="1">
                <a:solidFill>
                  <a:schemeClr val="accent1"/>
                </a:solidFill>
              </a:rPr>
              <a:t>karijerne</a:t>
            </a:r>
            <a:r>
              <a:rPr lang="sr-Latn-RS" sz="2400" dirty="0">
                <a:solidFill>
                  <a:schemeClr val="accent1"/>
                </a:solidFill>
              </a:rPr>
              <a:t> putanje i kako komuniciraju.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16161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Šta treba imati u vidu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</a:t>
            </a:r>
            <a:r>
              <a:rPr lang="sr-Latn-RS" sz="2800" dirty="0" err="1"/>
              <a:t>ndividualizam</a:t>
            </a:r>
            <a:r>
              <a:rPr lang="en-US" sz="2800" dirty="0"/>
              <a:t> VS </a:t>
            </a:r>
            <a:r>
              <a:rPr lang="sr-Latn-RS" sz="2800" dirty="0"/>
              <a:t>Kolektivizam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Percepcije značenja rada se razlikuju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Opažena kontrola nad karijernim odlukama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Izbegavanje nesigurnosti/nestabilnosti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Percepcija vremena 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3598C3-C229-45B4-BD1F-A29332C526EC}"/>
              </a:ext>
            </a:extLst>
          </p:cNvPr>
          <p:cNvSpPr txBox="1"/>
          <p:nvPr/>
        </p:nvSpPr>
        <p:spPr>
          <a:xfrm>
            <a:off x="8931675" y="3116922"/>
            <a:ext cx="2769093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Radna snaga na globalnom nivou je sve više multikulturalna. Osobe koje pružaju podršku karijernom razvoju moraju da prepoznaju i uzmu u obzir </a:t>
            </a:r>
            <a:r>
              <a:rPr lang="sr-Latn-RS" dirty="0" err="1">
                <a:solidFill>
                  <a:schemeClr val="bg1"/>
                </a:solidFill>
              </a:rPr>
              <a:t>kulturalne</a:t>
            </a:r>
            <a:r>
              <a:rPr lang="sr-Latn-RS" dirty="0">
                <a:solidFill>
                  <a:schemeClr val="bg1"/>
                </a:solidFill>
              </a:rPr>
              <a:t> razlike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3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45" y="1420590"/>
            <a:ext cx="11396709" cy="684211"/>
          </a:xfrm>
        </p:spPr>
        <p:txBody>
          <a:bodyPr>
            <a:noAutofit/>
          </a:bodyPr>
          <a:lstStyle/>
          <a:p>
            <a:r>
              <a:rPr lang="sr-Latn-RS" sz="4000" dirty="0"/>
              <a:t>Unapređenje </a:t>
            </a:r>
            <a:r>
              <a:rPr lang="sr-Latn-RS" sz="4000" dirty="0" err="1"/>
              <a:t>međukulturalne</a:t>
            </a:r>
            <a:r>
              <a:rPr lang="sr-Latn-RS" sz="4000" dirty="0"/>
              <a:t/>
            </a:r>
            <a:br>
              <a:rPr lang="sr-Latn-RS" sz="4000" dirty="0"/>
            </a:br>
            <a:r>
              <a:rPr lang="sr-Latn-RS" sz="4000" dirty="0"/>
              <a:t>komunikacije</a:t>
            </a:r>
            <a:endParaRPr lang="lt-LT" sz="4000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508615" y="2474652"/>
            <a:ext cx="11501338" cy="328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Smanjiti razliku u moći </a:t>
            </a:r>
            <a:r>
              <a:rPr lang="en-GB" sz="1800" b="1" dirty="0"/>
              <a:t>– </a:t>
            </a:r>
            <a:r>
              <a:rPr lang="sr-Latn-RS" sz="1800" b="1" dirty="0"/>
              <a:t>Budite svesni uticaja koji imate na druge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Nemojte osuđivati i buditi svesni da vaša perspektiva nije jedina </a:t>
            </a:r>
            <a:r>
              <a:rPr lang="sr-Latn-RS" sz="1800" b="1" dirty="0" err="1"/>
              <a:t>intepretacija</a:t>
            </a:r>
            <a:r>
              <a:rPr lang="sr-Latn-RS" sz="1800" b="1" dirty="0"/>
              <a:t> realnosti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Kada se osećate nesigurno/</a:t>
            </a:r>
            <a:r>
              <a:rPr lang="sr-Latn-RS" sz="1800" b="1" dirty="0" err="1"/>
              <a:t>neinformisano</a:t>
            </a:r>
            <a:r>
              <a:rPr lang="sr-Latn-RS" sz="1800" b="1" dirty="0"/>
              <a:t> o kulturi, priznajte to i istražite kako možete da unapredite svoja znanja o tome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Fokusirajte se na sličnosti i ono što je zajedničko, pre nego na razlike između vas i/ili organizacionih ciljeva i drugih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Izgradite odnos uzajamnog poverenja i poštovanja sa svojim kolegama i/ili klijentima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Prevladajte </a:t>
            </a:r>
            <a:r>
              <a:rPr lang="sr-Latn-RS" sz="1800" b="1" dirty="0" err="1"/>
              <a:t>međukulturalne</a:t>
            </a:r>
            <a:r>
              <a:rPr lang="sr-Latn-RS" sz="1800" b="1" dirty="0"/>
              <a:t> konflikte koji se mogu pojaviti, i izvinite se za moguće greške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Izbeći skokove ka zaključcima o karakteru, motivaciji i integritetu osobe zasnovanoj na samo jednoj interakciji</a:t>
            </a:r>
            <a:endParaRPr lang="en-GB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3598C3-C229-45B4-BD1F-A29332C526EC}"/>
              </a:ext>
            </a:extLst>
          </p:cNvPr>
          <p:cNvSpPr txBox="1"/>
          <p:nvPr/>
        </p:nvSpPr>
        <p:spPr>
          <a:xfrm>
            <a:off x="9025261" y="885532"/>
            <a:ext cx="2769093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Bilo da su u pitanju osobe iz vaše organizacije ili klijenti, važno je da karijerni praktičari povećaju svoju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b="1" u="sng" dirty="0" err="1">
                <a:solidFill>
                  <a:schemeClr val="bg1"/>
                </a:solidFill>
              </a:rPr>
              <a:t>kulturalnu</a:t>
            </a:r>
            <a:r>
              <a:rPr lang="sr-Latn-RS" b="1" u="sng" dirty="0">
                <a:solidFill>
                  <a:schemeClr val="bg1"/>
                </a:solidFill>
              </a:rPr>
              <a:t> osetljivost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xmlns="" id="{65E8215C-7DAB-41AF-9053-ED9C687C8AE3}"/>
              </a:ext>
            </a:extLst>
          </p:cNvPr>
          <p:cNvSpPr txBox="1">
            <a:spLocks/>
          </p:cNvSpPr>
          <p:nvPr/>
        </p:nvSpPr>
        <p:spPr>
          <a:xfrm>
            <a:off x="9025261" y="403271"/>
            <a:ext cx="3474786" cy="49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(Spencer-</a:t>
            </a:r>
            <a:r>
              <a:rPr lang="en-US" sz="2000" b="1" dirty="0" err="1">
                <a:solidFill>
                  <a:schemeClr val="bg1"/>
                </a:solidFill>
              </a:rPr>
              <a:t>Oatey</a:t>
            </a:r>
            <a:r>
              <a:rPr lang="en-US" sz="2000" b="1" dirty="0">
                <a:solidFill>
                  <a:schemeClr val="bg1"/>
                </a:solidFill>
              </a:rPr>
              <a:t>, 2012) </a:t>
            </a:r>
          </a:p>
        </p:txBody>
      </p:sp>
    </p:spTree>
    <p:extLst>
      <p:ext uri="{BB962C8B-B14F-4D97-AF65-F5344CB8AC3E}">
        <p14:creationId xmlns:p14="http://schemas.microsoft.com/office/powerpoint/2010/main" val="118625862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udona oranžinė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1761</Words>
  <Application>Microsoft Office PowerPoint</Application>
  <PresentationFormat>Widescreen</PresentationFormat>
  <Paragraphs>167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Calibri</vt:lpstr>
      <vt:lpstr>Courier New</vt:lpstr>
      <vt:lpstr>Open Sans</vt:lpstr>
      <vt:lpstr>Open Sans Extrabold</vt:lpstr>
      <vt:lpstr>Open Sans Light</vt:lpstr>
      <vt:lpstr>Times New Roman</vt:lpstr>
      <vt:lpstr>Trebuchet MS</vt:lpstr>
      <vt:lpstr>Wingdings</vt:lpstr>
      <vt:lpstr>„Office“ tema</vt:lpstr>
      <vt:lpstr>Deo 5 Promena u organizacijama</vt:lpstr>
      <vt:lpstr>Šta je tema danas?</vt:lpstr>
      <vt:lpstr>Evolucija karijernog vođenja i savetovanja…</vt:lpstr>
      <vt:lpstr>Značaj karijernog vođenja i savetovanja</vt:lpstr>
      <vt:lpstr>Kako karijerni praktičari deluju kao agenti promene?</vt:lpstr>
      <vt:lpstr>Periferna vizija &amp; samorefleksija</vt:lpstr>
      <vt:lpstr>Značaj kulture u KViS-u</vt:lpstr>
      <vt:lpstr>Šta treba imati u vidu!</vt:lpstr>
      <vt:lpstr>Unapređenje međukulturalne komunikacije</vt:lpstr>
      <vt:lpstr>Kako profesionalci mogu da uključe aspekat kulture u KViS-u?</vt:lpstr>
      <vt:lpstr>Model karijernog savetovanja koji uključuje pitanja kulture</vt:lpstr>
      <vt:lpstr>Model karijernog savetovanja koji uključuje pitanja kulture</vt:lpstr>
      <vt:lpstr>Studije slučaja</vt:lpstr>
      <vt:lpstr>Sažetak</vt:lpstr>
      <vt:lpstr>O čemu smo pričali do sada…!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 od kuće</vt:lpstr>
      <vt:lpstr>Hvala na pažnji!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239</cp:revision>
  <dcterms:created xsi:type="dcterms:W3CDTF">2020-01-27T22:45:30Z</dcterms:created>
  <dcterms:modified xsi:type="dcterms:W3CDTF">2022-03-13T17:46:42Z</dcterms:modified>
</cp:coreProperties>
</file>