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7" r:id="rId3"/>
    <p:sldId id="257" r:id="rId4"/>
    <p:sldId id="259" r:id="rId5"/>
    <p:sldId id="266" r:id="rId6"/>
    <p:sldId id="267" r:id="rId7"/>
    <p:sldId id="268" r:id="rId8"/>
    <p:sldId id="29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1" r:id="rId18"/>
    <p:sldId id="284" r:id="rId19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Grid="0" showGuides="1">
      <p:cViewPr varScale="1">
        <p:scale>
          <a:sx n="73" d="100"/>
          <a:sy n="73" d="100"/>
        </p:scale>
        <p:origin x="96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679720"/>
        <c:axId val="525680112"/>
      </c:barChart>
      <c:catAx>
        <c:axId val="5256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0112"/>
        <c:crosses val="autoZero"/>
        <c:auto val="1"/>
        <c:lblAlgn val="ctr"/>
        <c:lblOffset val="100"/>
        <c:noMultiLvlLbl val="0"/>
      </c:catAx>
      <c:valAx>
        <c:axId val="52568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7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10'!$B$4:$B$9</c:f>
              <c:numCache>
                <c:formatCode>###0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61</c:v>
                </c:pt>
                <c:pt idx="3">
                  <c:v>43</c:v>
                </c:pt>
                <c:pt idx="4">
                  <c:v>52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8-4B39-AAAD-45EBAB45BA05}"/>
            </c:ext>
          </c:extLst>
        </c:ser>
        <c:ser>
          <c:idx val="1"/>
          <c:order val="1"/>
          <c:tx>
            <c:strRef>
              <c:f>'Question 10'!$C$3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10'!$C$4:$C$9</c:f>
              <c:numCache>
                <c:formatCode>###0</c:formatCode>
                <c:ptCount val="6"/>
                <c:pt idx="0">
                  <c:v>52</c:v>
                </c:pt>
                <c:pt idx="1">
                  <c:v>36</c:v>
                </c:pt>
                <c:pt idx="2">
                  <c:v>63</c:v>
                </c:pt>
                <c:pt idx="3">
                  <c:v>42</c:v>
                </c:pt>
                <c:pt idx="4">
                  <c:v>46</c:v>
                </c:pt>
                <c:pt idx="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B8-4B39-AAAD-45EBAB45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972408"/>
        <c:axId val="525981816"/>
      </c:barChart>
      <c:catAx>
        <c:axId val="52597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81816"/>
        <c:crosses val="autoZero"/>
        <c:auto val="1"/>
        <c:lblAlgn val="ctr"/>
        <c:lblOffset val="100"/>
        <c:noMultiLvlLbl val="0"/>
      </c:catAx>
      <c:valAx>
        <c:axId val="52598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Questions!$B$48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Questions!$B$49:$B$54</c:f>
              <c:numCache>
                <c:formatCode>###0.00</c:formatCode>
                <c:ptCount val="6"/>
                <c:pt idx="0">
                  <c:v>2.9342105263157894</c:v>
                </c:pt>
                <c:pt idx="1">
                  <c:v>3.3552631578947367</c:v>
                </c:pt>
                <c:pt idx="2">
                  <c:v>3.2666666666666666</c:v>
                </c:pt>
                <c:pt idx="3">
                  <c:v>3.2763157894736841</c:v>
                </c:pt>
                <c:pt idx="4">
                  <c:v>3.1184210526315788</c:v>
                </c:pt>
                <c:pt idx="5">
                  <c:v>3.0921052631578947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23D-40FF-9B0A-AC86A409632B}"/>
            </c:ext>
          </c:extLst>
        </c:ser>
        <c:ser>
          <c:idx val="1"/>
          <c:order val="1"/>
          <c:tx>
            <c:strRef>
              <c:f>Questions!$C$48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Questions!$C$49:$C$54</c:f>
              <c:numCache>
                <c:formatCode>###0.00</c:formatCode>
                <c:ptCount val="6"/>
                <c:pt idx="0">
                  <c:v>2.6794871794871797</c:v>
                </c:pt>
                <c:pt idx="1">
                  <c:v>2.9871794871794868</c:v>
                </c:pt>
                <c:pt idx="2">
                  <c:v>2.8974358974358974</c:v>
                </c:pt>
                <c:pt idx="3">
                  <c:v>2.8974358974358969</c:v>
                </c:pt>
                <c:pt idx="4">
                  <c:v>2.9358974358974357</c:v>
                </c:pt>
                <c:pt idx="5">
                  <c:v>2.7564102564102555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23D-40FF-9B0A-AC86A409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83776"/>
        <c:axId val="525980640"/>
      </c:lineChart>
      <c:catAx>
        <c:axId val="5259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80640"/>
        <c:crosses val="autoZero"/>
        <c:auto val="1"/>
        <c:lblAlgn val="ctr"/>
        <c:lblOffset val="100"/>
        <c:noMultiLvlLbl val="0"/>
      </c:catAx>
      <c:valAx>
        <c:axId val="5259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5968880"/>
        <c:axId val="525980248"/>
      </c:barChart>
      <c:catAx>
        <c:axId val="5259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80248"/>
        <c:crosses val="autoZero"/>
        <c:auto val="1"/>
        <c:lblAlgn val="ctr"/>
        <c:lblOffset val="100"/>
        <c:noMultiLvlLbl val="0"/>
      </c:catAx>
      <c:valAx>
        <c:axId val="52598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6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82600"/>
        <c:axId val="516881856"/>
      </c:lineChart>
      <c:catAx>
        <c:axId val="52598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81856"/>
        <c:crosses val="autoZero"/>
        <c:auto val="1"/>
        <c:lblAlgn val="ctr"/>
        <c:lblOffset val="100"/>
        <c:noMultiLvlLbl val="0"/>
      </c:catAx>
      <c:valAx>
        <c:axId val="5168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8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Tabelle6!$B$4</c:f>
              <c:strCache>
                <c:ptCount val="1"/>
                <c:pt idx="0">
                  <c:v>CGC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Tabelle6!$B$5:$B$9</c:f>
              <c:numCache>
                <c:formatCode>General</c:formatCode>
                <c:ptCount val="5"/>
                <c:pt idx="0">
                  <c:v>32</c:v>
                </c:pt>
                <c:pt idx="1">
                  <c:v>16</c:v>
                </c:pt>
                <c:pt idx="2">
                  <c:v>3</c:v>
                </c:pt>
                <c:pt idx="3">
                  <c:v>9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2-455D-8497-B44E3E300AF8}"/>
            </c:ext>
          </c:extLst>
        </c:ser>
        <c:ser>
          <c:idx val="1"/>
          <c:order val="1"/>
          <c:tx>
            <c:strRef>
              <c:f>Tabelle6!$C$4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Tabelle6!$C$5:$C$9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6</c:v>
                </c:pt>
                <c:pt idx="3">
                  <c:v>37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C2-455D-8497-B44E3E30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682464"/>
        <c:axId val="525671880"/>
      </c:barChart>
      <c:catAx>
        <c:axId val="5256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71880"/>
        <c:crosses val="autoZero"/>
        <c:auto val="1"/>
        <c:lblAlgn val="ctr"/>
        <c:lblOffset val="100"/>
        <c:noMultiLvlLbl val="0"/>
      </c:catAx>
      <c:valAx>
        <c:axId val="52567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684032"/>
        <c:axId val="525684424"/>
      </c:lineChart>
      <c:catAx>
        <c:axId val="5256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4424"/>
        <c:crosses val="autoZero"/>
        <c:auto val="1"/>
        <c:lblAlgn val="ctr"/>
        <c:lblOffset val="100"/>
        <c:noMultiLvlLbl val="0"/>
      </c:catAx>
      <c:valAx>
        <c:axId val="52568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Questions!$B$13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Questions!$B$14:$B$20</c:f>
              <c:numCache>
                <c:formatCode>###0.00</c:formatCode>
                <c:ptCount val="7"/>
                <c:pt idx="0">
                  <c:v>2.1038961038961048</c:v>
                </c:pt>
                <c:pt idx="1">
                  <c:v>1.8571428571428574</c:v>
                </c:pt>
                <c:pt idx="2">
                  <c:v>2.3636363636363633</c:v>
                </c:pt>
                <c:pt idx="3">
                  <c:v>2.1428571428571432</c:v>
                </c:pt>
                <c:pt idx="4">
                  <c:v>2.1038961038961039</c:v>
                </c:pt>
                <c:pt idx="5">
                  <c:v>1.4415584415584417</c:v>
                </c:pt>
                <c:pt idx="6">
                  <c:v>1.6052631578947363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C0E-4FF2-8C20-97636F1052C0}"/>
            </c:ext>
          </c:extLst>
        </c:ser>
        <c:ser>
          <c:idx val="1"/>
          <c:order val="1"/>
          <c:tx>
            <c:strRef>
              <c:f>Questions!$C$13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Questions!$C$14:$C$20</c:f>
              <c:numCache>
                <c:formatCode>###0.00</c:formatCode>
                <c:ptCount val="7"/>
                <c:pt idx="0">
                  <c:v>2.3544303797468356</c:v>
                </c:pt>
                <c:pt idx="1">
                  <c:v>2.4936708860759493</c:v>
                </c:pt>
                <c:pt idx="2">
                  <c:v>2.0379746835443036</c:v>
                </c:pt>
                <c:pt idx="3">
                  <c:v>2.0759493670886076</c:v>
                </c:pt>
                <c:pt idx="4">
                  <c:v>2.481012658227848</c:v>
                </c:pt>
                <c:pt idx="5">
                  <c:v>2.1282051282051282</c:v>
                </c:pt>
                <c:pt idx="6">
                  <c:v>2.4810126582278476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C0E-4FF2-8C20-97636F10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3584"/>
        <c:axId val="525968488"/>
      </c:lineChart>
      <c:catAx>
        <c:axId val="52597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68488"/>
        <c:crosses val="autoZero"/>
        <c:auto val="1"/>
        <c:lblAlgn val="ctr"/>
        <c:lblOffset val="100"/>
        <c:noMultiLvlLbl val="0"/>
      </c:catAx>
      <c:valAx>
        <c:axId val="52596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8680"/>
        <c:axId val="525977504"/>
      </c:lineChart>
      <c:catAx>
        <c:axId val="52597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7504"/>
        <c:crosses val="autoZero"/>
        <c:auto val="1"/>
        <c:lblAlgn val="ctr"/>
        <c:lblOffset val="100"/>
        <c:noMultiLvlLbl val="0"/>
      </c:catAx>
      <c:valAx>
        <c:axId val="5259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2800"/>
        <c:axId val="525976328"/>
      </c:lineChart>
      <c:catAx>
        <c:axId val="5259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6328"/>
        <c:crosses val="autoZero"/>
        <c:auto val="1"/>
        <c:lblAlgn val="ctr"/>
        <c:lblOffset val="100"/>
        <c:noMultiLvlLbl val="0"/>
      </c:catAx>
      <c:valAx>
        <c:axId val="52597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7112"/>
        <c:axId val="525972016"/>
      </c:lineChart>
      <c:catAx>
        <c:axId val="52597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2016"/>
        <c:crosses val="autoZero"/>
        <c:auto val="1"/>
        <c:lblAlgn val="ctr"/>
        <c:lblOffset val="100"/>
        <c:noMultiLvlLbl val="0"/>
      </c:catAx>
      <c:valAx>
        <c:axId val="5259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9464"/>
        <c:axId val="525973976"/>
      </c:lineChart>
      <c:catAx>
        <c:axId val="5259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3976"/>
        <c:crosses val="autoZero"/>
        <c:auto val="1"/>
        <c:lblAlgn val="ctr"/>
        <c:lblOffset val="100"/>
        <c:noMultiLvlLbl val="0"/>
      </c:catAx>
      <c:valAx>
        <c:axId val="52597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70448"/>
        <c:axId val="525973192"/>
      </c:lineChart>
      <c:catAx>
        <c:axId val="5259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3192"/>
        <c:crosses val="autoZero"/>
        <c:auto val="1"/>
        <c:lblAlgn val="ctr"/>
        <c:lblOffset val="100"/>
        <c:noMultiLvlLbl val="0"/>
      </c:catAx>
      <c:valAx>
        <c:axId val="52597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448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55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=""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=""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=""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=""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=""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=""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=""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=""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=""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=""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=""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=""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=""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=""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=""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=""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=""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=""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=""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=""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=""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=""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=""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=""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=""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=""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=""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=""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=""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=""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888729"/>
            <a:ext cx="10058400" cy="1614849"/>
          </a:xfrm>
        </p:spPr>
        <p:txBody>
          <a:bodyPr>
            <a:normAutofit fontScale="90000"/>
          </a:bodyPr>
          <a:lstStyle/>
          <a:p>
            <a:r>
              <a:rPr lang="sr-Latn-RS" noProof="0" dirty="0" smtClean="0"/>
              <a:t>Saradnja između karijernih praktičara i zaposlenih u ljudskim resursima</a:t>
            </a:r>
            <a:endParaRPr lang="en-GB" noProof="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2691562"/>
            <a:ext cx="10058400" cy="2705236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FFFFFF"/>
                </a:solidFill>
              </a:rPr>
              <a:t>Rezultati ankete koju je sproveo </a:t>
            </a:r>
            <a:r>
              <a:rPr lang="en-GB" dirty="0" smtClean="0">
                <a:solidFill>
                  <a:srgbClr val="FFFFFF"/>
                </a:solidFill>
              </a:rPr>
              <a:t>Connect</a:t>
            </a:r>
            <a:r>
              <a:rPr lang="en-GB" dirty="0">
                <a:solidFill>
                  <a:srgbClr val="FFFFFF"/>
                </a:solidFill>
              </a:rPr>
              <a:t>! </a:t>
            </a:r>
            <a:r>
              <a:rPr lang="sr-Latn-RS" dirty="0" smtClean="0">
                <a:solidFill>
                  <a:srgbClr val="FFFFFF"/>
                </a:solidFill>
              </a:rPr>
              <a:t>Projektni konzorcijum u periodu od juna 2020. do februara 2021.</a:t>
            </a:r>
          </a:p>
          <a:p>
            <a:r>
              <a:rPr lang="en-GB" noProof="0" dirty="0" smtClean="0">
                <a:solidFill>
                  <a:srgbClr val="FFFFFF"/>
                </a:solidFill>
              </a:rPr>
              <a:t> </a:t>
            </a:r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>
                <a:solidFill>
                  <a:srgbClr val="FFFFFF"/>
                </a:solidFill>
              </a:rPr>
              <a:t>Monika </a:t>
            </a:r>
            <a:r>
              <a:rPr lang="en-GB" noProof="0" dirty="0" err="1">
                <a:solidFill>
                  <a:srgbClr val="FFFFFF"/>
                </a:solidFill>
              </a:rPr>
              <a:t>Petermandl</a:t>
            </a:r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>
                <a:solidFill>
                  <a:srgbClr val="FFFFFF"/>
                </a:solidFill>
              </a:rPr>
              <a:t>Filiz Keser Aschenberger</a:t>
            </a:r>
          </a:p>
          <a:p>
            <a:r>
              <a:rPr lang="en-GB" noProof="0" dirty="0" err="1">
                <a:solidFill>
                  <a:srgbClr val="FFFFFF"/>
                </a:solidFill>
              </a:rPr>
              <a:t>Klausjürgen</a:t>
            </a:r>
            <a:r>
              <a:rPr lang="en-GB" noProof="0" dirty="0">
                <a:solidFill>
                  <a:srgbClr val="FFFFFF"/>
                </a:solidFill>
              </a:rPr>
              <a:t> Heinrich</a:t>
            </a:r>
          </a:p>
          <a:p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06511" y="5848129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dirty="0"/>
              <a:t>Podrška karijernom razvoju različitih ciljnih grupa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222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Poređenje među zemljama ukazuje na interesantne razlike</a:t>
            </a:r>
            <a:r>
              <a:rPr lang="en-GB" noProof="0" dirty="0" smtClean="0"/>
              <a:t>. </a:t>
            </a:r>
            <a:r>
              <a:rPr lang="sr-Latn-RS" noProof="0" dirty="0" smtClean="0"/>
              <a:t>U Nemačkoj postoji jasna orijentacija na razvoj zaposlenih, dok se u Holandiji izdvaja posvećenost radu sa osetljivim grupama.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noProof="0" dirty="0" smtClean="0"/>
              <a:t>: </a:t>
            </a:r>
            <a:r>
              <a:rPr lang="sr-Latn-RS" noProof="0" dirty="0" smtClean="0"/>
              <a:t>Učiti iz razmene iskustava organizacija i zemalja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D6BC23D8-96ED-40C0-A242-BC30C2B57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17887"/>
              </p:ext>
            </p:extLst>
          </p:nvPr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2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Teme u karijernom savetovanju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703676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Dve grupe praktičara na sličan način vide važnost različitih tema</a:t>
            </a:r>
            <a:r>
              <a:rPr lang="en-GB" noProof="0" dirty="0" smtClean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Timski problemi se vide kao značajniji</a:t>
            </a:r>
            <a:r>
              <a:rPr lang="sr-Latn-RS" dirty="0"/>
              <a:t> </a:t>
            </a:r>
            <a:r>
              <a:rPr lang="sr-Latn-RS" dirty="0" smtClean="0"/>
              <a:t>od strane zaposlenih u ljudskim resursima.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noProof="0" dirty="0" smtClean="0"/>
              <a:t>:</a:t>
            </a:r>
            <a:endParaRPr lang="en-GB" b="1" noProof="0" dirty="0"/>
          </a:p>
          <a:p>
            <a:pPr lvl="1"/>
            <a:r>
              <a:rPr lang="sr-Latn-RS" sz="2400" noProof="0" dirty="0" smtClean="0"/>
              <a:t>Zaposleni u ljudskim resursima treba da razviju kompetencije vezane za rešavanje konflikata</a:t>
            </a:r>
            <a:r>
              <a:rPr lang="en-GB" sz="2400" noProof="0" dirty="0" smtClean="0"/>
              <a:t>.</a:t>
            </a:r>
            <a:endParaRPr lang="en-GB" sz="24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dirty="0"/>
              <a:t>Teme u karijernom savetovanju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76400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Poređenje među zemljama ukazuje na interesantne razlike </a:t>
            </a:r>
            <a:r>
              <a:rPr lang="sr-Latn-RS" noProof="0" dirty="0" smtClean="0"/>
              <a:t>Postoje jasne razlike, naročito u vezi sa temama kontinuiranog obrazovanja i obuka i ličnih problema.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/>
              <a:t>Preporuka</a:t>
            </a:r>
            <a:r>
              <a:rPr lang="en-GB" b="1" dirty="0"/>
              <a:t>: </a:t>
            </a:r>
            <a:r>
              <a:rPr lang="sr-Latn-RS" dirty="0"/>
              <a:t>Učiti iz razmene iskustava organizacija i zemalja</a:t>
            </a:r>
            <a:endParaRPr lang="en-GB" dirty="0"/>
          </a:p>
          <a:p>
            <a:r>
              <a:rPr lang="en-GB" b="1" noProof="0" dirty="0" smtClean="0"/>
              <a:t> </a:t>
            </a:r>
            <a:endParaRPr lang="en-GB" b="1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C10E50C4-0843-415F-8736-9456D65CE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77062"/>
              </p:ext>
            </p:extLst>
          </p:nvPr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1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Modaliteti karijernog savetovanja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594595"/>
            <a:ext cx="5012171" cy="4359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Primenjuju se različiti modaliteti, ali nema puno razlika u odgovorima dve grupe praktičara.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noProof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Modaliteti se koriste alternativno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noProof="0" dirty="0" smtClean="0"/>
              <a:t>: </a:t>
            </a:r>
            <a:r>
              <a:rPr lang="sr-Latn-RS" noProof="0" dirty="0" smtClean="0"/>
              <a:t>Praktičari </a:t>
            </a:r>
            <a:r>
              <a:rPr lang="sr-Latn-RS" noProof="0" dirty="0" err="1" smtClean="0"/>
              <a:t>treb</a:t>
            </a:r>
            <a:r>
              <a:rPr lang="sr-Latn-RS" dirty="0" smtClean="0"/>
              <a:t>a da se upoznaju sa različitim modalitetima i da ih adekvatno koriste</a:t>
            </a:r>
            <a:r>
              <a:rPr lang="en-GB" noProof="0" dirty="0" smtClean="0"/>
              <a:t>.</a:t>
            </a:r>
            <a:endParaRPr lang="en-GB" noProof="0" dirty="0"/>
          </a:p>
          <a:p>
            <a:r>
              <a:rPr lang="en-GB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29754672"/>
              </p:ext>
            </p:extLst>
          </p:nvPr>
        </p:nvGraphicFramePr>
        <p:xfrm>
          <a:off x="6058158" y="1812756"/>
          <a:ext cx="5536942" cy="38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9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290134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Izvori razvoja znanja, veština i kompetencija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8127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Osim toga što karijerni praktičari daju malo veću važnost svim opcijama, nema drugih razlika. Sve opcije su vrednovane.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dirty="0" smtClean="0"/>
              <a:t>: </a:t>
            </a:r>
            <a:r>
              <a:rPr lang="sr-Latn-RS" dirty="0" smtClean="0"/>
              <a:t>pružiti različite opcije</a:t>
            </a:r>
            <a:endParaRPr lang="en-GB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D7C71C83-6BD9-4169-994A-144A0E1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779424"/>
              </p:ext>
            </p:extLst>
          </p:nvPr>
        </p:nvGraphicFramePr>
        <p:xfrm>
          <a:off x="5858510" y="1779270"/>
          <a:ext cx="633349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8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Učestalost interakcije i saradnje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616814"/>
            <a:ext cx="5012171" cy="420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Karijerni praktičari iz uzorka navode češću interakciju i saradnju u odnosu na zaposlene u ljudskim resursima.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Ovo možda ukazuje na to da saradnja ima poseban značaj za </a:t>
            </a:r>
            <a:r>
              <a:rPr lang="sr-Latn-RS" noProof="0" dirty="0" err="1" smtClean="0"/>
              <a:t>njiho</a:t>
            </a:r>
            <a:r>
              <a:rPr lang="sr-Latn-RS" dirty="0" smtClean="0"/>
              <a:t>v rad</a:t>
            </a:r>
            <a:r>
              <a:rPr lang="en-GB" noProof="0" dirty="0" smtClean="0"/>
              <a:t>.</a:t>
            </a:r>
            <a:endParaRPr lang="sr-Latn-RS" noProof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dirty="0" smtClean="0"/>
              <a:t>:</a:t>
            </a:r>
            <a:r>
              <a:rPr lang="en-GB" noProof="0" dirty="0" smtClean="0"/>
              <a:t> </a:t>
            </a:r>
            <a:r>
              <a:rPr lang="sr-Latn-RS" dirty="0" smtClean="0"/>
              <a:t>Preuzimanje inicijative od strane karijernih praktičara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92397"/>
            <a:ext cx="10693584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Rangiranje dobiti od saradnje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215987"/>
            <a:ext cx="5012171" cy="442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Karijerni praktičari vide više dobiti od saradnje u odnosu na zaposlene u ljudskim resursima</a:t>
            </a:r>
            <a:r>
              <a:rPr lang="en-GB" noProof="0" dirty="0" smtClean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Zaposleni </a:t>
            </a:r>
            <a:r>
              <a:rPr lang="sr-Latn-RS" dirty="0"/>
              <a:t>u ljudskim resursima </a:t>
            </a:r>
            <a:r>
              <a:rPr lang="sr-Latn-RS" noProof="0" dirty="0" smtClean="0"/>
              <a:t>naročito očekuju razmenu iskustava, učenje o primerima dobre prakse i učenje jedni od drugih</a:t>
            </a:r>
            <a:r>
              <a:rPr lang="en-GB" noProof="0" dirty="0" smtClean="0"/>
              <a:t>. 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noProof="0" dirty="0" smtClean="0"/>
              <a:t>Preporuka</a:t>
            </a:r>
            <a:r>
              <a:rPr lang="en-GB" b="1" noProof="0" dirty="0" smtClean="0"/>
              <a:t>: </a:t>
            </a:r>
            <a:r>
              <a:rPr lang="sr-Latn-RS" sz="2400" noProof="0" dirty="0" smtClean="0"/>
              <a:t>Ove nalaze treba uzeti u obzir pri organizaciji zajedničkih radionica</a:t>
            </a:r>
            <a:endParaRPr lang="en-GB" sz="24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Sažetak nalaza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716098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Činjenice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6" y="2182684"/>
            <a:ext cx="10190162" cy="20875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Važna preklapanja aktivnosti karijernih praktičara i zaposlenih u ljudskim resursima su identifikovana</a:t>
            </a:r>
            <a:r>
              <a:rPr lang="en-GB" dirty="0" smtClean="0"/>
              <a:t>: </a:t>
            </a:r>
            <a:r>
              <a:rPr lang="sr-Latn-RS" dirty="0" smtClean="0"/>
              <a:t>uvođenje </a:t>
            </a:r>
            <a:r>
              <a:rPr lang="sr-Latn-RS" dirty="0"/>
              <a:t>novih zaposlenih, </a:t>
            </a:r>
            <a:r>
              <a:rPr lang="sr-Latn-RS" dirty="0" smtClean="0"/>
              <a:t>razvoj </a:t>
            </a:r>
            <a:r>
              <a:rPr lang="sr-Latn-RS" dirty="0"/>
              <a:t>profesionalnog znanja i veština, </a:t>
            </a:r>
            <a:r>
              <a:rPr lang="sr-Latn-RS" dirty="0" smtClean="0"/>
              <a:t>razvoj </a:t>
            </a:r>
            <a:r>
              <a:rPr lang="sr-Latn-RS" dirty="0"/>
              <a:t>ličnih veština i socijalnih kompetencija, </a:t>
            </a:r>
            <a:r>
              <a:rPr lang="sr-Latn-RS" dirty="0" smtClean="0"/>
              <a:t>upravljanje promenama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Obe grupe praktičara su otvoreni za saradnju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Do sada nije bilo značajne saradnje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0786" y="43218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Preporuke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7244" y="4788422"/>
            <a:ext cx="10188574" cy="880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Izgraditi održiva partnerstva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Izgraditi mrežu saradnje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/>
          </a:bodyPr>
          <a:lstStyle/>
          <a:p>
            <a:r>
              <a:rPr lang="sr-Latn-RS" dirty="0" smtClean="0"/>
              <a:t>Hvala na pažnji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67E6471-DB66-4B1A-BED8-E5F0C94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Istraživačka pitanja i način prikupljanja podataka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653B722E-7BD9-4B60-B033-A4F177B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430DC70-EBE7-46AC-8ACD-961F8C974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Istraživačka pitanja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4274E88-DEE1-4513-8372-BE168AEE0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12745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Koja preklapanja aktivnosti </a:t>
            </a:r>
            <a:r>
              <a:rPr lang="en-GB" dirty="0" err="1" smtClean="0"/>
              <a:t>zaposlen</a:t>
            </a:r>
            <a:r>
              <a:rPr lang="sr-Latn-RS" dirty="0" smtClean="0"/>
              <a:t>ih</a:t>
            </a:r>
            <a:r>
              <a:rPr lang="en-GB" dirty="0" smtClean="0"/>
              <a:t> </a:t>
            </a:r>
            <a:r>
              <a:rPr lang="en-GB" dirty="0"/>
              <a:t>u </a:t>
            </a:r>
            <a:r>
              <a:rPr lang="en-GB" dirty="0" err="1"/>
              <a:t>ljudskim</a:t>
            </a:r>
            <a:r>
              <a:rPr lang="en-GB" dirty="0"/>
              <a:t> </a:t>
            </a:r>
            <a:r>
              <a:rPr lang="en-GB" dirty="0" err="1"/>
              <a:t>resursima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karijern</a:t>
            </a:r>
            <a:r>
              <a:rPr lang="sr-Latn-RS" dirty="0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praktičar</a:t>
            </a:r>
            <a:r>
              <a:rPr lang="sr-Latn-RS" dirty="0" smtClean="0"/>
              <a:t>a postoje, koja ukazuju na mogućnost saradnje</a:t>
            </a:r>
            <a:r>
              <a:rPr lang="en-GB" dirty="0" smtClean="0"/>
              <a:t>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Da li su ove dve grupe spremne za saradnju</a:t>
            </a:r>
            <a:r>
              <a:rPr lang="en-GB" dirty="0" smtClean="0"/>
              <a:t>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Kakva saradnja već postoji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C08382AD-9366-41C4-8159-5443F1714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7" y="3926559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Način prikupljanja podataka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9E7B8482-2F84-4424-A63F-4F09EBE9B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4536408"/>
            <a:ext cx="10188574" cy="1274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Onlajn upitnici za zaposlene u ljudskim resursima i </a:t>
            </a:r>
            <a:r>
              <a:rPr lang="sr-Latn-RS" dirty="0" err="1" smtClean="0"/>
              <a:t>karijerne</a:t>
            </a:r>
            <a:r>
              <a:rPr lang="sr-Latn-RS" dirty="0" smtClean="0"/>
              <a:t> praktičare – standardizovana i otvorena pitanja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Dodatni intervjui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noProof="0" dirty="0" smtClean="0"/>
              <a:t>Ciljne grupe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r-Latn-RS" noProof="0" dirty="0" smtClean="0"/>
              <a:t>Prikupljanje podataka od dve ciljne grupe</a:t>
            </a:r>
            <a:endParaRPr lang="en-GB" noProof="0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Istraživanja iskustava saradnje i stavova prema saradnji u oblasti </a:t>
            </a:r>
            <a:r>
              <a:rPr lang="sr-Latn-RS" dirty="0" err="1" smtClean="0"/>
              <a:t>KViS</a:t>
            </a:r>
            <a:r>
              <a:rPr lang="sr-Latn-RS" dirty="0" smtClean="0"/>
              <a:t>-a u kompanijama</a:t>
            </a:r>
            <a:endParaRPr lang="en-GB" noProof="0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=""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6" y="3259715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sr-Latn-RS" noProof="0" dirty="0" smtClean="0"/>
              <a:t>Ciljne grupe</a:t>
            </a:r>
            <a:endParaRPr lang="en-GB" noProof="0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=""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3726300"/>
            <a:ext cx="10188574" cy="2045849"/>
          </a:xfrm>
        </p:spPr>
        <p:txBody>
          <a:bodyPr>
            <a:normAutofit/>
          </a:bodyPr>
          <a:lstStyle/>
          <a:p>
            <a:r>
              <a:rPr lang="sr-Latn-RS" noProof="0" dirty="0" smtClean="0"/>
              <a:t>Karijerni praktičari</a:t>
            </a:r>
            <a:r>
              <a:rPr lang="en-GB" noProof="0" dirty="0" smtClean="0"/>
              <a:t>: </a:t>
            </a:r>
            <a:r>
              <a:rPr lang="sr-Latn-RS" noProof="0" dirty="0" smtClean="0"/>
              <a:t>Zaposleni u Nacionalnoj službi za zapošljavanje, </a:t>
            </a:r>
            <a:r>
              <a:rPr lang="sr-Latn-RS" noProof="0" dirty="0" err="1" smtClean="0"/>
              <a:t>realizatori</a:t>
            </a:r>
            <a:r>
              <a:rPr lang="sr-Latn-RS" noProof="0" dirty="0" smtClean="0"/>
              <a:t> aktivnosti obrazovanja odraslih, zaposleni u komorama, nezavisni savetnici i konsultanti (i drugi)</a:t>
            </a:r>
            <a:endParaRPr lang="sr-Latn-RS" dirty="0"/>
          </a:p>
          <a:p>
            <a:r>
              <a:rPr lang="sr-Latn-RS" noProof="0" dirty="0" smtClean="0"/>
              <a:t>Zaposleni u ljudskim resursima</a:t>
            </a:r>
            <a:r>
              <a:rPr lang="en-GB" noProof="0" dirty="0" smtClean="0"/>
              <a:t>: </a:t>
            </a:r>
            <a:r>
              <a:rPr lang="sr-Latn-RS" noProof="0" dirty="0" smtClean="0"/>
              <a:t>Preduzetnici, menadžeri ljudskih resursa, treneri u organizacijama</a:t>
            </a:r>
            <a:r>
              <a:rPr lang="en-GB" noProof="0" dirty="0" smtClean="0"/>
              <a:t> (</a:t>
            </a:r>
            <a:r>
              <a:rPr lang="sr-Latn-RS" noProof="0" dirty="0" smtClean="0"/>
              <a:t>i drugi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=""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9788" y="198511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=""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9788" y="330903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Uzorak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" y="1449387"/>
            <a:ext cx="4785631" cy="42819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Ukupno je prikupljeno </a:t>
            </a:r>
            <a:r>
              <a:rPr lang="en-GB" noProof="0" dirty="0" smtClean="0"/>
              <a:t>77 </a:t>
            </a:r>
            <a:r>
              <a:rPr lang="sr-Latn-RS" noProof="0" dirty="0" smtClean="0"/>
              <a:t>odgovora karijernih praktičara i</a:t>
            </a:r>
            <a:r>
              <a:rPr lang="en-GB" noProof="0" dirty="0" smtClean="0"/>
              <a:t> </a:t>
            </a:r>
            <a:r>
              <a:rPr lang="en-GB" noProof="0" dirty="0"/>
              <a:t>79 </a:t>
            </a:r>
            <a:r>
              <a:rPr lang="sr-Latn-RS" noProof="0" dirty="0" smtClean="0"/>
              <a:t>odgovara zaposlenih u ljudskim resursima</a:t>
            </a:r>
            <a:r>
              <a:rPr lang="en-GB" noProof="0" dirty="0" smtClean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Sličan je broj odgovora u različitim zemljama</a:t>
            </a:r>
            <a:r>
              <a:rPr lang="en-GB" noProof="0" dirty="0" smtClean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Anketa je </a:t>
            </a:r>
            <a:r>
              <a:rPr lang="sr-Latn-RS" dirty="0" err="1" smtClean="0"/>
              <a:t>eksplorativna</a:t>
            </a:r>
            <a:r>
              <a:rPr lang="sr-Latn-RS" dirty="0" smtClean="0"/>
              <a:t> </a:t>
            </a:r>
            <a:r>
              <a:rPr lang="en-GB" dirty="0" smtClean="0"/>
              <a:t>(</a:t>
            </a:r>
            <a:r>
              <a:rPr lang="sr-Latn-RS" dirty="0" smtClean="0"/>
              <a:t>zbog ograničenog broja i načina izbora ispitanika</a:t>
            </a:r>
            <a:r>
              <a:rPr lang="en-GB" dirty="0" smtClean="0"/>
              <a:t>) 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41698"/>
              </p:ext>
            </p:extLst>
          </p:nvPr>
        </p:nvGraphicFramePr>
        <p:xfrm>
          <a:off x="6096000" y="2148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612776"/>
            <a:ext cx="7610474" cy="684211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Veličina kompanija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347" y="1296987"/>
            <a:ext cx="5424655" cy="44145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Većina karijernih praktičara rade u malim preduzećima, ili kao samostalni savetnici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To može da znači da ih preduzeća ne mogu lako pronaći i inicirati saradnju.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sz="2000" b="1" noProof="0" dirty="0" smtClean="0"/>
              <a:t>: </a:t>
            </a:r>
            <a:r>
              <a:rPr lang="sr-Latn-RS" noProof="0" dirty="0" smtClean="0"/>
              <a:t>Inicirati promovisanje karijernih praktičara</a:t>
            </a:r>
            <a:endParaRPr lang="en-GB" sz="24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144D2E4F-FD58-45B7-9EAC-85D5D47E8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630317"/>
              </p:ext>
            </p:extLst>
          </p:nvPr>
        </p:nvGraphicFramePr>
        <p:xfrm>
          <a:off x="6553200" y="1888958"/>
          <a:ext cx="5270500" cy="335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3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67" y="-50290"/>
            <a:ext cx="11353633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Uloge u oblastima faza poslovnog života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45" y="1414387"/>
            <a:ext cx="5424655" cy="4539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Obe grupe praktičara vide svoju ulogu značajnu u sledećim oblastima</a:t>
            </a:r>
            <a:r>
              <a:rPr lang="en-GB" noProof="0" dirty="0" smtClean="0"/>
              <a:t>: </a:t>
            </a:r>
            <a:r>
              <a:rPr lang="sr-Latn-RS" noProof="0" dirty="0" smtClean="0"/>
              <a:t>Uvođenje novih zaposlenih, Razvoj profesionalnog znanja i veština, Razvoj ličnih veština i socijalnih kompetencija, Upravljanje promenama</a:t>
            </a:r>
          </a:p>
          <a:p>
            <a:r>
              <a:rPr lang="en-GB" noProof="0" dirty="0" smtClean="0"/>
              <a:t> 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b="1" dirty="0" smtClean="0"/>
              <a:t>Preporuka</a:t>
            </a:r>
            <a:r>
              <a:rPr lang="en-GB" b="1" noProof="0" dirty="0" smtClean="0"/>
              <a:t>: </a:t>
            </a:r>
            <a:r>
              <a:rPr lang="en-GB" b="1" dirty="0"/>
              <a:t>	                 </a:t>
            </a:r>
            <a:endParaRPr lang="sr-Latn-RS" b="1" dirty="0" smtClean="0"/>
          </a:p>
          <a:p>
            <a:r>
              <a:rPr lang="sr-Latn-RS" noProof="0" dirty="0" smtClean="0"/>
              <a:t>U ovim domenima će saradnja biti veoma konstruktivna i biće moguće izgraditi održiva partnerstva.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42251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Učestalost sprovođenja profesionalnih aktivnosti 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247" y="1770019"/>
            <a:ext cx="5618988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Ključne aktivnosti su podrška pri karijerno odlučivanju i planiranju napredovanja u karijeri.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b="1" noProof="0" dirty="0" smtClean="0"/>
              <a:t>Preporuka</a:t>
            </a:r>
            <a:endParaRPr lang="en-GB" sz="2200" b="1" noProof="0" dirty="0"/>
          </a:p>
          <a:p>
            <a:pPr lvl="1"/>
            <a:r>
              <a:rPr lang="sr-Latn-RS" sz="2400" dirty="0" smtClean="0"/>
              <a:t>Podsticati zaposlene u ljudskim resursima da sarađuju sa karijernim praktičarima u ovim oblastima</a:t>
            </a:r>
            <a:endParaRPr lang="en-GB" sz="2400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="" xmlns:a16="http://schemas.microsoft.com/office/drawing/2014/main" id="{D6903DAE-2C9F-46AA-818F-C028C027A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51886"/>
              </p:ext>
            </p:extLst>
          </p:nvPr>
        </p:nvGraphicFramePr>
        <p:xfrm>
          <a:off x="5959475" y="2267017"/>
          <a:ext cx="6232525" cy="357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1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sr-Latn-RS" sz="4000" noProof="0" dirty="0" smtClean="0"/>
              <a:t>Razlozi za obezbeđivanje podrške karijernom razvoju u kompanijama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828075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Dve grupe praktičara se </a:t>
            </a:r>
            <a:r>
              <a:rPr lang="sr-Latn-RS" noProof="0" dirty="0" err="1" smtClean="0"/>
              <a:t>uglavno</a:t>
            </a:r>
            <a:r>
              <a:rPr lang="sr-Latn-RS" dirty="0" smtClean="0"/>
              <a:t>m slažu u pogledu razloga</a:t>
            </a:r>
            <a:r>
              <a:rPr lang="en-GB" noProof="0" dirty="0" smtClean="0"/>
              <a:t>: </a:t>
            </a:r>
            <a:r>
              <a:rPr lang="sr-Latn-RS" noProof="0" dirty="0" smtClean="0"/>
              <a:t>poboljšanje učenja zaposlenih i održivosti naučenog, podsticati vezanost za organizaciju</a:t>
            </a:r>
            <a:r>
              <a:rPr lang="sr-Latn-R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2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b="1" noProof="0" dirty="0" smtClean="0"/>
              <a:t>Preporuka</a:t>
            </a:r>
            <a:r>
              <a:rPr lang="en-GB" sz="2200" b="1" noProof="0" dirty="0" smtClean="0"/>
              <a:t>: </a:t>
            </a:r>
            <a:r>
              <a:rPr lang="sr-Latn-RS" sz="2200" noProof="0" dirty="0" smtClean="0"/>
              <a:t>Podržati ove važne teme</a:t>
            </a:r>
            <a:endParaRPr lang="en-GB" sz="2200" b="1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1" y="228705"/>
            <a:ext cx="11042570" cy="896775"/>
          </a:xfrm>
        </p:spPr>
        <p:txBody>
          <a:bodyPr>
            <a:normAutofit fontScale="90000"/>
          </a:bodyPr>
          <a:lstStyle/>
          <a:p>
            <a:r>
              <a:rPr lang="sr-Latn-RS" sz="4000" dirty="0" smtClean="0"/>
              <a:t>Podrška karijernom razvoju različitih ciljnih grupa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631" y="1060915"/>
            <a:ext cx="5397182" cy="4809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Zaposleni u ljudskim resursima pružaju podršku drugačijim grupama zaposlenih u odnosu na </a:t>
            </a:r>
            <a:r>
              <a:rPr lang="sr-Latn-RS" dirty="0" err="1" smtClean="0"/>
              <a:t>karijerne</a:t>
            </a:r>
            <a:r>
              <a:rPr lang="sr-Latn-RS" dirty="0" smtClean="0"/>
              <a:t> praktičare</a:t>
            </a:r>
            <a:r>
              <a:rPr lang="en-GB" noProof="0" dirty="0" smtClean="0"/>
              <a:t>.</a:t>
            </a:r>
            <a:r>
              <a:rPr lang="sr-Latn-RS" noProof="0" dirty="0" smtClean="0"/>
              <a:t> Za njih, najvažnije grupe su budući menadžeri, talenti i novi zaposleni</a:t>
            </a:r>
            <a:r>
              <a:rPr lang="en-GB" noProof="0" dirty="0" smtClean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noProof="0" dirty="0" smtClean="0"/>
              <a:t>Karijerni praktičari se više fokusiraju na osetljive grupe</a:t>
            </a:r>
            <a:r>
              <a:rPr lang="en-GB" noProof="0" dirty="0" smtClean="0"/>
              <a:t>: </a:t>
            </a:r>
            <a:r>
              <a:rPr lang="sr-Latn-RS" noProof="0" dirty="0" err="1" smtClean="0"/>
              <a:t>migrante</a:t>
            </a:r>
            <a:r>
              <a:rPr lang="sr-Latn-RS" noProof="0" dirty="0" smtClean="0"/>
              <a:t>, osobe sa invaliditetom, starije zaposlene, zaposlene kojima preti otkaz.</a:t>
            </a:r>
            <a:r>
              <a:rPr lang="en-GB" noProof="0" dirty="0" smtClean="0"/>
              <a:t> </a:t>
            </a:r>
            <a:r>
              <a:rPr lang="sr-Latn-RS" b="1" noProof="0" dirty="0" smtClean="0"/>
              <a:t>Preporuka</a:t>
            </a:r>
            <a:r>
              <a:rPr lang="en-GB" b="1" noProof="0" dirty="0" smtClean="0"/>
              <a:t>: </a:t>
            </a:r>
            <a:r>
              <a:rPr lang="sr-Latn-RS" noProof="0" dirty="0" smtClean="0"/>
              <a:t>Povećati saradnju u aktivnostima društveno odgovornog poslovanja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71224"/>
              </p:ext>
            </p:extLst>
          </p:nvPr>
        </p:nvGraphicFramePr>
        <p:xfrm>
          <a:off x="6259916" y="225018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38</TotalTime>
  <Words>822</Words>
  <Application>Microsoft Office PowerPoint</Application>
  <PresentationFormat>Widescreen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</vt:lpstr>
      <vt:lpstr>Open Sans ExtraBold</vt:lpstr>
      <vt:lpstr>Open Sans Light</vt:lpstr>
      <vt:lpstr>Trebuchet MS</vt:lpstr>
      <vt:lpstr>„Office“ tema</vt:lpstr>
      <vt:lpstr>Saradnja između karijernih praktičara i zaposlenih u ljudskim resursima</vt:lpstr>
      <vt:lpstr>Istraživačka pitanja i način prikupljanja podataka</vt:lpstr>
      <vt:lpstr>Ciljne grupe</vt:lpstr>
      <vt:lpstr>Uzorak</vt:lpstr>
      <vt:lpstr>Veličina kompanija</vt:lpstr>
      <vt:lpstr>Uloge u oblastima faza poslovnog života</vt:lpstr>
      <vt:lpstr>Učestalost sprovođenja profesionalnih aktivnosti </vt:lpstr>
      <vt:lpstr>Razlozi za obezbeđivanje podrške karijernom razvoju u kompanijama</vt:lpstr>
      <vt:lpstr>Podrška karijernom razvoju različitih ciljnih grupa</vt:lpstr>
      <vt:lpstr>Podrška karijernom razvoju različitih ciljnih grupa</vt:lpstr>
      <vt:lpstr>Teme u karijernom savetovanju</vt:lpstr>
      <vt:lpstr>Teme u karijernom savetovanju</vt:lpstr>
      <vt:lpstr>Modaliteti karijernog savetovanja</vt:lpstr>
      <vt:lpstr>Izvori razvoja znanja, veština i kompetencija</vt:lpstr>
      <vt:lpstr>Učestalost interakcije i saradnje</vt:lpstr>
      <vt:lpstr>Rangiranje dobiti od saradnje</vt:lpstr>
      <vt:lpstr>Sažetak nalaza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154</cp:revision>
  <cp:lastPrinted>2021-04-21T10:54:37Z</cp:lastPrinted>
  <dcterms:created xsi:type="dcterms:W3CDTF">2020-01-27T22:45:30Z</dcterms:created>
  <dcterms:modified xsi:type="dcterms:W3CDTF">2022-03-13T13:49:28Z</dcterms:modified>
</cp:coreProperties>
</file>