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82" r:id="rId11"/>
    <p:sldId id="283" r:id="rId12"/>
    <p:sldId id="28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embeddedFontLst>
    <p:embeddedFont>
      <p:font typeface="Open Sans Light" panose="020B060402020202020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  <p:embeddedFont>
      <p:font typeface="Open Sans ExtraBold" panose="020B0604020202020204" charset="0"/>
      <p:bold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894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05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Introduction and Description of the goal of the session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Teaching and learning Activity 1: Knowing basic definitions of CGC and other “innovative” concepts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Teaching and learning Activity 2: Knowing basic aspects of HRD (connection to unit 2)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Learning Activity 1: Developing knowledge about intersections between CGC and HRD in enterprises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Learning Activity 2: Knowing typical cases of intersection between CGC and HRD in enterprises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Closing thoughts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Homework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Evaluation Level of learning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7160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042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774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5462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Introduction and Description of the goal of the session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Teaching and learning Activity 1: Knowing basic definitions of CGC and other “innovative” concepts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Teaching and learning Activity 2: Knowing basic aspects of HRD (connection to unit 2)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Learning Activity 1: Developing knowledge about intersections between CGC and HRD in enterprises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Learning Activity 2: Knowing typical cases of intersection between CGC and HRD in enterprises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Closing thoughts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Homework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Evaluation Level of learning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680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865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1646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2472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Introduction and Description of the goal of the session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Teaching and learning Activity 1: Knowing basic definitions of CGC and other “innovative” concepts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Teaching and learning Activity 2: Knowing basic aspects of HRD (connection to unit 2)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Learning Activity 1: Developing knowledge about intersections between CGC and HRD in enterprises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Learning Activity 2: Knowing typical cases of intersection between CGC and HRD in enterprises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Closing thoughts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Homework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Evaluation Level of learning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9548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589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de-DE"/>
              <a:t>Teaching and learning Activity 2: Knowing basic aspects of HRD (connection to unit 2)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7334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7940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787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399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could you analysis of the examples?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Life Cycle = all stages of competence development. Where do you see relevant links between the examples and the HRD / Career Life Cycle?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Target groups: e.g. skilled workers. Which target groups are in focus?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3.) Missing aspects: what is not covered by the examples? Do you have additional examples from your experience?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791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47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96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de-DE"/>
              <a:t>Teaching and learning Activity 2: Knowing basic aspects of HRD (connection to unit 2)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76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7592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Introduction and Description of the goal of the session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Teaching and learning Activity 1: Knowing basic definitions of CGC and other “innovative” concepts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Teaching and learning Activity 2: Knowing basic aspects of HRD (connection to unit 2)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Learning Activity 1: Developing knowledge about intersections between CGC and HRD in enterprises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Learning Activity 2: Knowing typical cases of intersection between CGC and HRD in enterprises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Closing thoughts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Homework 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Evaluation Level of learning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482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499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(Teacher reports aim of session 1 and therefore ties in with finalized unit 1 to 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3987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0035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Merker: „other innovative concepts“ is missing yet. I have written about in the 2020 text. 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30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>
  <p:cSld name="Sekcijos antraštė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xpert360.com/resources/articles/talent-management-importa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</a:pPr>
            <a:r>
              <a:rPr lang="sr-Latn-RS" dirty="0" smtClean="0"/>
              <a:t>Deo</a:t>
            </a:r>
            <a:r>
              <a:rPr lang="de-DE" dirty="0" smtClean="0"/>
              <a:t> </a:t>
            </a:r>
            <a:r>
              <a:rPr lang="de-DE" dirty="0"/>
              <a:t>4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sr-Latn-RS" i="1" dirty="0"/>
              <a:t>Povezivanje </a:t>
            </a:r>
            <a:r>
              <a:rPr lang="sr-Latn-RS" i="1" dirty="0" err="1"/>
              <a:t>KViS</a:t>
            </a:r>
            <a:r>
              <a:rPr lang="sr-Latn-RS" i="1"/>
              <a:t>-a i razvoja ljudskih resursa u kontekstu podrške karijernom razvoju u kompanijama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de-DE" dirty="0">
                <a:solidFill>
                  <a:srgbClr val="FFFFFF"/>
                </a:solidFill>
              </a:rPr>
              <a:t>Prof. Dr. Peter Weber, Prof. Dr. Bettina Siecke, Dr. Matthias Zick-Varul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963051" y="5783684"/>
            <a:ext cx="4567556" cy="760731"/>
            <a:chOff x="0" y="0"/>
            <a:chExt cx="45675" cy="761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90"/>
              <a:ext cx="8959" cy="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9830" y="0"/>
              <a:ext cx="35845" cy="7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sr-Latn-RS" sz="800" kern="120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</a:rPr>
                <a:t>Ova licenca dozvoljava vama (ili drugim stranama) da delite, prerađujete, izmenite i razvijate ovaj materijal u nekomercijalne svrhe, pod uslovom da citirate Connect! partnere na projektu i da materijal koji kreirate licencirate pod istim uslovima. 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sr-Latn-RS" dirty="0" smtClean="0"/>
              <a:t>KORACI KA POSTIZANJU CILJEVA UČENJA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sr-Latn-RS" dirty="0" smtClean="0"/>
              <a:t>Korak</a:t>
            </a:r>
            <a:r>
              <a:rPr lang="de-DE" dirty="0" smtClean="0"/>
              <a:t> </a:t>
            </a:r>
            <a:r>
              <a:rPr lang="de-DE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dirty="0"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sr-Latn-RS" dirty="0" smtClean="0"/>
              <a:t>Materijal 2</a:t>
            </a:r>
            <a:endParaRPr dirty="0"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sr-Latn-RS" dirty="0" smtClean="0"/>
              <a:t>Korak</a:t>
            </a:r>
            <a:r>
              <a:rPr lang="de-DE" dirty="0" smtClean="0"/>
              <a:t> </a:t>
            </a:r>
            <a:r>
              <a:rPr lang="de-DE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dirty="0"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sr-Latn-RS" dirty="0" err="1" smtClean="0"/>
              <a:t>Brejnstorming</a:t>
            </a:r>
            <a:r>
              <a:rPr lang="sr-Latn-RS" dirty="0" smtClean="0"/>
              <a:t> i prikupljanje informacija i pitanja</a:t>
            </a:r>
            <a:endParaRPr dirty="0"/>
          </a:p>
        </p:txBody>
      </p:sp>
      <p:sp>
        <p:nvSpPr>
          <p:cNvPr id="103" name="Google Shape;103;p13"/>
          <p:cNvSpPr/>
          <p:nvPr/>
        </p:nvSpPr>
        <p:spPr>
          <a:xfrm>
            <a:off x="839788" y="1985113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839788" y="3670441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1415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 ExtraBold"/>
              <a:buNone/>
            </a:pPr>
            <a:r>
              <a:rPr lang="sr-Latn-RS" dirty="0" smtClean="0">
                <a:solidFill>
                  <a:schemeClr val="dk1"/>
                </a:solidFill>
              </a:rPr>
              <a:t>Aktivnost učenja </a:t>
            </a:r>
            <a:r>
              <a:rPr lang="de-DE" dirty="0" smtClean="0">
                <a:solidFill>
                  <a:schemeClr val="dk1"/>
                </a:solidFill>
              </a:rPr>
              <a:t>1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2"/>
          </p:nvPr>
        </p:nvSpPr>
        <p:spPr>
          <a:xfrm>
            <a:off x="839787" y="1801904"/>
            <a:ext cx="10724683" cy="4501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sr-Latn-RS" b="1" dirty="0" smtClean="0"/>
              <a:t>Karijera</a:t>
            </a:r>
            <a:r>
              <a:rPr lang="de-DE" b="1" dirty="0" smtClean="0"/>
              <a:t>: </a:t>
            </a:r>
            <a:r>
              <a:rPr lang="sr-Latn-RS" dirty="0" smtClean="0"/>
              <a:t>Karijera se danas dovodi u vezu sa aktivnostima</a:t>
            </a:r>
            <a:r>
              <a:rPr lang="de-DE" dirty="0" smtClean="0"/>
              <a:t> (</a:t>
            </a:r>
            <a:r>
              <a:rPr lang="sr-Latn-RS" dirty="0" smtClean="0"/>
              <a:t>poslovima</a:t>
            </a:r>
            <a:r>
              <a:rPr lang="de-DE" dirty="0" smtClean="0"/>
              <a:t>) </a:t>
            </a:r>
            <a:r>
              <a:rPr lang="sr-Latn-RS" dirty="0" smtClean="0"/>
              <a:t>pre nego sa karijernim putanjama;</a:t>
            </a:r>
            <a:r>
              <a:rPr lang="de-DE" dirty="0" smtClean="0"/>
              <a:t> </a:t>
            </a:r>
            <a:r>
              <a:rPr lang="sr-Latn-RS" dirty="0" smtClean="0"/>
              <a:t>karijera je individualizovana, nepredvidljiva, rizična, osetljiva, lateralne karijere su česte, može da bude zasnovana na projektima</a:t>
            </a:r>
            <a:r>
              <a:rPr lang="de-DE" dirty="0" smtClean="0"/>
              <a:t>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sr-Latn-RS" b="1" dirty="0" err="1" smtClean="0"/>
              <a:t>KViS</a:t>
            </a:r>
            <a:r>
              <a:rPr lang="de-DE" b="1" dirty="0" smtClean="0"/>
              <a:t>: </a:t>
            </a:r>
            <a:r>
              <a:rPr lang="sr-Latn-RS" dirty="0" smtClean="0"/>
              <a:t>„Karijerno vođenje i savetovanje“</a:t>
            </a:r>
            <a:r>
              <a:rPr lang="de-DE" dirty="0" smtClean="0"/>
              <a:t> </a:t>
            </a:r>
            <a:r>
              <a:rPr lang="sr-Latn-RS" dirty="0" smtClean="0"/>
              <a:t>se primenjuje u mnogim kontekstima. Ono može da bude značajan i važan element u kontekstu profesionalne orijentacije, napretka u poslu ili nalaženja posla, karijernog </a:t>
            </a:r>
            <a:r>
              <a:rPr lang="sr-Latn-RS" dirty="0" err="1" smtClean="0"/>
              <a:t>koučinga</a:t>
            </a:r>
            <a:r>
              <a:rPr lang="sr-Latn-RS" dirty="0" smtClean="0"/>
              <a:t> i drugih konteksta. </a:t>
            </a:r>
            <a:endParaRPr lang="sr-Latn-RS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sr-Latn-RS" dirty="0" smtClean="0"/>
              <a:t>Što se tiče razlike </a:t>
            </a:r>
            <a:r>
              <a:rPr lang="sr-Latn-RS" dirty="0" err="1" smtClean="0"/>
              <a:t>koučinga</a:t>
            </a:r>
            <a:r>
              <a:rPr lang="sr-Latn-RS" dirty="0" smtClean="0"/>
              <a:t> i savetovanja, </a:t>
            </a:r>
            <a:r>
              <a:rPr lang="sr-Latn-RS" dirty="0" err="1" smtClean="0"/>
              <a:t>koučing</a:t>
            </a:r>
            <a:r>
              <a:rPr lang="sr-Latn-RS" dirty="0" smtClean="0"/>
              <a:t> se najčešće koristi za opisivanje interakcije dve osobe usmerene na rešavanje problema </a:t>
            </a:r>
            <a:r>
              <a:rPr lang="de-DE" dirty="0" smtClean="0"/>
              <a:t>(</a:t>
            </a:r>
            <a:r>
              <a:rPr lang="de-DE" dirty="0"/>
              <a:t>Weber, 2013). </a:t>
            </a:r>
            <a:r>
              <a:rPr lang="sr-Latn-RS" dirty="0" smtClean="0"/>
              <a:t>Karijerno vođenje se odnosi na široki skup aktivnosti i uključuje profesionalnu orijentaciju, grupno savetovanje i usluge informisanja</a:t>
            </a:r>
            <a:r>
              <a:rPr lang="de-DE" dirty="0" smtClean="0"/>
              <a:t> </a:t>
            </a:r>
            <a:r>
              <a:rPr lang="de-DE" dirty="0"/>
              <a:t>(cf. OECD 2004, p. 19; Commission of the European Community 2005, p. 11; ELGPN, 2014).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sr-Latn-RS" b="1" dirty="0" smtClean="0"/>
              <a:t>Videti materijal br.2</a:t>
            </a:r>
            <a:endParaRPr dirty="0"/>
          </a:p>
        </p:txBody>
      </p:sp>
      <p:sp>
        <p:nvSpPr>
          <p:cNvPr id="111" name="Google Shape;111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3107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847725" y="765176"/>
            <a:ext cx="4577713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sr-Latn-RS" dirty="0" smtClean="0"/>
              <a:t>Aktivnost učenja </a:t>
            </a:r>
            <a:r>
              <a:rPr lang="de-DE" dirty="0" smtClean="0"/>
              <a:t>1</a:t>
            </a:r>
            <a:endParaRPr dirty="0"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839787" y="1630680"/>
            <a:ext cx="5655141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sr-Latn-RS" sz="2000" dirty="0" smtClean="0"/>
              <a:t>Za produbljivanje znanja</a:t>
            </a:r>
            <a:r>
              <a:rPr lang="de-DE" sz="2000" dirty="0" smtClean="0"/>
              <a:t>: </a:t>
            </a:r>
            <a:r>
              <a:rPr lang="sr-Latn-RS" sz="2000" dirty="0" smtClean="0"/>
              <a:t>Pročitajte materijal br. </a:t>
            </a:r>
            <a:r>
              <a:rPr lang="de-DE" sz="2000" dirty="0" smtClean="0"/>
              <a:t>3 </a:t>
            </a:r>
            <a:r>
              <a:rPr lang="sr-Latn-RS" sz="2000" dirty="0"/>
              <a:t>i</a:t>
            </a:r>
            <a:r>
              <a:rPr lang="de-DE" sz="2000" dirty="0" smtClean="0"/>
              <a:t> </a:t>
            </a:r>
            <a:r>
              <a:rPr lang="de-DE" sz="2000" dirty="0"/>
              <a:t>4 </a:t>
            </a:r>
            <a:r>
              <a:rPr lang="sr-Latn-RS" sz="2000" dirty="0" smtClean="0"/>
              <a:t>i odgovorite na sledeća pitanja</a:t>
            </a:r>
            <a:r>
              <a:rPr lang="de-DE" sz="2000" dirty="0" smtClean="0"/>
              <a:t>: </a:t>
            </a:r>
            <a:endParaRPr lang="sr-Latn-RS" sz="2000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▪"/>
            </a:pPr>
            <a:r>
              <a:rPr lang="sr-Latn-RS" sz="2000" dirty="0" smtClean="0"/>
              <a:t>U kom kontekstu deluje </a:t>
            </a:r>
            <a:r>
              <a:rPr lang="sr-Latn-RS" sz="2000" dirty="0" err="1" smtClean="0"/>
              <a:t>KViS</a:t>
            </a:r>
            <a:r>
              <a:rPr lang="sr-Latn-RS" sz="2000" dirty="0" smtClean="0"/>
              <a:t> danas</a:t>
            </a:r>
            <a:r>
              <a:rPr lang="de-DE" sz="2000" dirty="0" smtClean="0"/>
              <a:t>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▪"/>
            </a:pPr>
            <a:r>
              <a:rPr lang="sr-Latn-RS" sz="2000" dirty="0" smtClean="0"/>
              <a:t>Šta podstiče promenu</a:t>
            </a:r>
            <a:r>
              <a:rPr lang="de-DE" sz="2000" dirty="0" smtClean="0"/>
              <a:t>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▪"/>
            </a:pPr>
            <a:r>
              <a:rPr lang="sr-Latn-RS" sz="2000" dirty="0" smtClean="0"/>
              <a:t>Kako se </a:t>
            </a:r>
            <a:r>
              <a:rPr lang="sr-Latn-RS" sz="2000" dirty="0" err="1" smtClean="0"/>
              <a:t>KViS</a:t>
            </a:r>
            <a:r>
              <a:rPr lang="sr-Latn-RS" sz="2000" dirty="0" smtClean="0"/>
              <a:t> menja</a:t>
            </a:r>
            <a:r>
              <a:rPr lang="de-DE" sz="2000" dirty="0" smtClean="0"/>
              <a:t>?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▪"/>
            </a:pPr>
            <a:r>
              <a:rPr lang="sr-Latn-RS" sz="2000" dirty="0" smtClean="0"/>
              <a:t>Šta može da pruži zaposlenima</a:t>
            </a:r>
            <a:r>
              <a:rPr lang="de-DE" sz="2000" dirty="0" smtClean="0"/>
              <a:t>?</a:t>
            </a:r>
            <a:endParaRPr sz="2000" dirty="0"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sr-Latn-RS" sz="2000" dirty="0" smtClean="0"/>
              <a:t>Napišite vaše odgovore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sr-Latn-RS" sz="2000" b="1" dirty="0" smtClean="0"/>
              <a:t>Koristite materijal br. </a:t>
            </a:r>
            <a:r>
              <a:rPr lang="de-DE" sz="2000" b="1" dirty="0" smtClean="0"/>
              <a:t>3 </a:t>
            </a:r>
            <a:r>
              <a:rPr lang="sr-Latn-RS" sz="2000" b="1" dirty="0" smtClean="0"/>
              <a:t>i</a:t>
            </a:r>
            <a:r>
              <a:rPr lang="de-DE" sz="2000" b="1" dirty="0" smtClean="0"/>
              <a:t> </a:t>
            </a:r>
            <a:r>
              <a:rPr lang="de-DE" sz="2000" b="1" dirty="0"/>
              <a:t>4</a:t>
            </a:r>
            <a:endParaRPr sz="20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2043" y="633911"/>
            <a:ext cx="4577713" cy="387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23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>
            <a:off x="847725" y="2848211"/>
            <a:ext cx="10504487" cy="95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</a:pPr>
            <a:r>
              <a:rPr lang="sr-Latn-RS" sz="3600" dirty="0" smtClean="0"/>
              <a:t>Aktivnost učenja </a:t>
            </a:r>
            <a:r>
              <a:rPr lang="de-DE" sz="3600" dirty="0" smtClean="0"/>
              <a:t>2</a:t>
            </a:r>
            <a:r>
              <a:rPr lang="de-DE" sz="3600" dirty="0"/>
              <a:t>: </a:t>
            </a:r>
            <a:r>
              <a:rPr lang="sr-Latn-RS" sz="3600" dirty="0" smtClean="0"/>
              <a:t>Upoznavanje sa osnovnim principima razvoja ljudskih resursa</a:t>
            </a:r>
            <a:endParaRPr dirty="0"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990616" y="3928851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rPr lang="sr-Latn-RS" dirty="0" smtClean="0"/>
              <a:t>Kao osnova za dalju diskusiju o povezanosti </a:t>
            </a:r>
            <a:r>
              <a:rPr lang="sr-Latn-RS" dirty="0" err="1" smtClean="0"/>
              <a:t>KViS</a:t>
            </a:r>
            <a:r>
              <a:rPr lang="sr-Latn-RS" dirty="0" smtClean="0"/>
              <a:t>-a i razvoja ljudskih resursa, osnovni aspekti razvoja ljudskih resursa će biti predstavljeni i prodiskutovani.</a:t>
            </a:r>
            <a:r>
              <a:rPr lang="de-DE" dirty="0" smtClean="0"/>
              <a:t> </a:t>
            </a:r>
            <a:endParaRPr lang="sr-Latn-R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lang="sr-Latn-R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rPr lang="sr-Latn-RS" dirty="0" smtClean="0"/>
              <a:t>Pravimo pregled osnovnih aspekata razvoja ljudskih resursa koji se mogu povezati sa </a:t>
            </a:r>
            <a:r>
              <a:rPr lang="sr-Latn-RS" dirty="0" err="1" smtClean="0"/>
              <a:t>KViS</a:t>
            </a:r>
            <a:r>
              <a:rPr lang="sr-Latn-RS" dirty="0" smtClean="0"/>
              <a:t>-om</a:t>
            </a:r>
            <a:r>
              <a:rPr lang="de-DE" dirty="0" smtClean="0"/>
              <a:t>.</a:t>
            </a:r>
            <a:r>
              <a:rPr lang="de-DE" dirty="0"/>
              <a:t>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dirty="0"/>
          </a:p>
        </p:txBody>
      </p:sp>
      <p:sp>
        <p:nvSpPr>
          <p:cNvPr id="196" name="Google Shape;196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sr-Latn-RS" dirty="0" smtClean="0"/>
              <a:t>KORACI KA CILJU UČENJA</a:t>
            </a:r>
            <a:endParaRPr dirty="0"/>
          </a:p>
        </p:txBody>
      </p:sp>
      <p:sp>
        <p:nvSpPr>
          <p:cNvPr id="203" name="Google Shape;203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sr-Latn-RS" dirty="0" smtClean="0"/>
              <a:t>Korak </a:t>
            </a:r>
            <a:r>
              <a:rPr lang="de-DE" dirty="0" smtClean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dirty="0"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sr-Latn-RS" dirty="0" smtClean="0"/>
              <a:t>Upoznavanje sa ciklusom razvoja ljudskih resursa </a:t>
            </a:r>
            <a:r>
              <a:rPr lang="de-DE" dirty="0" smtClean="0"/>
              <a:t>– </a:t>
            </a:r>
            <a:r>
              <a:rPr lang="sr-Latn-RS" dirty="0" smtClean="0"/>
              <a:t>podelite šta znate o ključnim koracima i specifičnim aspektima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sr-Latn-RS" dirty="0" smtClean="0"/>
              <a:t>Korak</a:t>
            </a:r>
            <a:r>
              <a:rPr lang="de-DE" dirty="0" smtClean="0"/>
              <a:t> </a:t>
            </a:r>
            <a:r>
              <a:rPr lang="de-DE" dirty="0"/>
              <a:t>2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dirty="0"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sr-Latn-RS" dirty="0" smtClean="0"/>
              <a:t>Razmislite o promenama u kompanijama i razvoju ljudskih resursa, prodiskutujte šta povezuje razvoj ljudskih resursa i </a:t>
            </a:r>
            <a:r>
              <a:rPr lang="sr-Latn-RS" dirty="0" err="1" smtClean="0"/>
              <a:t>KViS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</p:txBody>
      </p:sp>
      <p:sp>
        <p:nvSpPr>
          <p:cNvPr id="208" name="Google Shape;208;p25"/>
          <p:cNvSpPr/>
          <p:nvPr/>
        </p:nvSpPr>
        <p:spPr>
          <a:xfrm>
            <a:off x="839788" y="1985113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839788" y="3670441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title"/>
          </p:nvPr>
        </p:nvSpPr>
        <p:spPr>
          <a:xfrm>
            <a:off x="597644" y="1040597"/>
            <a:ext cx="5023481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sr-Latn-RS" dirty="0" smtClean="0"/>
              <a:t>Ciklus razvoja ljudskih </a:t>
            </a:r>
            <a:br>
              <a:rPr lang="sr-Latn-RS" dirty="0" smtClean="0"/>
            </a:br>
            <a:r>
              <a:rPr lang="sr-Latn-RS" dirty="0" smtClean="0"/>
              <a:t>resursa</a:t>
            </a:r>
            <a:endParaRPr dirty="0"/>
          </a:p>
        </p:txBody>
      </p:sp>
      <p:sp>
        <p:nvSpPr>
          <p:cNvPr id="216" name="Google Shape;216;p26"/>
          <p:cNvSpPr txBox="1">
            <a:spLocks noGrp="1"/>
          </p:cNvSpPr>
          <p:nvPr>
            <p:ph type="body" idx="1"/>
          </p:nvPr>
        </p:nvSpPr>
        <p:spPr>
          <a:xfrm>
            <a:off x="729620" y="1961003"/>
            <a:ext cx="2861880" cy="495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sr-Latn-RS" b="1" dirty="0" smtClean="0"/>
              <a:t>Grafikon pokazuje ciklus razvoja ljudskih resursa</a:t>
            </a:r>
            <a:r>
              <a:rPr lang="de-DE" dirty="0" smtClean="0"/>
              <a:t>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sr-Latn-RS" dirty="0" smtClean="0"/>
              <a:t>Mogu se identifikovati preklapanja između ciklusa razvoja ljudskih resursa i karijernog savetovanja.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9257" y="1040597"/>
            <a:ext cx="7825189" cy="5115106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6"/>
          <p:cNvSpPr txBox="1"/>
          <p:nvPr/>
        </p:nvSpPr>
        <p:spPr>
          <a:xfrm rot="-5400000">
            <a:off x="7923901" y="2554240"/>
            <a:ext cx="8052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 Source: Mona Momtazian, Expert 360,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  </a:t>
            </a:r>
            <a:r>
              <a:rPr lang="de-DE" sz="11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https://expert360.com/resources/articles/talent-management-important</a:t>
            </a:r>
            <a:r>
              <a:rPr lang="de-DE" sz="1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(2020-04-06).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847725" y="765176"/>
            <a:ext cx="4577713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sr-Latn-RS" dirty="0" smtClean="0"/>
              <a:t>Aktivnost učenja </a:t>
            </a:r>
            <a:r>
              <a:rPr lang="de-DE" dirty="0" smtClean="0"/>
              <a:t>2</a:t>
            </a:r>
            <a:endParaRPr dirty="0"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1"/>
          </p:nvPr>
        </p:nvSpPr>
        <p:spPr>
          <a:xfrm>
            <a:off x="839787" y="1630680"/>
            <a:ext cx="4713847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sr-Latn-RS" dirty="0" smtClean="0"/>
              <a:t>Pročitajte materijal br. </a:t>
            </a:r>
            <a:r>
              <a:rPr lang="de-DE" dirty="0" smtClean="0"/>
              <a:t>5</a:t>
            </a:r>
            <a:endParaRPr lang="sr-Latn-RS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sr-Latn-RS" dirty="0" smtClean="0"/>
              <a:t>Odgovorite na sledeća pitanja za refleksiju</a:t>
            </a:r>
            <a:r>
              <a:rPr lang="de-DE" dirty="0" smtClean="0"/>
              <a:t>: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sr-Latn-RS" dirty="0" smtClean="0"/>
              <a:t>Kako vidite razvoj oblasti razvoja ljudskih resursa</a:t>
            </a:r>
            <a:r>
              <a:rPr lang="de-DE" dirty="0" smtClean="0"/>
              <a:t>?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sr-Latn-RS" dirty="0" smtClean="0"/>
              <a:t>Šta povezuje razvoj ljudskih resursa i </a:t>
            </a:r>
            <a:r>
              <a:rPr lang="sr-Latn-RS" dirty="0" err="1" smtClean="0"/>
              <a:t>KViS</a:t>
            </a:r>
            <a:r>
              <a:rPr lang="de-DE" dirty="0" smtClean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sr-Latn-RS" b="1" dirty="0" smtClean="0"/>
              <a:t>Koristite materijal br</a:t>
            </a:r>
            <a:r>
              <a:rPr lang="de-DE" b="1" dirty="0" smtClean="0"/>
              <a:t>. </a:t>
            </a:r>
            <a:r>
              <a:rPr lang="de-DE" b="1" dirty="0"/>
              <a:t>05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225" name="Google Shape;225;p2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8425" y="633911"/>
            <a:ext cx="5281331" cy="447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>
            <a:off x="847726" y="3003881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</a:pPr>
            <a:r>
              <a:rPr lang="sr-Latn-RS" sz="3200" dirty="0" smtClean="0"/>
              <a:t>Aktivnost učenja </a:t>
            </a:r>
            <a:r>
              <a:rPr lang="de-DE" sz="3200" dirty="0" smtClean="0"/>
              <a:t>3</a:t>
            </a:r>
            <a:r>
              <a:rPr lang="de-DE" sz="3200" dirty="0"/>
              <a:t>: </a:t>
            </a:r>
            <a:r>
              <a:rPr lang="sr-Latn-RS" sz="3200" dirty="0" smtClean="0"/>
              <a:t>Unapređenje znanja o preklapanjima </a:t>
            </a:r>
            <a:r>
              <a:rPr lang="sr-Latn-RS" sz="3200" dirty="0" err="1" smtClean="0"/>
              <a:t>KViS</a:t>
            </a:r>
            <a:r>
              <a:rPr lang="sr-Latn-RS" sz="3200" dirty="0" smtClean="0"/>
              <a:t>-a i razvoja ljudskih resursa u preduzećima</a:t>
            </a:r>
            <a:endParaRPr dirty="0"/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1"/>
          </p:nvPr>
        </p:nvSpPr>
        <p:spPr>
          <a:xfrm>
            <a:off x="839788" y="3925821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buSzPts val="1800"/>
            </a:pPr>
            <a:r>
              <a:rPr lang="sr-Latn-RS" sz="1800" dirty="0" smtClean="0"/>
              <a:t>Cilj je razmišljanje o preklapanjima između </a:t>
            </a:r>
            <a:r>
              <a:rPr lang="de-DE" sz="1800" dirty="0" smtClean="0"/>
              <a:t>KViS-a </a:t>
            </a:r>
            <a:r>
              <a:rPr lang="de-DE" sz="1800" dirty="0"/>
              <a:t>i razvoja ljudskih </a:t>
            </a:r>
            <a:r>
              <a:rPr lang="de-DE" sz="1800" dirty="0" smtClean="0"/>
              <a:t>resursa. </a:t>
            </a:r>
            <a:r>
              <a:rPr lang="sr-Latn-RS" sz="1800" dirty="0" smtClean="0"/>
              <a:t>Predstavljeni su primeri preklapanja</a:t>
            </a:r>
            <a:r>
              <a:rPr lang="de-DE" sz="1800" dirty="0" smtClean="0"/>
              <a:t>. </a:t>
            </a:r>
            <a:r>
              <a:rPr lang="sr-Latn-RS" sz="1800" dirty="0" smtClean="0"/>
              <a:t>Svi primeri su preuzeti iz prakse, bilo da su prikupljeni od strane autora prezentacije ili iz objavljene literature.</a:t>
            </a:r>
          </a:p>
          <a:p>
            <a:pPr marL="0" lvl="0" indent="0">
              <a:buSzPts val="1800"/>
            </a:pPr>
            <a:endParaRPr lang="sr-Latn-RS" sz="1800" dirty="0"/>
          </a:p>
          <a:p>
            <a:pPr marL="0" lvl="0" indent="0">
              <a:buSzPts val="1800"/>
            </a:pPr>
            <a:r>
              <a:rPr lang="sr-Latn-RS" sz="1800" dirty="0" smtClean="0"/>
              <a:t>Treba da analizirate kratke primere koji se tiču </a:t>
            </a:r>
            <a:r>
              <a:rPr lang="sr-Latn-RS" sz="1800" dirty="0" err="1" smtClean="0"/>
              <a:t>KViS</a:t>
            </a:r>
            <a:r>
              <a:rPr lang="sr-Latn-RS" sz="1800" dirty="0" smtClean="0"/>
              <a:t>-a i razvoja ljudskih resursa i da formulišete</a:t>
            </a:r>
            <a:r>
              <a:rPr lang="de-DE" sz="1800" dirty="0" smtClean="0"/>
              <a:t> (</a:t>
            </a:r>
            <a:r>
              <a:rPr lang="sr-Latn-RS" sz="1800" dirty="0" smtClean="0"/>
              <a:t>kritička</a:t>
            </a:r>
            <a:r>
              <a:rPr lang="de-DE" sz="1800" dirty="0" smtClean="0"/>
              <a:t>) </a:t>
            </a:r>
            <a:r>
              <a:rPr lang="sr-Latn-RS" sz="1800" dirty="0" smtClean="0"/>
              <a:t>pitanja za unapređenje znanja o ovim preklapanjima i povezanostima</a:t>
            </a:r>
            <a:r>
              <a:rPr lang="de-DE" sz="1800" dirty="0" smtClean="0"/>
              <a:t>.</a:t>
            </a:r>
            <a:endParaRPr dirty="0"/>
          </a:p>
        </p:txBody>
      </p:sp>
      <p:sp>
        <p:nvSpPr>
          <p:cNvPr id="233" name="Google Shape;233;p2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sr-Latn-RS" dirty="0" smtClean="0"/>
              <a:t>KORACI KA CILJU UČENJA</a:t>
            </a:r>
            <a:endParaRPr dirty="0"/>
          </a:p>
        </p:txBody>
      </p:sp>
      <p:sp>
        <p:nvSpPr>
          <p:cNvPr id="240" name="Google Shape;240;p2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sr-Latn-RS" dirty="0" smtClean="0"/>
              <a:t>Korak</a:t>
            </a:r>
            <a:r>
              <a:rPr lang="de-DE" dirty="0" smtClean="0"/>
              <a:t> </a:t>
            </a:r>
            <a:r>
              <a:rPr lang="de-DE" dirty="0"/>
              <a:t>1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dirty="0"/>
          </a:p>
        </p:txBody>
      </p:sp>
      <p:sp>
        <p:nvSpPr>
          <p:cNvPr id="242" name="Google Shape;242;p29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sr-Latn-RS" dirty="0" smtClean="0"/>
              <a:t>Do sada nisu bile poznate veze između </a:t>
            </a:r>
            <a:r>
              <a:rPr lang="sr-Latn-RS" dirty="0" err="1" smtClean="0"/>
              <a:t>KViS</a:t>
            </a:r>
            <a:r>
              <a:rPr lang="sr-Latn-RS" dirty="0" smtClean="0"/>
              <a:t>-a i razvoja ljudskih resursa</a:t>
            </a:r>
            <a:r>
              <a:rPr lang="de-DE" dirty="0" smtClean="0"/>
              <a:t>. </a:t>
            </a:r>
            <a:r>
              <a:rPr lang="sr-Latn-RS" dirty="0" smtClean="0"/>
              <a:t>Koja kritička pitanja se mogu postaviti u vezi sa preklapanjima savetovanja i razvoja ljudskih resursa</a:t>
            </a:r>
            <a:r>
              <a:rPr lang="de-DE" dirty="0" smtClean="0"/>
              <a:t>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 dirty="0"/>
          </a:p>
        </p:txBody>
      </p:sp>
      <p:sp>
        <p:nvSpPr>
          <p:cNvPr id="243" name="Google Shape;243;p29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sr-Latn-RS" dirty="0" smtClean="0"/>
              <a:t>Korak</a:t>
            </a:r>
            <a:r>
              <a:rPr lang="de-DE" dirty="0" smtClean="0"/>
              <a:t> </a:t>
            </a:r>
            <a:r>
              <a:rPr lang="de-DE" dirty="0"/>
              <a:t>2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dirty="0"/>
          </a:p>
        </p:txBody>
      </p:sp>
      <p:sp>
        <p:nvSpPr>
          <p:cNvPr id="244" name="Google Shape;244;p29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106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sr-Latn-RS" sz="2000" dirty="0" smtClean="0"/>
              <a:t>Primeri preklapanja između </a:t>
            </a:r>
            <a:r>
              <a:rPr lang="sr-Latn-RS" sz="2000" dirty="0" err="1" smtClean="0"/>
              <a:t>KViS</a:t>
            </a:r>
            <a:r>
              <a:rPr lang="sr-Latn-RS" sz="2000" dirty="0" smtClean="0"/>
              <a:t>-a i razvoja ljudskih resursa u praksi su predstavljeni</a:t>
            </a:r>
            <a:r>
              <a:rPr lang="de-DE" sz="2000" dirty="0" smtClean="0"/>
              <a:t>.</a:t>
            </a:r>
            <a:endParaRPr lang="sr-Latn-RS" sz="2000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lang="sr-Latn-RS"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sr-Latn-RS" sz="2000" dirty="0" smtClean="0"/>
              <a:t>Svi primeri su nastali iz empirijskih slučajeva, bilo da su prikupljeni od strane autora ove prezentacije ili iz objavljene literature</a:t>
            </a:r>
            <a:r>
              <a:rPr lang="de-DE" sz="2000" dirty="0" smtClean="0"/>
              <a:t>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</p:txBody>
      </p:sp>
      <p:sp>
        <p:nvSpPr>
          <p:cNvPr id="245" name="Google Shape;245;p29"/>
          <p:cNvSpPr/>
          <p:nvPr/>
        </p:nvSpPr>
        <p:spPr>
          <a:xfrm>
            <a:off x="839788" y="1985113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839788" y="3670441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sr-Latn-RS" dirty="0" smtClean="0"/>
              <a:t>Uvod u aktivnost učenja </a:t>
            </a:r>
            <a:r>
              <a:rPr lang="de-DE" dirty="0" smtClean="0"/>
              <a:t>3 </a:t>
            </a:r>
            <a:endParaRPr dirty="0"/>
          </a:p>
        </p:txBody>
      </p:sp>
      <p:sp>
        <p:nvSpPr>
          <p:cNvPr id="252" name="Google Shape;252;p30"/>
          <p:cNvSpPr txBox="1">
            <a:spLocks noGrp="1"/>
          </p:cNvSpPr>
          <p:nvPr>
            <p:ph type="body" idx="2"/>
          </p:nvPr>
        </p:nvSpPr>
        <p:spPr>
          <a:xfrm>
            <a:off x="839788" y="1882588"/>
            <a:ext cx="7656514" cy="407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sr-Latn-RS" dirty="0" smtClean="0"/>
              <a:t>Savetovanje u kompanijama je još uvek pre svega instrumentalno i nije dovoljno strateški orijentisano.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lang="sr-Latn-RS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sr-Latn-RS" dirty="0" smtClean="0"/>
              <a:t>U okviru razvoja ljudskih resursa, nije dovoljno jasno ko sprovodi savetovanje a ni ko je ciljna grupa (koje grupe zaposlenih imaju pristup savetovanju)</a:t>
            </a:r>
            <a:r>
              <a:rPr lang="de-DE" dirty="0" smtClean="0"/>
              <a:t> </a:t>
            </a:r>
            <a:r>
              <a:rPr lang="sr-Latn-RS" dirty="0" smtClean="0"/>
              <a:t>i to se može dosta razlikovati od slučaja do slučaja</a:t>
            </a:r>
            <a:r>
              <a:rPr lang="de-DE" dirty="0" smtClean="0"/>
              <a:t>.</a:t>
            </a:r>
            <a:endParaRPr dirty="0"/>
          </a:p>
          <a:p>
            <a:pPr marL="228600" lvl="0" indent="-228600"/>
            <a:r>
              <a:rPr lang="sr-Latn-RS" dirty="0" smtClean="0"/>
              <a:t>U pogledu pristupa, </a:t>
            </a:r>
            <a:r>
              <a:rPr lang="sr-Latn-RS" dirty="0"/>
              <a:t>iz </a:t>
            </a:r>
            <a:r>
              <a:rPr lang="sr-Latn-RS" dirty="0" smtClean="0"/>
              <a:t>perspektive razvoja </a:t>
            </a:r>
            <a:r>
              <a:rPr lang="sr-Latn-RS" dirty="0"/>
              <a:t>ljudskih resursa </a:t>
            </a:r>
            <a:r>
              <a:rPr lang="sr-Latn-RS" dirty="0" smtClean="0"/>
              <a:t>fokus je uglavnom na promovisanju najtalentovanijih zaposlenih</a:t>
            </a:r>
            <a:r>
              <a:rPr lang="de-DE" dirty="0" smtClean="0"/>
              <a:t>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sr-Latn-RS" dirty="0" smtClean="0"/>
              <a:t>Usluge savetovanja u kompanijama se često vide kao trougao između klijenta, savetnika ili </a:t>
            </a:r>
            <a:r>
              <a:rPr lang="sr-Latn-RS" dirty="0" err="1" smtClean="0"/>
              <a:t>koučing</a:t>
            </a:r>
            <a:r>
              <a:rPr lang="sr-Latn-RS" dirty="0" smtClean="0"/>
              <a:t> trenera i kompanije, što dovodi do različitog tipa ugovora.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sr-Latn-RS" dirty="0" smtClean="0"/>
              <a:t>Za više detalja pogledajte </a:t>
            </a:r>
            <a:r>
              <a:rPr lang="de-DE" b="1" dirty="0" smtClean="0"/>
              <a:t>materi</a:t>
            </a:r>
            <a:r>
              <a:rPr lang="sr-Latn-RS" b="1" dirty="0" smtClean="0"/>
              <a:t>j</a:t>
            </a:r>
            <a:r>
              <a:rPr lang="de-DE" b="1" dirty="0" smtClean="0"/>
              <a:t>al</a:t>
            </a:r>
            <a:r>
              <a:rPr lang="sr-Latn-RS" b="1" dirty="0" smtClean="0"/>
              <a:t> br</a:t>
            </a:r>
            <a:r>
              <a:rPr lang="de-DE" b="1" dirty="0" smtClean="0"/>
              <a:t>. </a:t>
            </a:r>
            <a:r>
              <a:rPr lang="de-DE" b="1" dirty="0"/>
              <a:t>6</a:t>
            </a:r>
            <a:endParaRPr dirty="0"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253" name="Google Shape;253;p3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pic>
        <p:nvPicPr>
          <p:cNvPr id="254" name="Google Shape;254;p30"/>
          <p:cNvPicPr preferRelativeResize="0"/>
          <p:nvPr/>
        </p:nvPicPr>
        <p:blipFill rotWithShape="1">
          <a:blip r:embed="rId3">
            <a:alphaModFix/>
          </a:blip>
          <a:srcRect l="4811" r="27333"/>
          <a:stretch/>
        </p:blipFill>
        <p:spPr>
          <a:xfrm>
            <a:off x="8767482" y="2046922"/>
            <a:ext cx="3115236" cy="306064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/>
          <p:nvPr/>
        </p:nvSpPr>
        <p:spPr>
          <a:xfrm>
            <a:off x="407773" y="430015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838200" y="406957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sr-Latn-RS" dirty="0" smtClean="0"/>
              <a:t>Ciljevi učenja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1163636" y="1631768"/>
            <a:ext cx="10710863" cy="437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  <a:buFont typeface="Noto Sans Symbols"/>
              <a:buChar char="▪"/>
            </a:pPr>
            <a:r>
              <a:rPr lang="sr-Latn-RS" b="0" i="1" dirty="0"/>
              <a:t>Povezivanje karijernog vođenja i savetovanja i razvoja ljudskih resursa u </a:t>
            </a:r>
            <a:r>
              <a:rPr lang="sr-Latn-RS" b="0" i="1" dirty="0" smtClean="0"/>
              <a:t>kompanijama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Char char="▪"/>
            </a:pPr>
            <a:r>
              <a:rPr lang="sr-Latn-RS" b="0" i="1" dirty="0" smtClean="0"/>
              <a:t>Rad sa različitim ciljnim grupama </a:t>
            </a:r>
            <a:r>
              <a:rPr lang="de-DE" b="0" i="1" dirty="0" smtClean="0"/>
              <a:t>(</a:t>
            </a:r>
            <a:r>
              <a:rPr lang="sr-Latn-RS" b="0" i="1" dirty="0" smtClean="0"/>
              <a:t>učenici u stručnom obrazovanju, praktikanti, stariji zaposleni, osobe sa nižim </a:t>
            </a:r>
            <a:r>
              <a:rPr lang="sr-Latn-RS" b="0" i="1" dirty="0" err="1" smtClean="0"/>
              <a:t>kvalfikacijama</a:t>
            </a:r>
            <a:r>
              <a:rPr lang="sr-Latn-RS" b="0" i="1" dirty="0"/>
              <a:t> </a:t>
            </a:r>
            <a:r>
              <a:rPr lang="sr-Latn-RS" b="0" i="1" dirty="0" smtClean="0"/>
              <a:t>ili posebnim potrebama za podrškom</a:t>
            </a:r>
            <a:r>
              <a:rPr lang="de-DE" b="0" i="1" dirty="0" smtClean="0"/>
              <a:t>) </a:t>
            </a:r>
            <a:r>
              <a:rPr lang="sr-Latn-RS" b="0" i="1" dirty="0" smtClean="0"/>
              <a:t>i u različitim formatima </a:t>
            </a:r>
            <a:r>
              <a:rPr lang="de-DE" b="0" i="1" dirty="0" smtClean="0"/>
              <a:t>(</a:t>
            </a:r>
            <a:r>
              <a:rPr lang="sr-Latn-RS" b="0" i="1" dirty="0" smtClean="0"/>
              <a:t>u blizini radnog mesta</a:t>
            </a:r>
            <a:r>
              <a:rPr lang="de-DE" b="0" i="1" dirty="0" smtClean="0"/>
              <a:t>, </a:t>
            </a:r>
            <a:r>
              <a:rPr lang="sr-Latn-RS" b="0" i="1" dirty="0" smtClean="0"/>
              <a:t>u grupama, na daljinu/onlajn</a:t>
            </a:r>
            <a:r>
              <a:rPr lang="de-DE" b="0" i="1" dirty="0" smtClean="0"/>
              <a:t>)</a:t>
            </a:r>
            <a:r>
              <a:rPr lang="de-DE" b="0" i="1" dirty="0"/>
              <a:t> </a:t>
            </a:r>
            <a:r>
              <a:rPr lang="de-DE" b="0" dirty="0"/>
              <a:t> 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Noto Sans Symbols"/>
              <a:buChar char="▪"/>
            </a:pPr>
            <a:r>
              <a:rPr lang="sr-Latn-RS" b="0" i="1" dirty="0" smtClean="0"/>
              <a:t>Korišćenje različitih metoda </a:t>
            </a:r>
            <a:r>
              <a:rPr lang="sr-Latn-RS" b="0" i="1" dirty="0" err="1" smtClean="0"/>
              <a:t>KViS</a:t>
            </a:r>
            <a:r>
              <a:rPr lang="sr-Latn-RS" b="0" i="1" dirty="0" smtClean="0"/>
              <a:t>-a i </a:t>
            </a:r>
            <a:r>
              <a:rPr lang="sr-Latn-RS" b="0" i="1" dirty="0" err="1" smtClean="0"/>
              <a:t>koučinga</a:t>
            </a:r>
            <a:r>
              <a:rPr lang="sr-Latn-RS" b="0" i="1" dirty="0" smtClean="0"/>
              <a:t> u kontekstu razvoja ljudskih resursa </a:t>
            </a:r>
            <a:r>
              <a:rPr lang="de-DE" b="0" i="1" dirty="0" smtClean="0"/>
              <a:t>– </a:t>
            </a:r>
            <a:r>
              <a:rPr lang="sr-Latn-RS" b="0" i="1" dirty="0" smtClean="0"/>
              <a:t>naročito rad sa malim i srednjim preduzećima</a:t>
            </a:r>
            <a:endParaRPr b="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"/>
          <p:cNvSpPr txBox="1">
            <a:spLocks noGrp="1"/>
          </p:cNvSpPr>
          <p:nvPr>
            <p:ph type="title"/>
          </p:nvPr>
        </p:nvSpPr>
        <p:spPr>
          <a:xfrm>
            <a:off x="847725" y="765176"/>
            <a:ext cx="4577713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sr-Latn-RS" dirty="0" smtClean="0"/>
              <a:t>Aktivnost učenja </a:t>
            </a:r>
            <a:r>
              <a:rPr lang="de-DE" dirty="0" smtClean="0"/>
              <a:t>3</a:t>
            </a:r>
            <a:endParaRPr dirty="0"/>
          </a:p>
        </p:txBody>
      </p:sp>
      <p:sp>
        <p:nvSpPr>
          <p:cNvPr id="261" name="Google Shape;261;p31"/>
          <p:cNvSpPr txBox="1">
            <a:spLocks noGrp="1"/>
          </p:cNvSpPr>
          <p:nvPr>
            <p:ph type="body" idx="1"/>
          </p:nvPr>
        </p:nvSpPr>
        <p:spPr>
          <a:xfrm>
            <a:off x="839787" y="1630680"/>
            <a:ext cx="6892272" cy="349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sr-Latn-RS" sz="2000" dirty="0" smtClean="0"/>
              <a:t>Pročitajte materijal br. </a:t>
            </a:r>
            <a:r>
              <a:rPr lang="de-DE" sz="2000" dirty="0" smtClean="0"/>
              <a:t>7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Noto Sans Symbols"/>
              <a:buChar char="▪"/>
            </a:pPr>
            <a:r>
              <a:rPr lang="sr-Latn-RS" sz="2000" dirty="0" smtClean="0"/>
              <a:t>Vaš zadatak je da analizirate kratke primere koji se odnose na znanja u oblasti </a:t>
            </a:r>
            <a:r>
              <a:rPr lang="sr-Latn-RS" sz="2000" dirty="0" err="1" smtClean="0"/>
              <a:t>KViS</a:t>
            </a:r>
            <a:r>
              <a:rPr lang="sr-Latn-RS" sz="2000" dirty="0" smtClean="0"/>
              <a:t>-a i razvoja ljudskih resursa i da formulišete </a:t>
            </a:r>
            <a:r>
              <a:rPr lang="de-DE" sz="2000" dirty="0" smtClean="0"/>
              <a:t>(</a:t>
            </a:r>
            <a:r>
              <a:rPr lang="sr-Latn-RS" sz="2000" dirty="0" smtClean="0"/>
              <a:t>kritička</a:t>
            </a:r>
            <a:r>
              <a:rPr lang="de-DE" sz="2000" dirty="0" smtClean="0"/>
              <a:t>) </a:t>
            </a:r>
            <a:r>
              <a:rPr lang="sr-Latn-RS" sz="2000" dirty="0" smtClean="0"/>
              <a:t>pitanja da biste unapredili svoje razumevanje njihovog preklapanja.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sr-Latn-RS" sz="2000" dirty="0" smtClean="0"/>
              <a:t>Koje veze između ciklusa razvoja ljudskih resursa i </a:t>
            </a:r>
            <a:r>
              <a:rPr lang="sr-Latn-RS" sz="2000" dirty="0" err="1" smtClean="0"/>
              <a:t>KViS</a:t>
            </a:r>
            <a:r>
              <a:rPr lang="sr-Latn-RS" sz="2000" dirty="0" smtClean="0"/>
              <a:t>-a primećujete</a:t>
            </a:r>
            <a:r>
              <a:rPr lang="de-DE" sz="2000" dirty="0" smtClean="0"/>
              <a:t>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sr-Latn-RS" sz="2000" dirty="0" smtClean="0"/>
              <a:t>Ko ima dobiti od usluga</a:t>
            </a:r>
            <a:r>
              <a:rPr lang="de-DE" sz="2000" dirty="0" smtClean="0"/>
              <a:t>?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</a:pPr>
            <a:r>
              <a:rPr lang="sr-Latn-RS" sz="2000" dirty="0" smtClean="0"/>
              <a:t>Koja pitanja vi imate</a:t>
            </a:r>
            <a:r>
              <a:rPr lang="de-DE" sz="2000" dirty="0" smtClean="0"/>
              <a:t>? </a:t>
            </a:r>
            <a:endParaRPr dirty="0"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lang="sr-Latn-RS" sz="2000" dirty="0" smtClean="0"/>
          </a:p>
          <a:p>
            <a:pPr marL="3429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sr-Latn-RS" sz="2000" b="1" dirty="0" smtClean="0"/>
              <a:t>Koristiti materijal br. </a:t>
            </a:r>
            <a:r>
              <a:rPr lang="de-DE" sz="2000" b="1" dirty="0" smtClean="0"/>
              <a:t>7</a:t>
            </a:r>
            <a:endParaRPr dirty="0"/>
          </a:p>
        </p:txBody>
      </p:sp>
      <p:sp>
        <p:nvSpPr>
          <p:cNvPr id="262" name="Google Shape;262;p3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7882" y="633910"/>
            <a:ext cx="3551874" cy="3010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sr-Latn-RS" dirty="0" smtClean="0"/>
              <a:t>Rad od kuće</a:t>
            </a:r>
            <a:endParaRPr dirty="0"/>
          </a:p>
        </p:txBody>
      </p:sp>
      <p:sp>
        <p:nvSpPr>
          <p:cNvPr id="269" name="Google Shape;269;p3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5256213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rPr lang="sr-Latn-RS" dirty="0" smtClean="0"/>
              <a:t>Za rad od kuće</a:t>
            </a:r>
            <a:r>
              <a:rPr lang="de-DE" dirty="0" smtClean="0"/>
              <a:t>: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Open Sans Light"/>
              <a:buChar char="-"/>
            </a:pPr>
            <a:r>
              <a:rPr lang="sr-Latn-RS" dirty="0" smtClean="0"/>
              <a:t>Dobićete materijal br. </a:t>
            </a:r>
            <a:r>
              <a:rPr lang="de-DE" dirty="0" smtClean="0"/>
              <a:t>8 </a:t>
            </a:r>
            <a:r>
              <a:rPr lang="sr-Latn-RS" dirty="0" smtClean="0"/>
              <a:t>sa tri primera/slučaja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Open Sans Light"/>
              <a:buChar char="-"/>
            </a:pPr>
            <a:r>
              <a:rPr lang="sr-Latn-RS" dirty="0" smtClean="0"/>
              <a:t>Pročitajte materijal i odgovorite na pitanja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dirty="0"/>
          </a:p>
        </p:txBody>
      </p:sp>
      <p:sp>
        <p:nvSpPr>
          <p:cNvPr id="270" name="Google Shape;270;p3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271" name="Google Shape;271;p32"/>
          <p:cNvSpPr txBox="1"/>
          <p:nvPr/>
        </p:nvSpPr>
        <p:spPr>
          <a:xfrm>
            <a:off x="6213122" y="3261360"/>
            <a:ext cx="4786572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b="1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Pitanja za analizu i refleksiju</a:t>
            </a:r>
            <a:r>
              <a:rPr lang="de-DE" sz="1800" b="1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Latn-RS" sz="1800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Šta je dobit za zaposlene</a:t>
            </a:r>
            <a:r>
              <a:rPr lang="de-DE" sz="1800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Latn-RS" sz="1800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Šta je motivacija i dobit za kompaniju da investira u ove mere</a:t>
            </a:r>
            <a:r>
              <a:rPr lang="de-DE" sz="1800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Latn-RS" sz="1800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Koje su jake strane pomenute u primerima</a:t>
            </a:r>
            <a:r>
              <a:rPr lang="de-DE" sz="1800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?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r-Latn-RS" sz="1800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Šta su vaša pitanja ili kritička razmišljanja</a:t>
            </a:r>
            <a:r>
              <a:rPr lang="de-DE" sz="1800" dirty="0" smtClean="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sr-Latn-RS" dirty="0" smtClean="0"/>
              <a:t>Aktivnost učenja </a:t>
            </a:r>
            <a:r>
              <a:rPr lang="de-DE" dirty="0" smtClean="0"/>
              <a:t>4</a:t>
            </a:r>
            <a:endParaRPr dirty="0"/>
          </a:p>
        </p:txBody>
      </p:sp>
      <p:sp>
        <p:nvSpPr>
          <p:cNvPr id="277" name="Google Shape;277;p33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rPr lang="sr-Latn-RS" dirty="0" smtClean="0"/>
              <a:t>Cilj je upoznavanje sa tipičnim slučajevima preklapanja </a:t>
            </a:r>
            <a:r>
              <a:rPr lang="sr-Latn-RS" dirty="0" err="1" smtClean="0"/>
              <a:t>KViS</a:t>
            </a:r>
            <a:r>
              <a:rPr lang="sr-Latn-RS" dirty="0" smtClean="0"/>
              <a:t>-a i razvoja ljudskih resursa u preduzećima na osnovu detaljnije analize i diskusije primera</a:t>
            </a:r>
            <a:r>
              <a:rPr lang="de-DE" dirty="0" smtClean="0"/>
              <a:t>. </a:t>
            </a:r>
            <a:r>
              <a:rPr lang="sr-Latn-RS" dirty="0" smtClean="0"/>
              <a:t>Treba da radite na studijama slučajeva</a:t>
            </a:r>
            <a:r>
              <a:rPr lang="de-DE" dirty="0"/>
              <a:t> </a:t>
            </a:r>
            <a:r>
              <a:rPr lang="de-DE" dirty="0" smtClean="0"/>
              <a:t>(</a:t>
            </a:r>
            <a:r>
              <a:rPr lang="sr-Latn-RS" dirty="0" smtClean="0"/>
              <a:t>primeri čestih, dobrih, inovativnih praksi</a:t>
            </a:r>
            <a:r>
              <a:rPr lang="de-DE" dirty="0" smtClean="0"/>
              <a:t>),</a:t>
            </a:r>
            <a:r>
              <a:rPr lang="de-DE" dirty="0"/>
              <a:t> </a:t>
            </a:r>
            <a:r>
              <a:rPr lang="sr-Latn-RS" dirty="0" smtClean="0"/>
              <a:t>da odgovorite na pitanja i predstavite rezultate</a:t>
            </a:r>
            <a:r>
              <a:rPr lang="de-DE" dirty="0" smtClean="0"/>
              <a:t>.</a:t>
            </a:r>
            <a:endParaRPr dirty="0"/>
          </a:p>
        </p:txBody>
      </p:sp>
      <p:sp>
        <p:nvSpPr>
          <p:cNvPr id="278" name="Google Shape;278;p3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sr-Latn-RS" dirty="0" smtClean="0"/>
              <a:t>Uvod u aktivnost učenja br. </a:t>
            </a:r>
            <a:r>
              <a:rPr lang="de-DE" dirty="0" smtClean="0"/>
              <a:t>4 </a:t>
            </a:r>
            <a:endParaRPr dirty="0"/>
          </a:p>
        </p:txBody>
      </p:sp>
      <p:sp>
        <p:nvSpPr>
          <p:cNvPr id="285" name="Google Shape;285;p34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7491412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sr-Latn-RS" dirty="0" smtClean="0"/>
              <a:t>U materijalu br. </a:t>
            </a:r>
            <a:r>
              <a:rPr lang="de-DE" dirty="0" smtClean="0"/>
              <a:t>8 </a:t>
            </a:r>
            <a:r>
              <a:rPr lang="sr-Latn-RS" dirty="0" smtClean="0"/>
              <a:t>možete pronaći primere iz prakse sa detaljima</a:t>
            </a:r>
            <a:r>
              <a:rPr lang="de-DE" dirty="0" smtClean="0"/>
              <a:t>. </a:t>
            </a:r>
            <a:r>
              <a:rPr lang="sr-Latn-RS" dirty="0" smtClean="0"/>
              <a:t>Zadatak je da pročitate primere i razmislite o njima</a:t>
            </a:r>
            <a:r>
              <a:rPr lang="de-DE" dirty="0" smtClean="0"/>
              <a:t>. </a:t>
            </a:r>
            <a:r>
              <a:rPr lang="sr-Latn-RS" dirty="0" smtClean="0"/>
              <a:t>Pitanja za analizu i refleksiju</a:t>
            </a:r>
            <a:r>
              <a:rPr lang="de-DE" dirty="0" smtClean="0"/>
              <a:t>:</a:t>
            </a:r>
            <a:endParaRPr dirty="0"/>
          </a:p>
        </p:txBody>
      </p:sp>
      <p:sp>
        <p:nvSpPr>
          <p:cNvPr id="286" name="Google Shape;286;p34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7262812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sr-Latn-RS" dirty="0">
                <a:solidFill>
                  <a:schemeClr val="dk1"/>
                </a:solidFill>
              </a:rPr>
              <a:t>Šta je dobit za zaposlene?</a:t>
            </a:r>
            <a:endParaRPr lang="sr-Latn-RS" dirty="0"/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sr-Latn-RS" dirty="0">
                <a:solidFill>
                  <a:schemeClr val="dk1"/>
                </a:solidFill>
              </a:rPr>
              <a:t>Šta je motivacija i dobit za kompaniju da investira u ove mere?</a:t>
            </a:r>
            <a:endParaRPr lang="sr-Latn-RS" dirty="0"/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sr-Latn-RS" dirty="0">
                <a:solidFill>
                  <a:schemeClr val="dk1"/>
                </a:solidFill>
              </a:rPr>
              <a:t>Koje su jake strane pomenute u primerima?</a:t>
            </a:r>
            <a:endParaRPr lang="sr-Latn-RS" dirty="0"/>
          </a:p>
          <a:p>
            <a:pPr marL="285750" lvl="0" indent="-285750">
              <a:spcBef>
                <a:spcPts val="0"/>
              </a:spcBef>
              <a:buClr>
                <a:schemeClr val="dk1"/>
              </a:buClr>
              <a:buSzPts val="1800"/>
            </a:pPr>
            <a:r>
              <a:rPr lang="sr-Latn-RS" dirty="0">
                <a:solidFill>
                  <a:schemeClr val="dk1"/>
                </a:solidFill>
              </a:rPr>
              <a:t>Šta su vaša pitanja ili kritička razmišljanja?</a:t>
            </a:r>
            <a:endParaRPr lang="sr-Latn-R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 sz="1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r>
              <a:rPr lang="sr-Latn-RS" b="1" dirty="0" smtClean="0"/>
              <a:t>Koristite materijal br. </a:t>
            </a:r>
            <a:r>
              <a:rPr lang="de-DE" b="1" dirty="0" smtClean="0"/>
              <a:t>8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 dirty="0"/>
          </a:p>
        </p:txBody>
      </p:sp>
      <p:sp>
        <p:nvSpPr>
          <p:cNvPr id="287" name="Google Shape;287;p3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 rotWithShape="1">
          <a:blip r:embed="rId3">
            <a:alphaModFix/>
          </a:blip>
          <a:srcRect l="18476" r="11981"/>
          <a:stretch/>
        </p:blipFill>
        <p:spPr>
          <a:xfrm>
            <a:off x="8331200" y="2046922"/>
            <a:ext cx="3576917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 l="4811" r="27333"/>
          <a:stretch/>
        </p:blipFill>
        <p:spPr>
          <a:xfrm>
            <a:off x="8216153" y="2046922"/>
            <a:ext cx="3666565" cy="360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6582988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sr-Latn-RS" dirty="0" smtClean="0"/>
              <a:t>Završne napomene</a:t>
            </a:r>
            <a:endParaRPr dirty="0"/>
          </a:p>
        </p:txBody>
      </p:sp>
      <p:sp>
        <p:nvSpPr>
          <p:cNvPr id="296" name="Google Shape;296;p35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5520672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sr-Latn-RS" dirty="0" smtClean="0"/>
              <a:t>sumiranje mogućih preklapanja </a:t>
            </a:r>
            <a:r>
              <a:rPr lang="sr-Latn-RS" dirty="0" err="1" smtClean="0"/>
              <a:t>KViS</a:t>
            </a:r>
            <a:r>
              <a:rPr lang="sr-Latn-RS" dirty="0" smtClean="0"/>
              <a:t>-a i razvoja ljudskih resursa</a:t>
            </a:r>
            <a:r>
              <a:rPr lang="de-DE" dirty="0"/>
              <a:t> 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sr-Latn-RS" dirty="0"/>
              <a:t>z</a:t>
            </a:r>
            <a:r>
              <a:rPr lang="sr-Latn-RS" dirty="0" smtClean="0"/>
              <a:t>aključiti šta je ključno za jaču i kvalitativno bolju povezanost </a:t>
            </a:r>
            <a:r>
              <a:rPr lang="sr-Latn-RS" dirty="0" err="1" smtClean="0"/>
              <a:t>KViS</a:t>
            </a:r>
            <a:r>
              <a:rPr lang="sr-Latn-RS" dirty="0" smtClean="0"/>
              <a:t>-a i razvoja ljudskih resursa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sr-Latn-RS" dirty="0" smtClean="0"/>
              <a:t>diskutovati inovativne pravce razvoja</a:t>
            </a:r>
            <a:endParaRPr dirty="0"/>
          </a:p>
          <a:p>
            <a:pPr marL="3429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</p:txBody>
      </p:sp>
      <p:pic>
        <p:nvPicPr>
          <p:cNvPr id="297" name="Google Shape;297;p35"/>
          <p:cNvPicPr preferRelativeResize="0"/>
          <p:nvPr/>
        </p:nvPicPr>
        <p:blipFill rotWithShape="1">
          <a:blip r:embed="rId3">
            <a:alphaModFix/>
          </a:blip>
          <a:srcRect l="24305" r="9028"/>
          <a:stretch/>
        </p:blipFill>
        <p:spPr>
          <a:xfrm>
            <a:off x="7694612" y="1493521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</a:pPr>
            <a:r>
              <a:rPr lang="sr-Latn-RS" dirty="0" smtClean="0"/>
              <a:t>Hvala na pažnji</a:t>
            </a:r>
            <a:r>
              <a:rPr lang="de-DE" dirty="0" smtClean="0"/>
              <a:t>. </a:t>
            </a:r>
            <a:r>
              <a:rPr lang="de-DE" dirty="0"/>
              <a:t/>
            </a:r>
            <a:br>
              <a:rPr lang="de-DE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Pitanja</a:t>
            </a:r>
            <a:r>
              <a:rPr lang="de-DE" dirty="0" smtClean="0"/>
              <a:t>?</a:t>
            </a:r>
            <a:endParaRPr dirty="0"/>
          </a:p>
        </p:txBody>
      </p:sp>
      <p:sp>
        <p:nvSpPr>
          <p:cNvPr id="303" name="Google Shape;303;p3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304" name="Google Shape;304;p36"/>
          <p:cNvSpPr/>
          <p:nvPr/>
        </p:nvSpPr>
        <p:spPr>
          <a:xfrm>
            <a:off x="836613" y="3733726"/>
            <a:ext cx="10515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peter.weber@hdba.de</a:t>
            </a:r>
            <a:endParaRPr sz="2400" b="1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sr-Latn-RS" dirty="0" smtClean="0"/>
              <a:t>Pregled današnje teme</a:t>
            </a:r>
            <a:endParaRPr dirty="0"/>
          </a:p>
        </p:txBody>
      </p:sp>
      <p:sp>
        <p:nvSpPr>
          <p:cNvPr id="107" name="Google Shape;107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1163636" y="1631768"/>
            <a:ext cx="10710863" cy="437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sr-Latn-RS" b="0" dirty="0" smtClean="0"/>
              <a:t>Uvod i opis ciljeva</a:t>
            </a:r>
            <a:endParaRPr dirty="0"/>
          </a:p>
          <a:p>
            <a:pPr lvl="0" indent="-457200">
              <a:lnSpc>
                <a:spcPct val="110000"/>
              </a:lnSpc>
              <a:buSzPct val="100000"/>
              <a:buFont typeface="Noto Sans Symbols"/>
              <a:buChar char="▪"/>
            </a:pPr>
            <a:r>
              <a:rPr lang="sr-Latn-RS" dirty="0" smtClean="0"/>
              <a:t>Aktivnost učenja </a:t>
            </a:r>
            <a:r>
              <a:rPr lang="de-DE" dirty="0" smtClean="0"/>
              <a:t>1</a:t>
            </a:r>
            <a:r>
              <a:rPr lang="de-DE" dirty="0"/>
              <a:t>: </a:t>
            </a:r>
            <a:r>
              <a:rPr lang="de-DE" b="0" dirty="0"/>
              <a:t>Upoznavanje sa osnovnim definicijama KViS-a i drugim </a:t>
            </a:r>
            <a:r>
              <a:rPr lang="sr-Latn-RS" b="0" dirty="0" smtClean="0"/>
              <a:t>„</a:t>
            </a:r>
            <a:r>
              <a:rPr lang="de-DE" b="0" dirty="0" smtClean="0"/>
              <a:t>inovativnim</a:t>
            </a:r>
            <a:r>
              <a:rPr lang="sr-Latn-RS" b="0" dirty="0" smtClean="0"/>
              <a:t>“</a:t>
            </a:r>
            <a:r>
              <a:rPr lang="de-DE" b="0" dirty="0" smtClean="0"/>
              <a:t> </a:t>
            </a:r>
            <a:r>
              <a:rPr lang="de-DE" b="0" dirty="0"/>
              <a:t>konceptima </a:t>
            </a:r>
            <a:endParaRPr lang="sr-Latn-RS" b="0" dirty="0" smtClean="0"/>
          </a:p>
          <a:p>
            <a:pPr lvl="0" indent="-457200">
              <a:lnSpc>
                <a:spcPct val="110000"/>
              </a:lnSpc>
              <a:buSzPct val="100000"/>
              <a:buFont typeface="Noto Sans Symbols"/>
              <a:buChar char="▪"/>
            </a:pPr>
            <a:r>
              <a:rPr lang="de-DE" dirty="0" smtClean="0"/>
              <a:t>Aktivnost </a:t>
            </a:r>
            <a:r>
              <a:rPr lang="de-DE" dirty="0"/>
              <a:t>učenja 2: </a:t>
            </a:r>
            <a:r>
              <a:rPr lang="de-DE" b="0" dirty="0"/>
              <a:t>Upoznavanje sa osnovnim </a:t>
            </a:r>
            <a:r>
              <a:rPr lang="de-DE" b="0" dirty="0" smtClean="0"/>
              <a:t>princip</a:t>
            </a:r>
            <a:r>
              <a:rPr lang="sr-Latn-RS" b="0" dirty="0" smtClean="0"/>
              <a:t>im</a:t>
            </a:r>
            <a:r>
              <a:rPr lang="de-DE" b="0" dirty="0" smtClean="0"/>
              <a:t>a </a:t>
            </a:r>
            <a:r>
              <a:rPr lang="de-DE" b="0" dirty="0"/>
              <a:t>razvoja ljudskih resursa</a:t>
            </a:r>
            <a:endParaRPr dirty="0"/>
          </a:p>
          <a:p>
            <a:pPr lvl="0" indent="-457200">
              <a:lnSpc>
                <a:spcPct val="110000"/>
              </a:lnSpc>
              <a:buSzPct val="100000"/>
              <a:buFont typeface="Noto Sans Symbols"/>
              <a:buChar char="▪"/>
            </a:pPr>
            <a:r>
              <a:rPr lang="de-DE" dirty="0"/>
              <a:t>Aktivnost učenja 3: </a:t>
            </a:r>
            <a:r>
              <a:rPr lang="sr-Latn-RS" b="0" dirty="0" smtClean="0"/>
              <a:t>Unapređenje znanja o povezanosti </a:t>
            </a:r>
            <a:r>
              <a:rPr lang="sr-Latn-RS" b="0" dirty="0" err="1" smtClean="0"/>
              <a:t>KViS</a:t>
            </a:r>
            <a:r>
              <a:rPr lang="sr-Latn-RS" b="0" dirty="0" smtClean="0"/>
              <a:t>-a i razvoja ljudskih resursa u kompanijama</a:t>
            </a:r>
          </a:p>
          <a:p>
            <a:pPr lvl="0" indent="-457200">
              <a:lnSpc>
                <a:spcPct val="110000"/>
              </a:lnSpc>
              <a:buSzPct val="100000"/>
              <a:buFont typeface="Noto Sans Symbols"/>
              <a:buChar char="▪"/>
            </a:pPr>
            <a:r>
              <a:rPr lang="de-DE" dirty="0" smtClean="0"/>
              <a:t>Aktivnost </a:t>
            </a:r>
            <a:r>
              <a:rPr lang="de-DE" dirty="0"/>
              <a:t>učenja 4: </a:t>
            </a:r>
            <a:r>
              <a:rPr lang="sr-Latn-RS" b="0" dirty="0" smtClean="0"/>
              <a:t>Upoznavanje sa tipičnim </a:t>
            </a:r>
            <a:r>
              <a:rPr lang="sr-Latn-RS" b="0" dirty="0"/>
              <a:t>primerima </a:t>
            </a:r>
            <a:r>
              <a:rPr lang="sr-Latn-RS" b="0" dirty="0" smtClean="0"/>
              <a:t>preklapanja </a:t>
            </a:r>
            <a:r>
              <a:rPr lang="sr-Latn-RS" b="0" dirty="0" err="1" smtClean="0"/>
              <a:t>KViS</a:t>
            </a:r>
            <a:r>
              <a:rPr lang="sr-Latn-RS" b="0" dirty="0" smtClean="0"/>
              <a:t>-a </a:t>
            </a:r>
            <a:r>
              <a:rPr lang="sr-Latn-RS" b="0" dirty="0"/>
              <a:t>i razvoja ljudskih resursa u </a:t>
            </a:r>
            <a:r>
              <a:rPr lang="sr-Latn-RS" b="0" dirty="0" smtClean="0"/>
              <a:t>kompanijama</a:t>
            </a:r>
            <a:endParaRPr dirty="0"/>
          </a:p>
          <a:p>
            <a:pPr marL="45720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sr-Latn-RS" b="0" dirty="0" smtClean="0"/>
              <a:t>Završna razmatranja</a:t>
            </a:r>
            <a:endParaRPr dirty="0"/>
          </a:p>
          <a:p>
            <a:pPr marL="45720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sr-Latn-RS" b="0" dirty="0" smtClean="0"/>
              <a:t>Rad od kuće</a:t>
            </a:r>
            <a:endParaRPr dirty="0"/>
          </a:p>
          <a:p>
            <a:pPr marL="45720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Noto Sans Symbols"/>
              <a:buChar char="▪"/>
            </a:pPr>
            <a:r>
              <a:rPr lang="sr-Latn-RS" b="0" dirty="0" smtClean="0"/>
              <a:t>Evaluacija naučenog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847726" y="2524107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sr-Latn-RS" dirty="0" smtClean="0"/>
              <a:t>Uvod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sr-Latn-RS" dirty="0" smtClean="0"/>
              <a:t>Cilj</a:t>
            </a:r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839787" y="3300806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sr-Latn-RS" sz="2000" dirty="0" smtClean="0"/>
              <a:t>Studenti će moći da definišu osnovne pojmove i koncepte</a:t>
            </a:r>
            <a:r>
              <a:rPr lang="de-DE" sz="2000" dirty="0" smtClean="0"/>
              <a:t> </a:t>
            </a:r>
            <a:r>
              <a:rPr lang="sr-Latn-RS" sz="2000" dirty="0" err="1" smtClean="0"/>
              <a:t>KViS</a:t>
            </a:r>
            <a:r>
              <a:rPr lang="sr-Latn-RS" sz="2000" dirty="0" smtClean="0"/>
              <a:t>-a</a:t>
            </a:r>
            <a:r>
              <a:rPr lang="de-DE" sz="2000" dirty="0" smtClean="0"/>
              <a:t> (</a:t>
            </a:r>
            <a:r>
              <a:rPr lang="sr-Latn-RS" sz="2000" dirty="0" smtClean="0"/>
              <a:t>kao što su vođenje, savetovanje, </a:t>
            </a:r>
            <a:r>
              <a:rPr lang="sr-Latn-RS" sz="2000" dirty="0" err="1" smtClean="0"/>
              <a:t>koučing</a:t>
            </a:r>
            <a:r>
              <a:rPr lang="sr-Latn-RS" sz="2000" dirty="0" smtClean="0"/>
              <a:t>, </a:t>
            </a:r>
            <a:r>
              <a:rPr lang="sr-Latn-RS" sz="2000" dirty="0" err="1" smtClean="0"/>
              <a:t>supervizija</a:t>
            </a:r>
            <a:r>
              <a:rPr lang="sr-Latn-RS" sz="2000" dirty="0" smtClean="0"/>
              <a:t> itd.</a:t>
            </a:r>
            <a:r>
              <a:rPr lang="de-DE" sz="2000" dirty="0" smtClean="0"/>
              <a:t>) </a:t>
            </a:r>
            <a:r>
              <a:rPr lang="sr-Latn-RS" sz="2000" dirty="0" smtClean="0"/>
              <a:t>uključujući nove koncepte </a:t>
            </a:r>
            <a:r>
              <a:rPr lang="sr-Latn-RS" sz="2000" dirty="0" err="1" smtClean="0"/>
              <a:t>KViS</a:t>
            </a:r>
            <a:r>
              <a:rPr lang="sr-Latn-RS" sz="2000" dirty="0" smtClean="0"/>
              <a:t>-a</a:t>
            </a:r>
            <a:r>
              <a:rPr lang="de-DE" sz="2000" dirty="0" smtClean="0"/>
              <a:t> (</a:t>
            </a:r>
            <a:r>
              <a:rPr lang="sr-Latn-RS" sz="2000" dirty="0" smtClean="0"/>
              <a:t>koncepti agilnosti, individualizacije</a:t>
            </a:r>
            <a:r>
              <a:rPr lang="de-DE" sz="2000" dirty="0" smtClean="0"/>
              <a:t>). </a:t>
            </a:r>
            <a:r>
              <a:rPr lang="sr-Latn-RS" sz="2000" dirty="0" smtClean="0"/>
              <a:t>Studenti će moći da objasne bazične aspekte razvoja ljudskih resursa</a:t>
            </a:r>
            <a:r>
              <a:rPr lang="de-DE" sz="2000" dirty="0" smtClean="0"/>
              <a:t> (</a:t>
            </a:r>
            <a:r>
              <a:rPr lang="sr-Latn-RS" sz="2000" dirty="0" smtClean="0"/>
              <a:t>videti lekciju 2</a:t>
            </a:r>
            <a:r>
              <a:rPr lang="de-DE" sz="2000" dirty="0" smtClean="0"/>
              <a:t>). </a:t>
            </a:r>
            <a:r>
              <a:rPr lang="sr-Latn-RS" sz="2000" dirty="0" smtClean="0"/>
              <a:t>Za ova dva različita polja </a:t>
            </a:r>
            <a:r>
              <a:rPr lang="sr-Latn-RS" sz="2000" dirty="0" err="1" smtClean="0"/>
              <a:t>KViS</a:t>
            </a:r>
            <a:r>
              <a:rPr lang="sr-Latn-RS" sz="2000" dirty="0" smtClean="0"/>
              <a:t>-a i razvoja ljudskih resursa, moći će da objasne kako su povezana i šta im je zajedničko. Na osnovu toga, oni će moći da opišu primere zajedničkih praksi, kao i dobrih i inovativnih praksi u kompanijama</a:t>
            </a:r>
            <a:r>
              <a:rPr lang="de-DE" sz="2000" dirty="0" smtClean="0"/>
              <a:t>.</a:t>
            </a:r>
            <a:r>
              <a:rPr lang="sr-Latn-RS" sz="2000" dirty="0" smtClean="0"/>
              <a:t> Studenti će moći da razmotre upotrebu različitih koncepata i praksi karijernog vođenja i savetovanja u oblasti razvoja ljudskih resursa, imajući u vidu prednosti i nedostatke različitih perspektiva</a:t>
            </a:r>
            <a:r>
              <a:rPr lang="de-DE" sz="2000" dirty="0" smtClean="0"/>
              <a:t>.</a:t>
            </a:r>
            <a:r>
              <a:rPr lang="de-DE" sz="2000" dirty="0"/>
              <a:t> </a:t>
            </a:r>
            <a:endParaRPr sz="2000" dirty="0"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sr-Latn-RS" dirty="0" smtClean="0"/>
              <a:t>KORACI KA CILJU UČENJA</a:t>
            </a:r>
            <a:endParaRPr dirty="0"/>
          </a:p>
        </p:txBody>
      </p:sp>
      <p:sp>
        <p:nvSpPr>
          <p:cNvPr id="123" name="Google Shape;123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sr-Latn-RS" dirty="0" smtClean="0"/>
              <a:t>Korak</a:t>
            </a:r>
            <a:r>
              <a:rPr lang="de-DE" dirty="0" smtClean="0"/>
              <a:t> </a:t>
            </a:r>
            <a:r>
              <a:rPr lang="de-DE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dirty="0"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sr-Latn-RS" dirty="0" smtClean="0"/>
              <a:t>Upoznati se sa osnovama koncepta </a:t>
            </a:r>
            <a:r>
              <a:rPr lang="sr-Latn-RS" dirty="0" err="1" smtClean="0"/>
              <a:t>KViS</a:t>
            </a:r>
            <a:r>
              <a:rPr lang="sr-Latn-RS" dirty="0" smtClean="0"/>
              <a:t>-a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sr-Latn-RS" dirty="0" smtClean="0"/>
              <a:t>Korak</a:t>
            </a:r>
            <a:r>
              <a:rPr lang="de-DE" dirty="0" smtClean="0"/>
              <a:t> </a:t>
            </a:r>
            <a:r>
              <a:rPr lang="de-DE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dirty="0"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sr-Latn-RS" dirty="0" smtClean="0"/>
              <a:t>Razumeti rastući značaj </a:t>
            </a:r>
            <a:r>
              <a:rPr lang="sr-Latn-RS" dirty="0" err="1" smtClean="0"/>
              <a:t>KViS</a:t>
            </a:r>
            <a:r>
              <a:rPr lang="sr-Latn-RS" dirty="0" smtClean="0"/>
              <a:t>-a u svetu rada koji je u procesu promena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</p:txBody>
      </p:sp>
      <p:sp>
        <p:nvSpPr>
          <p:cNvPr id="128" name="Google Shape;128;p16"/>
          <p:cNvSpPr/>
          <p:nvPr/>
        </p:nvSpPr>
        <p:spPr>
          <a:xfrm>
            <a:off x="839788" y="1985113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839788" y="3670441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sr-Latn-RS" dirty="0" smtClean="0"/>
              <a:t>Uvod</a:t>
            </a:r>
            <a:endParaRPr dirty="0"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2"/>
          </p:nvPr>
        </p:nvSpPr>
        <p:spPr>
          <a:xfrm>
            <a:off x="839788" y="2046922"/>
            <a:ext cx="7262812" cy="3361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</a:pPr>
            <a:r>
              <a:rPr lang="sr-Latn-RS" dirty="0" smtClean="0"/>
              <a:t>Razvoj zaposlenih ili razvoj ljudskih resursa je oblast u kojem danas savetovanje ima važnu ulogu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sr-Latn-RS" dirty="0" smtClean="0"/>
              <a:t>Razvoj ljudskih resursa treba razumeti u bliskoj vezi sa operativnom organizacijom rada i time kako se ona menja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sr-Latn-RS" dirty="0" smtClean="0"/>
              <a:t>Nameravani cilj prezentacije je da pruži osnovu za diskusiju za buduće savetnike i/ili zaposlene u ljudskim resursima koji žele da budu bolje upoznati sa povezanošću karijernog vođenja i savetovanja (</a:t>
            </a:r>
            <a:r>
              <a:rPr lang="sr-Latn-RS" dirty="0" err="1" smtClean="0"/>
              <a:t>KViS</a:t>
            </a:r>
            <a:r>
              <a:rPr lang="sr-Latn-RS" dirty="0" smtClean="0"/>
              <a:t>) i razvoja ljudskih resursa</a:t>
            </a:r>
            <a:r>
              <a:rPr lang="de-DE" dirty="0" smtClean="0"/>
              <a:t>. </a:t>
            </a: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</a:pPr>
            <a:r>
              <a:rPr lang="sr-Latn-RS" b="1" dirty="0" smtClean="0"/>
              <a:t>Pročitati materijal br</a:t>
            </a:r>
            <a:r>
              <a:rPr lang="de-DE" b="1" dirty="0" smtClean="0"/>
              <a:t>. </a:t>
            </a:r>
            <a:r>
              <a:rPr lang="de-DE" b="1" dirty="0"/>
              <a:t>1</a:t>
            </a:r>
            <a:endParaRPr dirty="0"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136" name="Google Shape;136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3">
            <a:alphaModFix/>
          </a:blip>
          <a:srcRect l="18476" r="11981"/>
          <a:stretch/>
        </p:blipFill>
        <p:spPr>
          <a:xfrm>
            <a:off x="8331200" y="2046922"/>
            <a:ext cx="357691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6582988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de-DE" dirty="0" smtClean="0"/>
              <a:t>Br</a:t>
            </a:r>
            <a:r>
              <a:rPr lang="sr-Latn-RS" dirty="0" err="1" smtClean="0"/>
              <a:t>ejnstorming</a:t>
            </a:r>
            <a:r>
              <a:rPr lang="sr-Latn-RS" dirty="0" smtClean="0"/>
              <a:t> </a:t>
            </a:r>
            <a:r>
              <a:rPr lang="de-DE" dirty="0" smtClean="0"/>
              <a:t>&amp; Dis</a:t>
            </a:r>
            <a:r>
              <a:rPr lang="sr-Latn-RS" dirty="0" err="1" smtClean="0"/>
              <a:t>kusija</a:t>
            </a:r>
            <a:endParaRPr dirty="0"/>
          </a:p>
        </p:txBody>
      </p:sp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1370946" y="1929528"/>
            <a:ext cx="5520672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sr-Latn-RS" dirty="0" smtClean="0"/>
              <a:t>Šta znate o </a:t>
            </a:r>
            <a:r>
              <a:rPr lang="sr-Latn-RS" dirty="0" err="1" smtClean="0"/>
              <a:t>KViS</a:t>
            </a:r>
            <a:r>
              <a:rPr lang="sr-Latn-RS" dirty="0" smtClean="0"/>
              <a:t>-u </a:t>
            </a:r>
            <a:r>
              <a:rPr lang="sr-Latn-RS" dirty="0" err="1" smtClean="0"/>
              <a:t>u</a:t>
            </a:r>
            <a:r>
              <a:rPr lang="sr-Latn-RS" dirty="0" smtClean="0"/>
              <a:t> svetu rada/u kompanijama</a:t>
            </a:r>
            <a:r>
              <a:rPr lang="de-DE" dirty="0" smtClean="0"/>
              <a:t>?</a:t>
            </a:r>
            <a:r>
              <a:rPr lang="de-DE" dirty="0"/>
              <a:t> 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sr-Latn-RS" dirty="0" smtClean="0"/>
              <a:t>Koja iskustva imate na ovu temu, šta o tome mislite</a:t>
            </a:r>
            <a:r>
              <a:rPr lang="de-DE" dirty="0" smtClean="0"/>
              <a:t>?</a:t>
            </a:r>
            <a:r>
              <a:rPr lang="de-DE" dirty="0"/>
              <a:t>  </a:t>
            </a:r>
            <a:endParaRPr dirty="0"/>
          </a:p>
          <a:p>
            <a:pPr marL="3429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sr-Latn-RS" dirty="0" smtClean="0"/>
              <a:t>Zabeležite ideje na </a:t>
            </a:r>
            <a:r>
              <a:rPr lang="sr-Latn-RS" dirty="0" err="1" smtClean="0"/>
              <a:t>flipčartu</a:t>
            </a:r>
            <a:r>
              <a:rPr lang="sr-Latn-RS" dirty="0" smtClean="0"/>
              <a:t> ili tabli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 l="24305" r="9028"/>
          <a:stretch/>
        </p:blipFill>
        <p:spPr>
          <a:xfrm>
            <a:off x="7694612" y="1493521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847725" y="765176"/>
            <a:ext cx="4577713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sr-Latn-RS" dirty="0" smtClean="0"/>
              <a:t>Aktivnost učenja </a:t>
            </a:r>
            <a:r>
              <a:rPr lang="de-DE" dirty="0" smtClean="0"/>
              <a:t>0</a:t>
            </a:r>
            <a:endParaRPr dirty="0"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>
            <a:off x="839787" y="1630680"/>
            <a:ext cx="4458353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</a:pPr>
            <a:r>
              <a:rPr lang="sr-Latn-RS" dirty="0" smtClean="0"/>
              <a:t>Produbljivanje razumevanja</a:t>
            </a:r>
            <a:r>
              <a:rPr lang="de-DE" dirty="0" smtClean="0"/>
              <a:t>: </a:t>
            </a:r>
            <a:r>
              <a:rPr lang="sr-Latn-RS" dirty="0" smtClean="0"/>
              <a:t>Pročitati materijal br. </a:t>
            </a:r>
            <a:r>
              <a:rPr lang="de-DE" dirty="0" smtClean="0"/>
              <a:t>01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</a:pPr>
            <a:r>
              <a:rPr lang="sr-Latn-RS" dirty="0" smtClean="0"/>
              <a:t>Odgovorite na sledeća pitanja</a:t>
            </a:r>
            <a:r>
              <a:rPr lang="de-DE" dirty="0" smtClean="0"/>
              <a:t>: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</a:pPr>
            <a:r>
              <a:rPr lang="sr-Latn-RS" dirty="0" smtClean="0"/>
              <a:t>Šta materijal daje kao argument zbog čega je savetovanje, odnosno </a:t>
            </a:r>
            <a:r>
              <a:rPr lang="sr-Latn-RS" dirty="0" err="1" smtClean="0"/>
              <a:t>KViS</a:t>
            </a:r>
            <a:r>
              <a:rPr lang="sr-Latn-RS" dirty="0" smtClean="0"/>
              <a:t> relevantno za današnje vreme</a:t>
            </a:r>
            <a:r>
              <a:rPr lang="de-DE" dirty="0" smtClean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sr-Latn-RS" b="1" dirty="0" smtClean="0"/>
              <a:t>Koristite materijal br. </a:t>
            </a:r>
            <a:r>
              <a:rPr lang="de-DE" b="1" dirty="0" smtClean="0"/>
              <a:t>01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endParaRPr dirty="0"/>
          </a:p>
        </p:txBody>
      </p:sp>
      <p:sp>
        <p:nvSpPr>
          <p:cNvPr id="152" name="Google Shape;152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5439" y="633910"/>
            <a:ext cx="6004317" cy="5088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1640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sr-Latn-RS" dirty="0" smtClean="0"/>
              <a:t>Aktivnost učenja </a:t>
            </a:r>
            <a:r>
              <a:rPr lang="de-DE" dirty="0" smtClean="0"/>
              <a:t>1</a:t>
            </a:r>
            <a:r>
              <a:rPr lang="de-DE" dirty="0"/>
              <a:t>: </a:t>
            </a:r>
            <a:r>
              <a:rPr lang="sr-Latn-RS" dirty="0" smtClean="0"/>
              <a:t>Upoznavanje sa osnovnim definicijama </a:t>
            </a:r>
            <a:r>
              <a:rPr lang="sr-Latn-RS" dirty="0" err="1" smtClean="0"/>
              <a:t>KViS</a:t>
            </a:r>
            <a:r>
              <a:rPr lang="sr-Latn-RS" dirty="0" smtClean="0"/>
              <a:t>-a i drugim „</a:t>
            </a:r>
            <a:r>
              <a:rPr lang="de-DE" dirty="0" smtClean="0"/>
              <a:t>in</a:t>
            </a:r>
            <a:r>
              <a:rPr lang="sr-Latn-RS" dirty="0" err="1" smtClean="0"/>
              <a:t>ovativnim</a:t>
            </a:r>
            <a:r>
              <a:rPr lang="sr-Latn-RS" dirty="0" smtClean="0"/>
              <a:t>“ konceptima</a:t>
            </a:r>
            <a:r>
              <a:rPr lang="de-DE" dirty="0" smtClean="0"/>
              <a:t> 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839787" y="4693186"/>
            <a:ext cx="10512425" cy="456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r>
              <a:rPr lang="sr-Latn-RS" dirty="0" smtClean="0"/>
              <a:t>Proširivanje razumevanje </a:t>
            </a:r>
            <a:r>
              <a:rPr lang="sr-Latn-RS" dirty="0" err="1" smtClean="0"/>
              <a:t>KViS</a:t>
            </a:r>
            <a:r>
              <a:rPr lang="sr-Latn-RS" dirty="0" smtClean="0"/>
              <a:t>-a u kontekstu kompanija mora da započne sa savremenim definicijama </a:t>
            </a:r>
            <a:r>
              <a:rPr lang="sr-Latn-RS" dirty="0" err="1" smtClean="0"/>
              <a:t>KViS</a:t>
            </a:r>
            <a:r>
              <a:rPr lang="sr-Latn-RS" dirty="0" smtClean="0"/>
              <a:t>-a. Sada ćemo razmotriti neka savremena pitanja kojima se bavi </a:t>
            </a:r>
            <a:r>
              <a:rPr lang="sr-Latn-RS" dirty="0" err="1" smtClean="0"/>
              <a:t>KViS</a:t>
            </a:r>
            <a:r>
              <a:rPr lang="sr-Latn-RS" dirty="0" smtClean="0"/>
              <a:t>.</a:t>
            </a:r>
            <a:r>
              <a:rPr lang="de-DE" dirty="0" smtClean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</a:pPr>
            <a:endParaRPr dirty="0"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3537053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„Office“ 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1898</Words>
  <Application>Microsoft Office PowerPoint</Application>
  <PresentationFormat>Widescreen</PresentationFormat>
  <Paragraphs>252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Noto Sans Symbols</vt:lpstr>
      <vt:lpstr>Open Sans Light</vt:lpstr>
      <vt:lpstr>Open Sans</vt:lpstr>
      <vt:lpstr>Trebuchet MS</vt:lpstr>
      <vt:lpstr>Arial</vt:lpstr>
      <vt:lpstr>Open Sans ExtraBold</vt:lpstr>
      <vt:lpstr>Calibri</vt:lpstr>
      <vt:lpstr>„Office“ tema</vt:lpstr>
      <vt:lpstr>Deo 4</vt:lpstr>
      <vt:lpstr>Ciljevi učenja</vt:lpstr>
      <vt:lpstr>Pregled današnje teme</vt:lpstr>
      <vt:lpstr>Uvod – Cilj</vt:lpstr>
      <vt:lpstr>KORACI KA CILJU UČENJA</vt:lpstr>
      <vt:lpstr>Uvod</vt:lpstr>
      <vt:lpstr>Brejnstorming &amp; Diskusija</vt:lpstr>
      <vt:lpstr>Aktivnost učenja 0</vt:lpstr>
      <vt:lpstr>Aktivnost učenja 1: Upoznavanje sa osnovnim definicijama KViS-a i drugim „inovativnim“ konceptima </vt:lpstr>
      <vt:lpstr>KORACI KA POSTIZANJU CILJEVA UČENJA</vt:lpstr>
      <vt:lpstr>Aktivnost učenja 1 </vt:lpstr>
      <vt:lpstr>Aktivnost učenja 1</vt:lpstr>
      <vt:lpstr>Aktivnost učenja 2: Upoznavanje sa osnovnim principima razvoja ljudskih resursa</vt:lpstr>
      <vt:lpstr>KORACI KA CILJU UČENJA</vt:lpstr>
      <vt:lpstr>Ciklus razvoja ljudskih  resursa</vt:lpstr>
      <vt:lpstr>Aktivnost učenja 2</vt:lpstr>
      <vt:lpstr>Aktivnost učenja 3: Unapređenje znanja o preklapanjima KViS-a i razvoja ljudskih resursa u preduzećima</vt:lpstr>
      <vt:lpstr>KORACI KA CILJU UČENJA</vt:lpstr>
      <vt:lpstr>Uvod u aktivnost učenja 3 </vt:lpstr>
      <vt:lpstr>Aktivnost učenja 3</vt:lpstr>
      <vt:lpstr>Rad od kuće</vt:lpstr>
      <vt:lpstr>Aktivnost učenja 4</vt:lpstr>
      <vt:lpstr>Uvod u aktivnost učenja br. 4 </vt:lpstr>
      <vt:lpstr>Završne napomene</vt:lpstr>
      <vt:lpstr>Hvala na pažnji.   Pitanja?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</dc:title>
  <dc:creator>Aleksandra</dc:creator>
  <cp:lastModifiedBy>Microsoft account</cp:lastModifiedBy>
  <cp:revision>14</cp:revision>
  <dcterms:modified xsi:type="dcterms:W3CDTF">2022-03-13T17:25:49Z</dcterms:modified>
</cp:coreProperties>
</file>