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6" r:id="rId3"/>
    <p:sldId id="293" r:id="rId4"/>
    <p:sldId id="294" r:id="rId5"/>
    <p:sldId id="295" r:id="rId6"/>
    <p:sldId id="287" r:id="rId7"/>
  </p:sldIdLst>
  <p:sldSz cx="12192000" cy="6858000"/>
  <p:notesSz cx="6889750" cy="100187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" initials="R" lastIdx="1" clrIdx="0">
    <p:extLst>
      <p:ext uri="{19B8F6BF-5375-455C-9EA6-DF929625EA0E}">
        <p15:presenceInfo xmlns:p15="http://schemas.microsoft.com/office/powerpoint/2012/main" userId="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64" autoAdjust="0"/>
  </p:normalViewPr>
  <p:slideViewPr>
    <p:cSldViewPr snapToGrid="0" showGuides="1">
      <p:cViewPr varScale="1">
        <p:scale>
          <a:sx n="103" d="100"/>
          <a:sy n="103" d="100"/>
        </p:scale>
        <p:origin x="13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210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237AD-E37E-4618-A17C-90E9288C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92" y="3765369"/>
            <a:ext cx="10515600" cy="1092381"/>
          </a:xfrm>
        </p:spPr>
        <p:txBody>
          <a:bodyPr>
            <a:normAutofit fontScale="90000"/>
          </a:bodyPr>
          <a:lstStyle/>
          <a:p>
            <a:r>
              <a:rPr lang="en-GB" sz="6700" noProof="0" dirty="0"/>
              <a:t>Unit 2 Session 3</a:t>
            </a:r>
            <a:br>
              <a:rPr lang="en-GB" sz="6700" noProof="0" dirty="0"/>
            </a:br>
            <a:r>
              <a:rPr lang="en-GB" sz="6700" noProof="0" dirty="0"/>
              <a:t>Cooperation Networks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Examples of regional education and counselling networks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4869F2-2345-41FF-9F54-6684B073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13" y="5776151"/>
            <a:ext cx="896520" cy="315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53511" y="6091333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380956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755" y="2956338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Examples of education and counselling cooperation networks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755" y="3777711"/>
            <a:ext cx="10512425" cy="2313622"/>
          </a:xfrm>
        </p:spPr>
        <p:txBody>
          <a:bodyPr/>
          <a:lstStyle/>
          <a:p>
            <a:r>
              <a:rPr lang="en-GB" noProof="0" dirty="0"/>
              <a:t>The networks being introduced in the following slides operate in Austria. </a:t>
            </a:r>
          </a:p>
          <a:p>
            <a:r>
              <a:rPr lang="en-GB" noProof="0" dirty="0"/>
              <a:t>They are different in their mission and aims. </a:t>
            </a:r>
          </a:p>
          <a:p>
            <a:r>
              <a:rPr lang="en-GB" noProof="0" dirty="0"/>
              <a:t>They consist of a range of partner institutions, offering education and career counselling to their target groups.</a:t>
            </a:r>
          </a:p>
          <a:p>
            <a:r>
              <a:rPr lang="en-GB" noProof="0" dirty="0"/>
              <a:t>The slides just give an overview. Also have a look at the document 2.3.3m.</a:t>
            </a:r>
          </a:p>
          <a:p>
            <a:r>
              <a:rPr lang="en-GB" noProof="0" dirty="0"/>
              <a:t>Do you find similar networks in your region?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71592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71" y="2390187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Netzwerk</a:t>
            </a:r>
            <a:r>
              <a:rPr lang="en-GB" sz="2400" noProof="0" dirty="0"/>
              <a:t> der </a:t>
            </a:r>
            <a:r>
              <a:rPr lang="en-GB" sz="2400" noProof="0" dirty="0" err="1"/>
              <a:t>Bildungs</a:t>
            </a:r>
            <a:r>
              <a:rPr lang="en-GB" sz="2400" noProof="0" dirty="0"/>
              <a:t>- und </a:t>
            </a:r>
            <a:r>
              <a:rPr lang="en-GB" sz="2400" noProof="0" dirty="0" err="1"/>
              <a:t>Berufsberatung</a:t>
            </a:r>
            <a:r>
              <a:rPr lang="en-GB" sz="2400" noProof="0" dirty="0"/>
              <a:t> NÖ (</a:t>
            </a:r>
            <a:r>
              <a:rPr lang="en-GB" sz="2400" noProof="0" dirty="0" err="1"/>
              <a:t>bbn</a:t>
            </a:r>
            <a:r>
              <a:rPr lang="en-GB" sz="2400" noProof="0" dirty="0"/>
              <a:t>)</a:t>
            </a:r>
            <a:br>
              <a:rPr lang="en-GB" sz="2400" noProof="0" dirty="0"/>
            </a:br>
            <a:r>
              <a:rPr lang="en-GB" sz="2400" noProof="0" dirty="0"/>
              <a:t>(= Network of Education and Career Counselling in Lower Austria)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95123"/>
              </p:ext>
            </p:extLst>
          </p:nvPr>
        </p:nvGraphicFramePr>
        <p:xfrm>
          <a:off x="837291" y="3102927"/>
          <a:ext cx="10594067" cy="2673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540343">
                <a:tc>
                  <a:txBody>
                    <a:bodyPr/>
                    <a:lstStyle/>
                    <a:p>
                      <a:r>
                        <a:rPr lang="de-AT" dirty="0" err="1"/>
                        <a:t>Issues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„</a:t>
                      </a:r>
                      <a:r>
                        <a:rPr lang="de-AT" sz="1400" dirty="0" err="1"/>
                        <a:t>We</a:t>
                      </a:r>
                      <a:r>
                        <a:rPr lang="de-AT" sz="1400" dirty="0"/>
                        <a:t> support and </a:t>
                      </a:r>
                      <a:r>
                        <a:rPr lang="de-AT" sz="1400" dirty="0" err="1"/>
                        <a:t>encourage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people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better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realize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their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chances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society</a:t>
                      </a:r>
                      <a:r>
                        <a:rPr lang="de-AT" sz="1400" dirty="0"/>
                        <a:t> and at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labour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market</a:t>
                      </a:r>
                      <a:r>
                        <a:rPr lang="de-AT" sz="1400" dirty="0"/>
                        <a:t>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Network </a:t>
                      </a:r>
                      <a:r>
                        <a:rPr lang="de-AT" dirty="0" err="1"/>
                        <a:t>institutions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8 </a:t>
                      </a:r>
                      <a:r>
                        <a:rPr lang="de-AT" sz="1400" dirty="0" err="1"/>
                        <a:t>institutions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with</a:t>
                      </a:r>
                      <a:r>
                        <a:rPr lang="de-AT" sz="1400" dirty="0"/>
                        <a:t> social </a:t>
                      </a:r>
                      <a:r>
                        <a:rPr lang="de-AT" sz="1400" dirty="0" err="1"/>
                        <a:t>impetus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engaging</a:t>
                      </a:r>
                      <a:r>
                        <a:rPr lang="de-AT" sz="1400" dirty="0"/>
                        <a:t> in Education and Career </a:t>
                      </a:r>
                      <a:r>
                        <a:rPr lang="de-AT" sz="1400" dirty="0" err="1"/>
                        <a:t>Counselling</a:t>
                      </a:r>
                      <a:r>
                        <a:rPr lang="de-AT" sz="1400" dirty="0"/>
                        <a:t> – </a:t>
                      </a:r>
                      <a:r>
                        <a:rPr lang="de-AT" sz="1400" dirty="0" err="1"/>
                        <a:t>services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being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customer-oriented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confidential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independent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free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charge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ESF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 err="1"/>
                        <a:t>Coordinator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Cooperative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team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from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three</a:t>
                      </a:r>
                      <a:r>
                        <a:rPr lang="de-AT" sz="1400" dirty="0"/>
                        <a:t> network </a:t>
                      </a:r>
                      <a:r>
                        <a:rPr lang="de-AT" sz="1400" dirty="0" err="1"/>
                        <a:t>institutions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 err="1"/>
                        <a:t>Beneficiaries</a:t>
                      </a:r>
                      <a:r>
                        <a:rPr lang="de-AT" dirty="0"/>
                        <a:t> and </a:t>
                      </a:r>
                      <a:r>
                        <a:rPr lang="de-AT" dirty="0" err="1"/>
                        <a:t>reach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 </a:t>
                      </a:r>
                      <a:r>
                        <a:rPr lang="de-AT" sz="1400" dirty="0" err="1"/>
                        <a:t>adults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living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Austrian Federal State Lower Austria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3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71" y="2390187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Bildungsnetzwerk</a:t>
            </a:r>
            <a:r>
              <a:rPr lang="en-GB" sz="2400" noProof="0" dirty="0"/>
              <a:t> </a:t>
            </a:r>
            <a:r>
              <a:rPr lang="en-GB" sz="2400" noProof="0" dirty="0" err="1"/>
              <a:t>Steiermark</a:t>
            </a:r>
            <a:r>
              <a:rPr lang="en-GB" sz="2400" noProof="0" dirty="0"/>
              <a:t/>
            </a:r>
            <a:br>
              <a:rPr lang="en-GB" sz="2400" noProof="0" dirty="0"/>
            </a:br>
            <a:r>
              <a:rPr lang="en-GB" sz="2400" noProof="0" dirty="0"/>
              <a:t>(= Network of Education Styria)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20863"/>
              </p:ext>
            </p:extLst>
          </p:nvPr>
        </p:nvGraphicFramePr>
        <p:xfrm>
          <a:off x="837291" y="3102927"/>
          <a:ext cx="10594067" cy="2673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540343">
                <a:tc>
                  <a:txBody>
                    <a:bodyPr/>
                    <a:lstStyle/>
                    <a:p>
                      <a:r>
                        <a:rPr lang="de-AT" dirty="0" err="1"/>
                        <a:t>Issues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In </a:t>
                      </a:r>
                      <a:r>
                        <a:rPr lang="de-AT" sz="1400" dirty="0" err="1"/>
                        <a:t>cooperation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with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adult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institutes</a:t>
                      </a:r>
                      <a:r>
                        <a:rPr lang="de-AT" sz="1400" dirty="0"/>
                        <a:t> in Styria,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network </a:t>
                      </a:r>
                      <a:r>
                        <a:rPr lang="de-AT" sz="1400" dirty="0" err="1"/>
                        <a:t>accomplishes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structures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offfers</a:t>
                      </a:r>
                      <a:r>
                        <a:rPr lang="de-AT" sz="1400" dirty="0"/>
                        <a:t> , </a:t>
                      </a:r>
                      <a:r>
                        <a:rPr lang="de-AT" sz="1400" dirty="0" err="1"/>
                        <a:t>which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facilitate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access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eduacation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Network </a:t>
                      </a:r>
                      <a:r>
                        <a:rPr lang="de-AT" dirty="0" err="1"/>
                        <a:t>institutions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The network </a:t>
                      </a:r>
                      <a:r>
                        <a:rPr lang="de-AT" sz="1400" dirty="0" err="1"/>
                        <a:t>comprises</a:t>
                      </a:r>
                      <a:r>
                        <a:rPr lang="de-AT" sz="1400" dirty="0"/>
                        <a:t> 82 adult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institutions</a:t>
                      </a:r>
                      <a:r>
                        <a:rPr lang="de-AT" sz="1400" dirty="0"/>
                        <a:t> and initiatives </a:t>
                      </a:r>
                      <a:r>
                        <a:rPr lang="de-AT" sz="1400" dirty="0" err="1"/>
                        <a:t>which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engage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continuing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vocational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training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career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counselling</a:t>
                      </a:r>
                      <a:r>
                        <a:rPr lang="de-AT" sz="1400" dirty="0"/>
                        <a:t>, social </a:t>
                      </a:r>
                      <a:r>
                        <a:rPr lang="de-AT" sz="1400" dirty="0" err="1"/>
                        <a:t>equity</a:t>
                      </a:r>
                      <a:r>
                        <a:rPr lang="de-AT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Initiated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Styrian</a:t>
                      </a:r>
                      <a:r>
                        <a:rPr lang="de-AT" sz="1400" dirty="0"/>
                        <a:t> adult </a:t>
                      </a:r>
                      <a:r>
                        <a:rPr lang="de-AT" sz="1400" dirty="0" err="1"/>
                        <a:t>educaion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institutes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financed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Federal State Styria – ESF </a:t>
                      </a:r>
                      <a:r>
                        <a:rPr lang="de-AT" sz="1400" dirty="0" err="1"/>
                        <a:t>project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 err="1"/>
                        <a:t>Coordinator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Cooperative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team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with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specialized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functions</a:t>
                      </a:r>
                      <a:r>
                        <a:rPr lang="de-AT" sz="1400" dirty="0"/>
                        <a:t>: </a:t>
                      </a:r>
                      <a:r>
                        <a:rPr lang="de-AT" sz="1400" dirty="0" err="1"/>
                        <a:t>director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area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managers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communication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offices</a:t>
                      </a:r>
                      <a:r>
                        <a:rPr lang="de-AT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 err="1"/>
                        <a:t>Beneficiaries</a:t>
                      </a:r>
                      <a:r>
                        <a:rPr lang="de-AT" dirty="0"/>
                        <a:t> and </a:t>
                      </a:r>
                      <a:r>
                        <a:rPr lang="de-AT" dirty="0" err="1"/>
                        <a:t>reach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 </a:t>
                      </a:r>
                      <a:r>
                        <a:rPr lang="de-AT" sz="1400" dirty="0" err="1"/>
                        <a:t>adults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living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Austrian Federal State Styria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814" y="2508523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</a:t>
            </a:r>
            <a:r>
              <a:rPr lang="en-GB" sz="2400" noProof="0" dirty="0"/>
              <a:t>- und </a:t>
            </a:r>
            <a:r>
              <a:rPr lang="en-GB" sz="2400" noProof="0" dirty="0" err="1"/>
              <a:t>Beratungsnetzwerk</a:t>
            </a:r>
            <a:r>
              <a:rPr lang="en-GB" sz="2400" noProof="0" dirty="0"/>
              <a:t> des </a:t>
            </a:r>
            <a:r>
              <a:rPr lang="en-GB" sz="2400" noProof="0" dirty="0" err="1"/>
              <a:t>ibw</a:t>
            </a:r>
            <a:r>
              <a:rPr lang="en-GB" sz="2400" noProof="0" dirty="0"/>
              <a:t> der </a:t>
            </a:r>
            <a:r>
              <a:rPr lang="en-GB" sz="2400" noProof="0" dirty="0" err="1"/>
              <a:t>Wirtschaftskammer</a:t>
            </a:r>
            <a:r>
              <a:rPr lang="en-GB" sz="2400" noProof="0" dirty="0"/>
              <a:t> </a:t>
            </a:r>
            <a:r>
              <a:rPr lang="en-GB" sz="2400" noProof="0" dirty="0" err="1"/>
              <a:t>Österreich</a:t>
            </a:r>
            <a:r>
              <a:rPr lang="en-GB" sz="2400" noProof="0" dirty="0"/>
              <a:t> (= Education and Career Counselling Network of the Austrian Economic Chamber)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10331"/>
              </p:ext>
            </p:extLst>
          </p:nvPr>
        </p:nvGraphicFramePr>
        <p:xfrm>
          <a:off x="837291" y="3192735"/>
          <a:ext cx="10594067" cy="265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392593">
                <a:tc>
                  <a:txBody>
                    <a:bodyPr/>
                    <a:lstStyle/>
                    <a:p>
                      <a:r>
                        <a:rPr lang="de-AT" dirty="0" err="1"/>
                        <a:t>Issues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de-AT" dirty="0"/>
                        <a:t>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Research and </a:t>
                      </a:r>
                      <a:r>
                        <a:rPr lang="de-AT" sz="1400" dirty="0" err="1"/>
                        <a:t>development</a:t>
                      </a:r>
                      <a:r>
                        <a:rPr lang="de-AT" sz="1400" dirty="0"/>
                        <a:t> at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interfaces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between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training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skill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needs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businesses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businesses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qualifications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de-AT" dirty="0"/>
                        <a:t>Network </a:t>
                      </a:r>
                      <a:r>
                        <a:rPr lang="de-AT" dirty="0" err="1"/>
                        <a:t>institutions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3 </a:t>
                      </a:r>
                      <a:r>
                        <a:rPr lang="de-AT" sz="1400" dirty="0" err="1"/>
                        <a:t>institutions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Austrian </a:t>
                      </a:r>
                      <a:r>
                        <a:rPr lang="de-AT" sz="1400" dirty="0" err="1"/>
                        <a:t>Economic</a:t>
                      </a:r>
                      <a:r>
                        <a:rPr lang="de-AT" sz="1400" dirty="0"/>
                        <a:t> Chamber </a:t>
                      </a:r>
                      <a:r>
                        <a:rPr lang="de-AT" sz="1400" dirty="0" err="1"/>
                        <a:t>offering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continuing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education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training</a:t>
                      </a:r>
                      <a:r>
                        <a:rPr lang="de-AT" sz="1400" dirty="0"/>
                        <a:t>, </a:t>
                      </a:r>
                      <a:r>
                        <a:rPr lang="de-AT" sz="1400" dirty="0" err="1"/>
                        <a:t>career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counselling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well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specific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services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for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enterprises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33184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Autrian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Economic</a:t>
                      </a:r>
                      <a:r>
                        <a:rPr lang="de-AT" sz="1400" dirty="0"/>
                        <a:t> Chamber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33184">
                <a:tc>
                  <a:txBody>
                    <a:bodyPr/>
                    <a:lstStyle/>
                    <a:p>
                      <a:r>
                        <a:rPr lang="de-AT" dirty="0" err="1"/>
                        <a:t>Coordinator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Ibw</a:t>
                      </a:r>
                      <a:r>
                        <a:rPr lang="de-AT" sz="1400" dirty="0"/>
                        <a:t> Austria Institute </a:t>
                      </a:r>
                      <a:r>
                        <a:rPr lang="de-AT" sz="1400" dirty="0" err="1"/>
                        <a:t>for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research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development</a:t>
                      </a:r>
                      <a:r>
                        <a:rPr lang="de-AT" sz="1400" dirty="0"/>
                        <a:t> in VET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493659">
                <a:tc>
                  <a:txBody>
                    <a:bodyPr/>
                    <a:lstStyle/>
                    <a:p>
                      <a:r>
                        <a:rPr lang="de-AT" dirty="0" err="1"/>
                        <a:t>Beneficiaries</a:t>
                      </a:r>
                      <a:r>
                        <a:rPr lang="de-AT" dirty="0"/>
                        <a:t> and </a:t>
                      </a:r>
                      <a:r>
                        <a:rPr lang="de-AT" dirty="0" err="1"/>
                        <a:t>reach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 Austrian </a:t>
                      </a:r>
                      <a:r>
                        <a:rPr lang="de-AT" sz="1400" dirty="0" err="1"/>
                        <a:t>enterprises</a:t>
                      </a:r>
                      <a:r>
                        <a:rPr lang="de-AT" sz="1400" dirty="0"/>
                        <a:t> and </a:t>
                      </a:r>
                      <a:r>
                        <a:rPr lang="de-AT" sz="1400" dirty="0" err="1"/>
                        <a:t>adults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living</a:t>
                      </a:r>
                      <a:r>
                        <a:rPr lang="de-AT" sz="1400" dirty="0"/>
                        <a:t> in Austria. </a:t>
                      </a:r>
                      <a:r>
                        <a:rPr lang="de-AT" sz="1400" dirty="0" err="1"/>
                        <a:t>Agencies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every</a:t>
                      </a:r>
                      <a:r>
                        <a:rPr lang="de-AT" sz="1400" dirty="0"/>
                        <a:t> Austrian Federal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1766E-C461-44C6-999D-2AF60C11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3821"/>
            <a:ext cx="10515600" cy="2955472"/>
          </a:xfrm>
        </p:spPr>
        <p:txBody>
          <a:bodyPr/>
          <a:lstStyle/>
          <a:p>
            <a:r>
              <a:rPr lang="en-GB" noProof="0" dirty="0"/>
              <a:t>Thank you for your attention.</a:t>
            </a:r>
            <a:br>
              <a:rPr lang="en-GB" noProof="0" dirty="0"/>
            </a:b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We are looking forward to your comments and answer your questions.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9F50C51-C445-4F1A-96E0-5965085B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49630719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28</TotalTime>
  <Words>407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Open Sans Light</vt:lpstr>
      <vt:lpstr>„Office“ tema</vt:lpstr>
      <vt:lpstr>Unit 2 Session 3 Cooperation Networks  Examples of regional education and counselling networks </vt:lpstr>
      <vt:lpstr>Examples of education and counselling cooperation networks</vt:lpstr>
      <vt:lpstr>Netzwerk der Bildungs- und Berufsberatung NÖ (bbn) (= Network of Education and Career Counselling in Lower Austria)</vt:lpstr>
      <vt:lpstr>Bildungsnetzwerk Steiermark (= Network of Education Styria)</vt:lpstr>
      <vt:lpstr>Bildungs- und Beratungsnetzwerk des ibw der Wirtschaftskammer Österreich (= Education and Career Counselling Network of the Austrian Economic Chamber)</vt:lpstr>
      <vt:lpstr>Thank you for your attention.  We are looking forward to your comments and answer your questions.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149</cp:revision>
  <cp:lastPrinted>2021-04-21T10:54:37Z</cp:lastPrinted>
  <dcterms:created xsi:type="dcterms:W3CDTF">2020-01-27T22:45:30Z</dcterms:created>
  <dcterms:modified xsi:type="dcterms:W3CDTF">2022-02-21T08:08:27Z</dcterms:modified>
</cp:coreProperties>
</file>