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80" r:id="rId6"/>
    <p:sldId id="292" r:id="rId7"/>
    <p:sldId id="297" r:id="rId8"/>
    <p:sldId id="328" r:id="rId9"/>
    <p:sldId id="302" r:id="rId10"/>
    <p:sldId id="306" r:id="rId11"/>
    <p:sldId id="307" r:id="rId12"/>
    <p:sldId id="287" r:id="rId13"/>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initials="R" lastIdx="1" clrIdx="0">
    <p:extLst>
      <p:ext uri="{19B8F6BF-5375-455C-9EA6-DF929625EA0E}">
        <p15:presenceInfo xmlns:p15="http://schemas.microsoft.com/office/powerpoint/2012/main" userI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332" autoAdjust="0"/>
  </p:normalViewPr>
  <p:slideViewPr>
    <p:cSldViewPr snapToGrid="0" showGuides="1">
      <p:cViewPr varScale="1">
        <p:scale>
          <a:sx n="83" d="100"/>
          <a:sy n="83" d="100"/>
        </p:scale>
        <p:origin x="547" y="77"/>
      </p:cViewPr>
      <p:guideLst>
        <p:guide orient="horz" pos="2160"/>
        <p:guide pos="3840"/>
      </p:guideLst>
    </p:cSldViewPr>
  </p:slideViewPr>
  <p:outlineViewPr>
    <p:cViewPr>
      <p:scale>
        <a:sx n="33" d="100"/>
        <a:sy n="33" d="100"/>
      </p:scale>
      <p:origin x="0" y="-41189"/>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D44F1-0FBC-48C3-854F-3002426B58E9}"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de-DE"/>
        </a:p>
      </dgm:t>
    </dgm:pt>
    <dgm:pt modelId="{6C0DF711-0DA4-41BD-8EF6-A3156C8FB7B7}">
      <dgm:prSet phldrT="[Text]" custT="1"/>
      <dgm:spPr/>
      <dgm:t>
        <a:bodyPr/>
        <a:lstStyle/>
        <a:p>
          <a:r>
            <a:rPr lang="el-GR" sz="3200" dirty="0"/>
            <a:t>ΕΚΕ</a:t>
          </a:r>
          <a:endParaRPr lang="de-DE" sz="3200" dirty="0"/>
        </a:p>
      </dgm:t>
    </dgm:pt>
    <dgm:pt modelId="{294E2261-C60F-4D14-9F60-004BD74008C5}" type="parTrans" cxnId="{FD9B04C7-D08D-4D56-A605-61C380751596}">
      <dgm:prSet/>
      <dgm:spPr/>
      <dgm:t>
        <a:bodyPr/>
        <a:lstStyle/>
        <a:p>
          <a:endParaRPr lang="de-DE" sz="2400"/>
        </a:p>
      </dgm:t>
    </dgm:pt>
    <dgm:pt modelId="{DF4B806B-C8A5-4C80-B45D-84AD618F536D}" type="sibTrans" cxnId="{FD9B04C7-D08D-4D56-A605-61C380751596}">
      <dgm:prSet/>
      <dgm:spPr/>
      <dgm:t>
        <a:bodyPr/>
        <a:lstStyle/>
        <a:p>
          <a:endParaRPr lang="de-DE" sz="2400"/>
        </a:p>
      </dgm:t>
    </dgm:pt>
    <dgm:pt modelId="{F8335AFF-B9D6-471D-8D34-29E9EDEC181D}">
      <dgm:prSet phldrT="[Text]" custT="1"/>
      <dgm:spPr/>
      <dgm:t>
        <a:bodyPr/>
        <a:lstStyle/>
        <a:p>
          <a:r>
            <a:rPr lang="el-GR" sz="800" dirty="0"/>
            <a:t>Επιχειρηματική ηθική</a:t>
          </a:r>
          <a:endParaRPr lang="de-DE" sz="800" dirty="0"/>
        </a:p>
      </dgm:t>
    </dgm:pt>
    <dgm:pt modelId="{28D8DA42-69E7-4CDA-9D4E-5288ADA6614A}" type="parTrans" cxnId="{8D7004A8-4E75-4955-9607-6245D7573CEE}">
      <dgm:prSet custT="1"/>
      <dgm:spPr/>
      <dgm:t>
        <a:bodyPr/>
        <a:lstStyle/>
        <a:p>
          <a:endParaRPr lang="de-DE" sz="700"/>
        </a:p>
      </dgm:t>
    </dgm:pt>
    <dgm:pt modelId="{6635B0EF-12E9-4D67-B472-85023A17CB90}" type="sibTrans" cxnId="{8D7004A8-4E75-4955-9607-6245D7573CEE}">
      <dgm:prSet/>
      <dgm:spPr/>
      <dgm:t>
        <a:bodyPr/>
        <a:lstStyle/>
        <a:p>
          <a:endParaRPr lang="de-DE" sz="2400"/>
        </a:p>
      </dgm:t>
    </dgm:pt>
    <dgm:pt modelId="{8C2B2053-7929-48C1-B11C-F9087D785E97}">
      <dgm:prSet phldrT="[Text]" custT="1"/>
      <dgm:spPr/>
      <dgm:t>
        <a:bodyPr/>
        <a:lstStyle/>
        <a:p>
          <a:r>
            <a:rPr lang="el-GR" sz="1050" dirty="0"/>
            <a:t>Ηθική συμπεριφορά των ενδιαφερομένων</a:t>
          </a:r>
          <a:endParaRPr lang="de-DE" sz="1050" dirty="0"/>
        </a:p>
      </dgm:t>
    </dgm:pt>
    <dgm:pt modelId="{C1622DAF-FEB3-459D-B1F5-1E95EF000092}" type="parTrans" cxnId="{E587A4E8-672F-457D-9C44-55558933CDF8}">
      <dgm:prSet custT="1"/>
      <dgm:spPr/>
      <dgm:t>
        <a:bodyPr/>
        <a:lstStyle/>
        <a:p>
          <a:endParaRPr lang="de-DE" sz="700"/>
        </a:p>
      </dgm:t>
    </dgm:pt>
    <dgm:pt modelId="{7DF004D6-9DE0-454D-A2E4-4F598D957FFA}" type="sibTrans" cxnId="{E587A4E8-672F-457D-9C44-55558933CDF8}">
      <dgm:prSet/>
      <dgm:spPr/>
      <dgm:t>
        <a:bodyPr/>
        <a:lstStyle/>
        <a:p>
          <a:endParaRPr lang="de-DE" sz="2400"/>
        </a:p>
      </dgm:t>
    </dgm:pt>
    <dgm:pt modelId="{359EC759-9506-4CEB-895E-44B07B2A4ED7}">
      <dgm:prSet phldrT="[Text]" custT="1"/>
      <dgm:spPr/>
      <dgm:t>
        <a:bodyPr/>
        <a:lstStyle/>
        <a:p>
          <a:r>
            <a:rPr lang="el-GR" sz="1050" dirty="0"/>
            <a:t>Πρακτικές καλής εταιρικής διακυβέρνησης</a:t>
          </a:r>
          <a:endParaRPr lang="de-DE" sz="1050" dirty="0"/>
        </a:p>
      </dgm:t>
    </dgm:pt>
    <dgm:pt modelId="{DE0224E5-376A-4052-B7DB-FC85C1DC4022}" type="parTrans" cxnId="{79FDA4F3-0195-4084-A3A3-0B090BD854BA}">
      <dgm:prSet custT="1"/>
      <dgm:spPr/>
      <dgm:t>
        <a:bodyPr/>
        <a:lstStyle/>
        <a:p>
          <a:endParaRPr lang="de-DE" sz="700"/>
        </a:p>
      </dgm:t>
    </dgm:pt>
    <dgm:pt modelId="{292C80B8-34AD-4C9F-9800-AE62084B6B58}" type="sibTrans" cxnId="{79FDA4F3-0195-4084-A3A3-0B090BD854BA}">
      <dgm:prSet/>
      <dgm:spPr/>
      <dgm:t>
        <a:bodyPr/>
        <a:lstStyle/>
        <a:p>
          <a:endParaRPr lang="de-DE" sz="2400"/>
        </a:p>
      </dgm:t>
    </dgm:pt>
    <dgm:pt modelId="{914CD50F-B3D3-4848-B920-27734BD8A250}">
      <dgm:prSet custT="1"/>
      <dgm:spPr/>
      <dgm:t>
        <a:bodyPr/>
        <a:lstStyle/>
        <a:p>
          <a:r>
            <a:rPr lang="el-GR" sz="1050" dirty="0"/>
            <a:t>Εταιρική κοινωνική απόδοση</a:t>
          </a:r>
          <a:endParaRPr lang="de-DE" sz="1050" dirty="0"/>
        </a:p>
      </dgm:t>
    </dgm:pt>
    <dgm:pt modelId="{CA771EC4-EB82-4CF8-8A1A-51C6B5866174}" type="parTrans" cxnId="{BBE6A06C-1D47-4EBE-BE55-0BF4A8242657}">
      <dgm:prSet custT="1"/>
      <dgm:spPr/>
      <dgm:t>
        <a:bodyPr/>
        <a:lstStyle/>
        <a:p>
          <a:endParaRPr lang="de-DE" sz="700"/>
        </a:p>
      </dgm:t>
    </dgm:pt>
    <dgm:pt modelId="{EEA45702-D14E-4B42-B353-94183771A222}" type="sibTrans" cxnId="{BBE6A06C-1D47-4EBE-BE55-0BF4A8242657}">
      <dgm:prSet/>
      <dgm:spPr/>
      <dgm:t>
        <a:bodyPr/>
        <a:lstStyle/>
        <a:p>
          <a:endParaRPr lang="de-DE" sz="2400"/>
        </a:p>
      </dgm:t>
    </dgm:pt>
    <dgm:pt modelId="{2C84F2F3-6802-4455-8C4A-356B12CC3F7A}">
      <dgm:prSet custT="1"/>
      <dgm:spPr/>
      <dgm:t>
        <a:bodyPr/>
        <a:lstStyle/>
        <a:p>
          <a:r>
            <a:rPr lang="el-GR" sz="1050" dirty="0"/>
            <a:t>Εταιρική βιωσιμότητα</a:t>
          </a:r>
          <a:endParaRPr lang="de-DE" sz="1050" dirty="0"/>
        </a:p>
      </dgm:t>
    </dgm:pt>
    <dgm:pt modelId="{46717585-AEB5-4371-A4DC-70E03CECBCA4}" type="parTrans" cxnId="{A63F166D-1BE1-43AD-8899-2C1A3AFB9AAB}">
      <dgm:prSet custT="1"/>
      <dgm:spPr/>
      <dgm:t>
        <a:bodyPr/>
        <a:lstStyle/>
        <a:p>
          <a:endParaRPr lang="de-DE" sz="700"/>
        </a:p>
      </dgm:t>
    </dgm:pt>
    <dgm:pt modelId="{7884075E-B536-400F-9720-0CAB9A935A2C}" type="sibTrans" cxnId="{A63F166D-1BE1-43AD-8899-2C1A3AFB9AAB}">
      <dgm:prSet/>
      <dgm:spPr/>
      <dgm:t>
        <a:bodyPr/>
        <a:lstStyle/>
        <a:p>
          <a:endParaRPr lang="de-DE" sz="2400"/>
        </a:p>
      </dgm:t>
    </dgm:pt>
    <dgm:pt modelId="{6E757C4F-883C-4920-A98B-C252F24694D6}">
      <dgm:prSet custT="1"/>
      <dgm:spPr/>
      <dgm:t>
        <a:bodyPr/>
        <a:lstStyle/>
        <a:p>
          <a:r>
            <a:rPr lang="el-GR" sz="1050" dirty="0"/>
            <a:t>Εταιρική υπηκοότητα</a:t>
          </a:r>
          <a:endParaRPr lang="de-DE" sz="1050" dirty="0"/>
        </a:p>
      </dgm:t>
    </dgm:pt>
    <dgm:pt modelId="{D5675142-7F70-4AAC-B549-BE0CB3FC3371}" type="parTrans" cxnId="{C13C2B22-0D21-4572-9AAE-7DA3A8044004}">
      <dgm:prSet custT="1"/>
      <dgm:spPr/>
      <dgm:t>
        <a:bodyPr/>
        <a:lstStyle/>
        <a:p>
          <a:endParaRPr lang="de-DE" sz="700"/>
        </a:p>
      </dgm:t>
    </dgm:pt>
    <dgm:pt modelId="{44145199-A5B3-4725-BC39-85938B3FC929}" type="sibTrans" cxnId="{C13C2B22-0D21-4572-9AAE-7DA3A8044004}">
      <dgm:prSet/>
      <dgm:spPr/>
      <dgm:t>
        <a:bodyPr/>
        <a:lstStyle/>
        <a:p>
          <a:endParaRPr lang="de-DE" sz="2400"/>
        </a:p>
      </dgm:t>
    </dgm:pt>
    <dgm:pt modelId="{B464B3B7-FE5F-4777-88C6-ED3AE35B9719}">
      <dgm:prSet custT="1"/>
      <dgm:spPr/>
      <dgm:t>
        <a:bodyPr/>
        <a:lstStyle/>
        <a:p>
          <a:r>
            <a:rPr lang="el-GR" sz="1050" dirty="0"/>
            <a:t>Προσέγγιση επενδυτών</a:t>
          </a:r>
          <a:endParaRPr lang="de-DE" sz="1050" dirty="0"/>
        </a:p>
      </dgm:t>
    </dgm:pt>
    <dgm:pt modelId="{4225C604-B964-4E8C-9A31-DA0AF0AB57E3}" type="parTrans" cxnId="{3990857E-F763-47AC-AB3E-0FCD1C996311}">
      <dgm:prSet custT="1"/>
      <dgm:spPr/>
      <dgm:t>
        <a:bodyPr/>
        <a:lstStyle/>
        <a:p>
          <a:endParaRPr lang="de-DE" sz="700"/>
        </a:p>
      </dgm:t>
    </dgm:pt>
    <dgm:pt modelId="{A790058F-C38C-46AF-8EFE-B0BE86C10A76}" type="sibTrans" cxnId="{3990857E-F763-47AC-AB3E-0FCD1C996311}">
      <dgm:prSet/>
      <dgm:spPr/>
      <dgm:t>
        <a:bodyPr/>
        <a:lstStyle/>
        <a:p>
          <a:endParaRPr lang="de-DE" sz="2400"/>
        </a:p>
      </dgm:t>
    </dgm:pt>
    <dgm:pt modelId="{ABF2595A-D2EE-4A04-B7A9-F227D1ABB80A}">
      <dgm:prSet custT="1"/>
      <dgm:spPr/>
      <dgm:t>
        <a:bodyPr/>
        <a:lstStyle/>
        <a:p>
          <a:r>
            <a:rPr lang="el-GR" sz="1050" dirty="0"/>
            <a:t>Εταιρική λογοδοσία</a:t>
          </a:r>
          <a:endParaRPr lang="de-DE" sz="1050" dirty="0"/>
        </a:p>
      </dgm:t>
    </dgm:pt>
    <dgm:pt modelId="{583B30CB-E42C-4EE0-A38C-E48093B93F4B}" type="parTrans" cxnId="{5B70EA4B-C6C5-442E-B8E3-70039127A54E}">
      <dgm:prSet custT="1"/>
      <dgm:spPr/>
      <dgm:t>
        <a:bodyPr/>
        <a:lstStyle/>
        <a:p>
          <a:endParaRPr lang="de-DE" sz="700"/>
        </a:p>
      </dgm:t>
    </dgm:pt>
    <dgm:pt modelId="{58093251-96AA-4D7B-9918-78E6E641DC36}" type="sibTrans" cxnId="{5B70EA4B-C6C5-442E-B8E3-70039127A54E}">
      <dgm:prSet/>
      <dgm:spPr/>
      <dgm:t>
        <a:bodyPr/>
        <a:lstStyle/>
        <a:p>
          <a:endParaRPr lang="de-DE" sz="2400"/>
        </a:p>
      </dgm:t>
    </dgm:pt>
    <dgm:pt modelId="{3A8AC281-FDC8-481A-B55C-FBDFC022EBD3}" type="pres">
      <dgm:prSet presAssocID="{EA3D44F1-0FBC-48C3-854F-3002426B58E9}" presName="cycle" presStyleCnt="0">
        <dgm:presLayoutVars>
          <dgm:chMax val="1"/>
          <dgm:dir/>
          <dgm:animLvl val="ctr"/>
          <dgm:resizeHandles val="exact"/>
        </dgm:presLayoutVars>
      </dgm:prSet>
      <dgm:spPr/>
    </dgm:pt>
    <dgm:pt modelId="{15DF80A1-B941-45EA-B134-1C0D8C83985E}" type="pres">
      <dgm:prSet presAssocID="{6C0DF711-0DA4-41BD-8EF6-A3156C8FB7B7}" presName="centerShape" presStyleLbl="node0" presStyleIdx="0" presStyleCnt="1"/>
      <dgm:spPr/>
    </dgm:pt>
    <dgm:pt modelId="{6382D651-5FB5-4E73-9065-3423A54D84BC}" type="pres">
      <dgm:prSet presAssocID="{28D8DA42-69E7-4CDA-9D4E-5288ADA6614A}" presName="Name9" presStyleLbl="parChTrans1D2" presStyleIdx="0" presStyleCnt="8"/>
      <dgm:spPr/>
    </dgm:pt>
    <dgm:pt modelId="{2CC08489-C8B4-4DC3-BA93-D68CD247DE8E}" type="pres">
      <dgm:prSet presAssocID="{28D8DA42-69E7-4CDA-9D4E-5288ADA6614A}" presName="connTx" presStyleLbl="parChTrans1D2" presStyleIdx="0" presStyleCnt="8"/>
      <dgm:spPr/>
    </dgm:pt>
    <dgm:pt modelId="{8F53E9D3-E250-449C-8E11-D3F2C80B4B69}" type="pres">
      <dgm:prSet presAssocID="{F8335AFF-B9D6-471D-8D34-29E9EDEC181D}" presName="node" presStyleLbl="node1" presStyleIdx="0" presStyleCnt="8">
        <dgm:presLayoutVars>
          <dgm:bulletEnabled val="1"/>
        </dgm:presLayoutVars>
      </dgm:prSet>
      <dgm:spPr/>
    </dgm:pt>
    <dgm:pt modelId="{D303A32F-A71E-4AEB-950F-DF365E5055E6}" type="pres">
      <dgm:prSet presAssocID="{46717585-AEB5-4371-A4DC-70E03CECBCA4}" presName="Name9" presStyleLbl="parChTrans1D2" presStyleIdx="1" presStyleCnt="8"/>
      <dgm:spPr/>
    </dgm:pt>
    <dgm:pt modelId="{4F4B1C4E-4135-4C12-AE85-3084D7523CC0}" type="pres">
      <dgm:prSet presAssocID="{46717585-AEB5-4371-A4DC-70E03CECBCA4}" presName="connTx" presStyleLbl="parChTrans1D2" presStyleIdx="1" presStyleCnt="8"/>
      <dgm:spPr/>
    </dgm:pt>
    <dgm:pt modelId="{F74E9161-A489-46AA-B41D-94489506FE02}" type="pres">
      <dgm:prSet presAssocID="{2C84F2F3-6802-4455-8C4A-356B12CC3F7A}" presName="node" presStyleLbl="node1" presStyleIdx="1" presStyleCnt="8">
        <dgm:presLayoutVars>
          <dgm:bulletEnabled val="1"/>
        </dgm:presLayoutVars>
      </dgm:prSet>
      <dgm:spPr/>
    </dgm:pt>
    <dgm:pt modelId="{4B7C7665-775D-47B0-9781-6A151F5121F0}" type="pres">
      <dgm:prSet presAssocID="{4225C604-B964-4E8C-9A31-DA0AF0AB57E3}" presName="Name9" presStyleLbl="parChTrans1D2" presStyleIdx="2" presStyleCnt="8"/>
      <dgm:spPr/>
    </dgm:pt>
    <dgm:pt modelId="{4A60C8ED-852E-4665-A174-BA53D8C96AEF}" type="pres">
      <dgm:prSet presAssocID="{4225C604-B964-4E8C-9A31-DA0AF0AB57E3}" presName="connTx" presStyleLbl="parChTrans1D2" presStyleIdx="2" presStyleCnt="8"/>
      <dgm:spPr/>
    </dgm:pt>
    <dgm:pt modelId="{CFE7EF34-2E96-45FF-84DA-356D0704E6D7}" type="pres">
      <dgm:prSet presAssocID="{B464B3B7-FE5F-4777-88C6-ED3AE35B9719}" presName="node" presStyleLbl="node1" presStyleIdx="2" presStyleCnt="8">
        <dgm:presLayoutVars>
          <dgm:bulletEnabled val="1"/>
        </dgm:presLayoutVars>
      </dgm:prSet>
      <dgm:spPr/>
    </dgm:pt>
    <dgm:pt modelId="{9822D03D-A71F-4DCB-98B6-0DD75F166658}" type="pres">
      <dgm:prSet presAssocID="{583B30CB-E42C-4EE0-A38C-E48093B93F4B}" presName="Name9" presStyleLbl="parChTrans1D2" presStyleIdx="3" presStyleCnt="8"/>
      <dgm:spPr/>
    </dgm:pt>
    <dgm:pt modelId="{34F138D9-41B8-4A34-9697-96F5273076A7}" type="pres">
      <dgm:prSet presAssocID="{583B30CB-E42C-4EE0-A38C-E48093B93F4B}" presName="connTx" presStyleLbl="parChTrans1D2" presStyleIdx="3" presStyleCnt="8"/>
      <dgm:spPr/>
    </dgm:pt>
    <dgm:pt modelId="{9170CE2C-E99D-4440-97AA-B12CEC8E9233}" type="pres">
      <dgm:prSet presAssocID="{ABF2595A-D2EE-4A04-B7A9-F227D1ABB80A}" presName="node" presStyleLbl="node1" presStyleIdx="3" presStyleCnt="8">
        <dgm:presLayoutVars>
          <dgm:bulletEnabled val="1"/>
        </dgm:presLayoutVars>
      </dgm:prSet>
      <dgm:spPr/>
    </dgm:pt>
    <dgm:pt modelId="{72A05B62-40C5-42D6-B495-0CF2FA025E2C}" type="pres">
      <dgm:prSet presAssocID="{D5675142-7F70-4AAC-B549-BE0CB3FC3371}" presName="Name9" presStyleLbl="parChTrans1D2" presStyleIdx="4" presStyleCnt="8"/>
      <dgm:spPr/>
    </dgm:pt>
    <dgm:pt modelId="{59E74FAC-29EA-49D4-A766-7D3D50CF7A3E}" type="pres">
      <dgm:prSet presAssocID="{D5675142-7F70-4AAC-B549-BE0CB3FC3371}" presName="connTx" presStyleLbl="parChTrans1D2" presStyleIdx="4" presStyleCnt="8"/>
      <dgm:spPr/>
    </dgm:pt>
    <dgm:pt modelId="{F01F6CB3-4B53-4608-9EB4-BDD40F996C3D}" type="pres">
      <dgm:prSet presAssocID="{6E757C4F-883C-4920-A98B-C252F24694D6}" presName="node" presStyleLbl="node1" presStyleIdx="4" presStyleCnt="8">
        <dgm:presLayoutVars>
          <dgm:bulletEnabled val="1"/>
        </dgm:presLayoutVars>
      </dgm:prSet>
      <dgm:spPr/>
    </dgm:pt>
    <dgm:pt modelId="{4CED7CE2-0850-4296-B5CD-F15903C86CE6}" type="pres">
      <dgm:prSet presAssocID="{CA771EC4-EB82-4CF8-8A1A-51C6B5866174}" presName="Name9" presStyleLbl="parChTrans1D2" presStyleIdx="5" presStyleCnt="8"/>
      <dgm:spPr/>
    </dgm:pt>
    <dgm:pt modelId="{B9240B4A-D799-44A0-A2F4-0FFA521627C9}" type="pres">
      <dgm:prSet presAssocID="{CA771EC4-EB82-4CF8-8A1A-51C6B5866174}" presName="connTx" presStyleLbl="parChTrans1D2" presStyleIdx="5" presStyleCnt="8"/>
      <dgm:spPr/>
    </dgm:pt>
    <dgm:pt modelId="{EE532547-2CFC-42BC-B622-E8B5545F91B9}" type="pres">
      <dgm:prSet presAssocID="{914CD50F-B3D3-4848-B920-27734BD8A250}" presName="node" presStyleLbl="node1" presStyleIdx="5" presStyleCnt="8">
        <dgm:presLayoutVars>
          <dgm:bulletEnabled val="1"/>
        </dgm:presLayoutVars>
      </dgm:prSet>
      <dgm:spPr/>
    </dgm:pt>
    <dgm:pt modelId="{8F0E7D9D-411D-4BEB-B88B-FCA5437F2D29}" type="pres">
      <dgm:prSet presAssocID="{C1622DAF-FEB3-459D-B1F5-1E95EF000092}" presName="Name9" presStyleLbl="parChTrans1D2" presStyleIdx="6" presStyleCnt="8"/>
      <dgm:spPr/>
    </dgm:pt>
    <dgm:pt modelId="{03E8A6A1-116C-4728-9C3A-EA135E9CC427}" type="pres">
      <dgm:prSet presAssocID="{C1622DAF-FEB3-459D-B1F5-1E95EF000092}" presName="connTx" presStyleLbl="parChTrans1D2" presStyleIdx="6" presStyleCnt="8"/>
      <dgm:spPr/>
    </dgm:pt>
    <dgm:pt modelId="{60E4CF1F-A3D1-472D-85E7-495C1581D099}" type="pres">
      <dgm:prSet presAssocID="{8C2B2053-7929-48C1-B11C-F9087D785E97}" presName="node" presStyleLbl="node1" presStyleIdx="6" presStyleCnt="8">
        <dgm:presLayoutVars>
          <dgm:bulletEnabled val="1"/>
        </dgm:presLayoutVars>
      </dgm:prSet>
      <dgm:spPr/>
    </dgm:pt>
    <dgm:pt modelId="{7E237291-D756-4779-8D3D-637BEB801962}" type="pres">
      <dgm:prSet presAssocID="{DE0224E5-376A-4052-B7DB-FC85C1DC4022}" presName="Name9" presStyleLbl="parChTrans1D2" presStyleIdx="7" presStyleCnt="8"/>
      <dgm:spPr/>
    </dgm:pt>
    <dgm:pt modelId="{F1DBA148-93EE-48FE-B983-B4F5B31AA9C2}" type="pres">
      <dgm:prSet presAssocID="{DE0224E5-376A-4052-B7DB-FC85C1DC4022}" presName="connTx" presStyleLbl="parChTrans1D2" presStyleIdx="7" presStyleCnt="8"/>
      <dgm:spPr/>
    </dgm:pt>
    <dgm:pt modelId="{17B4FD15-4D20-4466-B34A-57BBC9286188}" type="pres">
      <dgm:prSet presAssocID="{359EC759-9506-4CEB-895E-44B07B2A4ED7}" presName="node" presStyleLbl="node1" presStyleIdx="7" presStyleCnt="8">
        <dgm:presLayoutVars>
          <dgm:bulletEnabled val="1"/>
        </dgm:presLayoutVars>
      </dgm:prSet>
      <dgm:spPr/>
    </dgm:pt>
  </dgm:ptLst>
  <dgm:cxnLst>
    <dgm:cxn modelId="{83EAE904-2B56-46F0-AD38-E0FAAAC285E8}" type="presOf" srcId="{ABF2595A-D2EE-4A04-B7A9-F227D1ABB80A}" destId="{9170CE2C-E99D-4440-97AA-B12CEC8E9233}" srcOrd="0" destOrd="0" presId="urn:microsoft.com/office/officeart/2005/8/layout/radial1"/>
    <dgm:cxn modelId="{8B564C20-EC22-4797-B2D9-EFA4DC1FFF18}" type="presOf" srcId="{C1622DAF-FEB3-459D-B1F5-1E95EF000092}" destId="{03E8A6A1-116C-4728-9C3A-EA135E9CC427}" srcOrd="1" destOrd="0" presId="urn:microsoft.com/office/officeart/2005/8/layout/radial1"/>
    <dgm:cxn modelId="{C13C2B22-0D21-4572-9AAE-7DA3A8044004}" srcId="{6C0DF711-0DA4-41BD-8EF6-A3156C8FB7B7}" destId="{6E757C4F-883C-4920-A98B-C252F24694D6}" srcOrd="4" destOrd="0" parTransId="{D5675142-7F70-4AAC-B549-BE0CB3FC3371}" sibTransId="{44145199-A5B3-4725-BC39-85938B3FC929}"/>
    <dgm:cxn modelId="{12624D2F-8F49-4F01-AF5D-114149E1AEBF}" type="presOf" srcId="{583B30CB-E42C-4EE0-A38C-E48093B93F4B}" destId="{34F138D9-41B8-4A34-9697-96F5273076A7}" srcOrd="1" destOrd="0" presId="urn:microsoft.com/office/officeart/2005/8/layout/radial1"/>
    <dgm:cxn modelId="{2550263E-0394-4EA4-A7B3-D6C9FF3EFC65}" type="presOf" srcId="{EA3D44F1-0FBC-48C3-854F-3002426B58E9}" destId="{3A8AC281-FDC8-481A-B55C-FBDFC022EBD3}" srcOrd="0" destOrd="0" presId="urn:microsoft.com/office/officeart/2005/8/layout/radial1"/>
    <dgm:cxn modelId="{2574453F-3D99-40E1-AFF7-B22A4853DD00}" type="presOf" srcId="{B464B3B7-FE5F-4777-88C6-ED3AE35B9719}" destId="{CFE7EF34-2E96-45FF-84DA-356D0704E6D7}" srcOrd="0" destOrd="0" presId="urn:microsoft.com/office/officeart/2005/8/layout/radial1"/>
    <dgm:cxn modelId="{23C56C5B-D216-4BE1-9DCF-915808157ADA}" type="presOf" srcId="{CA771EC4-EB82-4CF8-8A1A-51C6B5866174}" destId="{4CED7CE2-0850-4296-B5CD-F15903C86CE6}" srcOrd="0" destOrd="0" presId="urn:microsoft.com/office/officeart/2005/8/layout/radial1"/>
    <dgm:cxn modelId="{A1818F64-E8CE-4A20-9A67-6D106FE6281B}" type="presOf" srcId="{F8335AFF-B9D6-471D-8D34-29E9EDEC181D}" destId="{8F53E9D3-E250-449C-8E11-D3F2C80B4B69}" srcOrd="0" destOrd="0" presId="urn:microsoft.com/office/officeart/2005/8/layout/radial1"/>
    <dgm:cxn modelId="{7F07D268-4EBA-40C0-8CCD-C8F27E4CCBE7}" type="presOf" srcId="{914CD50F-B3D3-4848-B920-27734BD8A250}" destId="{EE532547-2CFC-42BC-B622-E8B5545F91B9}" srcOrd="0" destOrd="0" presId="urn:microsoft.com/office/officeart/2005/8/layout/radial1"/>
    <dgm:cxn modelId="{08BD0D4A-B4AB-4F4A-A6F0-45FEE4549CA2}" type="presOf" srcId="{6E757C4F-883C-4920-A98B-C252F24694D6}" destId="{F01F6CB3-4B53-4608-9EB4-BDD40F996C3D}" srcOrd="0" destOrd="0" presId="urn:microsoft.com/office/officeart/2005/8/layout/radial1"/>
    <dgm:cxn modelId="{DA9FDE6A-4615-4C71-A591-1A24113DA28A}" type="presOf" srcId="{359EC759-9506-4CEB-895E-44B07B2A4ED7}" destId="{17B4FD15-4D20-4466-B34A-57BBC9286188}" srcOrd="0" destOrd="0" presId="urn:microsoft.com/office/officeart/2005/8/layout/radial1"/>
    <dgm:cxn modelId="{5B70EA4B-C6C5-442E-B8E3-70039127A54E}" srcId="{6C0DF711-0DA4-41BD-8EF6-A3156C8FB7B7}" destId="{ABF2595A-D2EE-4A04-B7A9-F227D1ABB80A}" srcOrd="3" destOrd="0" parTransId="{583B30CB-E42C-4EE0-A38C-E48093B93F4B}" sibTransId="{58093251-96AA-4D7B-9918-78E6E641DC36}"/>
    <dgm:cxn modelId="{F674406C-3F74-4169-94C0-07D9EA260B9C}" type="presOf" srcId="{46717585-AEB5-4371-A4DC-70E03CECBCA4}" destId="{4F4B1C4E-4135-4C12-AE85-3084D7523CC0}" srcOrd="1" destOrd="0" presId="urn:microsoft.com/office/officeart/2005/8/layout/radial1"/>
    <dgm:cxn modelId="{BBE6A06C-1D47-4EBE-BE55-0BF4A8242657}" srcId="{6C0DF711-0DA4-41BD-8EF6-A3156C8FB7B7}" destId="{914CD50F-B3D3-4848-B920-27734BD8A250}" srcOrd="5" destOrd="0" parTransId="{CA771EC4-EB82-4CF8-8A1A-51C6B5866174}" sibTransId="{EEA45702-D14E-4B42-B353-94183771A222}"/>
    <dgm:cxn modelId="{A63F166D-1BE1-43AD-8899-2C1A3AFB9AAB}" srcId="{6C0DF711-0DA4-41BD-8EF6-A3156C8FB7B7}" destId="{2C84F2F3-6802-4455-8C4A-356B12CC3F7A}" srcOrd="1" destOrd="0" parTransId="{46717585-AEB5-4371-A4DC-70E03CECBCA4}" sibTransId="{7884075E-B536-400F-9720-0CAB9A935A2C}"/>
    <dgm:cxn modelId="{3990857E-F763-47AC-AB3E-0FCD1C996311}" srcId="{6C0DF711-0DA4-41BD-8EF6-A3156C8FB7B7}" destId="{B464B3B7-FE5F-4777-88C6-ED3AE35B9719}" srcOrd="2" destOrd="0" parTransId="{4225C604-B964-4E8C-9A31-DA0AF0AB57E3}" sibTransId="{A790058F-C38C-46AF-8EFE-B0BE86C10A76}"/>
    <dgm:cxn modelId="{C2249985-FCB9-43C8-B63D-0DB6FA566310}" type="presOf" srcId="{D5675142-7F70-4AAC-B549-BE0CB3FC3371}" destId="{72A05B62-40C5-42D6-B495-0CF2FA025E2C}" srcOrd="0" destOrd="0" presId="urn:microsoft.com/office/officeart/2005/8/layout/radial1"/>
    <dgm:cxn modelId="{B2667E8D-189E-42BB-B18F-82062F7C636F}" type="presOf" srcId="{4225C604-B964-4E8C-9A31-DA0AF0AB57E3}" destId="{4A60C8ED-852E-4665-A174-BA53D8C96AEF}" srcOrd="1" destOrd="0" presId="urn:microsoft.com/office/officeart/2005/8/layout/radial1"/>
    <dgm:cxn modelId="{527FEF9F-E5D7-4D67-97E6-DE693F86EA62}" type="presOf" srcId="{8C2B2053-7929-48C1-B11C-F9087D785E97}" destId="{60E4CF1F-A3D1-472D-85E7-495C1581D099}" srcOrd="0" destOrd="0" presId="urn:microsoft.com/office/officeart/2005/8/layout/radial1"/>
    <dgm:cxn modelId="{8D7004A8-4E75-4955-9607-6245D7573CEE}" srcId="{6C0DF711-0DA4-41BD-8EF6-A3156C8FB7B7}" destId="{F8335AFF-B9D6-471D-8D34-29E9EDEC181D}" srcOrd="0" destOrd="0" parTransId="{28D8DA42-69E7-4CDA-9D4E-5288ADA6614A}" sibTransId="{6635B0EF-12E9-4D67-B472-85023A17CB90}"/>
    <dgm:cxn modelId="{E40466B1-C195-4EFE-AD6E-07858F0F096A}" type="presOf" srcId="{CA771EC4-EB82-4CF8-8A1A-51C6B5866174}" destId="{B9240B4A-D799-44A0-A2F4-0FFA521627C9}" srcOrd="1" destOrd="0" presId="urn:microsoft.com/office/officeart/2005/8/layout/radial1"/>
    <dgm:cxn modelId="{4C23CBB8-E4EE-4F22-8B55-479386A9ADC2}" type="presOf" srcId="{28D8DA42-69E7-4CDA-9D4E-5288ADA6614A}" destId="{2CC08489-C8B4-4DC3-BA93-D68CD247DE8E}" srcOrd="1" destOrd="0" presId="urn:microsoft.com/office/officeart/2005/8/layout/radial1"/>
    <dgm:cxn modelId="{31405EC0-92BB-4CDA-814A-B1008152C484}" type="presOf" srcId="{C1622DAF-FEB3-459D-B1F5-1E95EF000092}" destId="{8F0E7D9D-411D-4BEB-B88B-FCA5437F2D29}" srcOrd="0" destOrd="0" presId="urn:microsoft.com/office/officeart/2005/8/layout/radial1"/>
    <dgm:cxn modelId="{FD9B04C7-D08D-4D56-A605-61C380751596}" srcId="{EA3D44F1-0FBC-48C3-854F-3002426B58E9}" destId="{6C0DF711-0DA4-41BD-8EF6-A3156C8FB7B7}" srcOrd="0" destOrd="0" parTransId="{294E2261-C60F-4D14-9F60-004BD74008C5}" sibTransId="{DF4B806B-C8A5-4C80-B45D-84AD618F536D}"/>
    <dgm:cxn modelId="{340073CB-610F-4118-9445-894849283A52}" type="presOf" srcId="{28D8DA42-69E7-4CDA-9D4E-5288ADA6614A}" destId="{6382D651-5FB5-4E73-9065-3423A54D84BC}" srcOrd="0" destOrd="0" presId="urn:microsoft.com/office/officeart/2005/8/layout/radial1"/>
    <dgm:cxn modelId="{7BB996CF-3D2A-4D69-B2D1-4B2C1E6364DE}" type="presOf" srcId="{D5675142-7F70-4AAC-B549-BE0CB3FC3371}" destId="{59E74FAC-29EA-49D4-A766-7D3D50CF7A3E}" srcOrd="1" destOrd="0" presId="urn:microsoft.com/office/officeart/2005/8/layout/radial1"/>
    <dgm:cxn modelId="{278B98DB-92B6-4B27-B5CC-E4DF9691A48E}" type="presOf" srcId="{46717585-AEB5-4371-A4DC-70E03CECBCA4}" destId="{D303A32F-A71E-4AEB-950F-DF365E5055E6}" srcOrd="0" destOrd="0" presId="urn:microsoft.com/office/officeart/2005/8/layout/radial1"/>
    <dgm:cxn modelId="{1C5ED1E5-E1B1-4F4F-BE87-51A2C65FF8BD}" type="presOf" srcId="{2C84F2F3-6802-4455-8C4A-356B12CC3F7A}" destId="{F74E9161-A489-46AA-B41D-94489506FE02}" srcOrd="0" destOrd="0" presId="urn:microsoft.com/office/officeart/2005/8/layout/radial1"/>
    <dgm:cxn modelId="{E587A4E8-672F-457D-9C44-55558933CDF8}" srcId="{6C0DF711-0DA4-41BD-8EF6-A3156C8FB7B7}" destId="{8C2B2053-7929-48C1-B11C-F9087D785E97}" srcOrd="6" destOrd="0" parTransId="{C1622DAF-FEB3-459D-B1F5-1E95EF000092}" sibTransId="{7DF004D6-9DE0-454D-A2E4-4F598D957FFA}"/>
    <dgm:cxn modelId="{0BBE06EF-1D48-4CD7-B08A-B91DD8BDEA5F}" type="presOf" srcId="{6C0DF711-0DA4-41BD-8EF6-A3156C8FB7B7}" destId="{15DF80A1-B941-45EA-B134-1C0D8C83985E}" srcOrd="0" destOrd="0" presId="urn:microsoft.com/office/officeart/2005/8/layout/radial1"/>
    <dgm:cxn modelId="{9705CBF0-CD6F-444F-BA53-38FFE4879A5D}" type="presOf" srcId="{583B30CB-E42C-4EE0-A38C-E48093B93F4B}" destId="{9822D03D-A71F-4DCB-98B6-0DD75F166658}" srcOrd="0" destOrd="0" presId="urn:microsoft.com/office/officeart/2005/8/layout/radial1"/>
    <dgm:cxn modelId="{A5354EF3-1285-40C8-A115-FA098FDA94E3}" type="presOf" srcId="{DE0224E5-376A-4052-B7DB-FC85C1DC4022}" destId="{F1DBA148-93EE-48FE-B983-B4F5B31AA9C2}" srcOrd="1" destOrd="0" presId="urn:microsoft.com/office/officeart/2005/8/layout/radial1"/>
    <dgm:cxn modelId="{79FDA4F3-0195-4084-A3A3-0B090BD854BA}" srcId="{6C0DF711-0DA4-41BD-8EF6-A3156C8FB7B7}" destId="{359EC759-9506-4CEB-895E-44B07B2A4ED7}" srcOrd="7" destOrd="0" parTransId="{DE0224E5-376A-4052-B7DB-FC85C1DC4022}" sibTransId="{292C80B8-34AD-4C9F-9800-AE62084B6B58}"/>
    <dgm:cxn modelId="{4E4ABAFA-C7AD-468F-896E-662CC7A1ECE4}" type="presOf" srcId="{4225C604-B964-4E8C-9A31-DA0AF0AB57E3}" destId="{4B7C7665-775D-47B0-9781-6A151F5121F0}" srcOrd="0" destOrd="0" presId="urn:microsoft.com/office/officeart/2005/8/layout/radial1"/>
    <dgm:cxn modelId="{5CA2A0FD-663C-43F1-AE4F-F79FCE836177}" type="presOf" srcId="{DE0224E5-376A-4052-B7DB-FC85C1DC4022}" destId="{7E237291-D756-4779-8D3D-637BEB801962}" srcOrd="0" destOrd="0" presId="urn:microsoft.com/office/officeart/2005/8/layout/radial1"/>
    <dgm:cxn modelId="{7A4E9781-55CD-468D-B9B4-B2B4BBCB4EE6}" type="presParOf" srcId="{3A8AC281-FDC8-481A-B55C-FBDFC022EBD3}" destId="{15DF80A1-B941-45EA-B134-1C0D8C83985E}" srcOrd="0" destOrd="0" presId="urn:microsoft.com/office/officeart/2005/8/layout/radial1"/>
    <dgm:cxn modelId="{D1102FB9-F89A-4A18-9F75-0415637C3C58}" type="presParOf" srcId="{3A8AC281-FDC8-481A-B55C-FBDFC022EBD3}" destId="{6382D651-5FB5-4E73-9065-3423A54D84BC}" srcOrd="1" destOrd="0" presId="urn:microsoft.com/office/officeart/2005/8/layout/radial1"/>
    <dgm:cxn modelId="{893B77E3-1185-487E-9C44-B9F54A43B7A2}" type="presParOf" srcId="{6382D651-5FB5-4E73-9065-3423A54D84BC}" destId="{2CC08489-C8B4-4DC3-BA93-D68CD247DE8E}" srcOrd="0" destOrd="0" presId="urn:microsoft.com/office/officeart/2005/8/layout/radial1"/>
    <dgm:cxn modelId="{9B081834-CD53-44D9-AD16-0293B15069F1}" type="presParOf" srcId="{3A8AC281-FDC8-481A-B55C-FBDFC022EBD3}" destId="{8F53E9D3-E250-449C-8E11-D3F2C80B4B69}" srcOrd="2" destOrd="0" presId="urn:microsoft.com/office/officeart/2005/8/layout/radial1"/>
    <dgm:cxn modelId="{FBB367C6-D4E1-490A-9148-DCA083FF3169}" type="presParOf" srcId="{3A8AC281-FDC8-481A-B55C-FBDFC022EBD3}" destId="{D303A32F-A71E-4AEB-950F-DF365E5055E6}" srcOrd="3" destOrd="0" presId="urn:microsoft.com/office/officeart/2005/8/layout/radial1"/>
    <dgm:cxn modelId="{0D5BAB9E-1170-4D60-8AFA-C7D8AD5339ED}" type="presParOf" srcId="{D303A32F-A71E-4AEB-950F-DF365E5055E6}" destId="{4F4B1C4E-4135-4C12-AE85-3084D7523CC0}" srcOrd="0" destOrd="0" presId="urn:microsoft.com/office/officeart/2005/8/layout/radial1"/>
    <dgm:cxn modelId="{4CA2C26B-8371-42D5-9132-E34D93E1F74C}" type="presParOf" srcId="{3A8AC281-FDC8-481A-B55C-FBDFC022EBD3}" destId="{F74E9161-A489-46AA-B41D-94489506FE02}" srcOrd="4" destOrd="0" presId="urn:microsoft.com/office/officeart/2005/8/layout/radial1"/>
    <dgm:cxn modelId="{89766CA0-A58B-45F1-8717-E3435E0F9AC1}" type="presParOf" srcId="{3A8AC281-FDC8-481A-B55C-FBDFC022EBD3}" destId="{4B7C7665-775D-47B0-9781-6A151F5121F0}" srcOrd="5" destOrd="0" presId="urn:microsoft.com/office/officeart/2005/8/layout/radial1"/>
    <dgm:cxn modelId="{5684911D-FB2A-49D4-A82C-2E20D4DC3830}" type="presParOf" srcId="{4B7C7665-775D-47B0-9781-6A151F5121F0}" destId="{4A60C8ED-852E-4665-A174-BA53D8C96AEF}" srcOrd="0" destOrd="0" presId="urn:microsoft.com/office/officeart/2005/8/layout/radial1"/>
    <dgm:cxn modelId="{80422C8C-7FF9-407A-B659-605D064DC1C8}" type="presParOf" srcId="{3A8AC281-FDC8-481A-B55C-FBDFC022EBD3}" destId="{CFE7EF34-2E96-45FF-84DA-356D0704E6D7}" srcOrd="6" destOrd="0" presId="urn:microsoft.com/office/officeart/2005/8/layout/radial1"/>
    <dgm:cxn modelId="{B5319BE6-1505-4444-85C2-6FD348960A3F}" type="presParOf" srcId="{3A8AC281-FDC8-481A-B55C-FBDFC022EBD3}" destId="{9822D03D-A71F-4DCB-98B6-0DD75F166658}" srcOrd="7" destOrd="0" presId="urn:microsoft.com/office/officeart/2005/8/layout/radial1"/>
    <dgm:cxn modelId="{D6A950DF-8045-48C5-A33B-083EF76CBF18}" type="presParOf" srcId="{9822D03D-A71F-4DCB-98B6-0DD75F166658}" destId="{34F138D9-41B8-4A34-9697-96F5273076A7}" srcOrd="0" destOrd="0" presId="urn:microsoft.com/office/officeart/2005/8/layout/radial1"/>
    <dgm:cxn modelId="{0D9C0354-B2FC-4D9A-BF64-646B12F48700}" type="presParOf" srcId="{3A8AC281-FDC8-481A-B55C-FBDFC022EBD3}" destId="{9170CE2C-E99D-4440-97AA-B12CEC8E9233}" srcOrd="8" destOrd="0" presId="urn:microsoft.com/office/officeart/2005/8/layout/radial1"/>
    <dgm:cxn modelId="{2CE2A7D6-CCBB-4368-B1AD-FFDEA43F1187}" type="presParOf" srcId="{3A8AC281-FDC8-481A-B55C-FBDFC022EBD3}" destId="{72A05B62-40C5-42D6-B495-0CF2FA025E2C}" srcOrd="9" destOrd="0" presId="urn:microsoft.com/office/officeart/2005/8/layout/radial1"/>
    <dgm:cxn modelId="{F4FBD4D6-6969-4B8C-A378-5694CBB243AE}" type="presParOf" srcId="{72A05B62-40C5-42D6-B495-0CF2FA025E2C}" destId="{59E74FAC-29EA-49D4-A766-7D3D50CF7A3E}" srcOrd="0" destOrd="0" presId="urn:microsoft.com/office/officeart/2005/8/layout/radial1"/>
    <dgm:cxn modelId="{B578CD3D-B40C-44C8-BCE3-9FEFD34B7098}" type="presParOf" srcId="{3A8AC281-FDC8-481A-B55C-FBDFC022EBD3}" destId="{F01F6CB3-4B53-4608-9EB4-BDD40F996C3D}" srcOrd="10" destOrd="0" presId="urn:microsoft.com/office/officeart/2005/8/layout/radial1"/>
    <dgm:cxn modelId="{3DA5C2FF-8546-45D3-BA38-A5B9FF7C9CD6}" type="presParOf" srcId="{3A8AC281-FDC8-481A-B55C-FBDFC022EBD3}" destId="{4CED7CE2-0850-4296-B5CD-F15903C86CE6}" srcOrd="11" destOrd="0" presId="urn:microsoft.com/office/officeart/2005/8/layout/radial1"/>
    <dgm:cxn modelId="{A87262ED-52E9-4B4C-9942-FE2E8B6FB571}" type="presParOf" srcId="{4CED7CE2-0850-4296-B5CD-F15903C86CE6}" destId="{B9240B4A-D799-44A0-A2F4-0FFA521627C9}" srcOrd="0" destOrd="0" presId="urn:microsoft.com/office/officeart/2005/8/layout/radial1"/>
    <dgm:cxn modelId="{690AB0C1-FF01-495F-9195-FC1CEC8C3A67}" type="presParOf" srcId="{3A8AC281-FDC8-481A-B55C-FBDFC022EBD3}" destId="{EE532547-2CFC-42BC-B622-E8B5545F91B9}" srcOrd="12" destOrd="0" presId="urn:microsoft.com/office/officeart/2005/8/layout/radial1"/>
    <dgm:cxn modelId="{CE85FB57-4893-4183-966D-9AF43EA79CCF}" type="presParOf" srcId="{3A8AC281-FDC8-481A-B55C-FBDFC022EBD3}" destId="{8F0E7D9D-411D-4BEB-B88B-FCA5437F2D29}" srcOrd="13" destOrd="0" presId="urn:microsoft.com/office/officeart/2005/8/layout/radial1"/>
    <dgm:cxn modelId="{5D10A2AC-88C0-4B02-89AF-B12138C0F01C}" type="presParOf" srcId="{8F0E7D9D-411D-4BEB-B88B-FCA5437F2D29}" destId="{03E8A6A1-116C-4728-9C3A-EA135E9CC427}" srcOrd="0" destOrd="0" presId="urn:microsoft.com/office/officeart/2005/8/layout/radial1"/>
    <dgm:cxn modelId="{5AB0049C-DD47-4F77-9AB4-9032C7155B29}" type="presParOf" srcId="{3A8AC281-FDC8-481A-B55C-FBDFC022EBD3}" destId="{60E4CF1F-A3D1-472D-85E7-495C1581D099}" srcOrd="14" destOrd="0" presId="urn:microsoft.com/office/officeart/2005/8/layout/radial1"/>
    <dgm:cxn modelId="{D895764F-F89A-40B7-BFA3-395E64CABD63}" type="presParOf" srcId="{3A8AC281-FDC8-481A-B55C-FBDFC022EBD3}" destId="{7E237291-D756-4779-8D3D-637BEB801962}" srcOrd="15" destOrd="0" presId="urn:microsoft.com/office/officeart/2005/8/layout/radial1"/>
    <dgm:cxn modelId="{430E9FB5-9FA6-4429-8F97-4DA7A6552EA3}" type="presParOf" srcId="{7E237291-D756-4779-8D3D-637BEB801962}" destId="{F1DBA148-93EE-48FE-B983-B4F5B31AA9C2}" srcOrd="0" destOrd="0" presId="urn:microsoft.com/office/officeart/2005/8/layout/radial1"/>
    <dgm:cxn modelId="{A7449645-54B8-4488-AB3F-DEC1FBEB3714}" type="presParOf" srcId="{3A8AC281-FDC8-481A-B55C-FBDFC022EBD3}" destId="{17B4FD15-4D20-4466-B34A-57BBC9286188}"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F80A1-B941-45EA-B134-1C0D8C83985E}">
      <dsp:nvSpPr>
        <dsp:cNvPr id="0" name=""/>
        <dsp:cNvSpPr/>
      </dsp:nvSpPr>
      <dsp:spPr>
        <a:xfrm>
          <a:off x="3360855"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ΕΚΕ</a:t>
          </a:r>
          <a:endParaRPr lang="de-DE" sz="3200" kern="1200" dirty="0"/>
        </a:p>
      </dsp:txBody>
      <dsp:txXfrm>
        <a:off x="3524998" y="2090727"/>
        <a:ext cx="792552" cy="792552"/>
      </dsp:txXfrm>
    </dsp:sp>
    <dsp:sp modelId="{6382D651-5FB5-4E73-9065-3423A54D84BC}">
      <dsp:nvSpPr>
        <dsp:cNvPr id="0" name=""/>
        <dsp:cNvSpPr/>
      </dsp:nvSpPr>
      <dsp:spPr>
        <a:xfrm rot="16200000">
          <a:off x="3528761" y="1521208"/>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3901649" y="1514445"/>
        <a:ext cx="39251" cy="39251"/>
      </dsp:txXfrm>
    </dsp:sp>
    <dsp:sp modelId="{8F53E9D3-E250-449C-8E11-D3F2C80B4B69}">
      <dsp:nvSpPr>
        <dsp:cNvPr id="0" name=""/>
        <dsp:cNvSpPr/>
      </dsp:nvSpPr>
      <dsp:spPr>
        <a:xfrm>
          <a:off x="3360855" y="20718"/>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l-GR" sz="800" kern="1200" dirty="0"/>
            <a:t>Επιχειρηματική ηθική</a:t>
          </a:r>
          <a:endParaRPr lang="de-DE" sz="800" kern="1200" dirty="0"/>
        </a:p>
      </dsp:txBody>
      <dsp:txXfrm>
        <a:off x="3524998" y="184861"/>
        <a:ext cx="792552" cy="792552"/>
      </dsp:txXfrm>
    </dsp:sp>
    <dsp:sp modelId="{D303A32F-A71E-4AEB-950F-DF365E5055E6}">
      <dsp:nvSpPr>
        <dsp:cNvPr id="0" name=""/>
        <dsp:cNvSpPr/>
      </dsp:nvSpPr>
      <dsp:spPr>
        <a:xfrm rot="18900000">
          <a:off x="420258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4575474" y="1793553"/>
        <a:ext cx="39251" cy="39251"/>
      </dsp:txXfrm>
    </dsp:sp>
    <dsp:sp modelId="{F74E9161-A489-46AA-B41D-94489506FE02}">
      <dsp:nvSpPr>
        <dsp:cNvPr id="0" name=""/>
        <dsp:cNvSpPr/>
      </dsp:nvSpPr>
      <dsp:spPr>
        <a:xfrm>
          <a:off x="4708506"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Εταιρική βιωσιμότητα</a:t>
          </a:r>
          <a:endParaRPr lang="de-DE" sz="1050" kern="1200" dirty="0"/>
        </a:p>
      </dsp:txBody>
      <dsp:txXfrm>
        <a:off x="4872649" y="743077"/>
        <a:ext cx="792552" cy="792552"/>
      </dsp:txXfrm>
    </dsp:sp>
    <dsp:sp modelId="{4B7C7665-775D-47B0-9781-6A151F5121F0}">
      <dsp:nvSpPr>
        <dsp:cNvPr id="0" name=""/>
        <dsp:cNvSpPr/>
      </dsp:nvSpPr>
      <dsp:spPr>
        <a:xfrm>
          <a:off x="4481694"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4854582" y="2467378"/>
        <a:ext cx="39251" cy="39251"/>
      </dsp:txXfrm>
    </dsp:sp>
    <dsp:sp modelId="{CFE7EF34-2E96-45FF-84DA-356D0704E6D7}">
      <dsp:nvSpPr>
        <dsp:cNvPr id="0" name=""/>
        <dsp:cNvSpPr/>
      </dsp:nvSpPr>
      <dsp:spPr>
        <a:xfrm>
          <a:off x="5266721"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Προσέγγιση επενδυτών</a:t>
          </a:r>
          <a:endParaRPr lang="de-DE" sz="1050" kern="1200" dirty="0"/>
        </a:p>
      </dsp:txBody>
      <dsp:txXfrm>
        <a:off x="5430864" y="2090727"/>
        <a:ext cx="792552" cy="792552"/>
      </dsp:txXfrm>
    </dsp:sp>
    <dsp:sp modelId="{9822D03D-A71F-4DCB-98B6-0DD75F166658}">
      <dsp:nvSpPr>
        <dsp:cNvPr id="0" name=""/>
        <dsp:cNvSpPr/>
      </dsp:nvSpPr>
      <dsp:spPr>
        <a:xfrm rot="2700000">
          <a:off x="420258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4575474" y="3141203"/>
        <a:ext cx="39251" cy="39251"/>
      </dsp:txXfrm>
    </dsp:sp>
    <dsp:sp modelId="{9170CE2C-E99D-4440-97AA-B12CEC8E9233}">
      <dsp:nvSpPr>
        <dsp:cNvPr id="0" name=""/>
        <dsp:cNvSpPr/>
      </dsp:nvSpPr>
      <dsp:spPr>
        <a:xfrm>
          <a:off x="4708506"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Εταιρική λογοδοσία</a:t>
          </a:r>
          <a:endParaRPr lang="de-DE" sz="1050" kern="1200" dirty="0"/>
        </a:p>
      </dsp:txBody>
      <dsp:txXfrm>
        <a:off x="4872649" y="3438378"/>
        <a:ext cx="792552" cy="792552"/>
      </dsp:txXfrm>
    </dsp:sp>
    <dsp:sp modelId="{72A05B62-40C5-42D6-B495-0CF2FA025E2C}">
      <dsp:nvSpPr>
        <dsp:cNvPr id="0" name=""/>
        <dsp:cNvSpPr/>
      </dsp:nvSpPr>
      <dsp:spPr>
        <a:xfrm rot="5400000">
          <a:off x="3528761" y="3427074"/>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a:off x="3901649" y="3420311"/>
        <a:ext cx="39251" cy="39251"/>
      </dsp:txXfrm>
    </dsp:sp>
    <dsp:sp modelId="{F01F6CB3-4B53-4608-9EB4-BDD40F996C3D}">
      <dsp:nvSpPr>
        <dsp:cNvPr id="0" name=""/>
        <dsp:cNvSpPr/>
      </dsp:nvSpPr>
      <dsp:spPr>
        <a:xfrm>
          <a:off x="3360855" y="3832450"/>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Εταιρική υπηκοότητα</a:t>
          </a:r>
          <a:endParaRPr lang="de-DE" sz="1050" kern="1200" dirty="0"/>
        </a:p>
      </dsp:txBody>
      <dsp:txXfrm>
        <a:off x="3524998" y="3996593"/>
        <a:ext cx="792552" cy="792552"/>
      </dsp:txXfrm>
    </dsp:sp>
    <dsp:sp modelId="{4CED7CE2-0850-4296-B5CD-F15903C86CE6}">
      <dsp:nvSpPr>
        <dsp:cNvPr id="0" name=""/>
        <dsp:cNvSpPr/>
      </dsp:nvSpPr>
      <dsp:spPr>
        <a:xfrm rot="8100000">
          <a:off x="285493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rot="10800000">
        <a:off x="3227824" y="3141203"/>
        <a:ext cx="39251" cy="39251"/>
      </dsp:txXfrm>
    </dsp:sp>
    <dsp:sp modelId="{EE532547-2CFC-42BC-B622-E8B5545F91B9}">
      <dsp:nvSpPr>
        <dsp:cNvPr id="0" name=""/>
        <dsp:cNvSpPr/>
      </dsp:nvSpPr>
      <dsp:spPr>
        <a:xfrm>
          <a:off x="2013205"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Εταιρική κοινωνική απόδοση</a:t>
          </a:r>
          <a:endParaRPr lang="de-DE" sz="1050" kern="1200" dirty="0"/>
        </a:p>
      </dsp:txBody>
      <dsp:txXfrm>
        <a:off x="2177348" y="3438378"/>
        <a:ext cx="792552" cy="792552"/>
      </dsp:txXfrm>
    </dsp:sp>
    <dsp:sp modelId="{8F0E7D9D-411D-4BEB-B88B-FCA5437F2D29}">
      <dsp:nvSpPr>
        <dsp:cNvPr id="0" name=""/>
        <dsp:cNvSpPr/>
      </dsp:nvSpPr>
      <dsp:spPr>
        <a:xfrm rot="10800000">
          <a:off x="2575828"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rot="10800000">
        <a:off x="2948716" y="2467378"/>
        <a:ext cx="39251" cy="39251"/>
      </dsp:txXfrm>
    </dsp:sp>
    <dsp:sp modelId="{60E4CF1F-A3D1-472D-85E7-495C1581D099}">
      <dsp:nvSpPr>
        <dsp:cNvPr id="0" name=""/>
        <dsp:cNvSpPr/>
      </dsp:nvSpPr>
      <dsp:spPr>
        <a:xfrm>
          <a:off x="1454989"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Ηθική συμπεριφορά των ενδιαφερομένων</a:t>
          </a:r>
          <a:endParaRPr lang="de-DE" sz="1050" kern="1200" dirty="0"/>
        </a:p>
      </dsp:txBody>
      <dsp:txXfrm>
        <a:off x="1619132" y="2090727"/>
        <a:ext cx="792552" cy="792552"/>
      </dsp:txXfrm>
    </dsp:sp>
    <dsp:sp modelId="{7E237291-D756-4779-8D3D-637BEB801962}">
      <dsp:nvSpPr>
        <dsp:cNvPr id="0" name=""/>
        <dsp:cNvSpPr/>
      </dsp:nvSpPr>
      <dsp:spPr>
        <a:xfrm rot="13500000">
          <a:off x="285493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DE" sz="700" kern="1200"/>
        </a:p>
      </dsp:txBody>
      <dsp:txXfrm rot="10800000">
        <a:off x="3227824" y="1793553"/>
        <a:ext cx="39251" cy="39251"/>
      </dsp:txXfrm>
    </dsp:sp>
    <dsp:sp modelId="{17B4FD15-4D20-4466-B34A-57BBC9286188}">
      <dsp:nvSpPr>
        <dsp:cNvPr id="0" name=""/>
        <dsp:cNvSpPr/>
      </dsp:nvSpPr>
      <dsp:spPr>
        <a:xfrm>
          <a:off x="2013205"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l-GR" sz="1050" kern="1200" dirty="0"/>
            <a:t>Πρακτικές καλής εταιρικής διακυβέρνησης</a:t>
          </a:r>
          <a:endParaRPr lang="de-DE" sz="1050" kern="1200" dirty="0"/>
        </a:p>
      </dsp:txBody>
      <dsp:txXfrm>
        <a:off x="2177348" y="743077"/>
        <a:ext cx="792552" cy="792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2022-08-11</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C4DBD5-18D9-404A-9580-46B63D4EF5A6}" type="datetimeFigureOut">
              <a:rPr lang="en-US" smtClean="0"/>
              <a:t>8/11/2022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507BA2C-6D61-4939-A52F-AB021122427E}" type="slidenum">
              <a:rPr lang="en-US" smtClean="0"/>
              <a:t>‹#›</a:t>
            </a:fld>
            <a:endParaRPr lang="en-US"/>
          </a:p>
        </p:txBody>
      </p:sp>
    </p:spTree>
    <p:extLst>
      <p:ext uri="{BB962C8B-B14F-4D97-AF65-F5344CB8AC3E}">
        <p14:creationId xmlns:p14="http://schemas.microsoft.com/office/powerpoint/2010/main" val="14685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20" y="285750"/>
            <a:ext cx="10058400" cy="4449534"/>
          </a:xfrm>
        </p:spPr>
        <p:txBody>
          <a:bodyPr>
            <a:normAutofit fontScale="90000"/>
          </a:bodyPr>
          <a:lstStyle/>
          <a:p>
            <a:r>
              <a:rPr lang="en-US" sz="4800" noProof="0" dirty="0"/>
              <a:t>Connect - </a:t>
            </a:r>
            <a:r>
              <a:rPr lang="el-GR" sz="4800" noProof="0" dirty="0"/>
              <a:t>Εργαστήριο για επαγγελματίες</a:t>
            </a:r>
            <a:r>
              <a:rPr lang="en-US" sz="4800" noProof="0" dirty="0"/>
              <a:t> </a:t>
            </a:r>
            <a:br>
              <a:rPr lang="en-US" sz="4800" noProof="0" dirty="0"/>
            </a:br>
            <a:br>
              <a:rPr lang="en-US" sz="4800" noProof="0" dirty="0"/>
            </a:br>
            <a:r>
              <a:rPr lang="el-GR" sz="4800" noProof="0" dirty="0"/>
              <a:t>Ενότητα 2</a:t>
            </a:r>
            <a:r>
              <a:rPr lang="en-US" sz="4800" dirty="0"/>
              <a:t> – </a:t>
            </a:r>
            <a:r>
              <a:rPr lang="el-GR" sz="4800" dirty="0"/>
              <a:t>Μέρος 2:</a:t>
            </a:r>
            <a:r>
              <a:rPr lang="el-GR" sz="4800" noProof="0" dirty="0"/>
              <a:t> Καινοτόμες ιδέες και ανάπτυξη για τον επαγγελματικό προσανατολισμό που έχει βάση την εταιρεία</a:t>
            </a:r>
            <a:r>
              <a:rPr lang="en-US" sz="4800" noProof="0" dirty="0"/>
              <a:t> </a:t>
            </a:r>
            <a:r>
              <a:rPr lang="el-GR" sz="4800" noProof="0" dirty="0"/>
              <a:t> </a:t>
            </a:r>
            <a:endParaRPr lang="en-GB" sz="3200" noProof="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7766-35FA-44BE-B22F-3E336B70F368}"/>
              </a:ext>
            </a:extLst>
          </p:cNvPr>
          <p:cNvSpPr>
            <a:spLocks noGrp="1"/>
          </p:cNvSpPr>
          <p:nvPr>
            <p:ph type="title"/>
          </p:nvPr>
        </p:nvSpPr>
        <p:spPr/>
        <p:txBody>
          <a:bodyPr>
            <a:normAutofit fontScale="90000"/>
          </a:bodyPr>
          <a:lstStyle/>
          <a:p>
            <a:r>
              <a:rPr lang="el-GR" sz="4000" dirty="0"/>
              <a:t>Επισκόπηση της </a:t>
            </a:r>
            <a:r>
              <a:rPr lang="en-US" sz="4000" dirty="0"/>
              <a:t>2</a:t>
            </a:r>
            <a:r>
              <a:rPr lang="el-GR" sz="4000" baseline="30000" dirty="0"/>
              <a:t>ης</a:t>
            </a:r>
            <a:r>
              <a:rPr lang="el-GR" sz="4000" dirty="0"/>
              <a:t> πρόκλησης : Εταιρική Κοινωνική Ευθύνη (ΕΚΕ)</a:t>
            </a:r>
            <a:endParaRPr lang="en-GB" sz="4000" dirty="0"/>
          </a:p>
        </p:txBody>
      </p:sp>
      <p:sp>
        <p:nvSpPr>
          <p:cNvPr id="3" name="Fußzeilenplatzhalter 2">
            <a:extLst>
              <a:ext uri="{FF2B5EF4-FFF2-40B4-BE49-F238E27FC236}">
                <a16:creationId xmlns:a16="http://schemas.microsoft.com/office/drawing/2014/main" id="{E7D17FB5-4A56-44C4-AFC2-B155245D396E}"/>
              </a:ext>
            </a:extLst>
          </p:cNvPr>
          <p:cNvSpPr>
            <a:spLocks noGrp="1"/>
          </p:cNvSpPr>
          <p:nvPr>
            <p:ph type="ftr" sz="quarter" idx="11"/>
          </p:nvPr>
        </p:nvSpPr>
        <p:spPr/>
        <p:txBody>
          <a:bodyPr/>
          <a:lstStyle/>
          <a:p>
            <a:r>
              <a:rPr lang="lt-LT"/>
              <a:t>connect-erasmus.eu</a:t>
            </a:r>
          </a:p>
        </p:txBody>
      </p:sp>
      <p:sp>
        <p:nvSpPr>
          <p:cNvPr id="5" name="Textplatzhalter 4">
            <a:extLst>
              <a:ext uri="{FF2B5EF4-FFF2-40B4-BE49-F238E27FC236}">
                <a16:creationId xmlns:a16="http://schemas.microsoft.com/office/drawing/2014/main" id="{12684791-2E56-4079-A117-F8DFB7E81D44}"/>
              </a:ext>
            </a:extLst>
          </p:cNvPr>
          <p:cNvSpPr>
            <a:spLocks noGrp="1"/>
          </p:cNvSpPr>
          <p:nvPr>
            <p:ph type="body" sz="quarter" idx="12"/>
          </p:nvPr>
        </p:nvSpPr>
        <p:spPr>
          <a:xfrm>
            <a:off x="1163638" y="2226622"/>
            <a:ext cx="10190162" cy="2404755"/>
          </a:xfrm>
        </p:spPr>
        <p:txBody>
          <a:bodyPr>
            <a:noAutofit/>
          </a:bodyPr>
          <a:lstStyle/>
          <a:p>
            <a:r>
              <a:rPr lang="el-GR" sz="2400" dirty="0"/>
              <a:t>Στο τέλος αυτού του μέρους θα μπορείτε να:</a:t>
            </a:r>
          </a:p>
          <a:p>
            <a:r>
              <a:rPr lang="el-GR" sz="2400" dirty="0"/>
              <a:t>-εξηγήσετε την εταιρική κοινωνική ευθύνη ως μοχλό ανάπτυξης της κοινωνία μας</a:t>
            </a:r>
          </a:p>
          <a:p>
            <a:r>
              <a:rPr lang="el-GR" sz="2400" dirty="0"/>
              <a:t>-προσδιορίσετε το ρόλο των επαγγελματιών ανθρώπινου δυναμικού για την ΕΚΕ</a:t>
            </a:r>
          </a:p>
          <a:p>
            <a:r>
              <a:rPr lang="el-GR" sz="2400" dirty="0"/>
              <a:t>-περιγράψετε παραδείγματα επιτυχημένων δραστηριοτήτων κοινωνικής ευθύνης σε επιχειρήσεις</a:t>
            </a:r>
            <a:endParaRPr lang="en-GB" sz="2400" dirty="0"/>
          </a:p>
        </p:txBody>
      </p:sp>
    </p:spTree>
    <p:extLst>
      <p:ext uri="{BB962C8B-B14F-4D97-AF65-F5344CB8AC3E}">
        <p14:creationId xmlns:p14="http://schemas.microsoft.com/office/powerpoint/2010/main" val="366760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5161"/>
            <a:ext cx="10515600" cy="781685"/>
          </a:xfrm>
        </p:spPr>
        <p:txBody>
          <a:bodyPr>
            <a:normAutofit/>
          </a:bodyPr>
          <a:lstStyle/>
          <a:p>
            <a:r>
              <a:rPr lang="el-GR" sz="3600" dirty="0"/>
              <a:t>Εννοιολογικό πλαίσιο</a:t>
            </a:r>
            <a:endParaRPr lang="en-GB" sz="3600" dirty="0"/>
          </a:p>
        </p:txBody>
      </p:sp>
      <p:sp>
        <p:nvSpPr>
          <p:cNvPr id="3" name="Inhaltsplatzhalter 2"/>
          <p:cNvSpPr>
            <a:spLocks noGrp="1"/>
          </p:cNvSpPr>
          <p:nvPr>
            <p:ph idx="1"/>
          </p:nvPr>
        </p:nvSpPr>
        <p:spPr>
          <a:xfrm>
            <a:off x="838200" y="2024997"/>
            <a:ext cx="10515600" cy="3064239"/>
          </a:xfrm>
        </p:spPr>
        <p:txBody>
          <a:bodyPr>
            <a:normAutofit fontScale="77500" lnSpcReduction="20000"/>
          </a:bodyPr>
          <a:lstStyle/>
          <a:p>
            <a:pPr marL="0" indent="0">
              <a:lnSpc>
                <a:spcPct val="100000"/>
              </a:lnSpc>
              <a:spcBef>
                <a:spcPts val="600"/>
              </a:spcBef>
              <a:buNone/>
            </a:pPr>
            <a:r>
              <a:rPr lang="el-GR" sz="2600" dirty="0"/>
              <a:t>Τις τελευταίες δύο δεκαετίες το ενδιαφέρον για την ΕΚΕ αυξάνεται σταθερά:</a:t>
            </a:r>
          </a:p>
          <a:p>
            <a:pPr marL="0" indent="0">
              <a:lnSpc>
                <a:spcPct val="100000"/>
              </a:lnSpc>
              <a:spcBef>
                <a:spcPts val="600"/>
              </a:spcBef>
              <a:buNone/>
            </a:pPr>
            <a:endParaRPr lang="el-GR" sz="2600" dirty="0"/>
          </a:p>
          <a:p>
            <a:pPr marL="0" indent="0">
              <a:lnSpc>
                <a:spcPct val="100000"/>
              </a:lnSpc>
              <a:spcBef>
                <a:spcPts val="600"/>
              </a:spcBef>
              <a:buNone/>
            </a:pPr>
            <a:r>
              <a:rPr lang="el-GR" sz="2600" dirty="0"/>
              <a:t>Η κοινωνία των πολιτών στις βιομηχανικές χώρες έχει υποστεί σημαντικές αλλαγές τις τελευταίες δεκαετίες όσον αφορά την ευαισθητοποίηση για τα περιβαλλοντικά προβλήματα και την επίμονη της κοινωνικής ανισότητας.</a:t>
            </a:r>
          </a:p>
          <a:p>
            <a:pPr marL="0" indent="0">
              <a:lnSpc>
                <a:spcPct val="100000"/>
              </a:lnSpc>
              <a:spcBef>
                <a:spcPts val="600"/>
              </a:spcBef>
              <a:buNone/>
            </a:pPr>
            <a:endParaRPr lang="el-GR" sz="2600" dirty="0"/>
          </a:p>
          <a:p>
            <a:pPr marL="0" indent="0">
              <a:lnSpc>
                <a:spcPct val="100000"/>
              </a:lnSpc>
              <a:spcBef>
                <a:spcPts val="600"/>
              </a:spcBef>
              <a:buNone/>
            </a:pPr>
            <a:r>
              <a:rPr lang="el-GR" sz="2600" dirty="0"/>
              <a:t>Λόγω της πίεσης των μέσων ενημέρωσης και της προόδου στην τεχνολογία των πληροφοριών, έχουν αυξηθεί οι προσδοκίες ότι κάθε επιχείρηση – δεδομένου του αυξανόμενου οικονομικού ρόλου της στην κοινωνία – θα πρέπει επίσης να διαδραματίσει έναν πιο εξέχοντα κοινωνικό ρόλο. (</a:t>
            </a:r>
            <a:r>
              <a:rPr lang="el-GR" sz="2600" dirty="0" err="1"/>
              <a:t>Preuss</a:t>
            </a:r>
            <a:r>
              <a:rPr lang="el-GR" sz="2600" dirty="0"/>
              <a:t> </a:t>
            </a:r>
            <a:r>
              <a:rPr lang="el-GR" sz="2600" dirty="0" err="1"/>
              <a:t>et</a:t>
            </a:r>
            <a:r>
              <a:rPr lang="el-GR" sz="2600" dirty="0"/>
              <a:t> </a:t>
            </a:r>
            <a:r>
              <a:rPr lang="el-GR" sz="2600" dirty="0" err="1"/>
              <a:t>al</a:t>
            </a:r>
            <a:r>
              <a:rPr lang="el-GR" sz="2600" dirty="0"/>
              <a:t>, 2009, σελ. 955)</a:t>
            </a:r>
            <a:endParaRPr lang="en-GB" dirty="0"/>
          </a:p>
        </p:txBody>
      </p:sp>
    </p:spTree>
    <p:extLst>
      <p:ext uri="{BB962C8B-B14F-4D97-AF65-F5344CB8AC3E}">
        <p14:creationId xmlns:p14="http://schemas.microsoft.com/office/powerpoint/2010/main" val="116584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4000" dirty="0"/>
              <a:t>Ορισμός</a:t>
            </a:r>
            <a:endParaRPr lang="en-GB" sz="4000" dirty="0"/>
          </a:p>
        </p:txBody>
      </p:sp>
      <p:sp>
        <p:nvSpPr>
          <p:cNvPr id="3" name="Inhaltsplatzhalter 2"/>
          <p:cNvSpPr>
            <a:spLocks noGrp="1"/>
          </p:cNvSpPr>
          <p:nvPr>
            <p:ph idx="1"/>
          </p:nvPr>
        </p:nvSpPr>
        <p:spPr>
          <a:xfrm>
            <a:off x="838200" y="1691640"/>
            <a:ext cx="10515600" cy="4154978"/>
          </a:xfrm>
        </p:spPr>
        <p:txBody>
          <a:bodyPr>
            <a:normAutofit fontScale="85000" lnSpcReduction="10000"/>
          </a:bodyPr>
          <a:lstStyle/>
          <a:p>
            <a:pPr marL="0" indent="0">
              <a:lnSpc>
                <a:spcPct val="100000"/>
              </a:lnSpc>
              <a:spcBef>
                <a:spcPts val="600"/>
              </a:spcBef>
              <a:buNone/>
            </a:pPr>
            <a:r>
              <a:rPr lang="el-GR" dirty="0"/>
              <a:t>Από την Πράσινη Βίβλο της ΕΕ</a:t>
            </a:r>
          </a:p>
          <a:p>
            <a:pPr marL="0" indent="0">
              <a:lnSpc>
                <a:spcPct val="100000"/>
              </a:lnSpc>
              <a:spcBef>
                <a:spcPts val="600"/>
              </a:spcBef>
              <a:buNone/>
            </a:pPr>
            <a:r>
              <a:rPr lang="el-GR" dirty="0"/>
              <a:t>Η ΕΚΕ είναι μια έννοια σύμφωνα με την οποία οι εταιρείες ενσωματώνουν κοινωνικές και περιβαλλοντικές ανησυχίες στις επιχειρηματικές τους δραστηριότητες και στην αλληλεπίδρασή τους με τα ενδιαφερόμενα μέρη τους σε εθελοντική βάση (Πράσινη Βίβλος, Επιτροπή των Ευρωπαϊκών Κοινοτήτων, 2001, σ. 6).</a:t>
            </a:r>
          </a:p>
          <a:p>
            <a:pPr marL="0" indent="0">
              <a:lnSpc>
                <a:spcPct val="100000"/>
              </a:lnSpc>
              <a:spcBef>
                <a:spcPts val="600"/>
              </a:spcBef>
              <a:buNone/>
            </a:pPr>
            <a:r>
              <a:rPr lang="el-GR" dirty="0"/>
              <a:t>Η ΕΚΕ παρέχει τα θεμέλια μιας ολοκληρωμένης προσέγγισης που συνδυάζει οικονομικά, περιβαλλοντικά και κοινωνικά συμφέροντα προς αμοιβαίο όφελος.</a:t>
            </a:r>
          </a:p>
          <a:p>
            <a:pPr marL="0" indent="0">
              <a:lnSpc>
                <a:spcPct val="100000"/>
              </a:lnSpc>
              <a:spcBef>
                <a:spcPts val="600"/>
              </a:spcBef>
              <a:buNone/>
            </a:pPr>
            <a:r>
              <a:rPr lang="el-GR" dirty="0"/>
              <a:t>Ανοίγει έναν δρόμο διαχείρισης της αλλαγής και συμβιβασμού της κοινωνικής ανάπτυξης με τη βελτίωση της ανταγωνιστικότητας.</a:t>
            </a:r>
          </a:p>
          <a:p>
            <a:pPr marL="0" indent="0">
              <a:lnSpc>
                <a:spcPct val="100000"/>
              </a:lnSpc>
              <a:spcBef>
                <a:spcPts val="600"/>
              </a:spcBef>
              <a:buNone/>
            </a:pPr>
            <a:r>
              <a:rPr lang="el-GR" dirty="0"/>
              <a:t>Το να είσαι κοινωνικά υπεύθυνος σημαίνει όχι απλώς να ανταποκρίνεται κανείς πλήρως στις νομικές προσδοκίες, αλλά και να υπερβαίνει τη συμμόρφωση, επενδύοντας «περισσότερα» στο ανθρώπινο κεφάλαιο, το περιβάλλον και τις σχέσεις τους με τους ενδιαφερόμενους φορείς.</a:t>
            </a:r>
            <a:endParaRPr lang="en-GB" dirty="0"/>
          </a:p>
        </p:txBody>
      </p:sp>
    </p:spTree>
    <p:extLst>
      <p:ext uri="{BB962C8B-B14F-4D97-AF65-F5344CB8AC3E}">
        <p14:creationId xmlns:p14="http://schemas.microsoft.com/office/powerpoint/2010/main" val="78081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45107"/>
            <a:ext cx="10515600" cy="781685"/>
          </a:xfrm>
        </p:spPr>
        <p:txBody>
          <a:bodyPr>
            <a:normAutofit/>
          </a:bodyPr>
          <a:lstStyle/>
          <a:p>
            <a:r>
              <a:rPr lang="el-GR" sz="4000" dirty="0"/>
              <a:t>Εννοιολογικό πλαίσιο</a:t>
            </a:r>
            <a:endParaRPr lang="en-GB" sz="4000" dirty="0"/>
          </a:p>
        </p:txBody>
      </p:sp>
      <p:sp>
        <p:nvSpPr>
          <p:cNvPr id="4" name="Fußzeilenplatzhalter 3"/>
          <p:cNvSpPr>
            <a:spLocks noGrp="1"/>
          </p:cNvSpPr>
          <p:nvPr>
            <p:ph type="ftr" sz="quarter" idx="11"/>
          </p:nvPr>
        </p:nvSpPr>
        <p:spPr/>
        <p:txBody>
          <a:bodyPr/>
          <a:lstStyle/>
          <a:p>
            <a:endParaRPr lang="en-US"/>
          </a:p>
        </p:txBody>
      </p:sp>
      <p:graphicFrame>
        <p:nvGraphicFramePr>
          <p:cNvPr id="7" name="Diagramm 6"/>
          <p:cNvGraphicFramePr/>
          <p:nvPr>
            <p:extLst>
              <p:ext uri="{D42A27DB-BD31-4B8C-83A1-F6EECF244321}">
                <p14:modId xmlns:p14="http://schemas.microsoft.com/office/powerpoint/2010/main" val="291879272"/>
              </p:ext>
            </p:extLst>
          </p:nvPr>
        </p:nvGraphicFramePr>
        <p:xfrm>
          <a:off x="1987173" y="1669385"/>
          <a:ext cx="7842550" cy="497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Inhaltsplatzhalter 7"/>
          <p:cNvSpPr>
            <a:spLocks noGrp="1"/>
          </p:cNvSpPr>
          <p:nvPr>
            <p:ph idx="1"/>
          </p:nvPr>
        </p:nvSpPr>
        <p:spPr>
          <a:xfrm>
            <a:off x="838200" y="1691641"/>
            <a:ext cx="10515600" cy="1060796"/>
          </a:xfrm>
        </p:spPr>
        <p:txBody>
          <a:bodyPr/>
          <a:lstStyle/>
          <a:p>
            <a:r>
              <a:rPr lang="el-GR" dirty="0"/>
              <a:t>Σχετικές Έννοιες</a:t>
            </a:r>
            <a:endParaRPr lang="en-GB" dirty="0"/>
          </a:p>
        </p:txBody>
      </p:sp>
    </p:spTree>
    <p:extLst>
      <p:ext uri="{BB962C8B-B14F-4D97-AF65-F5344CB8AC3E}">
        <p14:creationId xmlns:p14="http://schemas.microsoft.com/office/powerpoint/2010/main" val="223183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4000" dirty="0"/>
              <a:t>Αντίκτυπος Κοινωνικής Ευθύνης</a:t>
            </a:r>
            <a:endParaRPr lang="en-GB" sz="4000" dirty="0"/>
          </a:p>
        </p:txBody>
      </p:sp>
      <p:sp>
        <p:nvSpPr>
          <p:cNvPr id="3" name="Inhaltsplatzhalter 2"/>
          <p:cNvSpPr>
            <a:spLocks noGrp="1"/>
          </p:cNvSpPr>
          <p:nvPr>
            <p:ph idx="1"/>
          </p:nvPr>
        </p:nvSpPr>
        <p:spPr>
          <a:xfrm>
            <a:off x="838200" y="2083525"/>
            <a:ext cx="10515600" cy="3716973"/>
          </a:xfrm>
        </p:spPr>
        <p:txBody>
          <a:bodyPr>
            <a:normAutofit fontScale="77500" lnSpcReduction="20000"/>
          </a:bodyPr>
          <a:lstStyle/>
          <a:p>
            <a:pPr marL="0" indent="0">
              <a:lnSpc>
                <a:spcPct val="110000"/>
              </a:lnSpc>
              <a:spcBef>
                <a:spcPts val="600"/>
              </a:spcBef>
              <a:buNone/>
            </a:pPr>
            <a:r>
              <a:rPr lang="el-GR" sz="2600" dirty="0"/>
              <a:t>Η απόδοση ενός οργανισμού στην κοινωνική ευθύνη μπορεί να επηρεάσει, μεταξύ άλλων:</a:t>
            </a:r>
          </a:p>
          <a:p>
            <a:pPr>
              <a:lnSpc>
                <a:spcPct val="110000"/>
              </a:lnSpc>
              <a:spcBef>
                <a:spcPts val="600"/>
              </a:spcBef>
            </a:pPr>
            <a:r>
              <a:rPr lang="el-GR" sz="2600" dirty="0"/>
              <a:t>Το ανταγωνιστικό πλεονέκτημα</a:t>
            </a:r>
          </a:p>
          <a:p>
            <a:pPr>
              <a:lnSpc>
                <a:spcPct val="110000"/>
              </a:lnSpc>
              <a:spcBef>
                <a:spcPts val="600"/>
              </a:spcBef>
            </a:pPr>
            <a:r>
              <a:rPr lang="el-GR" sz="2600" dirty="0"/>
              <a:t>Τη φήμη</a:t>
            </a:r>
          </a:p>
          <a:p>
            <a:pPr>
              <a:lnSpc>
                <a:spcPct val="110000"/>
              </a:lnSpc>
              <a:spcBef>
                <a:spcPts val="600"/>
              </a:spcBef>
            </a:pPr>
            <a:r>
              <a:rPr lang="el-GR" sz="2600" dirty="0"/>
              <a:t>Την ικανότητα προσέλκυσης και διατήρησης εργαζομένων ή μελών, πελατών και χρηστών</a:t>
            </a:r>
          </a:p>
          <a:p>
            <a:pPr>
              <a:lnSpc>
                <a:spcPct val="110000"/>
              </a:lnSpc>
              <a:spcBef>
                <a:spcPts val="600"/>
              </a:spcBef>
            </a:pPr>
            <a:r>
              <a:rPr lang="el-GR" sz="2600" dirty="0"/>
              <a:t>Τη διατήρηση του ηθικού, τη δέσμευση και την παραγωγικότητας των εργαζομένων</a:t>
            </a:r>
          </a:p>
          <a:p>
            <a:pPr>
              <a:lnSpc>
                <a:spcPct val="110000"/>
              </a:lnSpc>
              <a:spcBef>
                <a:spcPts val="600"/>
              </a:spcBef>
            </a:pPr>
            <a:r>
              <a:rPr lang="el-GR" sz="2600" dirty="0"/>
              <a:t>Την αντίληψη των επενδυτών, των ιδιοκτητών, των χορηγών και της οικονομικής κοινότητας</a:t>
            </a:r>
          </a:p>
          <a:p>
            <a:pPr>
              <a:lnSpc>
                <a:spcPct val="110000"/>
              </a:lnSpc>
              <a:spcBef>
                <a:spcPts val="600"/>
              </a:spcBef>
            </a:pPr>
            <a:r>
              <a:rPr lang="el-GR" sz="2600" dirty="0"/>
              <a:t>Τις σχέσεις με εταιρείες, κυβερνήσεις, μέσα ενημέρωσης, προμηθευτές, πελάτες και την κοινότητα στην οποία δραστηριοποιείται (ISO 26000)</a:t>
            </a:r>
            <a:endParaRPr lang="en-GB" dirty="0"/>
          </a:p>
          <a:p>
            <a:pPr lvl="2">
              <a:lnSpc>
                <a:spcPct val="110000"/>
              </a:lnSpc>
              <a:spcBef>
                <a:spcPts val="600"/>
              </a:spcBef>
            </a:pPr>
            <a:endParaRPr lang="en-GB" dirty="0"/>
          </a:p>
          <a:p>
            <a:pPr lvl="1"/>
            <a:endParaRPr lang="en-GB" dirty="0"/>
          </a:p>
        </p:txBody>
      </p:sp>
    </p:spTree>
    <p:extLst>
      <p:ext uri="{BB962C8B-B14F-4D97-AF65-F5344CB8AC3E}">
        <p14:creationId xmlns:p14="http://schemas.microsoft.com/office/powerpoint/2010/main" val="206766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4000" dirty="0"/>
              <a:t>Ο ρόλος του HR στην ΕΚΕ</a:t>
            </a:r>
            <a:endParaRPr lang="en-GB" sz="4000" dirty="0"/>
          </a:p>
        </p:txBody>
      </p:sp>
      <p:sp>
        <p:nvSpPr>
          <p:cNvPr id="3" name="Inhaltsplatzhalter 2"/>
          <p:cNvSpPr>
            <a:spLocks noGrp="1"/>
          </p:cNvSpPr>
          <p:nvPr>
            <p:ph idx="1"/>
          </p:nvPr>
        </p:nvSpPr>
        <p:spPr/>
        <p:txBody>
          <a:bodyPr/>
          <a:lstStyle/>
          <a:p>
            <a:r>
              <a:rPr lang="el-GR" dirty="0"/>
              <a:t>Μοντέλο συνεργασίας &amp; στρατηγικής διαχείρισης ανθρώπινου δυναμικού (HRM). </a:t>
            </a:r>
            <a:r>
              <a:rPr lang="en-GB" sz="2000" b="0" dirty="0"/>
              <a:t>(Jamali et al. 2015, p. 130)</a:t>
            </a:r>
          </a:p>
        </p:txBody>
      </p:sp>
      <p:pic>
        <p:nvPicPr>
          <p:cNvPr id="4" name="Grafik 3"/>
          <p:cNvPicPr>
            <a:picLocks noChangeAspect="1"/>
          </p:cNvPicPr>
          <p:nvPr/>
        </p:nvPicPr>
        <p:blipFill>
          <a:blip r:embed="rId2"/>
          <a:stretch>
            <a:fillRect/>
          </a:stretch>
        </p:blipFill>
        <p:spPr>
          <a:xfrm>
            <a:off x="2812869" y="2414916"/>
            <a:ext cx="5476358" cy="4262744"/>
          </a:xfrm>
          <a:prstGeom prst="rect">
            <a:avLst/>
          </a:prstGeom>
        </p:spPr>
      </p:pic>
    </p:spTree>
    <p:extLst>
      <p:ext uri="{BB962C8B-B14F-4D97-AF65-F5344CB8AC3E}">
        <p14:creationId xmlns:p14="http://schemas.microsoft.com/office/powerpoint/2010/main" val="330708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l-GR" sz="4000" dirty="0"/>
              <a:t>Τομείς Συνεισφορών</a:t>
            </a:r>
            <a:endParaRPr lang="en-GB" sz="40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07563387"/>
              </p:ext>
            </p:extLst>
          </p:nvPr>
        </p:nvGraphicFramePr>
        <p:xfrm>
          <a:off x="838200" y="2418766"/>
          <a:ext cx="10781145" cy="3012215"/>
        </p:xfrm>
        <a:graphic>
          <a:graphicData uri="http://schemas.openxmlformats.org/drawingml/2006/table">
            <a:tbl>
              <a:tblPr firstRow="1" bandRow="1">
                <a:tableStyleId>{5C22544A-7EE6-4342-B048-85BDC9FD1C3A}</a:tableStyleId>
              </a:tblPr>
              <a:tblGrid>
                <a:gridCol w="7070882">
                  <a:extLst>
                    <a:ext uri="{9D8B030D-6E8A-4147-A177-3AD203B41FA5}">
                      <a16:colId xmlns:a16="http://schemas.microsoft.com/office/drawing/2014/main" val="587917861"/>
                    </a:ext>
                  </a:extLst>
                </a:gridCol>
                <a:gridCol w="3710263">
                  <a:extLst>
                    <a:ext uri="{9D8B030D-6E8A-4147-A177-3AD203B41FA5}">
                      <a16:colId xmlns:a16="http://schemas.microsoft.com/office/drawing/2014/main" val="3813135566"/>
                    </a:ext>
                  </a:extLst>
                </a:gridCol>
              </a:tblGrid>
              <a:tr h="608851">
                <a:tc>
                  <a:txBody>
                    <a:bodyPr/>
                    <a:lstStyle/>
                    <a:p>
                      <a:pPr>
                        <a:lnSpc>
                          <a:spcPct val="100000"/>
                        </a:lnSpc>
                        <a:spcBef>
                          <a:spcPts val="600"/>
                        </a:spcBef>
                      </a:pPr>
                      <a:r>
                        <a:rPr lang="el-GR" sz="2800" dirty="0">
                          <a:latin typeface="+mn-lt"/>
                        </a:rPr>
                        <a:t>Τομείς συνεισφοράς του HRM στην ΕΚΕ</a:t>
                      </a:r>
                      <a:endParaRPr lang="en-US" sz="2800" dirty="0">
                        <a:latin typeface="+mn-lt"/>
                      </a:endParaRPr>
                    </a:p>
                  </a:txBody>
                  <a:tcPr/>
                </a:tc>
                <a:tc>
                  <a:txBody>
                    <a:bodyPr/>
                    <a:lstStyle/>
                    <a:p>
                      <a:pPr>
                        <a:lnSpc>
                          <a:spcPct val="100000"/>
                        </a:lnSpc>
                        <a:spcBef>
                          <a:spcPts val="600"/>
                        </a:spcBef>
                      </a:pPr>
                      <a:r>
                        <a:rPr lang="el-GR" sz="2800" dirty="0">
                          <a:latin typeface="+mn-lt"/>
                        </a:rPr>
                        <a:t>Ρόλος</a:t>
                      </a:r>
                      <a:endParaRPr lang="en-US" sz="2800" dirty="0">
                        <a:latin typeface="+mn-lt"/>
                      </a:endParaRPr>
                    </a:p>
                  </a:txBody>
                  <a:tcPr/>
                </a:tc>
                <a:extLst>
                  <a:ext uri="{0D108BD9-81ED-4DB2-BD59-A6C34878D82A}">
                    <a16:rowId xmlns:a16="http://schemas.microsoft.com/office/drawing/2014/main" val="195600553"/>
                  </a:ext>
                </a:extLst>
              </a:tr>
              <a:tr h="404252">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Βοηθά στον καθορισμό και την εκτέλεση της ΕΚΕ</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Στρατηγικός εταίρος</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654648"/>
                  </a:ext>
                </a:extLst>
              </a:tr>
              <a:tr h="404252">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Βοηθά στη δημιουργία αλλαγής στην ΕΚΕ</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Αλλαγή εκπροσώπου</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585372"/>
                  </a:ext>
                </a:extLst>
              </a:tr>
              <a:tr h="797430">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Βοηθά στην αύξηση της συνεισφοράς των εργαζομένων στην ΕΚΕ</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Υπάλληλος «πρωταθλητής»</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268598"/>
                  </a:ext>
                </a:extLst>
              </a:tr>
              <a:tr h="797430">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Βοηθά στην αποτελεσματική υλοποίηση της ΕΚΕ</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l-GR" sz="2400" b="0" dirty="0">
                          <a:effectLst/>
                          <a:latin typeface="+mn-lt"/>
                          <a:ea typeface="Calibri" panose="020F0502020204030204" pitchFamily="34" charset="0"/>
                          <a:cs typeface="Times New Roman" panose="02020603050405020304" pitchFamily="18" charset="0"/>
                        </a:rPr>
                        <a:t>Διοικητικός εμπειρογνώμονας</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207817"/>
                  </a:ext>
                </a:extLst>
              </a:tr>
            </a:tbl>
          </a:graphicData>
        </a:graphic>
      </p:graphicFrame>
      <p:sp>
        <p:nvSpPr>
          <p:cNvPr id="5" name="Textfeld 4"/>
          <p:cNvSpPr txBox="1"/>
          <p:nvPr/>
        </p:nvSpPr>
        <p:spPr>
          <a:xfrm>
            <a:off x="838200" y="4929051"/>
            <a:ext cx="7062651" cy="369332"/>
          </a:xfrm>
          <a:prstGeom prst="rect">
            <a:avLst/>
          </a:prstGeom>
          <a:noFill/>
        </p:spPr>
        <p:txBody>
          <a:bodyPr wrap="square" rtlCol="0">
            <a:spAutoFit/>
          </a:bodyPr>
          <a:lstStyle/>
          <a:p>
            <a:r>
              <a:rPr lang="en-US" dirty="0"/>
              <a:t>Source: </a:t>
            </a:r>
            <a:r>
              <a:rPr lang="en-US" dirty="0" err="1"/>
              <a:t>Jamali</a:t>
            </a:r>
            <a:r>
              <a:rPr lang="en-US" dirty="0"/>
              <a:t> et al., 2015, p. 135</a:t>
            </a:r>
          </a:p>
        </p:txBody>
      </p:sp>
    </p:spTree>
    <p:extLst>
      <p:ext uri="{BB962C8B-B14F-4D97-AF65-F5344CB8AC3E}">
        <p14:creationId xmlns:p14="http://schemas.microsoft.com/office/powerpoint/2010/main" val="245224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1766E-C461-44C6-999D-2AF60C111AAC}"/>
              </a:ext>
            </a:extLst>
          </p:cNvPr>
          <p:cNvSpPr>
            <a:spLocks noGrp="1"/>
          </p:cNvSpPr>
          <p:nvPr>
            <p:ph type="title"/>
          </p:nvPr>
        </p:nvSpPr>
        <p:spPr>
          <a:xfrm>
            <a:off x="838200" y="1183821"/>
            <a:ext cx="10515600" cy="2955472"/>
          </a:xfrm>
        </p:spPr>
        <p:txBody>
          <a:bodyPr/>
          <a:lstStyle/>
          <a:p>
            <a:r>
              <a:rPr lang="el-GR" dirty="0"/>
              <a:t>Σας ευχαριστούμε για την προσοχή σας. </a:t>
            </a:r>
            <a:endParaRPr lang="en-GB" dirty="0"/>
          </a:p>
        </p:txBody>
      </p:sp>
      <p:sp>
        <p:nvSpPr>
          <p:cNvPr id="3" name="Fußzeilenplatzhalter 2">
            <a:extLst>
              <a:ext uri="{FF2B5EF4-FFF2-40B4-BE49-F238E27FC236}">
                <a16:creationId xmlns:a16="http://schemas.microsoft.com/office/drawing/2014/main" id="{29F50C51-C445-4F1A-96E0-5965085B92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96307191"/>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D2780C72AF0C42861EAEE3EDEEDC6B" ma:contentTypeVersion="4" ma:contentTypeDescription="Ein neues Dokument erstellen." ma:contentTypeScope="" ma:versionID="cf0d59e42a989195a3c02b4709af9757">
  <xsd:schema xmlns:xsd="http://www.w3.org/2001/XMLSchema" xmlns:xs="http://www.w3.org/2001/XMLSchema" xmlns:p="http://schemas.microsoft.com/office/2006/metadata/properties" xmlns:ns2="32c33877-4bc8-4626-ad7d-26c0138b51ab" targetNamespace="http://schemas.microsoft.com/office/2006/metadata/properties" ma:root="true" ma:fieldsID="a01a4c50d07b1ee557d68463fc43ea87" ns2:_="">
    <xsd:import namespace="32c33877-4bc8-4626-ad7d-26c0138b5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33877-4bc8-4626-ad7d-26c0138b5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F2EE8E-6F27-4E79-BF12-5AB4C39DA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33877-4bc8-4626-ad7d-26c0138b5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9954B-F7D2-4490-AE97-73FD72B2BBAE}">
  <ds:schemaRefs>
    <ds:schemaRef ds:uri="http://schemas.microsoft.com/sharepoint/v3/contenttype/forms"/>
  </ds:schemaRefs>
</ds:datastoreItem>
</file>

<file path=customXml/itemProps3.xml><?xml version="1.0" encoding="utf-8"?>
<ds:datastoreItem xmlns:ds="http://schemas.openxmlformats.org/officeDocument/2006/customXml" ds:itemID="{8610B18C-7AB4-4B37-ABCD-0CA0121EBE7A}">
  <ds:schemaRefs>
    <ds:schemaRef ds:uri="http://schemas.microsoft.com/office/2006/metadata/properties"/>
    <ds:schemaRef ds:uri="32c33877-4bc8-4626-ad7d-26c0138b51a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Connect! template</Template>
  <TotalTime>31</TotalTime>
  <Words>519</Words>
  <Application>Microsoft Office PowerPoint</Application>
  <PresentationFormat>Ευρεία οθόνη</PresentationFormat>
  <Paragraphs>55</Paragraphs>
  <Slides>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Arial</vt:lpstr>
      <vt:lpstr>Calibri</vt:lpstr>
      <vt:lpstr>Open Sans</vt:lpstr>
      <vt:lpstr>Open Sans Extrabold</vt:lpstr>
      <vt:lpstr>Open Sans Light</vt:lpstr>
      <vt:lpstr>„Office“ tema</vt:lpstr>
      <vt:lpstr>Connect - Εργαστήριο για επαγγελματίες   Ενότητα 2 – Μέρος 2: Καινοτόμες ιδέες και ανάπτυξη για τον επαγγελματικό προσανατολισμό που έχει βάση την εταιρεία  </vt:lpstr>
      <vt:lpstr>Επισκόπηση της 2ης πρόκλησης : Εταιρική Κοινωνική Ευθύνη (ΕΚΕ)</vt:lpstr>
      <vt:lpstr>Εννοιολογικό πλαίσιο</vt:lpstr>
      <vt:lpstr>Ορισμός</vt:lpstr>
      <vt:lpstr>Εννοιολογικό πλαίσιο</vt:lpstr>
      <vt:lpstr>Αντίκτυπος Κοινωνικής Ευθύνης</vt:lpstr>
      <vt:lpstr>Ο ρόλος του HR στην ΕΚΕ</vt:lpstr>
      <vt:lpstr>Τομείς Συνεισφορών</vt:lpstr>
      <vt:lpstr>Σας 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Nasos</cp:lastModifiedBy>
  <cp:revision>164</cp:revision>
  <cp:lastPrinted>2022-01-20T12:11:52Z</cp:lastPrinted>
  <dcterms:created xsi:type="dcterms:W3CDTF">2020-01-27T22:45:30Z</dcterms:created>
  <dcterms:modified xsi:type="dcterms:W3CDTF">2022-08-11T07:28:39Z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0x0101000CD2780C72AF0C42861EAEE3EDEEDC6B</vt:lpwstr>
  </property>
</Properties>
</file>