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36" r:id="rId3"/>
    <p:sldId id="325" r:id="rId4"/>
    <p:sldId id="257" r:id="rId5"/>
    <p:sldId id="270" r:id="rId6"/>
    <p:sldId id="274" r:id="rId7"/>
    <p:sldId id="285" r:id="rId8"/>
    <p:sldId id="318" r:id="rId9"/>
    <p:sldId id="266" r:id="rId10"/>
    <p:sldId id="286" r:id="rId11"/>
    <p:sldId id="271" r:id="rId12"/>
    <p:sldId id="284" r:id="rId13"/>
    <p:sldId id="334" r:id="rId14"/>
    <p:sldId id="288" r:id="rId15"/>
    <p:sldId id="328" r:id="rId16"/>
    <p:sldId id="272" r:id="rId17"/>
    <p:sldId id="292" r:id="rId18"/>
    <p:sldId id="321" r:id="rId19"/>
    <p:sldId id="331" r:id="rId20"/>
    <p:sldId id="326" r:id="rId21"/>
    <p:sldId id="332" r:id="rId22"/>
    <p:sldId id="329" r:id="rId23"/>
    <p:sldId id="275" r:id="rId24"/>
    <p:sldId id="264" r:id="rId25"/>
    <p:sldId id="299" r:id="rId26"/>
    <p:sldId id="324" r:id="rId27"/>
    <p:sldId id="330" r:id="rId28"/>
    <p:sldId id="296" r:id="rId29"/>
    <p:sldId id="317" r:id="rId30"/>
    <p:sldId id="311" r:id="rId31"/>
    <p:sldId id="335" r:id="rId32"/>
    <p:sldId id="353" r:id="rId33"/>
    <p:sldId id="354" r:id="rId34"/>
    <p:sldId id="355" r:id="rId35"/>
    <p:sldId id="356" r:id="rId36"/>
    <p:sldId id="357" r:id="rId37"/>
    <p:sldId id="358" r:id="rId38"/>
    <p:sldId id="359" r:id="rId39"/>
    <p:sldId id="361" r:id="rId40"/>
    <p:sldId id="265" r:id="rId4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34E0B-4150-C548-B313-9789060BDDA0}" v="3" dt="2021-07-22T07:51:08.730"/>
    <p1510:client id="{D3421CCE-DD32-EAFB-A06E-BFB8BC3849F3}" v="16" dt="2021-07-22T08:44:28.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709" autoAdjust="0"/>
  </p:normalViewPr>
  <p:slideViewPr>
    <p:cSldViewPr snapToGrid="0" showGuides="1">
      <p:cViewPr varScale="1">
        <p:scale>
          <a:sx n="110" d="100"/>
          <a:sy n="110" d="100"/>
        </p:scale>
        <p:origin x="552" y="138"/>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3421CCE-DD32-EAFB-A06E-BFB8BC3849F3}"/>
    <pc:docChg chg="modSld">
      <pc:chgData name="" userId="" providerId="" clId="Web-{D3421CCE-DD32-EAFB-A06E-BFB8BC3849F3}" dt="2021-07-22T08:43:25.134" v="1"/>
      <pc:docMkLst>
        <pc:docMk/>
      </pc:docMkLst>
      <pc:sldChg chg="addSp modSp">
        <pc:chgData name="" userId="" providerId="" clId="Web-{D3421CCE-DD32-EAFB-A06E-BFB8BC3849F3}" dt="2021-07-22T08:43:25.134" v="1"/>
        <pc:sldMkLst>
          <pc:docMk/>
          <pc:sldMk cId="3214650052" sldId="256"/>
        </pc:sldMkLst>
        <pc:spChg chg="add mod">
          <ac:chgData name="" userId="" providerId="" clId="Web-{D3421CCE-DD32-EAFB-A06E-BFB8BC3849F3}" dt="2021-07-22T08:43:25.134" v="1"/>
          <ac:spMkLst>
            <pc:docMk/>
            <pc:sldMk cId="3214650052" sldId="256"/>
            <ac:spMk id="3" creationId="{4D85DFB1-1D3B-454B-A63E-5CAA129CA1D9}"/>
          </ac:spMkLst>
        </pc:spChg>
      </pc:sldChg>
    </pc:docChg>
  </pc:docChgLst>
  <pc:docChgLst>
    <pc:chgData name="Ferrari Lea" userId="S::lea.ferrari@unipd.it::76de2d51-a5bc-493f-a7d6-16f2215d8c59" providerId="AD" clId="Web-{2C934E0B-4150-C548-B313-9789060BDDA0}"/>
    <pc:docChg chg="modSld">
      <pc:chgData name="Ferrari Lea" userId="S::lea.ferrari@unipd.it::76de2d51-a5bc-493f-a7d6-16f2215d8c59" providerId="AD" clId="Web-{2C934E0B-4150-C548-B313-9789060BDDA0}" dt="2021-07-22T07:51:08.730" v="2" actId="1076"/>
      <pc:docMkLst>
        <pc:docMk/>
      </pc:docMkLst>
      <pc:sldChg chg="modSp">
        <pc:chgData name="Ferrari Lea" userId="S::lea.ferrari@unipd.it::76de2d51-a5bc-493f-a7d6-16f2215d8c59" providerId="AD" clId="Web-{2C934E0B-4150-C548-B313-9789060BDDA0}" dt="2021-07-22T07:51:08.730" v="2" actId="1076"/>
        <pc:sldMkLst>
          <pc:docMk/>
          <pc:sldMk cId="744719107" sldId="266"/>
        </pc:sldMkLst>
        <pc:spChg chg="mod">
          <ac:chgData name="Ferrari Lea" userId="S::lea.ferrari@unipd.it::76de2d51-a5bc-493f-a7d6-16f2215d8c59" providerId="AD" clId="Web-{2C934E0B-4150-C548-B313-9789060BDDA0}" dt="2021-07-22T07:51:08.730" v="2" actId="1076"/>
          <ac:spMkLst>
            <pc:docMk/>
            <pc:sldMk cId="744719107" sldId="266"/>
            <ac:spMk id="2" creationId="{00000000-0000-0000-0000-000000000000}"/>
          </ac:spMkLst>
        </pc:spChg>
      </pc:sldChg>
    </pc:docChg>
  </pc:docChgLst>
  <pc:docChgLst>
    <pc:chgData name="Ferrari Lea" userId="S::lea.ferrari@unipd.it::76de2d51-a5bc-493f-a7d6-16f2215d8c59" providerId="AD" clId="Web-{D3421CCE-DD32-EAFB-A06E-BFB8BC3849F3}"/>
    <pc:docChg chg="modSld">
      <pc:chgData name="Ferrari Lea" userId="S::lea.ferrari@unipd.it::76de2d51-a5bc-493f-a7d6-16f2215d8c59" providerId="AD" clId="Web-{D3421CCE-DD32-EAFB-A06E-BFB8BC3849F3}" dt="2021-07-22T08:44:28.838" v="8" actId="14100"/>
      <pc:docMkLst>
        <pc:docMk/>
      </pc:docMkLst>
      <pc:sldChg chg="modSp">
        <pc:chgData name="Ferrari Lea" userId="S::lea.ferrari@unipd.it::76de2d51-a5bc-493f-a7d6-16f2215d8c59" providerId="AD" clId="Web-{D3421CCE-DD32-EAFB-A06E-BFB8BC3849F3}" dt="2021-07-22T08:44:28.838" v="8" actId="14100"/>
        <pc:sldMkLst>
          <pc:docMk/>
          <pc:sldMk cId="3214650052" sldId="256"/>
        </pc:sldMkLst>
        <pc:spChg chg="mod">
          <ac:chgData name="Ferrari Lea" userId="S::lea.ferrari@unipd.it::76de2d51-a5bc-493f-a7d6-16f2215d8c59" providerId="AD" clId="Web-{D3421CCE-DD32-EAFB-A06E-BFB8BC3849F3}" dt="2021-07-22T08:44:28.838" v="8" actId="14100"/>
          <ac:spMkLst>
            <pc:docMk/>
            <pc:sldMk cId="3214650052" sldId="256"/>
            <ac:spMk id="3" creationId="{4D85DFB1-1D3B-454B-A63E-5CAA129CA1D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F4376-4D92-4C64-92BF-4C2BEC83F8A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sr-Latn-RS"/>
        </a:p>
      </dgm:t>
    </dgm:pt>
    <dgm:pt modelId="{24EBB830-17DF-4F4B-9D91-36F8329E2052}">
      <dgm:prSet phldrT="[Text]"/>
      <dgm:spPr>
        <a:solidFill>
          <a:schemeClr val="accent5">
            <a:lumMod val="40000"/>
            <a:lumOff val="60000"/>
          </a:schemeClr>
        </a:solidFill>
      </dgm:spPr>
      <dgm:t>
        <a:bodyPr/>
        <a:lstStyle/>
        <a:p>
          <a:r>
            <a:rPr lang="en-US" noProof="0" dirty="0"/>
            <a:t>Number of jobs</a:t>
          </a:r>
        </a:p>
      </dgm:t>
    </dgm:pt>
    <dgm:pt modelId="{EC5E7062-24FC-45E7-94E3-C94319556062}" type="parTrans" cxnId="{C9BDE84E-0B6D-45AB-8CCB-C347D5D4096B}">
      <dgm:prSet/>
      <dgm:spPr/>
      <dgm:t>
        <a:bodyPr/>
        <a:lstStyle/>
        <a:p>
          <a:endParaRPr lang="sr-Latn-RS"/>
        </a:p>
      </dgm:t>
    </dgm:pt>
    <dgm:pt modelId="{7B616DED-39A6-45C1-A55F-B1CD618863A0}" type="sibTrans" cxnId="{C9BDE84E-0B6D-45AB-8CCB-C347D5D4096B}">
      <dgm:prSet/>
      <dgm:spPr/>
      <dgm:t>
        <a:bodyPr/>
        <a:lstStyle/>
        <a:p>
          <a:endParaRPr lang="sr-Latn-RS"/>
        </a:p>
      </dgm:t>
    </dgm:pt>
    <dgm:pt modelId="{BD903418-4658-4E74-B073-3DE23C069ED3}">
      <dgm:prSet phldrT="[Text]"/>
      <dgm:spPr/>
      <dgm:t>
        <a:bodyPr/>
        <a:lstStyle/>
        <a:p>
          <a:r>
            <a:rPr lang="en-US" noProof="0" dirty="0"/>
            <a:t>Job creation</a:t>
          </a:r>
        </a:p>
      </dgm:t>
    </dgm:pt>
    <dgm:pt modelId="{0C6A4AED-C57D-4606-B616-F3981A7402D2}" type="parTrans" cxnId="{98D322C4-E761-4606-AE93-B34D56FFD8A9}">
      <dgm:prSet/>
      <dgm:spPr/>
      <dgm:t>
        <a:bodyPr/>
        <a:lstStyle/>
        <a:p>
          <a:endParaRPr lang="sr-Latn-RS"/>
        </a:p>
      </dgm:t>
    </dgm:pt>
    <dgm:pt modelId="{854171BA-9F6B-4E7A-914A-0C24F5DE941D}" type="sibTrans" cxnId="{98D322C4-E761-4606-AE93-B34D56FFD8A9}">
      <dgm:prSet/>
      <dgm:spPr/>
      <dgm:t>
        <a:bodyPr/>
        <a:lstStyle/>
        <a:p>
          <a:endParaRPr lang="sr-Latn-RS"/>
        </a:p>
      </dgm:t>
    </dgm:pt>
    <dgm:pt modelId="{A9DF9451-DF09-4615-9AAE-322D9008FBE4}">
      <dgm:prSet phldrT="[Text]"/>
      <dgm:spPr>
        <a:solidFill>
          <a:schemeClr val="accent5">
            <a:lumMod val="40000"/>
            <a:lumOff val="60000"/>
          </a:schemeClr>
        </a:solidFill>
      </dgm:spPr>
      <dgm:t>
        <a:bodyPr/>
        <a:lstStyle/>
        <a:p>
          <a:r>
            <a:rPr lang="en-US" noProof="0" dirty="0"/>
            <a:t>Social protection</a:t>
          </a:r>
        </a:p>
      </dgm:t>
    </dgm:pt>
    <dgm:pt modelId="{EBB607F5-1B68-46F5-8294-3FC534F0F653}" type="parTrans" cxnId="{4C2F99B6-2702-4199-9E7D-1AC09A434CC1}">
      <dgm:prSet/>
      <dgm:spPr/>
      <dgm:t>
        <a:bodyPr/>
        <a:lstStyle/>
        <a:p>
          <a:endParaRPr lang="sr-Latn-RS"/>
        </a:p>
      </dgm:t>
    </dgm:pt>
    <dgm:pt modelId="{FA21AD12-DE8D-40C6-A828-320360EA8675}" type="sibTrans" cxnId="{4C2F99B6-2702-4199-9E7D-1AC09A434CC1}">
      <dgm:prSet/>
      <dgm:spPr/>
      <dgm:t>
        <a:bodyPr/>
        <a:lstStyle/>
        <a:p>
          <a:endParaRPr lang="sr-Latn-RS"/>
        </a:p>
      </dgm:t>
    </dgm:pt>
    <dgm:pt modelId="{1A2E033B-45E9-4488-845B-5F6D38CC5925}">
      <dgm:prSet phldrT="[Text]"/>
      <dgm:spPr>
        <a:solidFill>
          <a:schemeClr val="accent5">
            <a:lumMod val="20000"/>
            <a:lumOff val="80000"/>
            <a:alpha val="90000"/>
          </a:schemeClr>
        </a:solidFill>
      </dgm:spPr>
      <dgm:t>
        <a:bodyPr/>
        <a:lstStyle/>
        <a:p>
          <a:r>
            <a:rPr lang="en-US" noProof="0" dirty="0"/>
            <a:t>Sustainability of social protection systems</a:t>
          </a:r>
          <a:endParaRPr lang="sr-Latn-RS" dirty="0"/>
        </a:p>
      </dgm:t>
    </dgm:pt>
    <dgm:pt modelId="{B6019902-107B-4731-BD86-BC248F6D93E0}" type="parTrans" cxnId="{92EB85C1-8F17-4491-89F4-5CE974124C9E}">
      <dgm:prSet/>
      <dgm:spPr/>
      <dgm:t>
        <a:bodyPr/>
        <a:lstStyle/>
        <a:p>
          <a:endParaRPr lang="sr-Latn-RS"/>
        </a:p>
      </dgm:t>
    </dgm:pt>
    <dgm:pt modelId="{3750DC3E-30CA-447E-88DB-295CF3E60E62}" type="sibTrans" cxnId="{92EB85C1-8F17-4491-89F4-5CE974124C9E}">
      <dgm:prSet/>
      <dgm:spPr/>
      <dgm:t>
        <a:bodyPr/>
        <a:lstStyle/>
        <a:p>
          <a:endParaRPr lang="sr-Latn-RS"/>
        </a:p>
      </dgm:t>
    </dgm:pt>
    <dgm:pt modelId="{F5097E21-6973-4BBD-B4E4-D4F140EAA359}">
      <dgm:prSet phldrT="[Text]"/>
      <dgm:spPr>
        <a:solidFill>
          <a:schemeClr val="accent5">
            <a:lumMod val="20000"/>
            <a:lumOff val="80000"/>
            <a:alpha val="90000"/>
          </a:schemeClr>
        </a:solidFill>
      </dgm:spPr>
      <dgm:t>
        <a:bodyPr/>
        <a:lstStyle/>
        <a:p>
          <a:r>
            <a:rPr lang="sr-Latn-RS" dirty="0"/>
            <a:t>H</a:t>
          </a:r>
          <a:r>
            <a:rPr lang="en-US" dirty="0"/>
            <a:t>ow </a:t>
          </a:r>
          <a:r>
            <a:rPr lang="en-US" dirty="0" err="1"/>
            <a:t>organised</a:t>
          </a:r>
          <a:r>
            <a:rPr lang="en-US" dirty="0"/>
            <a:t> workers institutions might evolve in the upcoming years</a:t>
          </a:r>
          <a:endParaRPr lang="sr-Latn-RS" dirty="0"/>
        </a:p>
      </dgm:t>
    </dgm:pt>
    <dgm:pt modelId="{9DD17D5F-E3E9-4A06-B396-CBD4E10498D6}" type="parTrans" cxnId="{AD94709A-25B1-4B50-9352-E48A49681965}">
      <dgm:prSet/>
      <dgm:spPr/>
      <dgm:t>
        <a:bodyPr/>
        <a:lstStyle/>
        <a:p>
          <a:endParaRPr lang="sr-Latn-RS"/>
        </a:p>
      </dgm:t>
    </dgm:pt>
    <dgm:pt modelId="{492BB485-7269-4EA7-9A9A-B9F57283D095}" type="sibTrans" cxnId="{AD94709A-25B1-4B50-9352-E48A49681965}">
      <dgm:prSet/>
      <dgm:spPr/>
      <dgm:t>
        <a:bodyPr/>
        <a:lstStyle/>
        <a:p>
          <a:endParaRPr lang="sr-Latn-RS"/>
        </a:p>
      </dgm:t>
    </dgm:pt>
    <dgm:pt modelId="{9D1A61C9-AFDC-43AE-8AEA-8460EB434D69}">
      <dgm:prSet/>
      <dgm:spPr>
        <a:solidFill>
          <a:schemeClr val="accent5">
            <a:lumMod val="60000"/>
            <a:lumOff val="40000"/>
          </a:schemeClr>
        </a:solidFill>
      </dgm:spPr>
      <dgm:t>
        <a:bodyPr/>
        <a:lstStyle/>
        <a:p>
          <a:r>
            <a:rPr lang="en-US" noProof="0" dirty="0"/>
            <a:t>The future of job quality</a:t>
          </a:r>
        </a:p>
      </dgm:t>
    </dgm:pt>
    <dgm:pt modelId="{C0A9C88D-8258-4FAA-B777-C4D20ED12A94}" type="parTrans" cxnId="{3B9C5ED4-0756-4AFE-B094-0870F4F7BD2E}">
      <dgm:prSet/>
      <dgm:spPr/>
      <dgm:t>
        <a:bodyPr/>
        <a:lstStyle/>
        <a:p>
          <a:endParaRPr lang="sr-Latn-RS"/>
        </a:p>
      </dgm:t>
    </dgm:pt>
    <dgm:pt modelId="{400ACEC0-7E32-4CFD-98C5-7152ACE227AC}" type="sibTrans" cxnId="{3B9C5ED4-0756-4AFE-B094-0870F4F7BD2E}">
      <dgm:prSet/>
      <dgm:spPr/>
      <dgm:t>
        <a:bodyPr/>
        <a:lstStyle/>
        <a:p>
          <a:endParaRPr lang="sr-Latn-RS"/>
        </a:p>
      </dgm:t>
    </dgm:pt>
    <dgm:pt modelId="{5E3CE710-A299-4F7C-B312-139E095599BB}">
      <dgm:prSet/>
      <dgm:spPr>
        <a:solidFill>
          <a:schemeClr val="accent5">
            <a:lumMod val="20000"/>
            <a:lumOff val="80000"/>
            <a:alpha val="90000"/>
          </a:schemeClr>
        </a:solidFill>
      </dgm:spPr>
      <dgm:t>
        <a:bodyPr/>
        <a:lstStyle/>
        <a:p>
          <a:r>
            <a:rPr lang="sr-Latn-RS" dirty="0"/>
            <a:t>Future </a:t>
          </a:r>
          <a:r>
            <a:rPr lang="en-US" noProof="0" dirty="0"/>
            <a:t>working conditions</a:t>
          </a:r>
        </a:p>
      </dgm:t>
    </dgm:pt>
    <dgm:pt modelId="{089F7BB0-5136-443D-BFFC-357C17813DC1}" type="parTrans" cxnId="{6379588A-B9E4-4912-9252-7757A91A2FE1}">
      <dgm:prSet/>
      <dgm:spPr/>
      <dgm:t>
        <a:bodyPr/>
        <a:lstStyle/>
        <a:p>
          <a:endParaRPr lang="sr-Latn-RS"/>
        </a:p>
      </dgm:t>
    </dgm:pt>
    <dgm:pt modelId="{0C475D65-EA30-49FD-AA6B-A6891B2B5B84}" type="sibTrans" cxnId="{6379588A-B9E4-4912-9252-7757A91A2FE1}">
      <dgm:prSet/>
      <dgm:spPr/>
      <dgm:t>
        <a:bodyPr/>
        <a:lstStyle/>
        <a:p>
          <a:endParaRPr lang="sr-Latn-RS"/>
        </a:p>
      </dgm:t>
    </dgm:pt>
    <dgm:pt modelId="{73CB750D-9897-4EC2-B7DD-F0D4B445C55A}">
      <dgm:prSet/>
      <dgm:spPr>
        <a:solidFill>
          <a:schemeClr val="accent5">
            <a:lumMod val="60000"/>
            <a:lumOff val="40000"/>
          </a:schemeClr>
        </a:solidFill>
      </dgm:spPr>
      <dgm:t>
        <a:bodyPr/>
        <a:lstStyle/>
        <a:p>
          <a:r>
            <a:rPr lang="en-US" noProof="0" dirty="0"/>
            <a:t>Wage and income inequality</a:t>
          </a:r>
          <a:endParaRPr lang="sr-Latn-RS" dirty="0"/>
        </a:p>
      </dgm:t>
    </dgm:pt>
    <dgm:pt modelId="{26DF8ED7-F11D-443A-B772-E195A9B19F06}" type="parTrans" cxnId="{ABBE3EF8-34E8-45F0-B7A1-06C35DA57EAE}">
      <dgm:prSet/>
      <dgm:spPr/>
      <dgm:t>
        <a:bodyPr/>
        <a:lstStyle/>
        <a:p>
          <a:endParaRPr lang="sr-Latn-RS"/>
        </a:p>
      </dgm:t>
    </dgm:pt>
    <dgm:pt modelId="{CB36F855-8FD8-4A54-8716-9889B383300C}" type="sibTrans" cxnId="{ABBE3EF8-34E8-45F0-B7A1-06C35DA57EAE}">
      <dgm:prSet/>
      <dgm:spPr/>
      <dgm:t>
        <a:bodyPr/>
        <a:lstStyle/>
        <a:p>
          <a:endParaRPr lang="sr-Latn-RS"/>
        </a:p>
      </dgm:t>
    </dgm:pt>
    <dgm:pt modelId="{6FCF4134-C09E-430E-BBC0-FEEBBDC805BF}">
      <dgm:prSet/>
      <dgm:spPr>
        <a:solidFill>
          <a:schemeClr val="accent5">
            <a:lumMod val="20000"/>
            <a:lumOff val="80000"/>
            <a:alpha val="90000"/>
          </a:schemeClr>
        </a:solidFill>
      </dgm:spPr>
      <dgm:t>
        <a:bodyPr/>
        <a:lstStyle/>
        <a:p>
          <a:r>
            <a:rPr lang="sr-Latn-RS" dirty="0"/>
            <a:t>A</a:t>
          </a:r>
          <a:r>
            <a:rPr lang="en-US" dirty="0" err="1"/>
            <a:t>verage</a:t>
          </a:r>
          <a:r>
            <a:rPr lang="en-US" dirty="0"/>
            <a:t> growth of wages and earnings</a:t>
          </a:r>
          <a:endParaRPr lang="sr-Latn-RS" dirty="0"/>
        </a:p>
      </dgm:t>
    </dgm:pt>
    <dgm:pt modelId="{6A439320-38D4-454B-A800-AD11A73183F7}" type="parTrans" cxnId="{94659B9E-706C-426C-B003-AF354A0BDB26}">
      <dgm:prSet/>
      <dgm:spPr/>
      <dgm:t>
        <a:bodyPr/>
        <a:lstStyle/>
        <a:p>
          <a:endParaRPr lang="sr-Latn-RS"/>
        </a:p>
      </dgm:t>
    </dgm:pt>
    <dgm:pt modelId="{81B8D731-61ED-40D3-AD76-35B268351F71}" type="sibTrans" cxnId="{94659B9E-706C-426C-B003-AF354A0BDB26}">
      <dgm:prSet/>
      <dgm:spPr/>
      <dgm:t>
        <a:bodyPr/>
        <a:lstStyle/>
        <a:p>
          <a:endParaRPr lang="sr-Latn-RS"/>
        </a:p>
      </dgm:t>
    </dgm:pt>
    <dgm:pt modelId="{F43151E0-62D2-47EC-8096-DF42251713DB}">
      <dgm:prSet/>
      <dgm:spPr/>
      <dgm:t>
        <a:bodyPr/>
        <a:lstStyle/>
        <a:p>
          <a:r>
            <a:rPr lang="en-US" noProof="0" dirty="0"/>
            <a:t>Job </a:t>
          </a:r>
          <a:r>
            <a:rPr lang="en-US" dirty="0"/>
            <a:t>destruction</a:t>
          </a:r>
          <a:endParaRPr lang="sr-Latn-RS" dirty="0"/>
        </a:p>
      </dgm:t>
    </dgm:pt>
    <dgm:pt modelId="{6BA2F502-6473-4DB7-8E7D-D8A3837A107D}" type="parTrans" cxnId="{E4B1198C-A7DA-45B4-A3BD-F4A7297E8CD8}">
      <dgm:prSet/>
      <dgm:spPr/>
      <dgm:t>
        <a:bodyPr/>
        <a:lstStyle/>
        <a:p>
          <a:endParaRPr lang="sr-Latn-RS"/>
        </a:p>
      </dgm:t>
    </dgm:pt>
    <dgm:pt modelId="{837D7E11-7F35-46F2-8266-02A32B5AB6FF}" type="sibTrans" cxnId="{E4B1198C-A7DA-45B4-A3BD-F4A7297E8CD8}">
      <dgm:prSet/>
      <dgm:spPr/>
      <dgm:t>
        <a:bodyPr/>
        <a:lstStyle/>
        <a:p>
          <a:endParaRPr lang="sr-Latn-RS"/>
        </a:p>
      </dgm:t>
    </dgm:pt>
    <dgm:pt modelId="{4702DB90-B8F3-48FF-B593-FE3A10F6019C}">
      <dgm:prSet/>
      <dgm:spPr/>
      <dgm:t>
        <a:bodyPr/>
        <a:lstStyle/>
        <a:p>
          <a:r>
            <a:rPr lang="sr-Latn-RS" dirty="0"/>
            <a:t>T</a:t>
          </a:r>
          <a:r>
            <a:rPr lang="en-US" dirty="0"/>
            <a:t>he future composition of the </a:t>
          </a:r>
          <a:r>
            <a:rPr lang="en-US" dirty="0" err="1"/>
            <a:t>labour</a:t>
          </a:r>
          <a:r>
            <a:rPr lang="en-US" dirty="0"/>
            <a:t> force</a:t>
          </a:r>
          <a:endParaRPr lang="sr-Latn-RS" dirty="0"/>
        </a:p>
      </dgm:t>
    </dgm:pt>
    <dgm:pt modelId="{EDE1B7CF-0F4C-4D0A-94FD-0BC3337DF8D0}" type="parTrans" cxnId="{1EBE2996-9322-4658-98A2-D2F4E2C423FF}">
      <dgm:prSet/>
      <dgm:spPr/>
      <dgm:t>
        <a:bodyPr/>
        <a:lstStyle/>
        <a:p>
          <a:endParaRPr lang="sr-Latn-RS"/>
        </a:p>
      </dgm:t>
    </dgm:pt>
    <dgm:pt modelId="{77D709BC-0EFB-4DFC-912C-20F09740195A}" type="sibTrans" cxnId="{1EBE2996-9322-4658-98A2-D2F4E2C423FF}">
      <dgm:prSet/>
      <dgm:spPr/>
      <dgm:t>
        <a:bodyPr/>
        <a:lstStyle/>
        <a:p>
          <a:endParaRPr lang="sr-Latn-RS"/>
        </a:p>
      </dgm:t>
    </dgm:pt>
    <dgm:pt modelId="{5E7C971B-DE01-4392-A313-9701787C942E}">
      <dgm:prSet/>
      <dgm:spPr>
        <a:solidFill>
          <a:schemeClr val="accent5">
            <a:lumMod val="20000"/>
            <a:lumOff val="80000"/>
            <a:alpha val="90000"/>
          </a:schemeClr>
        </a:solidFill>
      </dgm:spPr>
      <dgm:t>
        <a:bodyPr/>
        <a:lstStyle/>
        <a:p>
          <a:r>
            <a:rPr lang="sr-Latn-RS" dirty="0"/>
            <a:t>D</a:t>
          </a:r>
          <a:r>
            <a:rPr lang="en-US" dirty="0" err="1"/>
            <a:t>istribution</a:t>
          </a:r>
          <a:r>
            <a:rPr lang="sr-Latn-RS" dirty="0"/>
            <a:t> </a:t>
          </a:r>
          <a:r>
            <a:rPr lang="sr-Latn-RS" dirty="0" err="1"/>
            <a:t>of</a:t>
          </a:r>
          <a:r>
            <a:rPr lang="sr-Latn-RS" dirty="0"/>
            <a:t> </a:t>
          </a:r>
          <a:r>
            <a:rPr lang="sr-Latn-RS" dirty="0" err="1"/>
            <a:t>wages</a:t>
          </a:r>
          <a:r>
            <a:rPr lang="sr-Latn-RS" dirty="0"/>
            <a:t> </a:t>
          </a:r>
          <a:r>
            <a:rPr lang="sr-Latn-RS" dirty="0" err="1"/>
            <a:t>and</a:t>
          </a:r>
          <a:r>
            <a:rPr lang="sr-Latn-RS" dirty="0"/>
            <a:t> </a:t>
          </a:r>
          <a:r>
            <a:rPr lang="sr-Latn-RS" dirty="0" err="1"/>
            <a:t>earnings</a:t>
          </a:r>
          <a:r>
            <a:rPr lang="en-US" dirty="0"/>
            <a:t> across households in the future</a:t>
          </a:r>
          <a:endParaRPr lang="sr-Latn-RS" dirty="0"/>
        </a:p>
      </dgm:t>
    </dgm:pt>
    <dgm:pt modelId="{C77FFDFA-A9E4-4CDD-8B7E-448120CDDC9D}" type="parTrans" cxnId="{E9F223BD-3EEA-4D11-8D69-3D678034CA69}">
      <dgm:prSet/>
      <dgm:spPr/>
      <dgm:t>
        <a:bodyPr/>
        <a:lstStyle/>
        <a:p>
          <a:endParaRPr lang="sr-Latn-RS"/>
        </a:p>
      </dgm:t>
    </dgm:pt>
    <dgm:pt modelId="{2F9ED6E8-8B52-4D3A-8F8C-62941CAEE3CE}" type="sibTrans" cxnId="{E9F223BD-3EEA-4D11-8D69-3D678034CA69}">
      <dgm:prSet/>
      <dgm:spPr/>
      <dgm:t>
        <a:bodyPr/>
        <a:lstStyle/>
        <a:p>
          <a:endParaRPr lang="sr-Latn-RS"/>
        </a:p>
      </dgm:t>
    </dgm:pt>
    <dgm:pt modelId="{1CD84596-DAC0-4558-9585-3D16284B7D8E}">
      <dgm:prSet/>
      <dgm:spPr>
        <a:solidFill>
          <a:schemeClr val="accent5">
            <a:lumMod val="40000"/>
            <a:lumOff val="60000"/>
          </a:schemeClr>
        </a:solidFill>
      </dgm:spPr>
      <dgm:t>
        <a:bodyPr/>
        <a:lstStyle/>
        <a:p>
          <a:r>
            <a:rPr lang="sr-Latn-RS" dirty="0"/>
            <a:t>T</a:t>
          </a:r>
          <a:r>
            <a:rPr lang="en-US" dirty="0"/>
            <a:t>he future of social dialogue </a:t>
          </a:r>
          <a:r>
            <a:rPr lang="en-US" noProof="0" dirty="0"/>
            <a:t>and industrial relations </a:t>
          </a:r>
        </a:p>
      </dgm:t>
    </dgm:pt>
    <dgm:pt modelId="{F509D7AF-D75F-420F-81E2-9DFF86A6D435}" type="parTrans" cxnId="{BFB02FB8-D3D4-4A6D-8CD3-8B63D4B4C769}">
      <dgm:prSet/>
      <dgm:spPr/>
      <dgm:t>
        <a:bodyPr/>
        <a:lstStyle/>
        <a:p>
          <a:endParaRPr lang="sr-Latn-RS"/>
        </a:p>
      </dgm:t>
    </dgm:pt>
    <dgm:pt modelId="{7F348C33-B028-433D-BDFB-17675659DFE6}" type="sibTrans" cxnId="{BFB02FB8-D3D4-4A6D-8CD3-8B63D4B4C769}">
      <dgm:prSet/>
      <dgm:spPr/>
      <dgm:t>
        <a:bodyPr/>
        <a:lstStyle/>
        <a:p>
          <a:endParaRPr lang="sr-Latn-RS"/>
        </a:p>
      </dgm:t>
    </dgm:pt>
    <dgm:pt modelId="{156AF5AB-4902-4856-BA1A-CD377BD7345F}" type="pres">
      <dgm:prSet presAssocID="{5C7F4376-4D92-4C64-92BF-4C2BEC83F8AF}" presName="Name0" presStyleCnt="0">
        <dgm:presLayoutVars>
          <dgm:dir/>
          <dgm:animLvl val="lvl"/>
          <dgm:resizeHandles val="exact"/>
        </dgm:presLayoutVars>
      </dgm:prSet>
      <dgm:spPr/>
      <dgm:t>
        <a:bodyPr/>
        <a:lstStyle/>
        <a:p>
          <a:endParaRPr lang="en-US"/>
        </a:p>
      </dgm:t>
    </dgm:pt>
    <dgm:pt modelId="{8517D73F-7659-4310-B18E-381B755B675A}" type="pres">
      <dgm:prSet presAssocID="{24EBB830-17DF-4F4B-9D91-36F8329E2052}" presName="linNode" presStyleCnt="0"/>
      <dgm:spPr/>
    </dgm:pt>
    <dgm:pt modelId="{4F0B0791-0499-42C5-86DD-6116DAB70507}" type="pres">
      <dgm:prSet presAssocID="{24EBB830-17DF-4F4B-9D91-36F8329E2052}" presName="parentText" presStyleLbl="node1" presStyleIdx="0" presStyleCnt="5">
        <dgm:presLayoutVars>
          <dgm:chMax val="1"/>
          <dgm:bulletEnabled val="1"/>
        </dgm:presLayoutVars>
      </dgm:prSet>
      <dgm:spPr/>
      <dgm:t>
        <a:bodyPr/>
        <a:lstStyle/>
        <a:p>
          <a:endParaRPr lang="en-US"/>
        </a:p>
      </dgm:t>
    </dgm:pt>
    <dgm:pt modelId="{73AFD40E-31D5-4F96-B13D-7508B512BCD0}" type="pres">
      <dgm:prSet presAssocID="{24EBB830-17DF-4F4B-9D91-36F8329E2052}" presName="descendantText" presStyleLbl="alignAccFollowNode1" presStyleIdx="0" presStyleCnt="5">
        <dgm:presLayoutVars>
          <dgm:bulletEnabled val="1"/>
        </dgm:presLayoutVars>
      </dgm:prSet>
      <dgm:spPr/>
      <dgm:t>
        <a:bodyPr/>
        <a:lstStyle/>
        <a:p>
          <a:endParaRPr lang="en-US"/>
        </a:p>
      </dgm:t>
    </dgm:pt>
    <dgm:pt modelId="{B9ABE014-5872-457E-B9E3-856EF831C2B8}" type="pres">
      <dgm:prSet presAssocID="{7B616DED-39A6-45C1-A55F-B1CD618863A0}" presName="sp" presStyleCnt="0"/>
      <dgm:spPr/>
    </dgm:pt>
    <dgm:pt modelId="{A856240F-5FBF-49BE-A193-88AE0ABAEC4A}" type="pres">
      <dgm:prSet presAssocID="{9D1A61C9-AFDC-43AE-8AEA-8460EB434D69}" presName="linNode" presStyleCnt="0"/>
      <dgm:spPr/>
    </dgm:pt>
    <dgm:pt modelId="{2C3FB73A-A5F1-4512-A188-F5F9A35C8B36}" type="pres">
      <dgm:prSet presAssocID="{9D1A61C9-AFDC-43AE-8AEA-8460EB434D69}" presName="parentText" presStyleLbl="node1" presStyleIdx="1" presStyleCnt="5">
        <dgm:presLayoutVars>
          <dgm:chMax val="1"/>
          <dgm:bulletEnabled val="1"/>
        </dgm:presLayoutVars>
      </dgm:prSet>
      <dgm:spPr/>
      <dgm:t>
        <a:bodyPr/>
        <a:lstStyle/>
        <a:p>
          <a:endParaRPr lang="en-US"/>
        </a:p>
      </dgm:t>
    </dgm:pt>
    <dgm:pt modelId="{830C79AE-2642-4FDF-A0EB-DF113B0D3705}" type="pres">
      <dgm:prSet presAssocID="{9D1A61C9-AFDC-43AE-8AEA-8460EB434D69}" presName="descendantText" presStyleLbl="alignAccFollowNode1" presStyleIdx="1" presStyleCnt="5">
        <dgm:presLayoutVars>
          <dgm:bulletEnabled val="1"/>
        </dgm:presLayoutVars>
      </dgm:prSet>
      <dgm:spPr/>
      <dgm:t>
        <a:bodyPr/>
        <a:lstStyle/>
        <a:p>
          <a:endParaRPr lang="en-US"/>
        </a:p>
      </dgm:t>
    </dgm:pt>
    <dgm:pt modelId="{DF03C613-FBF6-4DF4-BE03-1C3EC9B6496D}" type="pres">
      <dgm:prSet presAssocID="{400ACEC0-7E32-4CFD-98C5-7152ACE227AC}" presName="sp" presStyleCnt="0"/>
      <dgm:spPr/>
    </dgm:pt>
    <dgm:pt modelId="{7B935E74-7A63-4943-93B3-A1FF7A96C79C}" type="pres">
      <dgm:prSet presAssocID="{A9DF9451-DF09-4615-9AAE-322D9008FBE4}" presName="linNode" presStyleCnt="0"/>
      <dgm:spPr/>
    </dgm:pt>
    <dgm:pt modelId="{A174C4FE-BCA2-4CEF-AEBF-F7675321BB7D}" type="pres">
      <dgm:prSet presAssocID="{A9DF9451-DF09-4615-9AAE-322D9008FBE4}" presName="parentText" presStyleLbl="node1" presStyleIdx="2" presStyleCnt="5">
        <dgm:presLayoutVars>
          <dgm:chMax val="1"/>
          <dgm:bulletEnabled val="1"/>
        </dgm:presLayoutVars>
      </dgm:prSet>
      <dgm:spPr/>
      <dgm:t>
        <a:bodyPr/>
        <a:lstStyle/>
        <a:p>
          <a:endParaRPr lang="en-US"/>
        </a:p>
      </dgm:t>
    </dgm:pt>
    <dgm:pt modelId="{F3AFF6AB-2A91-498B-A9D2-33F5F68D571C}" type="pres">
      <dgm:prSet presAssocID="{A9DF9451-DF09-4615-9AAE-322D9008FBE4}" presName="descendantText" presStyleLbl="alignAccFollowNode1" presStyleIdx="2" presStyleCnt="5">
        <dgm:presLayoutVars>
          <dgm:bulletEnabled val="1"/>
        </dgm:presLayoutVars>
      </dgm:prSet>
      <dgm:spPr/>
      <dgm:t>
        <a:bodyPr/>
        <a:lstStyle/>
        <a:p>
          <a:endParaRPr lang="en-US"/>
        </a:p>
      </dgm:t>
    </dgm:pt>
    <dgm:pt modelId="{993C9723-BB3B-4ABD-9731-D51115CB587F}" type="pres">
      <dgm:prSet presAssocID="{FA21AD12-DE8D-40C6-A828-320360EA8675}" presName="sp" presStyleCnt="0"/>
      <dgm:spPr/>
    </dgm:pt>
    <dgm:pt modelId="{2D2E73B1-181C-4829-91E9-5200EAEBF0C8}" type="pres">
      <dgm:prSet presAssocID="{73CB750D-9897-4EC2-B7DD-F0D4B445C55A}" presName="linNode" presStyleCnt="0"/>
      <dgm:spPr/>
    </dgm:pt>
    <dgm:pt modelId="{130A17CC-90B9-4969-8C60-807E20C62D62}" type="pres">
      <dgm:prSet presAssocID="{73CB750D-9897-4EC2-B7DD-F0D4B445C55A}" presName="parentText" presStyleLbl="node1" presStyleIdx="3" presStyleCnt="5">
        <dgm:presLayoutVars>
          <dgm:chMax val="1"/>
          <dgm:bulletEnabled val="1"/>
        </dgm:presLayoutVars>
      </dgm:prSet>
      <dgm:spPr/>
      <dgm:t>
        <a:bodyPr/>
        <a:lstStyle/>
        <a:p>
          <a:endParaRPr lang="en-US"/>
        </a:p>
      </dgm:t>
    </dgm:pt>
    <dgm:pt modelId="{0444D376-6EEE-4537-B4E5-181C9C18B080}" type="pres">
      <dgm:prSet presAssocID="{73CB750D-9897-4EC2-B7DD-F0D4B445C55A}" presName="descendantText" presStyleLbl="alignAccFollowNode1" presStyleIdx="3" presStyleCnt="5">
        <dgm:presLayoutVars>
          <dgm:bulletEnabled val="1"/>
        </dgm:presLayoutVars>
      </dgm:prSet>
      <dgm:spPr/>
      <dgm:t>
        <a:bodyPr/>
        <a:lstStyle/>
        <a:p>
          <a:endParaRPr lang="en-US"/>
        </a:p>
      </dgm:t>
    </dgm:pt>
    <dgm:pt modelId="{07953DDB-987E-488C-83A2-F18A800B1C6C}" type="pres">
      <dgm:prSet presAssocID="{CB36F855-8FD8-4A54-8716-9889B383300C}" presName="sp" presStyleCnt="0"/>
      <dgm:spPr/>
    </dgm:pt>
    <dgm:pt modelId="{D214BCCD-84A4-46B6-BBF7-3900DE21B470}" type="pres">
      <dgm:prSet presAssocID="{1CD84596-DAC0-4558-9585-3D16284B7D8E}" presName="linNode" presStyleCnt="0"/>
      <dgm:spPr/>
    </dgm:pt>
    <dgm:pt modelId="{16B174C3-3DD8-4484-9015-E4553B5AEB7D}" type="pres">
      <dgm:prSet presAssocID="{1CD84596-DAC0-4558-9585-3D16284B7D8E}" presName="parentText" presStyleLbl="node1" presStyleIdx="4" presStyleCnt="5">
        <dgm:presLayoutVars>
          <dgm:chMax val="1"/>
          <dgm:bulletEnabled val="1"/>
        </dgm:presLayoutVars>
      </dgm:prSet>
      <dgm:spPr/>
      <dgm:t>
        <a:bodyPr/>
        <a:lstStyle/>
        <a:p>
          <a:endParaRPr lang="en-US"/>
        </a:p>
      </dgm:t>
    </dgm:pt>
    <dgm:pt modelId="{209410B7-6F7B-45FA-8679-0B6D5CFB175A}" type="pres">
      <dgm:prSet presAssocID="{1CD84596-DAC0-4558-9585-3D16284B7D8E}" presName="descendantText" presStyleLbl="alignAccFollowNode1" presStyleIdx="4" presStyleCnt="5">
        <dgm:presLayoutVars>
          <dgm:bulletEnabled val="1"/>
        </dgm:presLayoutVars>
      </dgm:prSet>
      <dgm:spPr/>
      <dgm:t>
        <a:bodyPr/>
        <a:lstStyle/>
        <a:p>
          <a:endParaRPr lang="en-US"/>
        </a:p>
      </dgm:t>
    </dgm:pt>
  </dgm:ptLst>
  <dgm:cxnLst>
    <dgm:cxn modelId="{00859BFF-DFDD-4080-ACA5-BDF1D0E43D21}" type="presOf" srcId="{9D1A61C9-AFDC-43AE-8AEA-8460EB434D69}" destId="{2C3FB73A-A5F1-4512-A188-F5F9A35C8B36}" srcOrd="0" destOrd="0" presId="urn:microsoft.com/office/officeart/2005/8/layout/vList5"/>
    <dgm:cxn modelId="{7F3C6957-B056-4407-8193-24F5D1399396}" type="presOf" srcId="{5C7F4376-4D92-4C64-92BF-4C2BEC83F8AF}" destId="{156AF5AB-4902-4856-BA1A-CD377BD7345F}" srcOrd="0" destOrd="0" presId="urn:microsoft.com/office/officeart/2005/8/layout/vList5"/>
    <dgm:cxn modelId="{375F32CD-DBCE-4A9B-A896-F31551B256A2}" type="presOf" srcId="{24EBB830-17DF-4F4B-9D91-36F8329E2052}" destId="{4F0B0791-0499-42C5-86DD-6116DAB70507}" srcOrd="0" destOrd="0" presId="urn:microsoft.com/office/officeart/2005/8/layout/vList5"/>
    <dgm:cxn modelId="{B110A546-91EF-4617-9FEA-C70A6CFB34FC}" type="presOf" srcId="{F5097E21-6973-4BBD-B4E4-D4F140EAA359}" destId="{209410B7-6F7B-45FA-8679-0B6D5CFB175A}" srcOrd="0" destOrd="0" presId="urn:microsoft.com/office/officeart/2005/8/layout/vList5"/>
    <dgm:cxn modelId="{6379588A-B9E4-4912-9252-7757A91A2FE1}" srcId="{9D1A61C9-AFDC-43AE-8AEA-8460EB434D69}" destId="{5E3CE710-A299-4F7C-B312-139E095599BB}" srcOrd="0" destOrd="0" parTransId="{089F7BB0-5136-443D-BFFC-357C17813DC1}" sibTransId="{0C475D65-EA30-49FD-AA6B-A6891B2B5B84}"/>
    <dgm:cxn modelId="{94659B9E-706C-426C-B003-AF354A0BDB26}" srcId="{73CB750D-9897-4EC2-B7DD-F0D4B445C55A}" destId="{6FCF4134-C09E-430E-BBC0-FEEBBDC805BF}" srcOrd="0" destOrd="0" parTransId="{6A439320-38D4-454B-A800-AD11A73183F7}" sibTransId="{81B8D731-61ED-40D3-AD76-35B268351F71}"/>
    <dgm:cxn modelId="{4C2F99B6-2702-4199-9E7D-1AC09A434CC1}" srcId="{5C7F4376-4D92-4C64-92BF-4C2BEC83F8AF}" destId="{A9DF9451-DF09-4615-9AAE-322D9008FBE4}" srcOrd="2" destOrd="0" parTransId="{EBB607F5-1B68-46F5-8294-3FC534F0F653}" sibTransId="{FA21AD12-DE8D-40C6-A828-320360EA8675}"/>
    <dgm:cxn modelId="{E9F223BD-3EEA-4D11-8D69-3D678034CA69}" srcId="{73CB750D-9897-4EC2-B7DD-F0D4B445C55A}" destId="{5E7C971B-DE01-4392-A313-9701787C942E}" srcOrd="1" destOrd="0" parTransId="{C77FFDFA-A9E4-4CDD-8B7E-448120CDDC9D}" sibTransId="{2F9ED6E8-8B52-4D3A-8F8C-62941CAEE3CE}"/>
    <dgm:cxn modelId="{98D322C4-E761-4606-AE93-B34D56FFD8A9}" srcId="{24EBB830-17DF-4F4B-9D91-36F8329E2052}" destId="{BD903418-4658-4E74-B073-3DE23C069ED3}" srcOrd="0" destOrd="0" parTransId="{0C6A4AED-C57D-4606-B616-F3981A7402D2}" sibTransId="{854171BA-9F6B-4E7A-914A-0C24F5DE941D}"/>
    <dgm:cxn modelId="{1F5BC899-4554-4C78-921A-EE70CC247C3D}" type="presOf" srcId="{5E7C971B-DE01-4392-A313-9701787C942E}" destId="{0444D376-6EEE-4537-B4E5-181C9C18B080}" srcOrd="0" destOrd="1" presId="urn:microsoft.com/office/officeart/2005/8/layout/vList5"/>
    <dgm:cxn modelId="{92EB85C1-8F17-4491-89F4-5CE974124C9E}" srcId="{A9DF9451-DF09-4615-9AAE-322D9008FBE4}" destId="{1A2E033B-45E9-4488-845B-5F6D38CC5925}" srcOrd="0" destOrd="0" parTransId="{B6019902-107B-4731-BD86-BC248F6D93E0}" sibTransId="{3750DC3E-30CA-447E-88DB-295CF3E60E62}"/>
    <dgm:cxn modelId="{1EBE2996-9322-4658-98A2-D2F4E2C423FF}" srcId="{24EBB830-17DF-4F4B-9D91-36F8329E2052}" destId="{4702DB90-B8F3-48FF-B593-FE3A10F6019C}" srcOrd="2" destOrd="0" parTransId="{EDE1B7CF-0F4C-4D0A-94FD-0BC3337DF8D0}" sibTransId="{77D709BC-0EFB-4DFC-912C-20F09740195A}"/>
    <dgm:cxn modelId="{BFB02FB8-D3D4-4A6D-8CD3-8B63D4B4C769}" srcId="{5C7F4376-4D92-4C64-92BF-4C2BEC83F8AF}" destId="{1CD84596-DAC0-4558-9585-3D16284B7D8E}" srcOrd="4" destOrd="0" parTransId="{F509D7AF-D75F-420F-81E2-9DFF86A6D435}" sibTransId="{7F348C33-B028-433D-BDFB-17675659DFE6}"/>
    <dgm:cxn modelId="{AD94709A-25B1-4B50-9352-E48A49681965}" srcId="{1CD84596-DAC0-4558-9585-3D16284B7D8E}" destId="{F5097E21-6973-4BBD-B4E4-D4F140EAA359}" srcOrd="0" destOrd="0" parTransId="{9DD17D5F-E3E9-4A06-B396-CBD4E10498D6}" sibTransId="{492BB485-7269-4EA7-9A9A-B9F57283D095}"/>
    <dgm:cxn modelId="{B4E622EA-E3B2-430B-B055-8AD4CAADAD6A}" type="presOf" srcId="{73CB750D-9897-4EC2-B7DD-F0D4B445C55A}" destId="{130A17CC-90B9-4969-8C60-807E20C62D62}" srcOrd="0" destOrd="0" presId="urn:microsoft.com/office/officeart/2005/8/layout/vList5"/>
    <dgm:cxn modelId="{3B9C5ED4-0756-4AFE-B094-0870F4F7BD2E}" srcId="{5C7F4376-4D92-4C64-92BF-4C2BEC83F8AF}" destId="{9D1A61C9-AFDC-43AE-8AEA-8460EB434D69}" srcOrd="1" destOrd="0" parTransId="{C0A9C88D-8258-4FAA-B777-C4D20ED12A94}" sibTransId="{400ACEC0-7E32-4CFD-98C5-7152ACE227AC}"/>
    <dgm:cxn modelId="{BD367C42-988D-4A96-8FE4-BC8B1F896D82}" type="presOf" srcId="{6FCF4134-C09E-430E-BBC0-FEEBBDC805BF}" destId="{0444D376-6EEE-4537-B4E5-181C9C18B080}" srcOrd="0" destOrd="0" presId="urn:microsoft.com/office/officeart/2005/8/layout/vList5"/>
    <dgm:cxn modelId="{8962D1DD-282A-4A46-9F0C-CCB421A09DE0}" type="presOf" srcId="{1CD84596-DAC0-4558-9585-3D16284B7D8E}" destId="{16B174C3-3DD8-4484-9015-E4553B5AEB7D}" srcOrd="0" destOrd="0" presId="urn:microsoft.com/office/officeart/2005/8/layout/vList5"/>
    <dgm:cxn modelId="{ABBE3EF8-34E8-45F0-B7A1-06C35DA57EAE}" srcId="{5C7F4376-4D92-4C64-92BF-4C2BEC83F8AF}" destId="{73CB750D-9897-4EC2-B7DD-F0D4B445C55A}" srcOrd="3" destOrd="0" parTransId="{26DF8ED7-F11D-443A-B772-E195A9B19F06}" sibTransId="{CB36F855-8FD8-4A54-8716-9889B383300C}"/>
    <dgm:cxn modelId="{C9BDE84E-0B6D-45AB-8CCB-C347D5D4096B}" srcId="{5C7F4376-4D92-4C64-92BF-4C2BEC83F8AF}" destId="{24EBB830-17DF-4F4B-9D91-36F8329E2052}" srcOrd="0" destOrd="0" parTransId="{EC5E7062-24FC-45E7-94E3-C94319556062}" sibTransId="{7B616DED-39A6-45C1-A55F-B1CD618863A0}"/>
    <dgm:cxn modelId="{8D462F10-4FB8-42C6-81E8-DD0474263A37}" type="presOf" srcId="{F43151E0-62D2-47EC-8096-DF42251713DB}" destId="{73AFD40E-31D5-4F96-B13D-7508B512BCD0}" srcOrd="0" destOrd="1" presId="urn:microsoft.com/office/officeart/2005/8/layout/vList5"/>
    <dgm:cxn modelId="{E4B1198C-A7DA-45B4-A3BD-F4A7297E8CD8}" srcId="{24EBB830-17DF-4F4B-9D91-36F8329E2052}" destId="{F43151E0-62D2-47EC-8096-DF42251713DB}" srcOrd="1" destOrd="0" parTransId="{6BA2F502-6473-4DB7-8E7D-D8A3837A107D}" sibTransId="{837D7E11-7F35-46F2-8266-02A32B5AB6FF}"/>
    <dgm:cxn modelId="{659D2942-70F7-40FD-BCD3-149467F73C83}" type="presOf" srcId="{1A2E033B-45E9-4488-845B-5F6D38CC5925}" destId="{F3AFF6AB-2A91-498B-A9D2-33F5F68D571C}" srcOrd="0" destOrd="0" presId="urn:microsoft.com/office/officeart/2005/8/layout/vList5"/>
    <dgm:cxn modelId="{2B37ED89-E5C3-40BF-AAA8-36173A2CDD2E}" type="presOf" srcId="{A9DF9451-DF09-4615-9AAE-322D9008FBE4}" destId="{A174C4FE-BCA2-4CEF-AEBF-F7675321BB7D}" srcOrd="0" destOrd="0" presId="urn:microsoft.com/office/officeart/2005/8/layout/vList5"/>
    <dgm:cxn modelId="{98FDA788-7CBE-4939-96DF-C133FE4B973F}" type="presOf" srcId="{5E3CE710-A299-4F7C-B312-139E095599BB}" destId="{830C79AE-2642-4FDF-A0EB-DF113B0D3705}" srcOrd="0" destOrd="0" presId="urn:microsoft.com/office/officeart/2005/8/layout/vList5"/>
    <dgm:cxn modelId="{80CFD601-AE7B-4A74-AC66-336D3F0CD61C}" type="presOf" srcId="{BD903418-4658-4E74-B073-3DE23C069ED3}" destId="{73AFD40E-31D5-4F96-B13D-7508B512BCD0}" srcOrd="0" destOrd="0" presId="urn:microsoft.com/office/officeart/2005/8/layout/vList5"/>
    <dgm:cxn modelId="{4A9E2DB6-4412-4E16-B567-1038D52B0184}" type="presOf" srcId="{4702DB90-B8F3-48FF-B593-FE3A10F6019C}" destId="{73AFD40E-31D5-4F96-B13D-7508B512BCD0}" srcOrd="0" destOrd="2" presId="urn:microsoft.com/office/officeart/2005/8/layout/vList5"/>
    <dgm:cxn modelId="{F67ECA7B-5B95-42DD-B344-371D0D78BC73}" type="presParOf" srcId="{156AF5AB-4902-4856-BA1A-CD377BD7345F}" destId="{8517D73F-7659-4310-B18E-381B755B675A}" srcOrd="0" destOrd="0" presId="urn:microsoft.com/office/officeart/2005/8/layout/vList5"/>
    <dgm:cxn modelId="{87B52CD0-E1C0-419A-B5A8-EA5D034BEADA}" type="presParOf" srcId="{8517D73F-7659-4310-B18E-381B755B675A}" destId="{4F0B0791-0499-42C5-86DD-6116DAB70507}" srcOrd="0" destOrd="0" presId="urn:microsoft.com/office/officeart/2005/8/layout/vList5"/>
    <dgm:cxn modelId="{B7FD9F9B-EF02-47EC-B558-F58B0FB34428}" type="presParOf" srcId="{8517D73F-7659-4310-B18E-381B755B675A}" destId="{73AFD40E-31D5-4F96-B13D-7508B512BCD0}" srcOrd="1" destOrd="0" presId="urn:microsoft.com/office/officeart/2005/8/layout/vList5"/>
    <dgm:cxn modelId="{755E596F-E98A-4EC1-8437-AE4B97B96BB9}" type="presParOf" srcId="{156AF5AB-4902-4856-BA1A-CD377BD7345F}" destId="{B9ABE014-5872-457E-B9E3-856EF831C2B8}" srcOrd="1" destOrd="0" presId="urn:microsoft.com/office/officeart/2005/8/layout/vList5"/>
    <dgm:cxn modelId="{58278C71-0378-4C4A-80A9-7EDCCCFA2303}" type="presParOf" srcId="{156AF5AB-4902-4856-BA1A-CD377BD7345F}" destId="{A856240F-5FBF-49BE-A193-88AE0ABAEC4A}" srcOrd="2" destOrd="0" presId="urn:microsoft.com/office/officeart/2005/8/layout/vList5"/>
    <dgm:cxn modelId="{7CC12E2D-DEBB-43FB-A189-9E6E57CB6BA1}" type="presParOf" srcId="{A856240F-5FBF-49BE-A193-88AE0ABAEC4A}" destId="{2C3FB73A-A5F1-4512-A188-F5F9A35C8B36}" srcOrd="0" destOrd="0" presId="urn:microsoft.com/office/officeart/2005/8/layout/vList5"/>
    <dgm:cxn modelId="{44F963CD-A5C2-4D36-86EC-066737D48EFA}" type="presParOf" srcId="{A856240F-5FBF-49BE-A193-88AE0ABAEC4A}" destId="{830C79AE-2642-4FDF-A0EB-DF113B0D3705}" srcOrd="1" destOrd="0" presId="urn:microsoft.com/office/officeart/2005/8/layout/vList5"/>
    <dgm:cxn modelId="{69FF7F13-9844-43DB-924E-D3CFF4FA46E5}" type="presParOf" srcId="{156AF5AB-4902-4856-BA1A-CD377BD7345F}" destId="{DF03C613-FBF6-4DF4-BE03-1C3EC9B6496D}" srcOrd="3" destOrd="0" presId="urn:microsoft.com/office/officeart/2005/8/layout/vList5"/>
    <dgm:cxn modelId="{3DDB89DC-F1E1-4B77-B344-76AADB1EA6D0}" type="presParOf" srcId="{156AF5AB-4902-4856-BA1A-CD377BD7345F}" destId="{7B935E74-7A63-4943-93B3-A1FF7A96C79C}" srcOrd="4" destOrd="0" presId="urn:microsoft.com/office/officeart/2005/8/layout/vList5"/>
    <dgm:cxn modelId="{4C5E7E4D-7F2B-416D-B8BD-4FB838A87422}" type="presParOf" srcId="{7B935E74-7A63-4943-93B3-A1FF7A96C79C}" destId="{A174C4FE-BCA2-4CEF-AEBF-F7675321BB7D}" srcOrd="0" destOrd="0" presId="urn:microsoft.com/office/officeart/2005/8/layout/vList5"/>
    <dgm:cxn modelId="{B54A9C44-4F7E-497B-B193-909DF074730D}" type="presParOf" srcId="{7B935E74-7A63-4943-93B3-A1FF7A96C79C}" destId="{F3AFF6AB-2A91-498B-A9D2-33F5F68D571C}" srcOrd="1" destOrd="0" presId="urn:microsoft.com/office/officeart/2005/8/layout/vList5"/>
    <dgm:cxn modelId="{E9D35460-D21B-44FE-9840-B99344439E03}" type="presParOf" srcId="{156AF5AB-4902-4856-BA1A-CD377BD7345F}" destId="{993C9723-BB3B-4ABD-9731-D51115CB587F}" srcOrd="5" destOrd="0" presId="urn:microsoft.com/office/officeart/2005/8/layout/vList5"/>
    <dgm:cxn modelId="{399C1E77-1373-48B0-A20F-97A3C6DBCA2D}" type="presParOf" srcId="{156AF5AB-4902-4856-BA1A-CD377BD7345F}" destId="{2D2E73B1-181C-4829-91E9-5200EAEBF0C8}" srcOrd="6" destOrd="0" presId="urn:microsoft.com/office/officeart/2005/8/layout/vList5"/>
    <dgm:cxn modelId="{2282D7D0-CDAF-4201-8546-0600F462F42A}" type="presParOf" srcId="{2D2E73B1-181C-4829-91E9-5200EAEBF0C8}" destId="{130A17CC-90B9-4969-8C60-807E20C62D62}" srcOrd="0" destOrd="0" presId="urn:microsoft.com/office/officeart/2005/8/layout/vList5"/>
    <dgm:cxn modelId="{D91D35DA-37BA-4ED5-A280-B45F4480C3F4}" type="presParOf" srcId="{2D2E73B1-181C-4829-91E9-5200EAEBF0C8}" destId="{0444D376-6EEE-4537-B4E5-181C9C18B080}" srcOrd="1" destOrd="0" presId="urn:microsoft.com/office/officeart/2005/8/layout/vList5"/>
    <dgm:cxn modelId="{7EE7D070-DC91-416D-BDD5-2AB23D35061A}" type="presParOf" srcId="{156AF5AB-4902-4856-BA1A-CD377BD7345F}" destId="{07953DDB-987E-488C-83A2-F18A800B1C6C}" srcOrd="7" destOrd="0" presId="urn:microsoft.com/office/officeart/2005/8/layout/vList5"/>
    <dgm:cxn modelId="{799E4C4E-9BDC-40CE-BA43-795FF748A338}" type="presParOf" srcId="{156AF5AB-4902-4856-BA1A-CD377BD7345F}" destId="{D214BCCD-84A4-46B6-BBF7-3900DE21B470}" srcOrd="8" destOrd="0" presId="urn:microsoft.com/office/officeart/2005/8/layout/vList5"/>
    <dgm:cxn modelId="{364E7496-0485-4900-925C-92D811C60418}" type="presParOf" srcId="{D214BCCD-84A4-46B6-BBF7-3900DE21B470}" destId="{16B174C3-3DD8-4484-9015-E4553B5AEB7D}" srcOrd="0" destOrd="0" presId="urn:microsoft.com/office/officeart/2005/8/layout/vList5"/>
    <dgm:cxn modelId="{7F9C6A93-B7ED-4393-9A9A-7C5499FA41C0}" type="presParOf" srcId="{D214BCCD-84A4-46B6-BBF7-3900DE21B470}" destId="{209410B7-6F7B-45FA-8679-0B6D5CFB175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a:solidFill>
                <a:schemeClr val="bg1"/>
              </a:solidFill>
            </a:rPr>
            <a:t>Accelerating pace of technological change</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a:t>Shifting </a:t>
          </a:r>
          <a:r>
            <a:rPr lang="sr-Latn-RS" b="1" i="0" noProof="0" dirty="0"/>
            <a:t>d</a:t>
          </a:r>
          <a:r>
            <a:rPr lang="en-US" b="1" i="0" noProof="0" dirty="0" err="1"/>
            <a:t>emographic</a:t>
          </a:r>
          <a:r>
            <a:rPr lang="en-US" b="1" i="0" noProof="0" dirty="0"/>
            <a:t> </a:t>
          </a:r>
          <a:r>
            <a:rPr lang="sr-Latn-RS" b="1" i="0" noProof="0" dirty="0"/>
            <a:t>p</a:t>
          </a:r>
          <a:r>
            <a:rPr lang="en-US" b="1" i="0" noProof="0" dirty="0" err="1"/>
            <a:t>atterns</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sr-Latn-RS" b="1" dirty="0" err="1">
              <a:solidFill>
                <a:schemeClr val="bg1"/>
              </a:solidFill>
            </a:rPr>
            <a:t>pandemic</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a:t>Climate</a:t>
          </a:r>
          <a:r>
            <a:rPr lang="en-US" b="1" i="0" baseline="0" noProof="0" dirty="0"/>
            <a:t> change</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err="1"/>
            <a:t>Globalization</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t>
        <a:bodyPr/>
        <a:lstStyle/>
        <a:p>
          <a:endParaRPr lang="en-US"/>
        </a:p>
      </dgm:t>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t>
        <a:bodyPr/>
        <a:lstStyle/>
        <a:p>
          <a:endParaRPr lang="en-US"/>
        </a:p>
      </dgm:t>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t>
        <a:bodyPr/>
        <a:lstStyle/>
        <a:p>
          <a:endParaRPr lang="en-US"/>
        </a:p>
      </dgm:t>
    </dgm:pt>
    <dgm:pt modelId="{AFE06326-83F7-443C-BFD3-C5A597367D4B}" type="pres">
      <dgm:prSet presAssocID="{97DD52FA-8926-46F5-BD42-C476235ED686}" presName="nodeRect" presStyleLbl="alignNode1" presStyleIdx="0" presStyleCnt="5">
        <dgm:presLayoutVars>
          <dgm:bulletEnabled val="1"/>
        </dgm:presLayoutVars>
      </dgm:prSet>
      <dgm:spPr/>
      <dgm:t>
        <a:bodyPr/>
        <a:lstStyle/>
        <a:p>
          <a:endParaRPr lang="en-US"/>
        </a:p>
      </dgm:t>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t>
        <a:bodyPr/>
        <a:lstStyle/>
        <a:p>
          <a:endParaRPr lang="en-US"/>
        </a:p>
      </dgm:t>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t>
        <a:bodyPr/>
        <a:lstStyle/>
        <a:p>
          <a:endParaRPr lang="en-US"/>
        </a:p>
      </dgm:t>
    </dgm:pt>
    <dgm:pt modelId="{6830736E-9DD1-41F4-BC1B-79E0CB339BC4}" type="pres">
      <dgm:prSet presAssocID="{37FE235D-A313-44D7-B3F6-820CFC7F1E6F}" presName="nodeRect" presStyleLbl="alignNode1" presStyleIdx="1" presStyleCnt="5">
        <dgm:presLayoutVars>
          <dgm:bulletEnabled val="1"/>
        </dgm:presLayoutVars>
      </dgm:prSet>
      <dgm:spPr/>
      <dgm:t>
        <a:bodyPr/>
        <a:lstStyle/>
        <a:p>
          <a:endParaRPr lang="en-US"/>
        </a:p>
      </dgm:t>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t>
        <a:bodyPr/>
        <a:lstStyle/>
        <a:p>
          <a:endParaRPr lang="en-US"/>
        </a:p>
      </dgm:t>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t>
        <a:bodyPr/>
        <a:lstStyle/>
        <a:p>
          <a:endParaRPr lang="en-US"/>
        </a:p>
      </dgm:t>
    </dgm:pt>
    <dgm:pt modelId="{126F2B02-0981-4207-936B-F8F9DE01B1E1}" type="pres">
      <dgm:prSet presAssocID="{20B9D2BE-B629-4B09-BF38-E0E3BF9DEBA4}" presName="nodeRect" presStyleLbl="alignNode1" presStyleIdx="2" presStyleCnt="5">
        <dgm:presLayoutVars>
          <dgm:bulletEnabled val="1"/>
        </dgm:presLayoutVars>
      </dgm:prSet>
      <dgm:spPr/>
      <dgm:t>
        <a:bodyPr/>
        <a:lstStyle/>
        <a:p>
          <a:endParaRPr lang="en-US"/>
        </a:p>
      </dgm:t>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t>
        <a:bodyPr/>
        <a:lstStyle/>
        <a:p>
          <a:endParaRPr lang="en-US"/>
        </a:p>
      </dgm:t>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t>
        <a:bodyPr/>
        <a:lstStyle/>
        <a:p>
          <a:endParaRPr lang="en-US"/>
        </a:p>
      </dgm:t>
    </dgm:pt>
    <dgm:pt modelId="{5710E9EF-EBD0-42F2-BB64-8F36A8B49B26}" type="pres">
      <dgm:prSet presAssocID="{8AA400F1-2DAD-4C5E-A7AE-28B3A2F6B5D2}" presName="nodeRect" presStyleLbl="alignNode1" presStyleIdx="3" presStyleCnt="5">
        <dgm:presLayoutVars>
          <dgm:bulletEnabled val="1"/>
        </dgm:presLayoutVars>
      </dgm:prSet>
      <dgm:spPr/>
      <dgm:t>
        <a:bodyPr/>
        <a:lstStyle/>
        <a:p>
          <a:endParaRPr lang="en-US"/>
        </a:p>
      </dgm:t>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t>
        <a:bodyPr/>
        <a:lstStyle/>
        <a:p>
          <a:endParaRPr lang="en-US"/>
        </a:p>
      </dgm:t>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t>
        <a:bodyPr/>
        <a:lstStyle/>
        <a:p>
          <a:endParaRPr lang="en-US"/>
        </a:p>
      </dgm:t>
    </dgm:pt>
    <dgm:pt modelId="{18A0F08D-97FC-40EE-9384-30886C9D8058}" type="pres">
      <dgm:prSet presAssocID="{4BB94112-F036-4259-A5D6-B0198A8B7B9D}" presName="nodeRect" presStyleLbl="alignNode1" presStyleIdx="4" presStyleCnt="5">
        <dgm:presLayoutVars>
          <dgm:bulletEnabled val="1"/>
        </dgm:presLayoutVars>
      </dgm:prSet>
      <dgm:spPr/>
      <dgm:t>
        <a:bodyPr/>
        <a:lstStyle/>
        <a:p>
          <a:endParaRPr lang="en-US"/>
        </a:p>
      </dgm:t>
    </dgm:pt>
  </dgm:ptLst>
  <dgm:cxnLst>
    <dgm:cxn modelId="{609975A0-60B6-4DCA-8872-5950A5149011}" type="presOf" srcId="{8AA400F1-2DAD-4C5E-A7AE-28B3A2F6B5D2}" destId="{5710E9EF-EBD0-42F2-BB64-8F36A8B49B26}" srcOrd="1" destOrd="0" presId="urn:microsoft.com/office/officeart/2016/7/layout/LinearBlockProcessNumbered"/>
    <dgm:cxn modelId="{F7EB475E-F613-414F-B4B7-1249AC767FE0}" type="presOf" srcId="{B8800921-5D7D-4B1C-B648-6397F7C11BDB}" destId="{23E3F2DC-471A-4ADF-8B75-839FF901E4EC}" srcOrd="0" destOrd="0" presId="urn:microsoft.com/office/officeart/2016/7/layout/LinearBlockProcessNumbered"/>
    <dgm:cxn modelId="{6CDB93B4-6163-4889-ACE8-A05701FB60E8}" type="presOf" srcId="{20B9D2BE-B629-4B09-BF38-E0E3BF9DEBA4}" destId="{8BCFB43A-7A5D-4907-941A-0C0C83EF4B4F}" srcOrd="0" destOrd="0" presId="urn:microsoft.com/office/officeart/2016/7/layout/LinearBlockProcessNumbered"/>
    <dgm:cxn modelId="{95E0A161-9837-4F3B-B4D7-80F50BA43756}" type="presOf" srcId="{37FE235D-A313-44D7-B3F6-820CFC7F1E6F}" destId="{6830736E-9DD1-41F4-BC1B-79E0CB339BC4}" srcOrd="1" destOrd="0" presId="urn:microsoft.com/office/officeart/2016/7/layout/LinearBlockProcessNumbered"/>
    <dgm:cxn modelId="{AB2A9329-BF82-4B02-9A70-61229133A94B}" type="presOf" srcId="{4BB94112-F036-4259-A5D6-B0198A8B7B9D}" destId="{166E0798-03A4-4980-8A23-C4DD7503F72C}" srcOrd="0" destOrd="0" presId="urn:microsoft.com/office/officeart/2016/7/layout/LinearBlockProcessNumbered"/>
    <dgm:cxn modelId="{1E0E44C9-4973-4A41-B1B2-C9371DE5F110}" type="presOf" srcId="{8AA400F1-2DAD-4C5E-A7AE-28B3A2F6B5D2}" destId="{C4A2D9FD-3FFA-4CBE-9E4F-004229F35DEC}" srcOrd="0" destOrd="0" presId="urn:microsoft.com/office/officeart/2016/7/layout/LinearBlockProcessNumbered"/>
    <dgm:cxn modelId="{139FFF23-275E-4A7E-94AF-F2983ED0ABEF}" type="presOf" srcId="{4BB94112-F036-4259-A5D6-B0198A8B7B9D}" destId="{18A0F08D-97FC-40EE-9384-30886C9D8058}" srcOrd="1" destOrd="0" presId="urn:microsoft.com/office/officeart/2016/7/layout/LinearBlockProcessNumbered"/>
    <dgm:cxn modelId="{59476252-2F00-4CBF-B6B0-501AB897DAF2}" type="presOf" srcId="{20B9D2BE-B629-4B09-BF38-E0E3BF9DEBA4}" destId="{126F2B02-0981-4207-936B-F8F9DE01B1E1}" srcOrd="1" destOrd="0" presId="urn:microsoft.com/office/officeart/2016/7/layout/LinearBlockProcessNumbered"/>
    <dgm:cxn modelId="{66D9064E-5BC8-4A58-967C-E30D226962A4}" type="presOf" srcId="{97DD52FA-8926-46F5-BD42-C476235ED686}" destId="{AFE06326-83F7-443C-BFD3-C5A597367D4B}" srcOrd="1" destOrd="0" presId="urn:microsoft.com/office/officeart/2016/7/layout/LinearBlockProcessNumbered"/>
    <dgm:cxn modelId="{68FC37F0-4045-477C-BE7A-2F85291AD65C}" type="presOf" srcId="{97DD52FA-8926-46F5-BD42-C476235ED686}" destId="{DBC4281D-C71B-4664-995C-7B7AB2EE42E2}" srcOrd="0"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7210C9C8-6E30-45B8-A103-D9030BACDDB8}" srcId="{8C982E7E-C4D1-42ED-9121-CE5900B3602D}" destId="{97DD52FA-8926-46F5-BD42-C476235ED686}" srcOrd="0" destOrd="0" parTransId="{20892C76-CD78-45AF-B3E1-3D76F2A37AFC}" sibTransId="{41D5E014-00E4-4741-A5B2-53E79298F713}"/>
    <dgm:cxn modelId="{898BBD08-C094-4A1E-8713-C360154B48C7}" type="presOf" srcId="{8C982E7E-C4D1-42ED-9121-CE5900B3602D}" destId="{93517E33-9609-40E1-A04B-2BC457B04352}" srcOrd="0" destOrd="0" presId="urn:microsoft.com/office/officeart/2016/7/layout/LinearBlockProcessNumbered"/>
    <dgm:cxn modelId="{0803E624-A8DD-4F90-8CDF-650B737A0248}" type="presOf" srcId="{37FE235D-A313-44D7-B3F6-820CFC7F1E6F}" destId="{9C5372CC-55F9-41A2-B2A6-1914F78C1795}" srcOrd="0" destOrd="0" presId="urn:microsoft.com/office/officeart/2016/7/layout/LinearBlockProcessNumbered"/>
    <dgm:cxn modelId="{74B3D2D5-DD0F-4627-A84E-EB088BF6E35D}" type="presOf" srcId="{030C850F-A707-4595-BE68-13664C14431D}" destId="{F28DF6BC-2DCA-4F8F-91E2-A362C5473532}" srcOrd="0" destOrd="0" presId="urn:microsoft.com/office/officeart/2016/7/layout/LinearBlockProcessNumbered"/>
    <dgm:cxn modelId="{45949884-6126-4481-A75D-DBBCDF14DFEC}" type="presOf" srcId="{3715626F-6FB5-4039-8D0D-F000BD0B91FA}" destId="{616804D4-7870-46A6-B2A0-2CE8219FB9BB}"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A899C52D-15C7-4F61-BA43-BFB6EF7E0371}" type="presOf" srcId="{6FCCBD16-3537-48C9-A881-41A0E1C78FDB}" destId="{06E3B730-F1E1-4C31-AA88-978153A3C3F4}" srcOrd="0" destOrd="0" presId="urn:microsoft.com/office/officeart/2016/7/layout/LinearBlockProcessNumbered"/>
    <dgm:cxn modelId="{104B1803-DB58-4435-984F-A919C9CB7134}" type="presOf" srcId="{41D5E014-00E4-4741-A5B2-53E79298F713}" destId="{BEDD5812-1115-4B8A-A19D-85AAFE354974}"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F5BB92B3-E842-40D7-B0AF-AC4505778FEE}" srcId="{8C982E7E-C4D1-42ED-9121-CE5900B3602D}" destId="{20B9D2BE-B629-4B09-BF38-E0E3BF9DEBA4}" srcOrd="2" destOrd="0" parTransId="{1A7E91E5-F57C-482E-82E0-2451106A3FC8}" sibTransId="{030C850F-A707-4595-BE68-13664C14431D}"/>
    <dgm:cxn modelId="{426C17AB-B42C-428A-B884-FD4F6AE715B4}" type="presParOf" srcId="{93517E33-9609-40E1-A04B-2BC457B04352}" destId="{9F719ACC-AE4A-40FF-B6DB-4CFC1DC5E6D2}" srcOrd="0" destOrd="0" presId="urn:microsoft.com/office/officeart/2016/7/layout/LinearBlockProcessNumbered"/>
    <dgm:cxn modelId="{AC36DC26-E1AC-4270-B764-9F3A04E3F510}" type="presParOf" srcId="{9F719ACC-AE4A-40FF-B6DB-4CFC1DC5E6D2}" destId="{DBC4281D-C71B-4664-995C-7B7AB2EE42E2}" srcOrd="0" destOrd="0" presId="urn:microsoft.com/office/officeart/2016/7/layout/LinearBlockProcessNumbered"/>
    <dgm:cxn modelId="{676F41CD-208E-4622-B0B9-1CEF226C76D4}" type="presParOf" srcId="{9F719ACC-AE4A-40FF-B6DB-4CFC1DC5E6D2}" destId="{BEDD5812-1115-4B8A-A19D-85AAFE354974}" srcOrd="1" destOrd="0" presId="urn:microsoft.com/office/officeart/2016/7/layout/LinearBlockProcessNumbered"/>
    <dgm:cxn modelId="{B1E9833D-2E33-45C2-9A41-FC9C26623F12}" type="presParOf" srcId="{9F719ACC-AE4A-40FF-B6DB-4CFC1DC5E6D2}" destId="{AFE06326-83F7-443C-BFD3-C5A597367D4B}" srcOrd="2" destOrd="0" presId="urn:microsoft.com/office/officeart/2016/7/layout/LinearBlockProcessNumbered"/>
    <dgm:cxn modelId="{8F83950F-325C-41B9-AB2A-4A33565D81CC}" type="presParOf" srcId="{93517E33-9609-40E1-A04B-2BC457B04352}" destId="{97AD09E0-A391-43ED-921A-59444E810E1E}" srcOrd="1" destOrd="0" presId="urn:microsoft.com/office/officeart/2016/7/layout/LinearBlockProcessNumbered"/>
    <dgm:cxn modelId="{74B83D56-83DD-4EBD-A408-C4F8DE89E913}" type="presParOf" srcId="{93517E33-9609-40E1-A04B-2BC457B04352}" destId="{AF1C2AC7-D46E-4BA0-8311-931587EC53CE}" srcOrd="2" destOrd="0" presId="urn:microsoft.com/office/officeart/2016/7/layout/LinearBlockProcessNumbered"/>
    <dgm:cxn modelId="{94DD106A-A09B-42EB-ADAD-E16DB6DAA9BC}" type="presParOf" srcId="{AF1C2AC7-D46E-4BA0-8311-931587EC53CE}" destId="{9C5372CC-55F9-41A2-B2A6-1914F78C1795}" srcOrd="0" destOrd="0" presId="urn:microsoft.com/office/officeart/2016/7/layout/LinearBlockProcessNumbered"/>
    <dgm:cxn modelId="{93F93415-44F0-40F3-B414-8B9C9E5AE2A2}" type="presParOf" srcId="{AF1C2AC7-D46E-4BA0-8311-931587EC53CE}" destId="{616804D4-7870-46A6-B2A0-2CE8219FB9BB}" srcOrd="1" destOrd="0" presId="urn:microsoft.com/office/officeart/2016/7/layout/LinearBlockProcessNumbered"/>
    <dgm:cxn modelId="{17C4F005-119B-4FC4-B5F3-8B933CF8D027}" type="presParOf" srcId="{AF1C2AC7-D46E-4BA0-8311-931587EC53CE}" destId="{6830736E-9DD1-41F4-BC1B-79E0CB339BC4}" srcOrd="2" destOrd="0" presId="urn:microsoft.com/office/officeart/2016/7/layout/LinearBlockProcessNumbered"/>
    <dgm:cxn modelId="{D0E54E5F-18EF-482A-8DF6-7F46AB35DEC6}" type="presParOf" srcId="{93517E33-9609-40E1-A04B-2BC457B04352}" destId="{B11E35B1-820A-4B78-A94A-7CB2B31B32C6}" srcOrd="3" destOrd="0" presId="urn:microsoft.com/office/officeart/2016/7/layout/LinearBlockProcessNumbered"/>
    <dgm:cxn modelId="{67DD2450-53DF-4135-95C0-893DB6F8643A}" type="presParOf" srcId="{93517E33-9609-40E1-A04B-2BC457B04352}" destId="{5E006080-0930-4D03-8D52-84C0C771DC0D}" srcOrd="4" destOrd="0" presId="urn:microsoft.com/office/officeart/2016/7/layout/LinearBlockProcessNumbered"/>
    <dgm:cxn modelId="{10F2F6A6-1BAF-4BDB-92A6-22CBBFB3D28A}" type="presParOf" srcId="{5E006080-0930-4D03-8D52-84C0C771DC0D}" destId="{8BCFB43A-7A5D-4907-941A-0C0C83EF4B4F}" srcOrd="0" destOrd="0" presId="urn:microsoft.com/office/officeart/2016/7/layout/LinearBlockProcessNumbered"/>
    <dgm:cxn modelId="{DC5AB220-AF47-4F0B-B00F-DA57B45ADC44}" type="presParOf" srcId="{5E006080-0930-4D03-8D52-84C0C771DC0D}" destId="{F28DF6BC-2DCA-4F8F-91E2-A362C5473532}" srcOrd="1" destOrd="0" presId="urn:microsoft.com/office/officeart/2016/7/layout/LinearBlockProcessNumbered"/>
    <dgm:cxn modelId="{170696AF-F11F-4EB7-B63B-DBF18BFF4EF9}" type="presParOf" srcId="{5E006080-0930-4D03-8D52-84C0C771DC0D}" destId="{126F2B02-0981-4207-936B-F8F9DE01B1E1}" srcOrd="2" destOrd="0" presId="urn:microsoft.com/office/officeart/2016/7/layout/LinearBlockProcessNumbered"/>
    <dgm:cxn modelId="{C4504168-1CB6-42A6-9F5A-C592DCBD2892}" type="presParOf" srcId="{93517E33-9609-40E1-A04B-2BC457B04352}" destId="{19ED34A8-3F2A-4AAF-843E-6AE3DEC99199}" srcOrd="5" destOrd="0" presId="urn:microsoft.com/office/officeart/2016/7/layout/LinearBlockProcessNumbered"/>
    <dgm:cxn modelId="{BEB52448-E26E-4961-8211-901782619D90}" type="presParOf" srcId="{93517E33-9609-40E1-A04B-2BC457B04352}" destId="{8588D146-0CA7-4D31-8760-8A29DB84E7C2}" srcOrd="6" destOrd="0" presId="urn:microsoft.com/office/officeart/2016/7/layout/LinearBlockProcessNumbered"/>
    <dgm:cxn modelId="{510924C6-95E9-4337-A678-EB3CF3C444C0}" type="presParOf" srcId="{8588D146-0CA7-4D31-8760-8A29DB84E7C2}" destId="{C4A2D9FD-3FFA-4CBE-9E4F-004229F35DEC}" srcOrd="0" destOrd="0" presId="urn:microsoft.com/office/officeart/2016/7/layout/LinearBlockProcessNumbered"/>
    <dgm:cxn modelId="{FFD8A7ED-19D9-47DD-8A50-4A3C9DE04CCC}" type="presParOf" srcId="{8588D146-0CA7-4D31-8760-8A29DB84E7C2}" destId="{06E3B730-F1E1-4C31-AA88-978153A3C3F4}" srcOrd="1" destOrd="0" presId="urn:microsoft.com/office/officeart/2016/7/layout/LinearBlockProcessNumbered"/>
    <dgm:cxn modelId="{55ED4E9A-B3DE-4A28-9778-30436154092A}" type="presParOf" srcId="{8588D146-0CA7-4D31-8760-8A29DB84E7C2}" destId="{5710E9EF-EBD0-42F2-BB64-8F36A8B49B26}" srcOrd="2" destOrd="0" presId="urn:microsoft.com/office/officeart/2016/7/layout/LinearBlockProcessNumbered"/>
    <dgm:cxn modelId="{A337FF24-6CBE-4E5F-8313-B298C2ADCA01}" type="presParOf" srcId="{93517E33-9609-40E1-A04B-2BC457B04352}" destId="{AAD5CCC2-6A84-4CCD-969B-C9ABDC998B0D}" srcOrd="7" destOrd="0" presId="urn:microsoft.com/office/officeart/2016/7/layout/LinearBlockProcessNumbered"/>
    <dgm:cxn modelId="{96582248-0845-46FB-8006-C577A82E9507}" type="presParOf" srcId="{93517E33-9609-40E1-A04B-2BC457B04352}" destId="{9E5AF944-9B16-4E43-B607-FD9F2CB46EB5}" srcOrd="8" destOrd="0" presId="urn:microsoft.com/office/officeart/2016/7/layout/LinearBlockProcessNumbered"/>
    <dgm:cxn modelId="{B8A032DD-09D7-4D80-8A6A-DCB83A468B52}" type="presParOf" srcId="{9E5AF944-9B16-4E43-B607-FD9F2CB46EB5}" destId="{166E0798-03A4-4980-8A23-C4DD7503F72C}" srcOrd="0" destOrd="0" presId="urn:microsoft.com/office/officeart/2016/7/layout/LinearBlockProcessNumbered"/>
    <dgm:cxn modelId="{67D82C0F-9545-47C2-87EC-AD82C7763BFE}" type="presParOf" srcId="{9E5AF944-9B16-4E43-B607-FD9F2CB46EB5}" destId="{23E3F2DC-471A-4ADF-8B75-839FF901E4EC}" srcOrd="1" destOrd="0" presId="urn:microsoft.com/office/officeart/2016/7/layout/LinearBlockProcessNumbered"/>
    <dgm:cxn modelId="{9AA46F0E-3D14-4E6F-81B5-8F4013196A0C}"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a:solidFill>
                <a:schemeClr val="bg1"/>
              </a:solidFill>
            </a:rPr>
            <a:t>Accelerating pace of technological change</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a:t>Shifting </a:t>
          </a:r>
          <a:r>
            <a:rPr lang="sr-Latn-RS" b="1" i="0" noProof="0" dirty="0"/>
            <a:t>d</a:t>
          </a:r>
          <a:r>
            <a:rPr lang="en-US" b="1" i="0" noProof="0" dirty="0" err="1"/>
            <a:t>emographic</a:t>
          </a:r>
          <a:r>
            <a:rPr lang="en-US" b="1" i="0" noProof="0" dirty="0"/>
            <a:t> </a:t>
          </a:r>
          <a:r>
            <a:rPr lang="sr-Latn-RS" b="1" i="0" noProof="0" dirty="0"/>
            <a:t>p</a:t>
          </a:r>
          <a:r>
            <a:rPr lang="en-US" b="1" i="0" noProof="0" dirty="0" err="1"/>
            <a:t>atterns</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a:solidFill>
                <a:schemeClr val="bg1"/>
              </a:solidFill>
            </a:rPr>
            <a:t>pandemic</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a:t>Climate</a:t>
          </a:r>
          <a:r>
            <a:rPr lang="en-US" b="1" i="0" baseline="0" noProof="0" dirty="0"/>
            <a:t> change</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err="1"/>
            <a:t>Globalization</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t>
        <a:bodyPr/>
        <a:lstStyle/>
        <a:p>
          <a:endParaRPr lang="en-US"/>
        </a:p>
      </dgm:t>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t>
        <a:bodyPr/>
        <a:lstStyle/>
        <a:p>
          <a:endParaRPr lang="en-US"/>
        </a:p>
      </dgm:t>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t>
        <a:bodyPr/>
        <a:lstStyle/>
        <a:p>
          <a:endParaRPr lang="en-US"/>
        </a:p>
      </dgm:t>
    </dgm:pt>
    <dgm:pt modelId="{AFE06326-83F7-443C-BFD3-C5A597367D4B}" type="pres">
      <dgm:prSet presAssocID="{97DD52FA-8926-46F5-BD42-C476235ED686}" presName="nodeRect" presStyleLbl="alignNode1" presStyleIdx="0" presStyleCnt="5">
        <dgm:presLayoutVars>
          <dgm:bulletEnabled val="1"/>
        </dgm:presLayoutVars>
      </dgm:prSet>
      <dgm:spPr/>
      <dgm:t>
        <a:bodyPr/>
        <a:lstStyle/>
        <a:p>
          <a:endParaRPr lang="en-US"/>
        </a:p>
      </dgm:t>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t>
        <a:bodyPr/>
        <a:lstStyle/>
        <a:p>
          <a:endParaRPr lang="en-US"/>
        </a:p>
      </dgm:t>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t>
        <a:bodyPr/>
        <a:lstStyle/>
        <a:p>
          <a:endParaRPr lang="en-US"/>
        </a:p>
      </dgm:t>
    </dgm:pt>
    <dgm:pt modelId="{6830736E-9DD1-41F4-BC1B-79E0CB339BC4}" type="pres">
      <dgm:prSet presAssocID="{37FE235D-A313-44D7-B3F6-820CFC7F1E6F}" presName="nodeRect" presStyleLbl="alignNode1" presStyleIdx="1" presStyleCnt="5">
        <dgm:presLayoutVars>
          <dgm:bulletEnabled val="1"/>
        </dgm:presLayoutVars>
      </dgm:prSet>
      <dgm:spPr/>
      <dgm:t>
        <a:bodyPr/>
        <a:lstStyle/>
        <a:p>
          <a:endParaRPr lang="en-US"/>
        </a:p>
      </dgm:t>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t>
        <a:bodyPr/>
        <a:lstStyle/>
        <a:p>
          <a:endParaRPr lang="en-US"/>
        </a:p>
      </dgm:t>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t>
        <a:bodyPr/>
        <a:lstStyle/>
        <a:p>
          <a:endParaRPr lang="en-US"/>
        </a:p>
      </dgm:t>
    </dgm:pt>
    <dgm:pt modelId="{126F2B02-0981-4207-936B-F8F9DE01B1E1}" type="pres">
      <dgm:prSet presAssocID="{20B9D2BE-B629-4B09-BF38-E0E3BF9DEBA4}" presName="nodeRect" presStyleLbl="alignNode1" presStyleIdx="2" presStyleCnt="5">
        <dgm:presLayoutVars>
          <dgm:bulletEnabled val="1"/>
        </dgm:presLayoutVars>
      </dgm:prSet>
      <dgm:spPr/>
      <dgm:t>
        <a:bodyPr/>
        <a:lstStyle/>
        <a:p>
          <a:endParaRPr lang="en-US"/>
        </a:p>
      </dgm:t>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t>
        <a:bodyPr/>
        <a:lstStyle/>
        <a:p>
          <a:endParaRPr lang="en-US"/>
        </a:p>
      </dgm:t>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t>
        <a:bodyPr/>
        <a:lstStyle/>
        <a:p>
          <a:endParaRPr lang="en-US"/>
        </a:p>
      </dgm:t>
    </dgm:pt>
    <dgm:pt modelId="{5710E9EF-EBD0-42F2-BB64-8F36A8B49B26}" type="pres">
      <dgm:prSet presAssocID="{8AA400F1-2DAD-4C5E-A7AE-28B3A2F6B5D2}" presName="nodeRect" presStyleLbl="alignNode1" presStyleIdx="3" presStyleCnt="5">
        <dgm:presLayoutVars>
          <dgm:bulletEnabled val="1"/>
        </dgm:presLayoutVars>
      </dgm:prSet>
      <dgm:spPr/>
      <dgm:t>
        <a:bodyPr/>
        <a:lstStyle/>
        <a:p>
          <a:endParaRPr lang="en-US"/>
        </a:p>
      </dgm:t>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t>
        <a:bodyPr/>
        <a:lstStyle/>
        <a:p>
          <a:endParaRPr lang="en-US"/>
        </a:p>
      </dgm:t>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t>
        <a:bodyPr/>
        <a:lstStyle/>
        <a:p>
          <a:endParaRPr lang="en-US"/>
        </a:p>
      </dgm:t>
    </dgm:pt>
    <dgm:pt modelId="{18A0F08D-97FC-40EE-9384-30886C9D8058}" type="pres">
      <dgm:prSet presAssocID="{4BB94112-F036-4259-A5D6-B0198A8B7B9D}" presName="nodeRect" presStyleLbl="alignNode1" presStyleIdx="4" presStyleCnt="5">
        <dgm:presLayoutVars>
          <dgm:bulletEnabled val="1"/>
        </dgm:presLayoutVars>
      </dgm:prSet>
      <dgm:spPr/>
      <dgm:t>
        <a:bodyPr/>
        <a:lstStyle/>
        <a:p>
          <a:endParaRPr lang="en-US"/>
        </a:p>
      </dgm:t>
    </dgm:pt>
  </dgm:ptLst>
  <dgm:cxnLst>
    <dgm:cxn modelId="{0AE086B7-B509-448F-9762-93886339941D}" type="presOf" srcId="{6FCCBD16-3537-48C9-A881-41A0E1C78FDB}" destId="{06E3B730-F1E1-4C31-AA88-978153A3C3F4}"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E5A9195A-BF48-40E3-83EB-1B758F97B04C}" type="presOf" srcId="{97DD52FA-8926-46F5-BD42-C476235ED686}" destId="{DBC4281D-C71B-4664-995C-7B7AB2EE42E2}" srcOrd="0" destOrd="0" presId="urn:microsoft.com/office/officeart/2016/7/layout/LinearBlockProcessNumbered"/>
    <dgm:cxn modelId="{A56768AD-F6FB-4AAA-B3B3-0A2CF49099D9}" type="presOf" srcId="{20B9D2BE-B629-4B09-BF38-E0E3BF9DEBA4}" destId="{126F2B02-0981-4207-936B-F8F9DE01B1E1}" srcOrd="1" destOrd="0" presId="urn:microsoft.com/office/officeart/2016/7/layout/LinearBlockProcessNumbered"/>
    <dgm:cxn modelId="{E3902FDE-C75D-4488-A3D8-0AE2A9FC0809}" type="presOf" srcId="{37FE235D-A313-44D7-B3F6-820CFC7F1E6F}" destId="{9C5372CC-55F9-41A2-B2A6-1914F78C1795}" srcOrd="0"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F99BF43F-8F70-45E2-B101-1248F3AC0D03}" type="presOf" srcId="{8AA400F1-2DAD-4C5E-A7AE-28B3A2F6B5D2}" destId="{C4A2D9FD-3FFA-4CBE-9E4F-004229F35DEC}" srcOrd="0" destOrd="0" presId="urn:microsoft.com/office/officeart/2016/7/layout/LinearBlockProcessNumbered"/>
    <dgm:cxn modelId="{540761F8-7D07-49D8-88B7-F87069447582}" type="presOf" srcId="{4BB94112-F036-4259-A5D6-B0198A8B7B9D}" destId="{18A0F08D-97FC-40EE-9384-30886C9D8058}" srcOrd="1" destOrd="0" presId="urn:microsoft.com/office/officeart/2016/7/layout/LinearBlockProcessNumbered"/>
    <dgm:cxn modelId="{BE3C868F-AA48-4981-9CE9-9F6CC164C066}" type="presOf" srcId="{37FE235D-A313-44D7-B3F6-820CFC7F1E6F}" destId="{6830736E-9DD1-41F4-BC1B-79E0CB339BC4}" srcOrd="1" destOrd="0" presId="urn:microsoft.com/office/officeart/2016/7/layout/LinearBlockProcessNumbered"/>
    <dgm:cxn modelId="{DD83876F-AD78-4B00-A8A9-7818262242EE}" type="presOf" srcId="{B8800921-5D7D-4B1C-B648-6397F7C11BDB}" destId="{23E3F2DC-471A-4ADF-8B75-839FF901E4EC}" srcOrd="0" destOrd="0" presId="urn:microsoft.com/office/officeart/2016/7/layout/LinearBlockProcessNumbered"/>
    <dgm:cxn modelId="{39F3CE83-34BA-4C65-93D9-D3F830C9E0B8}" type="presOf" srcId="{8C982E7E-C4D1-42ED-9121-CE5900B3602D}" destId="{93517E33-9609-40E1-A04B-2BC457B04352}" srcOrd="0" destOrd="0" presId="urn:microsoft.com/office/officeart/2016/7/layout/LinearBlockProcessNumbered"/>
    <dgm:cxn modelId="{B482C27F-C6E1-4FCD-892A-A02769BFF6B9}" type="presOf" srcId="{4BB94112-F036-4259-A5D6-B0198A8B7B9D}" destId="{166E0798-03A4-4980-8A23-C4DD7503F72C}" srcOrd="0" destOrd="0" presId="urn:microsoft.com/office/officeart/2016/7/layout/LinearBlockProcessNumbered"/>
    <dgm:cxn modelId="{7B764F5C-D407-4E76-B20E-1615677FB73E}" type="presOf" srcId="{41D5E014-00E4-4741-A5B2-53E79298F713}" destId="{BEDD5812-1115-4B8A-A19D-85AAFE354974}" srcOrd="0" destOrd="0" presId="urn:microsoft.com/office/officeart/2016/7/layout/LinearBlockProcessNumbered"/>
    <dgm:cxn modelId="{F29C8002-B835-4EBC-A8B2-7D0B6E59FF36}" type="presOf" srcId="{030C850F-A707-4595-BE68-13664C14431D}" destId="{F28DF6BC-2DCA-4F8F-91E2-A362C5473532}"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AC2917FD-B58B-4A60-B651-E877BDB94D3F}" type="presOf" srcId="{3715626F-6FB5-4039-8D0D-F000BD0B91FA}" destId="{616804D4-7870-46A6-B2A0-2CE8219FB9BB}" srcOrd="0" destOrd="0" presId="urn:microsoft.com/office/officeart/2016/7/layout/LinearBlockProcessNumbered"/>
    <dgm:cxn modelId="{C52F4285-7A6E-401D-80C2-2AB1C51A6E2F}" type="presOf" srcId="{97DD52FA-8926-46F5-BD42-C476235ED686}" destId="{AFE06326-83F7-443C-BFD3-C5A597367D4B}" srcOrd="1" destOrd="0" presId="urn:microsoft.com/office/officeart/2016/7/layout/LinearBlockProcessNumbered"/>
    <dgm:cxn modelId="{16915AC4-3A01-4A9F-8D06-408B0FF20A0C}" type="presOf" srcId="{20B9D2BE-B629-4B09-BF38-E0E3BF9DEBA4}" destId="{8BCFB43A-7A5D-4907-941A-0C0C83EF4B4F}"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A5ED571C-1503-4B46-BCE6-2AFDFB55610F}" type="presOf" srcId="{8AA400F1-2DAD-4C5E-A7AE-28B3A2F6B5D2}" destId="{5710E9EF-EBD0-42F2-BB64-8F36A8B49B26}" srcOrd="1" destOrd="0" presId="urn:microsoft.com/office/officeart/2016/7/layout/LinearBlockProcessNumbered"/>
    <dgm:cxn modelId="{BB0BA0F0-B152-487A-96A9-55FAB956211B}" type="presParOf" srcId="{93517E33-9609-40E1-A04B-2BC457B04352}" destId="{9F719ACC-AE4A-40FF-B6DB-4CFC1DC5E6D2}" srcOrd="0" destOrd="0" presId="urn:microsoft.com/office/officeart/2016/7/layout/LinearBlockProcessNumbered"/>
    <dgm:cxn modelId="{1AC29533-9EED-4775-AC70-FCBB170FA679}" type="presParOf" srcId="{9F719ACC-AE4A-40FF-B6DB-4CFC1DC5E6D2}" destId="{DBC4281D-C71B-4664-995C-7B7AB2EE42E2}" srcOrd="0" destOrd="0" presId="urn:microsoft.com/office/officeart/2016/7/layout/LinearBlockProcessNumbered"/>
    <dgm:cxn modelId="{32AE649D-FA10-482D-AFDB-6A38E0FCE98E}" type="presParOf" srcId="{9F719ACC-AE4A-40FF-B6DB-4CFC1DC5E6D2}" destId="{BEDD5812-1115-4B8A-A19D-85AAFE354974}" srcOrd="1" destOrd="0" presId="urn:microsoft.com/office/officeart/2016/7/layout/LinearBlockProcessNumbered"/>
    <dgm:cxn modelId="{8DEE68A7-9354-4917-B622-75D0741419A5}" type="presParOf" srcId="{9F719ACC-AE4A-40FF-B6DB-4CFC1DC5E6D2}" destId="{AFE06326-83F7-443C-BFD3-C5A597367D4B}" srcOrd="2" destOrd="0" presId="urn:microsoft.com/office/officeart/2016/7/layout/LinearBlockProcessNumbered"/>
    <dgm:cxn modelId="{FEF966B8-CBD8-4501-B6CC-7E782E2EE42C}" type="presParOf" srcId="{93517E33-9609-40E1-A04B-2BC457B04352}" destId="{97AD09E0-A391-43ED-921A-59444E810E1E}" srcOrd="1" destOrd="0" presId="urn:microsoft.com/office/officeart/2016/7/layout/LinearBlockProcessNumbered"/>
    <dgm:cxn modelId="{60C5B692-0029-452C-B75D-0126270E1131}" type="presParOf" srcId="{93517E33-9609-40E1-A04B-2BC457B04352}" destId="{AF1C2AC7-D46E-4BA0-8311-931587EC53CE}" srcOrd="2" destOrd="0" presId="urn:microsoft.com/office/officeart/2016/7/layout/LinearBlockProcessNumbered"/>
    <dgm:cxn modelId="{2AF2CF4C-3175-44D8-93AF-D0F98F3601E4}" type="presParOf" srcId="{AF1C2AC7-D46E-4BA0-8311-931587EC53CE}" destId="{9C5372CC-55F9-41A2-B2A6-1914F78C1795}" srcOrd="0" destOrd="0" presId="urn:microsoft.com/office/officeart/2016/7/layout/LinearBlockProcessNumbered"/>
    <dgm:cxn modelId="{3AFE423C-DE53-4D92-A358-0F01A6337E58}" type="presParOf" srcId="{AF1C2AC7-D46E-4BA0-8311-931587EC53CE}" destId="{616804D4-7870-46A6-B2A0-2CE8219FB9BB}" srcOrd="1" destOrd="0" presId="urn:microsoft.com/office/officeart/2016/7/layout/LinearBlockProcessNumbered"/>
    <dgm:cxn modelId="{28169FEF-EB5F-44B5-8AD9-9BC05BBF6413}" type="presParOf" srcId="{AF1C2AC7-D46E-4BA0-8311-931587EC53CE}" destId="{6830736E-9DD1-41F4-BC1B-79E0CB339BC4}" srcOrd="2" destOrd="0" presId="urn:microsoft.com/office/officeart/2016/7/layout/LinearBlockProcessNumbered"/>
    <dgm:cxn modelId="{2C501562-13AE-470A-B04F-19149FE25EA8}" type="presParOf" srcId="{93517E33-9609-40E1-A04B-2BC457B04352}" destId="{B11E35B1-820A-4B78-A94A-7CB2B31B32C6}" srcOrd="3" destOrd="0" presId="urn:microsoft.com/office/officeart/2016/7/layout/LinearBlockProcessNumbered"/>
    <dgm:cxn modelId="{9FBA36D4-9721-4D65-AC75-EC149658E008}" type="presParOf" srcId="{93517E33-9609-40E1-A04B-2BC457B04352}" destId="{5E006080-0930-4D03-8D52-84C0C771DC0D}" srcOrd="4" destOrd="0" presId="urn:microsoft.com/office/officeart/2016/7/layout/LinearBlockProcessNumbered"/>
    <dgm:cxn modelId="{88C5B3DA-8AD1-4C01-A517-60E3A6678A0A}" type="presParOf" srcId="{5E006080-0930-4D03-8D52-84C0C771DC0D}" destId="{8BCFB43A-7A5D-4907-941A-0C0C83EF4B4F}" srcOrd="0" destOrd="0" presId="urn:microsoft.com/office/officeart/2016/7/layout/LinearBlockProcessNumbered"/>
    <dgm:cxn modelId="{5B426188-D136-4433-8BB5-1D0A65FDE487}" type="presParOf" srcId="{5E006080-0930-4D03-8D52-84C0C771DC0D}" destId="{F28DF6BC-2DCA-4F8F-91E2-A362C5473532}" srcOrd="1" destOrd="0" presId="urn:microsoft.com/office/officeart/2016/7/layout/LinearBlockProcessNumbered"/>
    <dgm:cxn modelId="{C5386A05-D1B7-4499-84A6-9793C63E0F74}" type="presParOf" srcId="{5E006080-0930-4D03-8D52-84C0C771DC0D}" destId="{126F2B02-0981-4207-936B-F8F9DE01B1E1}" srcOrd="2" destOrd="0" presId="urn:microsoft.com/office/officeart/2016/7/layout/LinearBlockProcessNumbered"/>
    <dgm:cxn modelId="{612D6FE9-00C3-47A0-9F0A-93690696E7B1}" type="presParOf" srcId="{93517E33-9609-40E1-A04B-2BC457B04352}" destId="{19ED34A8-3F2A-4AAF-843E-6AE3DEC99199}" srcOrd="5" destOrd="0" presId="urn:microsoft.com/office/officeart/2016/7/layout/LinearBlockProcessNumbered"/>
    <dgm:cxn modelId="{69C7F292-EA22-4672-A87D-BB1441B73AB3}" type="presParOf" srcId="{93517E33-9609-40E1-A04B-2BC457B04352}" destId="{8588D146-0CA7-4D31-8760-8A29DB84E7C2}" srcOrd="6" destOrd="0" presId="urn:microsoft.com/office/officeart/2016/7/layout/LinearBlockProcessNumbered"/>
    <dgm:cxn modelId="{3D640CFC-E33C-4D7F-9173-E421F23408F3}" type="presParOf" srcId="{8588D146-0CA7-4D31-8760-8A29DB84E7C2}" destId="{C4A2D9FD-3FFA-4CBE-9E4F-004229F35DEC}" srcOrd="0" destOrd="0" presId="urn:microsoft.com/office/officeart/2016/7/layout/LinearBlockProcessNumbered"/>
    <dgm:cxn modelId="{0139CA85-5BC1-49B6-B617-29BA8C335931}" type="presParOf" srcId="{8588D146-0CA7-4D31-8760-8A29DB84E7C2}" destId="{06E3B730-F1E1-4C31-AA88-978153A3C3F4}" srcOrd="1" destOrd="0" presId="urn:microsoft.com/office/officeart/2016/7/layout/LinearBlockProcessNumbered"/>
    <dgm:cxn modelId="{89D7034A-7894-4139-934F-29CEEB391003}" type="presParOf" srcId="{8588D146-0CA7-4D31-8760-8A29DB84E7C2}" destId="{5710E9EF-EBD0-42F2-BB64-8F36A8B49B26}" srcOrd="2" destOrd="0" presId="urn:microsoft.com/office/officeart/2016/7/layout/LinearBlockProcessNumbered"/>
    <dgm:cxn modelId="{02073B92-3FFF-481B-AB8E-CA41CACA7101}" type="presParOf" srcId="{93517E33-9609-40E1-A04B-2BC457B04352}" destId="{AAD5CCC2-6A84-4CCD-969B-C9ABDC998B0D}" srcOrd="7" destOrd="0" presId="urn:microsoft.com/office/officeart/2016/7/layout/LinearBlockProcessNumbered"/>
    <dgm:cxn modelId="{518AFFBD-3EDA-4A32-B9CF-0130C58AE3EA}" type="presParOf" srcId="{93517E33-9609-40E1-A04B-2BC457B04352}" destId="{9E5AF944-9B16-4E43-B607-FD9F2CB46EB5}" srcOrd="8" destOrd="0" presId="urn:microsoft.com/office/officeart/2016/7/layout/LinearBlockProcessNumbered"/>
    <dgm:cxn modelId="{67A3C18A-F3F6-4606-AD72-762EB4CE2635}" type="presParOf" srcId="{9E5AF944-9B16-4E43-B607-FD9F2CB46EB5}" destId="{166E0798-03A4-4980-8A23-C4DD7503F72C}" srcOrd="0" destOrd="0" presId="urn:microsoft.com/office/officeart/2016/7/layout/LinearBlockProcessNumbered"/>
    <dgm:cxn modelId="{2F7C59FB-4D04-40DE-89C3-F3B35ED66C70}" type="presParOf" srcId="{9E5AF944-9B16-4E43-B607-FD9F2CB46EB5}" destId="{23E3F2DC-471A-4ADF-8B75-839FF901E4EC}" srcOrd="1" destOrd="0" presId="urn:microsoft.com/office/officeart/2016/7/layout/LinearBlockProcessNumbered"/>
    <dgm:cxn modelId="{E43BEC4B-03A6-426E-918E-8BDA0001AF96}"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BBFC124-99DA-449F-B2E6-BE2FDFCAEFA6}" type="doc">
      <dgm:prSet loTypeId="urn:microsoft.com/office/officeart/2017/3/layout/DropPinTimeline" loCatId="process" qsTypeId="urn:microsoft.com/office/officeart/2005/8/quickstyle/simple2" qsCatId="simple" csTypeId="urn:microsoft.com/office/officeart/2005/8/colors/accent2_1" csCatId="accent2" phldr="1"/>
      <dgm:spPr/>
      <dgm:t>
        <a:bodyPr/>
        <a:lstStyle/>
        <a:p>
          <a:endParaRPr lang="en-US"/>
        </a:p>
      </dgm:t>
    </dgm:pt>
    <dgm:pt modelId="{1F332C83-5267-4BC2-B1B4-448598AA5473}">
      <dgm:prSet custT="1"/>
      <dgm:spPr/>
      <dgm:t>
        <a:bodyPr/>
        <a:lstStyle/>
        <a:p>
          <a:pPr>
            <a:defRPr b="1"/>
          </a:pPr>
          <a:r>
            <a:rPr lang="en-US" sz="1600" dirty="0"/>
            <a:t>20</a:t>
          </a:r>
          <a:r>
            <a:rPr lang="sr-Latn-RS" sz="1600" dirty="0"/>
            <a:t>13</a:t>
          </a:r>
        </a:p>
        <a:p>
          <a:pPr>
            <a:defRPr b="1"/>
          </a:pPr>
          <a:r>
            <a:rPr lang="en-US" sz="1600" i="1" noProof="0" dirty="0"/>
            <a:t>Frey and Osborne</a:t>
          </a:r>
        </a:p>
      </dgm:t>
    </dgm:pt>
    <dgm:pt modelId="{476021CA-5F8A-48E5-A416-F725BFB129AA}" type="parTrans" cxnId="{97618CCD-0810-4744-AA5D-2CDE686E8C2B}">
      <dgm:prSet/>
      <dgm:spPr/>
      <dgm:t>
        <a:bodyPr/>
        <a:lstStyle/>
        <a:p>
          <a:endParaRPr lang="en-US" sz="1600"/>
        </a:p>
      </dgm:t>
    </dgm:pt>
    <dgm:pt modelId="{3A4487BE-E06F-443D-84DD-EBE4A8B9725D}" type="sibTrans" cxnId="{97618CCD-0810-4744-AA5D-2CDE686E8C2B}">
      <dgm:prSet/>
      <dgm:spPr/>
      <dgm:t>
        <a:bodyPr/>
        <a:lstStyle/>
        <a:p>
          <a:endParaRPr lang="en-US" sz="1600"/>
        </a:p>
      </dgm:t>
    </dgm:pt>
    <dgm:pt modelId="{160F56EA-5465-43E8-8139-54BA41128969}">
      <dgm:prSet custT="1"/>
      <dgm:spPr/>
      <dgm:t>
        <a:bodyPr/>
        <a:lstStyle/>
        <a:p>
          <a:r>
            <a:rPr lang="en-US" sz="1600" noProof="0" dirty="0"/>
            <a:t>47% of all persons employed in the US are currently working in jobs that could be performed by computers and algorithms within the next 10 to 20 years</a:t>
          </a:r>
          <a:r>
            <a:rPr lang="sr-Latn-RS" sz="1600" noProof="0" dirty="0"/>
            <a:t>.</a:t>
          </a:r>
          <a:endParaRPr lang="en-US" sz="1600" noProof="0" dirty="0"/>
        </a:p>
      </dgm:t>
    </dgm:pt>
    <dgm:pt modelId="{92510E2F-FA76-419F-8E37-E2643C956E95}" type="parTrans" cxnId="{89EF9326-79CC-4F72-9A25-3E0926AFC673}">
      <dgm:prSet/>
      <dgm:spPr/>
      <dgm:t>
        <a:bodyPr/>
        <a:lstStyle/>
        <a:p>
          <a:endParaRPr lang="en-US" sz="1600"/>
        </a:p>
      </dgm:t>
    </dgm:pt>
    <dgm:pt modelId="{FCE0DADF-C326-4AC0-B8CB-6DCB03B9E011}" type="sibTrans" cxnId="{89EF9326-79CC-4F72-9A25-3E0926AFC673}">
      <dgm:prSet/>
      <dgm:spPr/>
      <dgm:t>
        <a:bodyPr/>
        <a:lstStyle/>
        <a:p>
          <a:endParaRPr lang="en-US" sz="1600"/>
        </a:p>
      </dgm:t>
    </dgm:pt>
    <dgm:pt modelId="{0938D2BB-E9B0-4695-B458-9AAEE84091C5}">
      <dgm:prSet custT="1"/>
      <dgm:spPr/>
      <dgm:t>
        <a:bodyPr/>
        <a:lstStyle/>
        <a:p>
          <a:pPr>
            <a:defRPr b="1"/>
          </a:pPr>
          <a:r>
            <a:rPr lang="sr-Latn-RS" sz="1600" i="1" dirty="0" err="1"/>
            <a:t>Bowles</a:t>
          </a:r>
          <a:endParaRPr lang="sr-Latn-RS" sz="1600" i="1" dirty="0"/>
        </a:p>
        <a:p>
          <a:pPr>
            <a:defRPr b="1"/>
          </a:pPr>
          <a:r>
            <a:rPr lang="en-US" sz="1600" dirty="0"/>
            <a:t>201</a:t>
          </a:r>
          <a:r>
            <a:rPr lang="sr-Latn-RS" sz="1600" dirty="0"/>
            <a:t>4</a:t>
          </a:r>
        </a:p>
      </dgm:t>
    </dgm:pt>
    <dgm:pt modelId="{94080714-B225-44D3-92A5-302F0D1B040D}" type="parTrans" cxnId="{C76780AE-AEDF-48F9-B9F1-B85302FEA6DC}">
      <dgm:prSet/>
      <dgm:spPr/>
      <dgm:t>
        <a:bodyPr/>
        <a:lstStyle/>
        <a:p>
          <a:endParaRPr lang="en-US" sz="1600"/>
        </a:p>
      </dgm:t>
    </dgm:pt>
    <dgm:pt modelId="{98AD745C-F600-41FE-80F9-20BF112F3763}" type="sibTrans" cxnId="{C76780AE-AEDF-48F9-B9F1-B85302FEA6DC}">
      <dgm:prSet/>
      <dgm:spPr/>
      <dgm:t>
        <a:bodyPr/>
        <a:lstStyle/>
        <a:p>
          <a:endParaRPr lang="en-US" sz="1600"/>
        </a:p>
      </dgm:t>
    </dgm:pt>
    <dgm:pt modelId="{8BC0C673-8BAE-4C69-8B2D-56B56D1C5019}">
      <dgm:prSet custT="1"/>
      <dgm:spPr/>
      <dgm:t>
        <a:bodyPr/>
        <a:lstStyle/>
        <a:p>
          <a:r>
            <a:rPr lang="en-US" sz="1600" noProof="0" dirty="0"/>
            <a:t>For Europe as a whole, the share of jobs susceptible to automation ranges between 45% to more than 60%</a:t>
          </a:r>
          <a:r>
            <a:rPr lang="sr-Latn-RS" sz="1600" noProof="0" dirty="0"/>
            <a:t>.</a:t>
          </a:r>
          <a:endParaRPr lang="en-US" sz="1600" noProof="0" dirty="0"/>
        </a:p>
      </dgm:t>
    </dgm:pt>
    <dgm:pt modelId="{E3EA4276-89C9-4B25-8B26-D072F9386DD7}" type="parTrans" cxnId="{472789A8-E3C4-4EFF-9AD9-955CCFA6CDC4}">
      <dgm:prSet/>
      <dgm:spPr/>
      <dgm:t>
        <a:bodyPr/>
        <a:lstStyle/>
        <a:p>
          <a:endParaRPr lang="en-US" sz="1600"/>
        </a:p>
      </dgm:t>
    </dgm:pt>
    <dgm:pt modelId="{D4BC3728-46F8-463B-804B-DD1BBCF73D98}" type="sibTrans" cxnId="{472789A8-E3C4-4EFF-9AD9-955CCFA6CDC4}">
      <dgm:prSet/>
      <dgm:spPr/>
      <dgm:t>
        <a:bodyPr/>
        <a:lstStyle/>
        <a:p>
          <a:endParaRPr lang="en-US" sz="1600"/>
        </a:p>
      </dgm:t>
    </dgm:pt>
    <dgm:pt modelId="{AD882987-E983-4E43-84BE-DA91C677C4F2}">
      <dgm:prSet custT="1"/>
      <dgm:spPr/>
      <dgm:t>
        <a:bodyPr/>
        <a:lstStyle/>
        <a:p>
          <a:pPr>
            <a:defRPr b="1"/>
          </a:pPr>
          <a:r>
            <a:rPr lang="en-US" sz="1600" dirty="0"/>
            <a:t>20</a:t>
          </a:r>
          <a:r>
            <a:rPr lang="sr-Latn-RS" sz="1600" dirty="0"/>
            <a:t>16</a:t>
          </a:r>
        </a:p>
        <a:p>
          <a:pPr>
            <a:defRPr b="1"/>
          </a:pPr>
          <a:r>
            <a:rPr lang="en-US" sz="1600" noProof="0" dirty="0" err="1"/>
            <a:t>Arntz</a:t>
          </a:r>
          <a:r>
            <a:rPr lang="en-US" sz="1600" noProof="0" dirty="0"/>
            <a:t>, Gregory and </a:t>
          </a:r>
          <a:r>
            <a:rPr lang="en-US" sz="1600" noProof="0" dirty="0" err="1"/>
            <a:t>Zierahn</a:t>
          </a:r>
          <a:endParaRPr lang="en-US" sz="1600" noProof="0" dirty="0"/>
        </a:p>
        <a:p>
          <a:r>
            <a:rPr lang="en-US" sz="1600" noProof="0" dirty="0"/>
            <a:t>On average across OECD countries, 9% of jobs face a high risk of </a:t>
          </a:r>
          <a:r>
            <a:rPr lang="en-US" sz="1600" noProof="0" dirty="0" err="1"/>
            <a:t>automatibility</a:t>
          </a:r>
          <a:r>
            <a:rPr lang="en-US" sz="1600" noProof="0" dirty="0"/>
            <a:t>, while for another 25% of jobs between 50% and 70% of the tasks could change significantly because of automation</a:t>
          </a:r>
          <a:r>
            <a:rPr lang="sr-Latn-RS" sz="1600" noProof="0" dirty="0"/>
            <a:t>.</a:t>
          </a:r>
          <a:r>
            <a:rPr lang="en-US" sz="1600" noProof="0" dirty="0"/>
            <a:t> </a:t>
          </a:r>
          <a:endParaRPr lang="en-US" sz="1600" i="1" noProof="0" dirty="0"/>
        </a:p>
      </dgm:t>
    </dgm:pt>
    <dgm:pt modelId="{776566CA-B261-493E-9114-862331ED882C}" type="parTrans" cxnId="{DF76F9D5-526B-46E9-8A43-8211D72590F6}">
      <dgm:prSet/>
      <dgm:spPr/>
      <dgm:t>
        <a:bodyPr/>
        <a:lstStyle/>
        <a:p>
          <a:endParaRPr lang="sr-Latn-RS"/>
        </a:p>
      </dgm:t>
    </dgm:pt>
    <dgm:pt modelId="{968D956F-E4B8-49FC-A0EB-1154AA55A730}" type="sibTrans" cxnId="{DF76F9D5-526B-46E9-8A43-8211D72590F6}">
      <dgm:prSet/>
      <dgm:spPr/>
      <dgm:t>
        <a:bodyPr/>
        <a:lstStyle/>
        <a:p>
          <a:endParaRPr lang="sr-Latn-RS"/>
        </a:p>
      </dgm:t>
    </dgm:pt>
    <dgm:pt modelId="{8A8E1329-0357-499C-8AFA-852FC2455996}" type="pres">
      <dgm:prSet presAssocID="{1BBFC124-99DA-449F-B2E6-BE2FDFCAEFA6}" presName="root" presStyleCnt="0">
        <dgm:presLayoutVars>
          <dgm:chMax/>
          <dgm:chPref/>
          <dgm:animLvl val="lvl"/>
        </dgm:presLayoutVars>
      </dgm:prSet>
      <dgm:spPr/>
      <dgm:t>
        <a:bodyPr/>
        <a:lstStyle/>
        <a:p>
          <a:endParaRPr lang="en-US"/>
        </a:p>
      </dgm:t>
    </dgm:pt>
    <dgm:pt modelId="{8B3DDA36-D3B9-4E0F-A8A9-8040F1AFFF08}" type="pres">
      <dgm:prSet presAssocID="{1BBFC124-99DA-449F-B2E6-BE2FDFCAEFA6}" presName="divider" presStyleLbl="fgAcc1" presStyleIdx="0" presStyleCnt="4"/>
      <dgm:spPr>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gm:spPr>
    </dgm:pt>
    <dgm:pt modelId="{75380A69-9FB3-440C-BCA0-BEC4C50DD658}" type="pres">
      <dgm:prSet presAssocID="{1BBFC124-99DA-449F-B2E6-BE2FDFCAEFA6}" presName="nodes" presStyleCnt="0">
        <dgm:presLayoutVars>
          <dgm:chMax/>
          <dgm:chPref/>
          <dgm:animLvl val="lvl"/>
        </dgm:presLayoutVars>
      </dgm:prSet>
      <dgm:spPr/>
    </dgm:pt>
    <dgm:pt modelId="{C25F1FA9-BBDB-4D1E-A145-2FFCB58991FA}" type="pres">
      <dgm:prSet presAssocID="{1F332C83-5267-4BC2-B1B4-448598AA5473}" presName="composite" presStyleCnt="0"/>
      <dgm:spPr/>
    </dgm:pt>
    <dgm:pt modelId="{2A1F39BD-4CA7-4C31-88C0-1D2015788B40}" type="pres">
      <dgm:prSet presAssocID="{1F332C83-5267-4BC2-B1B4-448598AA5473}" presName="ConnectorPoint" presStyleLbl="lnNode1" presStyleIdx="0" presStyleCnt="3"/>
      <dgm:spPr/>
    </dgm:pt>
    <dgm:pt modelId="{F610AF4B-1550-43DF-A89D-45A8824EDF54}" type="pres">
      <dgm:prSet presAssocID="{1F332C83-5267-4BC2-B1B4-448598AA5473}" presName="DropPinPlaceHolder" presStyleCnt="0"/>
      <dgm:spPr/>
    </dgm:pt>
    <dgm:pt modelId="{E031E730-A8BA-4AC5-94AC-D9D0DD4636DA}" type="pres">
      <dgm:prSet presAssocID="{1F332C83-5267-4BC2-B1B4-448598AA5473}" presName="DropPin" presStyleLbl="alignNode1" presStyleIdx="0" presStyleCnt="3"/>
      <dgm:spPr/>
    </dgm:pt>
    <dgm:pt modelId="{600FDCC3-50D1-4167-AF3E-2A0593B98DD6}" type="pres">
      <dgm:prSet presAssocID="{1F332C83-5267-4BC2-B1B4-448598AA5473}" presName="Ellipse" presStyleLbl="fgAcc1" presStyleIdx="1" presStyleCnt="4"/>
      <dgm:spPr/>
    </dgm:pt>
    <dgm:pt modelId="{E2611159-E849-4131-A8E0-1E4082177FCE}" type="pres">
      <dgm:prSet presAssocID="{1F332C83-5267-4BC2-B1B4-448598AA5473}" presName="L2TextContainer" presStyleLbl="revTx" presStyleIdx="0" presStyleCnt="6">
        <dgm:presLayoutVars>
          <dgm:bulletEnabled val="1"/>
        </dgm:presLayoutVars>
      </dgm:prSet>
      <dgm:spPr/>
      <dgm:t>
        <a:bodyPr/>
        <a:lstStyle/>
        <a:p>
          <a:endParaRPr lang="en-US"/>
        </a:p>
      </dgm:t>
    </dgm:pt>
    <dgm:pt modelId="{56A4BFB3-C916-44EE-9101-2766EA2EFE27}" type="pres">
      <dgm:prSet presAssocID="{1F332C83-5267-4BC2-B1B4-448598AA5473}" presName="L1TextContainer" presStyleLbl="revTx" presStyleIdx="1" presStyleCnt="6" custLinFactNeighborX="1230" custLinFactNeighborY="-12176">
        <dgm:presLayoutVars>
          <dgm:chMax val="1"/>
          <dgm:chPref val="1"/>
          <dgm:bulletEnabled val="1"/>
        </dgm:presLayoutVars>
      </dgm:prSet>
      <dgm:spPr/>
      <dgm:t>
        <a:bodyPr/>
        <a:lstStyle/>
        <a:p>
          <a:endParaRPr lang="en-US"/>
        </a:p>
      </dgm:t>
    </dgm:pt>
    <dgm:pt modelId="{94089269-18C6-4D44-A9EA-5B6CE9D5CCD8}" type="pres">
      <dgm:prSet presAssocID="{1F332C83-5267-4BC2-B1B4-448598AA5473}" presName="ConnectLine" presStyleLbl="sibTrans1D1" presStyleIdx="0" presStyleCnt="3"/>
      <dgm:spPr/>
    </dgm:pt>
    <dgm:pt modelId="{CFD370DC-FB08-4ED2-BB1A-417A58CD9E27}" type="pres">
      <dgm:prSet presAssocID="{1F332C83-5267-4BC2-B1B4-448598AA5473}" presName="EmptyPlaceHolder" presStyleCnt="0"/>
      <dgm:spPr/>
    </dgm:pt>
    <dgm:pt modelId="{682B7A6C-DAFF-4713-BBCC-5C2B086000A5}" type="pres">
      <dgm:prSet presAssocID="{3A4487BE-E06F-443D-84DD-EBE4A8B9725D}" presName="spaceBetweenRectangles" presStyleCnt="0"/>
      <dgm:spPr/>
    </dgm:pt>
    <dgm:pt modelId="{7D505F09-ADC5-4515-9A2E-0DED4F39FB58}" type="pres">
      <dgm:prSet presAssocID="{0938D2BB-E9B0-4695-B458-9AAEE84091C5}" presName="composite" presStyleCnt="0"/>
      <dgm:spPr/>
    </dgm:pt>
    <dgm:pt modelId="{BCEF145A-5A5D-4F1A-84AB-F73DBEDCDA45}" type="pres">
      <dgm:prSet presAssocID="{0938D2BB-E9B0-4695-B458-9AAEE84091C5}" presName="ConnectorPoint" presStyleLbl="lnNode1" presStyleIdx="1" presStyleCnt="3"/>
      <dgm:spPr/>
    </dgm:pt>
    <dgm:pt modelId="{55D9ED2E-2800-48C8-9492-95EA4E71CCA2}" type="pres">
      <dgm:prSet presAssocID="{0938D2BB-E9B0-4695-B458-9AAEE84091C5}" presName="DropPinPlaceHolder" presStyleCnt="0"/>
      <dgm:spPr/>
    </dgm:pt>
    <dgm:pt modelId="{AAE8D7F0-AB9D-4810-9F32-E810446BBB23}" type="pres">
      <dgm:prSet presAssocID="{0938D2BB-E9B0-4695-B458-9AAEE84091C5}" presName="DropPin" presStyleLbl="alignNode1" presStyleIdx="1" presStyleCnt="3"/>
      <dgm:spPr/>
    </dgm:pt>
    <dgm:pt modelId="{3835599B-32FA-491D-9A66-98555ABA327A}" type="pres">
      <dgm:prSet presAssocID="{0938D2BB-E9B0-4695-B458-9AAEE84091C5}" presName="Ellipse" presStyleLbl="fgAcc1" presStyleIdx="2" presStyleCnt="4"/>
      <dgm:spPr/>
    </dgm:pt>
    <dgm:pt modelId="{C04D13D2-82AC-4187-A301-EC2660A0CB4A}" type="pres">
      <dgm:prSet presAssocID="{0938D2BB-E9B0-4695-B458-9AAEE84091C5}" presName="L2TextContainer" presStyleLbl="revTx" presStyleIdx="2" presStyleCnt="6">
        <dgm:presLayoutVars>
          <dgm:bulletEnabled val="1"/>
        </dgm:presLayoutVars>
      </dgm:prSet>
      <dgm:spPr/>
      <dgm:t>
        <a:bodyPr/>
        <a:lstStyle/>
        <a:p>
          <a:endParaRPr lang="en-US"/>
        </a:p>
      </dgm:t>
    </dgm:pt>
    <dgm:pt modelId="{126469B3-018C-4E1F-91E9-4B24E2FD32E9}" type="pres">
      <dgm:prSet presAssocID="{0938D2BB-E9B0-4695-B458-9AAEE84091C5}" presName="L1TextContainer" presStyleLbl="revTx" presStyleIdx="3" presStyleCnt="6">
        <dgm:presLayoutVars>
          <dgm:chMax val="1"/>
          <dgm:chPref val="1"/>
          <dgm:bulletEnabled val="1"/>
        </dgm:presLayoutVars>
      </dgm:prSet>
      <dgm:spPr/>
      <dgm:t>
        <a:bodyPr/>
        <a:lstStyle/>
        <a:p>
          <a:endParaRPr lang="en-US"/>
        </a:p>
      </dgm:t>
    </dgm:pt>
    <dgm:pt modelId="{F986458E-9B78-41E5-9C95-CBCEBB74DD93}" type="pres">
      <dgm:prSet presAssocID="{0938D2BB-E9B0-4695-B458-9AAEE84091C5}" presName="ConnectLine" presStyleLbl="sibTrans1D1" presStyleIdx="1" presStyleCnt="3"/>
      <dgm:spPr/>
    </dgm:pt>
    <dgm:pt modelId="{A85CEE7F-3378-4CC3-865A-3EEF5FA0B7DE}" type="pres">
      <dgm:prSet presAssocID="{0938D2BB-E9B0-4695-B458-9AAEE84091C5}" presName="EmptyPlaceHolder" presStyleCnt="0"/>
      <dgm:spPr/>
    </dgm:pt>
    <dgm:pt modelId="{0A649E42-4954-47B3-835A-88DD537F7671}" type="pres">
      <dgm:prSet presAssocID="{98AD745C-F600-41FE-80F9-20BF112F3763}" presName="spaceBetweenRectangles" presStyleCnt="0"/>
      <dgm:spPr/>
    </dgm:pt>
    <dgm:pt modelId="{4F46B069-78EE-42AD-953C-04F4A1ACE4C8}" type="pres">
      <dgm:prSet presAssocID="{AD882987-E983-4E43-84BE-DA91C677C4F2}" presName="composite" presStyleCnt="0"/>
      <dgm:spPr/>
    </dgm:pt>
    <dgm:pt modelId="{28263A8F-B071-4F5E-A7BC-09ED5F8AB47B}" type="pres">
      <dgm:prSet presAssocID="{AD882987-E983-4E43-84BE-DA91C677C4F2}" presName="ConnectorPoint" presStyleLbl="lnNode1" presStyleIdx="2" presStyleCnt="3"/>
      <dgm:spPr/>
    </dgm:pt>
    <dgm:pt modelId="{BB5720FB-128D-4D41-8E87-A1EA364A4E2F}" type="pres">
      <dgm:prSet presAssocID="{AD882987-E983-4E43-84BE-DA91C677C4F2}" presName="DropPinPlaceHolder" presStyleCnt="0"/>
      <dgm:spPr/>
    </dgm:pt>
    <dgm:pt modelId="{9C75415F-2463-4D16-8C4C-629B2828623D}" type="pres">
      <dgm:prSet presAssocID="{AD882987-E983-4E43-84BE-DA91C677C4F2}" presName="DropPin" presStyleLbl="alignNode1" presStyleIdx="2" presStyleCnt="3" custLinFactX="100000" custLinFactNeighborX="116730" custLinFactNeighborY="2435"/>
      <dgm:spPr/>
    </dgm:pt>
    <dgm:pt modelId="{2AC3C250-064F-40CE-B147-56C20BAF184B}" type="pres">
      <dgm:prSet presAssocID="{AD882987-E983-4E43-84BE-DA91C677C4F2}" presName="Ellipse" presStyleLbl="fgAcc1" presStyleIdx="3" presStyleCnt="4"/>
      <dgm:spPr/>
    </dgm:pt>
    <dgm:pt modelId="{B2AFBBAE-D49F-4885-A3EC-82235E131C84}" type="pres">
      <dgm:prSet presAssocID="{AD882987-E983-4E43-84BE-DA91C677C4F2}" presName="L2TextContainer" presStyleLbl="revTx" presStyleIdx="4" presStyleCnt="6">
        <dgm:presLayoutVars>
          <dgm:bulletEnabled val="1"/>
        </dgm:presLayoutVars>
      </dgm:prSet>
      <dgm:spPr/>
    </dgm:pt>
    <dgm:pt modelId="{FCE1C0E8-689A-4AEC-96D9-B6E47A4B671D}" type="pres">
      <dgm:prSet presAssocID="{AD882987-E983-4E43-84BE-DA91C677C4F2}" presName="L1TextContainer" presStyleLbl="revTx" presStyleIdx="5" presStyleCnt="6" custScaleX="86292" custScaleY="219341" custLinFactNeighborX="17034" custLinFactNeighborY="86315">
        <dgm:presLayoutVars>
          <dgm:chMax val="1"/>
          <dgm:chPref val="1"/>
          <dgm:bulletEnabled val="1"/>
        </dgm:presLayoutVars>
      </dgm:prSet>
      <dgm:spPr/>
      <dgm:t>
        <a:bodyPr/>
        <a:lstStyle/>
        <a:p>
          <a:endParaRPr lang="en-US"/>
        </a:p>
      </dgm:t>
    </dgm:pt>
    <dgm:pt modelId="{745C31E5-130B-4327-B4CB-01E2EE9E689D}" type="pres">
      <dgm:prSet presAssocID="{AD882987-E983-4E43-84BE-DA91C677C4F2}" presName="ConnectLine" presStyleLbl="sibTrans1D1" presStyleIdx="2" presStyleCnt="3" custFlipHor="1" custScaleX="54996" custScaleY="92943" custLinFactX="1400000" custLinFactNeighborX="1422222" custLinFactNeighborY="-11978"/>
      <dgm:spPr/>
    </dgm:pt>
    <dgm:pt modelId="{124E7CDE-A164-40CA-8496-B382D52CBEBE}" type="pres">
      <dgm:prSet presAssocID="{AD882987-E983-4E43-84BE-DA91C677C4F2}" presName="EmptyPlaceHolder" presStyleCnt="0"/>
      <dgm:spPr/>
    </dgm:pt>
  </dgm:ptLst>
  <dgm:cxnLst>
    <dgm:cxn modelId="{344585C2-314E-4CB5-8648-3B9844977480}" type="presOf" srcId="{160F56EA-5465-43E8-8139-54BA41128969}" destId="{E2611159-E849-4131-A8E0-1E4082177FCE}" srcOrd="0" destOrd="0" presId="urn:microsoft.com/office/officeart/2017/3/layout/DropPinTimeline"/>
    <dgm:cxn modelId="{522CE4A8-6534-4203-8409-0EA046D1875A}" type="presOf" srcId="{8BC0C673-8BAE-4C69-8B2D-56B56D1C5019}" destId="{C04D13D2-82AC-4187-A301-EC2660A0CB4A}" srcOrd="0" destOrd="0" presId="urn:microsoft.com/office/officeart/2017/3/layout/DropPinTimeline"/>
    <dgm:cxn modelId="{97618CCD-0810-4744-AA5D-2CDE686E8C2B}" srcId="{1BBFC124-99DA-449F-B2E6-BE2FDFCAEFA6}" destId="{1F332C83-5267-4BC2-B1B4-448598AA5473}" srcOrd="0" destOrd="0" parTransId="{476021CA-5F8A-48E5-A416-F725BFB129AA}" sibTransId="{3A4487BE-E06F-443D-84DD-EBE4A8B9725D}"/>
    <dgm:cxn modelId="{67EB98A8-0600-42DF-91A2-FBE4EF2FCCFF}" type="presOf" srcId="{AD882987-E983-4E43-84BE-DA91C677C4F2}" destId="{FCE1C0E8-689A-4AEC-96D9-B6E47A4B671D}" srcOrd="0" destOrd="0" presId="urn:microsoft.com/office/officeart/2017/3/layout/DropPinTimeline"/>
    <dgm:cxn modelId="{DEE27A6B-679D-4516-9975-1374B13FD2CC}" type="presOf" srcId="{0938D2BB-E9B0-4695-B458-9AAEE84091C5}" destId="{126469B3-018C-4E1F-91E9-4B24E2FD32E9}" srcOrd="0" destOrd="0" presId="urn:microsoft.com/office/officeart/2017/3/layout/DropPinTimeline"/>
    <dgm:cxn modelId="{C3C38985-D029-4283-9D9A-4617736BBA1E}" type="presOf" srcId="{1F332C83-5267-4BC2-B1B4-448598AA5473}" destId="{56A4BFB3-C916-44EE-9101-2766EA2EFE27}" srcOrd="0" destOrd="0" presId="urn:microsoft.com/office/officeart/2017/3/layout/DropPinTimeline"/>
    <dgm:cxn modelId="{C76780AE-AEDF-48F9-B9F1-B85302FEA6DC}" srcId="{1BBFC124-99DA-449F-B2E6-BE2FDFCAEFA6}" destId="{0938D2BB-E9B0-4695-B458-9AAEE84091C5}" srcOrd="1" destOrd="0" parTransId="{94080714-B225-44D3-92A5-302F0D1B040D}" sibTransId="{98AD745C-F600-41FE-80F9-20BF112F3763}"/>
    <dgm:cxn modelId="{B7810454-4FA0-473A-B95C-14210AC196AB}" type="presOf" srcId="{1BBFC124-99DA-449F-B2E6-BE2FDFCAEFA6}" destId="{8A8E1329-0357-499C-8AFA-852FC2455996}" srcOrd="0" destOrd="0" presId="urn:microsoft.com/office/officeart/2017/3/layout/DropPinTimeline"/>
    <dgm:cxn modelId="{89EF9326-79CC-4F72-9A25-3E0926AFC673}" srcId="{1F332C83-5267-4BC2-B1B4-448598AA5473}" destId="{160F56EA-5465-43E8-8139-54BA41128969}" srcOrd="0" destOrd="0" parTransId="{92510E2F-FA76-419F-8E37-E2643C956E95}" sibTransId="{FCE0DADF-C326-4AC0-B8CB-6DCB03B9E011}"/>
    <dgm:cxn modelId="{DF76F9D5-526B-46E9-8A43-8211D72590F6}" srcId="{1BBFC124-99DA-449F-B2E6-BE2FDFCAEFA6}" destId="{AD882987-E983-4E43-84BE-DA91C677C4F2}" srcOrd="2" destOrd="0" parTransId="{776566CA-B261-493E-9114-862331ED882C}" sibTransId="{968D956F-E4B8-49FC-A0EB-1154AA55A730}"/>
    <dgm:cxn modelId="{472789A8-E3C4-4EFF-9AD9-955CCFA6CDC4}" srcId="{0938D2BB-E9B0-4695-B458-9AAEE84091C5}" destId="{8BC0C673-8BAE-4C69-8B2D-56B56D1C5019}" srcOrd="0" destOrd="0" parTransId="{E3EA4276-89C9-4B25-8B26-D072F9386DD7}" sibTransId="{D4BC3728-46F8-463B-804B-DD1BBCF73D98}"/>
    <dgm:cxn modelId="{BB4F3236-34E6-43AA-8688-C1BA63DC1DEC}" type="presParOf" srcId="{8A8E1329-0357-499C-8AFA-852FC2455996}" destId="{8B3DDA36-D3B9-4E0F-A8A9-8040F1AFFF08}" srcOrd="0" destOrd="0" presId="urn:microsoft.com/office/officeart/2017/3/layout/DropPinTimeline"/>
    <dgm:cxn modelId="{16BF7265-59D7-4177-986F-23A646543847}" type="presParOf" srcId="{8A8E1329-0357-499C-8AFA-852FC2455996}" destId="{75380A69-9FB3-440C-BCA0-BEC4C50DD658}" srcOrd="1" destOrd="0" presId="urn:microsoft.com/office/officeart/2017/3/layout/DropPinTimeline"/>
    <dgm:cxn modelId="{E49089F0-611C-40E3-BC23-1F57E432C1A1}" type="presParOf" srcId="{75380A69-9FB3-440C-BCA0-BEC4C50DD658}" destId="{C25F1FA9-BBDB-4D1E-A145-2FFCB58991FA}" srcOrd="0" destOrd="0" presId="urn:microsoft.com/office/officeart/2017/3/layout/DropPinTimeline"/>
    <dgm:cxn modelId="{B539D842-74F7-440D-AAEE-B4A9BBB20ECE}" type="presParOf" srcId="{C25F1FA9-BBDB-4D1E-A145-2FFCB58991FA}" destId="{2A1F39BD-4CA7-4C31-88C0-1D2015788B40}" srcOrd="0" destOrd="0" presId="urn:microsoft.com/office/officeart/2017/3/layout/DropPinTimeline"/>
    <dgm:cxn modelId="{B2CD1B85-C931-423F-8F28-BC58EF7523A0}" type="presParOf" srcId="{C25F1FA9-BBDB-4D1E-A145-2FFCB58991FA}" destId="{F610AF4B-1550-43DF-A89D-45A8824EDF54}" srcOrd="1" destOrd="0" presId="urn:microsoft.com/office/officeart/2017/3/layout/DropPinTimeline"/>
    <dgm:cxn modelId="{FD09BB7C-0477-4DA2-A0B7-F70A6B99368F}" type="presParOf" srcId="{F610AF4B-1550-43DF-A89D-45A8824EDF54}" destId="{E031E730-A8BA-4AC5-94AC-D9D0DD4636DA}" srcOrd="0" destOrd="0" presId="urn:microsoft.com/office/officeart/2017/3/layout/DropPinTimeline"/>
    <dgm:cxn modelId="{55D56DAC-4E36-4B2B-BD4B-CCD98B110E6C}" type="presParOf" srcId="{F610AF4B-1550-43DF-A89D-45A8824EDF54}" destId="{600FDCC3-50D1-4167-AF3E-2A0593B98DD6}" srcOrd="1" destOrd="0" presId="urn:microsoft.com/office/officeart/2017/3/layout/DropPinTimeline"/>
    <dgm:cxn modelId="{0AFB7227-C768-4151-AA8F-DFC26040DD81}" type="presParOf" srcId="{C25F1FA9-BBDB-4D1E-A145-2FFCB58991FA}" destId="{E2611159-E849-4131-A8E0-1E4082177FCE}" srcOrd="2" destOrd="0" presId="urn:microsoft.com/office/officeart/2017/3/layout/DropPinTimeline"/>
    <dgm:cxn modelId="{32C8192D-61D4-428F-A0B3-C5E904A601E5}" type="presParOf" srcId="{C25F1FA9-BBDB-4D1E-A145-2FFCB58991FA}" destId="{56A4BFB3-C916-44EE-9101-2766EA2EFE27}" srcOrd="3" destOrd="0" presId="urn:microsoft.com/office/officeart/2017/3/layout/DropPinTimeline"/>
    <dgm:cxn modelId="{68BEAC05-3457-4296-98A8-B9B8722779BE}" type="presParOf" srcId="{C25F1FA9-BBDB-4D1E-A145-2FFCB58991FA}" destId="{94089269-18C6-4D44-A9EA-5B6CE9D5CCD8}" srcOrd="4" destOrd="0" presId="urn:microsoft.com/office/officeart/2017/3/layout/DropPinTimeline"/>
    <dgm:cxn modelId="{ABB92283-0EB1-431E-9F47-C50623635471}" type="presParOf" srcId="{C25F1FA9-BBDB-4D1E-A145-2FFCB58991FA}" destId="{CFD370DC-FB08-4ED2-BB1A-417A58CD9E27}" srcOrd="5" destOrd="0" presId="urn:microsoft.com/office/officeart/2017/3/layout/DropPinTimeline"/>
    <dgm:cxn modelId="{76AA66AA-0457-4AAA-8EDE-8F2C7F43582E}" type="presParOf" srcId="{75380A69-9FB3-440C-BCA0-BEC4C50DD658}" destId="{682B7A6C-DAFF-4713-BBCC-5C2B086000A5}" srcOrd="1" destOrd="0" presId="urn:microsoft.com/office/officeart/2017/3/layout/DropPinTimeline"/>
    <dgm:cxn modelId="{48076618-AE9C-4B30-85EA-3ED0EF328E15}" type="presParOf" srcId="{75380A69-9FB3-440C-BCA0-BEC4C50DD658}" destId="{7D505F09-ADC5-4515-9A2E-0DED4F39FB58}" srcOrd="2" destOrd="0" presId="urn:microsoft.com/office/officeart/2017/3/layout/DropPinTimeline"/>
    <dgm:cxn modelId="{7A80F631-45FC-4232-B387-1656C1B14366}" type="presParOf" srcId="{7D505F09-ADC5-4515-9A2E-0DED4F39FB58}" destId="{BCEF145A-5A5D-4F1A-84AB-F73DBEDCDA45}" srcOrd="0" destOrd="0" presId="urn:microsoft.com/office/officeart/2017/3/layout/DropPinTimeline"/>
    <dgm:cxn modelId="{9113E0D2-D347-4EED-B7ED-90B9CF8ACB35}" type="presParOf" srcId="{7D505F09-ADC5-4515-9A2E-0DED4F39FB58}" destId="{55D9ED2E-2800-48C8-9492-95EA4E71CCA2}" srcOrd="1" destOrd="0" presId="urn:microsoft.com/office/officeart/2017/3/layout/DropPinTimeline"/>
    <dgm:cxn modelId="{606A7987-904D-402F-A98C-661E8F6B8770}" type="presParOf" srcId="{55D9ED2E-2800-48C8-9492-95EA4E71CCA2}" destId="{AAE8D7F0-AB9D-4810-9F32-E810446BBB23}" srcOrd="0" destOrd="0" presId="urn:microsoft.com/office/officeart/2017/3/layout/DropPinTimeline"/>
    <dgm:cxn modelId="{54D02CDB-41DF-43F9-8A67-86807FF19B39}" type="presParOf" srcId="{55D9ED2E-2800-48C8-9492-95EA4E71CCA2}" destId="{3835599B-32FA-491D-9A66-98555ABA327A}" srcOrd="1" destOrd="0" presId="urn:microsoft.com/office/officeart/2017/3/layout/DropPinTimeline"/>
    <dgm:cxn modelId="{F52D03D6-50D1-4DE2-9CC4-79ABEA37E49E}" type="presParOf" srcId="{7D505F09-ADC5-4515-9A2E-0DED4F39FB58}" destId="{C04D13D2-82AC-4187-A301-EC2660A0CB4A}" srcOrd="2" destOrd="0" presId="urn:microsoft.com/office/officeart/2017/3/layout/DropPinTimeline"/>
    <dgm:cxn modelId="{FABF098E-5473-476A-A8B0-B324B25B85C5}" type="presParOf" srcId="{7D505F09-ADC5-4515-9A2E-0DED4F39FB58}" destId="{126469B3-018C-4E1F-91E9-4B24E2FD32E9}" srcOrd="3" destOrd="0" presId="urn:microsoft.com/office/officeart/2017/3/layout/DropPinTimeline"/>
    <dgm:cxn modelId="{AC0FCB69-31F8-4C82-8678-2788C91F5018}" type="presParOf" srcId="{7D505F09-ADC5-4515-9A2E-0DED4F39FB58}" destId="{F986458E-9B78-41E5-9C95-CBCEBB74DD93}" srcOrd="4" destOrd="0" presId="urn:microsoft.com/office/officeart/2017/3/layout/DropPinTimeline"/>
    <dgm:cxn modelId="{1567E891-78D1-4CD5-8917-9C161609313D}" type="presParOf" srcId="{7D505F09-ADC5-4515-9A2E-0DED4F39FB58}" destId="{A85CEE7F-3378-4CC3-865A-3EEF5FA0B7DE}" srcOrd="5" destOrd="0" presId="urn:microsoft.com/office/officeart/2017/3/layout/DropPinTimeline"/>
    <dgm:cxn modelId="{04BDAA0C-6C33-46CF-91E3-1CD59049E168}" type="presParOf" srcId="{75380A69-9FB3-440C-BCA0-BEC4C50DD658}" destId="{0A649E42-4954-47B3-835A-88DD537F7671}" srcOrd="3" destOrd="0" presId="urn:microsoft.com/office/officeart/2017/3/layout/DropPinTimeline"/>
    <dgm:cxn modelId="{4C097C33-9AA5-4F8F-832A-4A0DF6813BC2}" type="presParOf" srcId="{75380A69-9FB3-440C-BCA0-BEC4C50DD658}" destId="{4F46B069-78EE-42AD-953C-04F4A1ACE4C8}" srcOrd="4" destOrd="0" presId="urn:microsoft.com/office/officeart/2017/3/layout/DropPinTimeline"/>
    <dgm:cxn modelId="{A45C7CF7-1124-4D5A-844A-06410CBA84C9}" type="presParOf" srcId="{4F46B069-78EE-42AD-953C-04F4A1ACE4C8}" destId="{28263A8F-B071-4F5E-A7BC-09ED5F8AB47B}" srcOrd="0" destOrd="0" presId="urn:microsoft.com/office/officeart/2017/3/layout/DropPinTimeline"/>
    <dgm:cxn modelId="{647FAF80-86CB-4C51-B450-B7B85E55068B}" type="presParOf" srcId="{4F46B069-78EE-42AD-953C-04F4A1ACE4C8}" destId="{BB5720FB-128D-4D41-8E87-A1EA364A4E2F}" srcOrd="1" destOrd="0" presId="urn:microsoft.com/office/officeart/2017/3/layout/DropPinTimeline"/>
    <dgm:cxn modelId="{B292B419-16CF-4D0D-BDCA-559216C535AB}" type="presParOf" srcId="{BB5720FB-128D-4D41-8E87-A1EA364A4E2F}" destId="{9C75415F-2463-4D16-8C4C-629B2828623D}" srcOrd="0" destOrd="0" presId="urn:microsoft.com/office/officeart/2017/3/layout/DropPinTimeline"/>
    <dgm:cxn modelId="{6CF9340B-709A-4560-9017-749EBF4FB964}" type="presParOf" srcId="{BB5720FB-128D-4D41-8E87-A1EA364A4E2F}" destId="{2AC3C250-064F-40CE-B147-56C20BAF184B}" srcOrd="1" destOrd="0" presId="urn:microsoft.com/office/officeart/2017/3/layout/DropPinTimeline"/>
    <dgm:cxn modelId="{C64E7FA4-049D-407F-BE22-D6277E898842}" type="presParOf" srcId="{4F46B069-78EE-42AD-953C-04F4A1ACE4C8}" destId="{B2AFBBAE-D49F-4885-A3EC-82235E131C84}" srcOrd="2" destOrd="0" presId="urn:microsoft.com/office/officeart/2017/3/layout/DropPinTimeline"/>
    <dgm:cxn modelId="{035011B5-5855-4819-8907-66197BABF919}" type="presParOf" srcId="{4F46B069-78EE-42AD-953C-04F4A1ACE4C8}" destId="{FCE1C0E8-689A-4AEC-96D9-B6E47A4B671D}" srcOrd="3" destOrd="0" presId="urn:microsoft.com/office/officeart/2017/3/layout/DropPinTimeline"/>
    <dgm:cxn modelId="{54C8B2B8-453C-4B86-AA0E-5EEF570A0C66}" type="presParOf" srcId="{4F46B069-78EE-42AD-953C-04F4A1ACE4C8}" destId="{745C31E5-130B-4327-B4CB-01E2EE9E689D}" srcOrd="4" destOrd="0" presId="urn:microsoft.com/office/officeart/2017/3/layout/DropPinTimeline"/>
    <dgm:cxn modelId="{BC8974AC-95B0-441B-9C4B-9E1CE972510F}" type="presParOf" srcId="{4F46B069-78EE-42AD-953C-04F4A1ACE4C8}" destId="{124E7CDE-A164-40CA-8496-B382D52CBEB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a:solidFill>
                <a:schemeClr val="bg1"/>
              </a:solidFill>
            </a:rPr>
            <a:t>Accelerating pace of technological change</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a:t>Shifting </a:t>
          </a:r>
          <a:r>
            <a:rPr lang="sr-Latn-RS" b="1" i="0" noProof="0" dirty="0"/>
            <a:t>d</a:t>
          </a:r>
          <a:r>
            <a:rPr lang="en-US" b="1" i="0" noProof="0" dirty="0" err="1"/>
            <a:t>emographic</a:t>
          </a:r>
          <a:r>
            <a:rPr lang="en-US" b="1" i="0" noProof="0" dirty="0"/>
            <a:t> </a:t>
          </a:r>
          <a:r>
            <a:rPr lang="sr-Latn-RS" b="1" i="0" noProof="0" dirty="0"/>
            <a:t>p</a:t>
          </a:r>
          <a:r>
            <a:rPr lang="en-US" b="1" i="0" noProof="0" dirty="0" err="1"/>
            <a:t>atterns</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a:solidFill>
                <a:schemeClr val="bg1"/>
              </a:solidFill>
            </a:rPr>
            <a:t>pandemic</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a:t>Climate</a:t>
          </a:r>
          <a:r>
            <a:rPr lang="en-US" b="1" i="0" baseline="0" noProof="0" dirty="0"/>
            <a:t> change</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err="1"/>
            <a:t>Globalization</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t>
        <a:bodyPr/>
        <a:lstStyle/>
        <a:p>
          <a:endParaRPr lang="en-US"/>
        </a:p>
      </dgm:t>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t>
        <a:bodyPr/>
        <a:lstStyle/>
        <a:p>
          <a:endParaRPr lang="en-US"/>
        </a:p>
      </dgm:t>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t>
        <a:bodyPr/>
        <a:lstStyle/>
        <a:p>
          <a:endParaRPr lang="en-US"/>
        </a:p>
      </dgm:t>
    </dgm:pt>
    <dgm:pt modelId="{AFE06326-83F7-443C-BFD3-C5A597367D4B}" type="pres">
      <dgm:prSet presAssocID="{97DD52FA-8926-46F5-BD42-C476235ED686}" presName="nodeRect" presStyleLbl="alignNode1" presStyleIdx="0" presStyleCnt="5">
        <dgm:presLayoutVars>
          <dgm:bulletEnabled val="1"/>
        </dgm:presLayoutVars>
      </dgm:prSet>
      <dgm:spPr/>
      <dgm:t>
        <a:bodyPr/>
        <a:lstStyle/>
        <a:p>
          <a:endParaRPr lang="en-US"/>
        </a:p>
      </dgm:t>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t>
        <a:bodyPr/>
        <a:lstStyle/>
        <a:p>
          <a:endParaRPr lang="en-US"/>
        </a:p>
      </dgm:t>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t>
        <a:bodyPr/>
        <a:lstStyle/>
        <a:p>
          <a:endParaRPr lang="en-US"/>
        </a:p>
      </dgm:t>
    </dgm:pt>
    <dgm:pt modelId="{6830736E-9DD1-41F4-BC1B-79E0CB339BC4}" type="pres">
      <dgm:prSet presAssocID="{37FE235D-A313-44D7-B3F6-820CFC7F1E6F}" presName="nodeRect" presStyleLbl="alignNode1" presStyleIdx="1" presStyleCnt="5">
        <dgm:presLayoutVars>
          <dgm:bulletEnabled val="1"/>
        </dgm:presLayoutVars>
      </dgm:prSet>
      <dgm:spPr/>
      <dgm:t>
        <a:bodyPr/>
        <a:lstStyle/>
        <a:p>
          <a:endParaRPr lang="en-US"/>
        </a:p>
      </dgm:t>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t>
        <a:bodyPr/>
        <a:lstStyle/>
        <a:p>
          <a:endParaRPr lang="en-US"/>
        </a:p>
      </dgm:t>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t>
        <a:bodyPr/>
        <a:lstStyle/>
        <a:p>
          <a:endParaRPr lang="en-US"/>
        </a:p>
      </dgm:t>
    </dgm:pt>
    <dgm:pt modelId="{126F2B02-0981-4207-936B-F8F9DE01B1E1}" type="pres">
      <dgm:prSet presAssocID="{20B9D2BE-B629-4B09-BF38-E0E3BF9DEBA4}" presName="nodeRect" presStyleLbl="alignNode1" presStyleIdx="2" presStyleCnt="5">
        <dgm:presLayoutVars>
          <dgm:bulletEnabled val="1"/>
        </dgm:presLayoutVars>
      </dgm:prSet>
      <dgm:spPr/>
      <dgm:t>
        <a:bodyPr/>
        <a:lstStyle/>
        <a:p>
          <a:endParaRPr lang="en-US"/>
        </a:p>
      </dgm:t>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t>
        <a:bodyPr/>
        <a:lstStyle/>
        <a:p>
          <a:endParaRPr lang="en-US"/>
        </a:p>
      </dgm:t>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t>
        <a:bodyPr/>
        <a:lstStyle/>
        <a:p>
          <a:endParaRPr lang="en-US"/>
        </a:p>
      </dgm:t>
    </dgm:pt>
    <dgm:pt modelId="{5710E9EF-EBD0-42F2-BB64-8F36A8B49B26}" type="pres">
      <dgm:prSet presAssocID="{8AA400F1-2DAD-4C5E-A7AE-28B3A2F6B5D2}" presName="nodeRect" presStyleLbl="alignNode1" presStyleIdx="3" presStyleCnt="5">
        <dgm:presLayoutVars>
          <dgm:bulletEnabled val="1"/>
        </dgm:presLayoutVars>
      </dgm:prSet>
      <dgm:spPr/>
      <dgm:t>
        <a:bodyPr/>
        <a:lstStyle/>
        <a:p>
          <a:endParaRPr lang="en-US"/>
        </a:p>
      </dgm:t>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t>
        <a:bodyPr/>
        <a:lstStyle/>
        <a:p>
          <a:endParaRPr lang="en-US"/>
        </a:p>
      </dgm:t>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t>
        <a:bodyPr/>
        <a:lstStyle/>
        <a:p>
          <a:endParaRPr lang="en-US"/>
        </a:p>
      </dgm:t>
    </dgm:pt>
    <dgm:pt modelId="{18A0F08D-97FC-40EE-9384-30886C9D8058}" type="pres">
      <dgm:prSet presAssocID="{4BB94112-F036-4259-A5D6-B0198A8B7B9D}" presName="nodeRect" presStyleLbl="alignNode1" presStyleIdx="4" presStyleCnt="5">
        <dgm:presLayoutVars>
          <dgm:bulletEnabled val="1"/>
        </dgm:presLayoutVars>
      </dgm:prSet>
      <dgm:spPr/>
      <dgm:t>
        <a:bodyPr/>
        <a:lstStyle/>
        <a:p>
          <a:endParaRPr lang="en-US"/>
        </a:p>
      </dgm:t>
    </dgm:pt>
  </dgm:ptLst>
  <dgm:cxnLst>
    <dgm:cxn modelId="{8EA97BFC-614D-4681-9B49-C3519612FD15}" type="presOf" srcId="{37FE235D-A313-44D7-B3F6-820CFC7F1E6F}" destId="{9C5372CC-55F9-41A2-B2A6-1914F78C1795}" srcOrd="0" destOrd="0" presId="urn:microsoft.com/office/officeart/2016/7/layout/LinearBlockProcessNumbered"/>
    <dgm:cxn modelId="{56F83C96-B489-44A4-BBF3-743E0A10A3DD}" type="presOf" srcId="{41D5E014-00E4-4741-A5B2-53E79298F713}" destId="{BEDD5812-1115-4B8A-A19D-85AAFE354974}" srcOrd="0"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B6D9504B-E48F-4F1A-A3F1-A4546B08D51D}" type="presOf" srcId="{030C850F-A707-4595-BE68-13664C14431D}" destId="{F28DF6BC-2DCA-4F8F-91E2-A362C5473532}"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AE1A0289-1F5B-4713-98E8-B2D4EBF92F15}" type="presOf" srcId="{4BB94112-F036-4259-A5D6-B0198A8B7B9D}" destId="{166E0798-03A4-4980-8A23-C4DD7503F72C}" srcOrd="0" destOrd="0" presId="urn:microsoft.com/office/officeart/2016/7/layout/LinearBlockProcessNumbered"/>
    <dgm:cxn modelId="{B30C18E4-E046-4966-9352-5A5B4A388563}" type="presOf" srcId="{20B9D2BE-B629-4B09-BF38-E0E3BF9DEBA4}" destId="{8BCFB43A-7A5D-4907-941A-0C0C83EF4B4F}" srcOrd="0" destOrd="0" presId="urn:microsoft.com/office/officeart/2016/7/layout/LinearBlockProcessNumbered"/>
    <dgm:cxn modelId="{FDB51990-23E9-41B8-BB01-7B20CA41B68F}" type="presOf" srcId="{97DD52FA-8926-46F5-BD42-C476235ED686}" destId="{AFE06326-83F7-443C-BFD3-C5A597367D4B}" srcOrd="1" destOrd="0" presId="urn:microsoft.com/office/officeart/2016/7/layout/LinearBlockProcessNumbered"/>
    <dgm:cxn modelId="{C1B5AE83-D811-4781-A66F-9C554AF8D35C}" type="presOf" srcId="{37FE235D-A313-44D7-B3F6-820CFC7F1E6F}" destId="{6830736E-9DD1-41F4-BC1B-79E0CB339BC4}" srcOrd="1" destOrd="0" presId="urn:microsoft.com/office/officeart/2016/7/layout/LinearBlockProcessNumbered"/>
    <dgm:cxn modelId="{AA478627-0738-4CFE-B639-A6654F2B0F67}" type="presOf" srcId="{8AA400F1-2DAD-4C5E-A7AE-28B3A2F6B5D2}" destId="{5710E9EF-EBD0-42F2-BB64-8F36A8B49B26}" srcOrd="1" destOrd="0" presId="urn:microsoft.com/office/officeart/2016/7/layout/LinearBlockProcessNumbered"/>
    <dgm:cxn modelId="{FA6C711A-901A-417C-8F2A-D0F01A6CDF2D}" type="presOf" srcId="{4BB94112-F036-4259-A5D6-B0198A8B7B9D}" destId="{18A0F08D-97FC-40EE-9384-30886C9D8058}" srcOrd="1"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BBF54A7A-CC46-4FE6-AADC-26DF7850313F}" type="presOf" srcId="{8C982E7E-C4D1-42ED-9121-CE5900B3602D}" destId="{93517E33-9609-40E1-A04B-2BC457B04352}" srcOrd="0" destOrd="0" presId="urn:microsoft.com/office/officeart/2016/7/layout/LinearBlockProcessNumbered"/>
    <dgm:cxn modelId="{BA88412F-DC38-419F-880D-197A51C58D8D}" type="presOf" srcId="{B8800921-5D7D-4B1C-B648-6397F7C11BDB}" destId="{23E3F2DC-471A-4ADF-8B75-839FF901E4EC}" srcOrd="0" destOrd="0" presId="urn:microsoft.com/office/officeart/2016/7/layout/LinearBlockProcessNumbered"/>
    <dgm:cxn modelId="{E9633A95-6862-4D64-ADB8-EA3658ED24D0}" type="presOf" srcId="{97DD52FA-8926-46F5-BD42-C476235ED686}" destId="{DBC4281D-C71B-4664-995C-7B7AB2EE42E2}" srcOrd="0" destOrd="0" presId="urn:microsoft.com/office/officeart/2016/7/layout/LinearBlockProcessNumbered"/>
    <dgm:cxn modelId="{DE981DB1-1DC1-4700-8591-DB9393F5E857}" type="presOf" srcId="{8AA400F1-2DAD-4C5E-A7AE-28B3A2F6B5D2}" destId="{C4A2D9FD-3FFA-4CBE-9E4F-004229F35DEC}"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E0170B14-38A6-4CDB-9513-5F41CEFB9071}" type="presOf" srcId="{20B9D2BE-B629-4B09-BF38-E0E3BF9DEBA4}" destId="{126F2B02-0981-4207-936B-F8F9DE01B1E1}" srcOrd="1" destOrd="0" presId="urn:microsoft.com/office/officeart/2016/7/layout/LinearBlockProcessNumbered"/>
    <dgm:cxn modelId="{8586D40F-0E98-4663-BC90-4C1A7DB8DDEE}" type="presOf" srcId="{3715626F-6FB5-4039-8D0D-F000BD0B91FA}" destId="{616804D4-7870-46A6-B2A0-2CE8219FB9BB}" srcOrd="0" destOrd="0" presId="urn:microsoft.com/office/officeart/2016/7/layout/LinearBlockProcessNumbered"/>
    <dgm:cxn modelId="{988212EE-FDDB-4781-92F1-17AD888E2CE7}" type="presOf" srcId="{6FCCBD16-3537-48C9-A881-41A0E1C78FDB}" destId="{06E3B730-F1E1-4C31-AA88-978153A3C3F4}" srcOrd="0"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92DD6BA2-AA28-494A-B71D-745332ACCEC6}" type="presParOf" srcId="{93517E33-9609-40E1-A04B-2BC457B04352}" destId="{9F719ACC-AE4A-40FF-B6DB-4CFC1DC5E6D2}" srcOrd="0" destOrd="0" presId="urn:microsoft.com/office/officeart/2016/7/layout/LinearBlockProcessNumbered"/>
    <dgm:cxn modelId="{325D7184-7A63-4B6E-9C0F-BA775D5CA078}" type="presParOf" srcId="{9F719ACC-AE4A-40FF-B6DB-4CFC1DC5E6D2}" destId="{DBC4281D-C71B-4664-995C-7B7AB2EE42E2}" srcOrd="0" destOrd="0" presId="urn:microsoft.com/office/officeart/2016/7/layout/LinearBlockProcessNumbered"/>
    <dgm:cxn modelId="{DE4E6A2A-090C-4BBE-BD71-3CBB9482567D}" type="presParOf" srcId="{9F719ACC-AE4A-40FF-B6DB-4CFC1DC5E6D2}" destId="{BEDD5812-1115-4B8A-A19D-85AAFE354974}" srcOrd="1" destOrd="0" presId="urn:microsoft.com/office/officeart/2016/7/layout/LinearBlockProcessNumbered"/>
    <dgm:cxn modelId="{2C5CDDE4-C639-456B-88F7-29A304CC57E9}" type="presParOf" srcId="{9F719ACC-AE4A-40FF-B6DB-4CFC1DC5E6D2}" destId="{AFE06326-83F7-443C-BFD3-C5A597367D4B}" srcOrd="2" destOrd="0" presId="urn:microsoft.com/office/officeart/2016/7/layout/LinearBlockProcessNumbered"/>
    <dgm:cxn modelId="{FB750E5A-1792-4A42-9CF8-B50403015925}" type="presParOf" srcId="{93517E33-9609-40E1-A04B-2BC457B04352}" destId="{97AD09E0-A391-43ED-921A-59444E810E1E}" srcOrd="1" destOrd="0" presId="urn:microsoft.com/office/officeart/2016/7/layout/LinearBlockProcessNumbered"/>
    <dgm:cxn modelId="{69833386-441D-4297-A795-562BB2EACAD8}" type="presParOf" srcId="{93517E33-9609-40E1-A04B-2BC457B04352}" destId="{AF1C2AC7-D46E-4BA0-8311-931587EC53CE}" srcOrd="2" destOrd="0" presId="urn:microsoft.com/office/officeart/2016/7/layout/LinearBlockProcessNumbered"/>
    <dgm:cxn modelId="{4A03AEB4-8FF7-4312-9866-D2D258329345}" type="presParOf" srcId="{AF1C2AC7-D46E-4BA0-8311-931587EC53CE}" destId="{9C5372CC-55F9-41A2-B2A6-1914F78C1795}" srcOrd="0" destOrd="0" presId="urn:microsoft.com/office/officeart/2016/7/layout/LinearBlockProcessNumbered"/>
    <dgm:cxn modelId="{36642995-373D-462A-BD26-8D2969430977}" type="presParOf" srcId="{AF1C2AC7-D46E-4BA0-8311-931587EC53CE}" destId="{616804D4-7870-46A6-B2A0-2CE8219FB9BB}" srcOrd="1" destOrd="0" presId="urn:microsoft.com/office/officeart/2016/7/layout/LinearBlockProcessNumbered"/>
    <dgm:cxn modelId="{6D79C8C6-F599-4FE8-9734-A3AB00BB99DA}" type="presParOf" srcId="{AF1C2AC7-D46E-4BA0-8311-931587EC53CE}" destId="{6830736E-9DD1-41F4-BC1B-79E0CB339BC4}" srcOrd="2" destOrd="0" presId="urn:microsoft.com/office/officeart/2016/7/layout/LinearBlockProcessNumbered"/>
    <dgm:cxn modelId="{A4F8CB6E-FBC5-41A4-92D1-0A24717544F3}" type="presParOf" srcId="{93517E33-9609-40E1-A04B-2BC457B04352}" destId="{B11E35B1-820A-4B78-A94A-7CB2B31B32C6}" srcOrd="3" destOrd="0" presId="urn:microsoft.com/office/officeart/2016/7/layout/LinearBlockProcessNumbered"/>
    <dgm:cxn modelId="{4A96989B-B140-46A1-A410-396FAD43A52B}" type="presParOf" srcId="{93517E33-9609-40E1-A04B-2BC457B04352}" destId="{5E006080-0930-4D03-8D52-84C0C771DC0D}" srcOrd="4" destOrd="0" presId="urn:microsoft.com/office/officeart/2016/7/layout/LinearBlockProcessNumbered"/>
    <dgm:cxn modelId="{61CCF7BA-4A86-45B9-92B7-240E65819EA1}" type="presParOf" srcId="{5E006080-0930-4D03-8D52-84C0C771DC0D}" destId="{8BCFB43A-7A5D-4907-941A-0C0C83EF4B4F}" srcOrd="0" destOrd="0" presId="urn:microsoft.com/office/officeart/2016/7/layout/LinearBlockProcessNumbered"/>
    <dgm:cxn modelId="{33D67F8A-3668-40F8-BD6A-B46A48070591}" type="presParOf" srcId="{5E006080-0930-4D03-8D52-84C0C771DC0D}" destId="{F28DF6BC-2DCA-4F8F-91E2-A362C5473532}" srcOrd="1" destOrd="0" presId="urn:microsoft.com/office/officeart/2016/7/layout/LinearBlockProcessNumbered"/>
    <dgm:cxn modelId="{EE56CB44-7CA1-4E92-8180-7304187E691A}" type="presParOf" srcId="{5E006080-0930-4D03-8D52-84C0C771DC0D}" destId="{126F2B02-0981-4207-936B-F8F9DE01B1E1}" srcOrd="2" destOrd="0" presId="urn:microsoft.com/office/officeart/2016/7/layout/LinearBlockProcessNumbered"/>
    <dgm:cxn modelId="{5290BE5D-1F45-46D2-B143-31BDEEC75B81}" type="presParOf" srcId="{93517E33-9609-40E1-A04B-2BC457B04352}" destId="{19ED34A8-3F2A-4AAF-843E-6AE3DEC99199}" srcOrd="5" destOrd="0" presId="urn:microsoft.com/office/officeart/2016/7/layout/LinearBlockProcessNumbered"/>
    <dgm:cxn modelId="{18E8C336-23EA-4ADD-B252-4DE3524B43F9}" type="presParOf" srcId="{93517E33-9609-40E1-A04B-2BC457B04352}" destId="{8588D146-0CA7-4D31-8760-8A29DB84E7C2}" srcOrd="6" destOrd="0" presId="urn:microsoft.com/office/officeart/2016/7/layout/LinearBlockProcessNumbered"/>
    <dgm:cxn modelId="{F20A4257-1415-4FD7-93B9-380BF9D251F0}" type="presParOf" srcId="{8588D146-0CA7-4D31-8760-8A29DB84E7C2}" destId="{C4A2D9FD-3FFA-4CBE-9E4F-004229F35DEC}" srcOrd="0" destOrd="0" presId="urn:microsoft.com/office/officeart/2016/7/layout/LinearBlockProcessNumbered"/>
    <dgm:cxn modelId="{9D9BC4DE-7007-49BC-8CEC-04B7BF03BCC7}" type="presParOf" srcId="{8588D146-0CA7-4D31-8760-8A29DB84E7C2}" destId="{06E3B730-F1E1-4C31-AA88-978153A3C3F4}" srcOrd="1" destOrd="0" presId="urn:microsoft.com/office/officeart/2016/7/layout/LinearBlockProcessNumbered"/>
    <dgm:cxn modelId="{3501C619-F5A0-400E-8273-3291B79DECE6}" type="presParOf" srcId="{8588D146-0CA7-4D31-8760-8A29DB84E7C2}" destId="{5710E9EF-EBD0-42F2-BB64-8F36A8B49B26}" srcOrd="2" destOrd="0" presId="urn:microsoft.com/office/officeart/2016/7/layout/LinearBlockProcessNumbered"/>
    <dgm:cxn modelId="{BF05B891-3879-4A69-8C78-859880FCC21F}" type="presParOf" srcId="{93517E33-9609-40E1-A04B-2BC457B04352}" destId="{AAD5CCC2-6A84-4CCD-969B-C9ABDC998B0D}" srcOrd="7" destOrd="0" presId="urn:microsoft.com/office/officeart/2016/7/layout/LinearBlockProcessNumbered"/>
    <dgm:cxn modelId="{E92ECC16-3DE3-4DFB-AB9C-69177D296807}" type="presParOf" srcId="{93517E33-9609-40E1-A04B-2BC457B04352}" destId="{9E5AF944-9B16-4E43-B607-FD9F2CB46EB5}" srcOrd="8" destOrd="0" presId="urn:microsoft.com/office/officeart/2016/7/layout/LinearBlockProcessNumbered"/>
    <dgm:cxn modelId="{867A0721-47EB-4922-AEE9-64D7BA006963}" type="presParOf" srcId="{9E5AF944-9B16-4E43-B607-FD9F2CB46EB5}" destId="{166E0798-03A4-4980-8A23-C4DD7503F72C}" srcOrd="0" destOrd="0" presId="urn:microsoft.com/office/officeart/2016/7/layout/LinearBlockProcessNumbered"/>
    <dgm:cxn modelId="{A95B5BA3-3429-4098-9203-93CB888A191B}" type="presParOf" srcId="{9E5AF944-9B16-4E43-B607-FD9F2CB46EB5}" destId="{23E3F2DC-471A-4ADF-8B75-839FF901E4EC}" srcOrd="1" destOrd="0" presId="urn:microsoft.com/office/officeart/2016/7/layout/LinearBlockProcessNumbered"/>
    <dgm:cxn modelId="{20318A1E-79D9-42EF-8B8C-FCB45FFA7CBF}"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a:solidFill>
                <a:schemeClr val="bg1"/>
              </a:solidFill>
            </a:rPr>
            <a:t>Accelerating pace of technological change</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a:t>Shifting </a:t>
          </a:r>
          <a:r>
            <a:rPr lang="sr-Latn-RS" b="1" i="0" noProof="0" dirty="0"/>
            <a:t>d</a:t>
          </a:r>
          <a:r>
            <a:rPr lang="en-US" b="1" i="0" noProof="0" dirty="0" err="1"/>
            <a:t>emographic</a:t>
          </a:r>
          <a:r>
            <a:rPr lang="en-US" b="1" i="0" noProof="0" dirty="0"/>
            <a:t> </a:t>
          </a:r>
          <a:r>
            <a:rPr lang="sr-Latn-RS" b="1" i="0" noProof="0" dirty="0"/>
            <a:t>p</a:t>
          </a:r>
          <a:r>
            <a:rPr lang="en-US" b="1" i="0" noProof="0" dirty="0" err="1"/>
            <a:t>atterns</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a:solidFill>
                <a:schemeClr val="bg1"/>
              </a:solidFill>
            </a:rPr>
            <a:t>pandemic</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a:t>Climate</a:t>
          </a:r>
          <a:r>
            <a:rPr lang="en-US" b="1" i="0" baseline="0" noProof="0" dirty="0"/>
            <a:t> change</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err="1"/>
            <a:t>Globalization</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t>
        <a:bodyPr/>
        <a:lstStyle/>
        <a:p>
          <a:endParaRPr lang="en-US"/>
        </a:p>
      </dgm:t>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t>
        <a:bodyPr/>
        <a:lstStyle/>
        <a:p>
          <a:endParaRPr lang="en-US"/>
        </a:p>
      </dgm:t>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t>
        <a:bodyPr/>
        <a:lstStyle/>
        <a:p>
          <a:endParaRPr lang="en-US"/>
        </a:p>
      </dgm:t>
    </dgm:pt>
    <dgm:pt modelId="{AFE06326-83F7-443C-BFD3-C5A597367D4B}" type="pres">
      <dgm:prSet presAssocID="{97DD52FA-8926-46F5-BD42-C476235ED686}" presName="nodeRect" presStyleLbl="alignNode1" presStyleIdx="0" presStyleCnt="5">
        <dgm:presLayoutVars>
          <dgm:bulletEnabled val="1"/>
        </dgm:presLayoutVars>
      </dgm:prSet>
      <dgm:spPr/>
      <dgm:t>
        <a:bodyPr/>
        <a:lstStyle/>
        <a:p>
          <a:endParaRPr lang="en-US"/>
        </a:p>
      </dgm:t>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t>
        <a:bodyPr/>
        <a:lstStyle/>
        <a:p>
          <a:endParaRPr lang="en-US"/>
        </a:p>
      </dgm:t>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t>
        <a:bodyPr/>
        <a:lstStyle/>
        <a:p>
          <a:endParaRPr lang="en-US"/>
        </a:p>
      </dgm:t>
    </dgm:pt>
    <dgm:pt modelId="{6830736E-9DD1-41F4-BC1B-79E0CB339BC4}" type="pres">
      <dgm:prSet presAssocID="{37FE235D-A313-44D7-B3F6-820CFC7F1E6F}" presName="nodeRect" presStyleLbl="alignNode1" presStyleIdx="1" presStyleCnt="5">
        <dgm:presLayoutVars>
          <dgm:bulletEnabled val="1"/>
        </dgm:presLayoutVars>
      </dgm:prSet>
      <dgm:spPr/>
      <dgm:t>
        <a:bodyPr/>
        <a:lstStyle/>
        <a:p>
          <a:endParaRPr lang="en-US"/>
        </a:p>
      </dgm:t>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t>
        <a:bodyPr/>
        <a:lstStyle/>
        <a:p>
          <a:endParaRPr lang="en-US"/>
        </a:p>
      </dgm:t>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t>
        <a:bodyPr/>
        <a:lstStyle/>
        <a:p>
          <a:endParaRPr lang="en-US"/>
        </a:p>
      </dgm:t>
    </dgm:pt>
    <dgm:pt modelId="{126F2B02-0981-4207-936B-F8F9DE01B1E1}" type="pres">
      <dgm:prSet presAssocID="{20B9D2BE-B629-4B09-BF38-E0E3BF9DEBA4}" presName="nodeRect" presStyleLbl="alignNode1" presStyleIdx="2" presStyleCnt="5">
        <dgm:presLayoutVars>
          <dgm:bulletEnabled val="1"/>
        </dgm:presLayoutVars>
      </dgm:prSet>
      <dgm:spPr/>
      <dgm:t>
        <a:bodyPr/>
        <a:lstStyle/>
        <a:p>
          <a:endParaRPr lang="en-US"/>
        </a:p>
      </dgm:t>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t>
        <a:bodyPr/>
        <a:lstStyle/>
        <a:p>
          <a:endParaRPr lang="en-US"/>
        </a:p>
      </dgm:t>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t>
        <a:bodyPr/>
        <a:lstStyle/>
        <a:p>
          <a:endParaRPr lang="en-US"/>
        </a:p>
      </dgm:t>
    </dgm:pt>
    <dgm:pt modelId="{5710E9EF-EBD0-42F2-BB64-8F36A8B49B26}" type="pres">
      <dgm:prSet presAssocID="{8AA400F1-2DAD-4C5E-A7AE-28B3A2F6B5D2}" presName="nodeRect" presStyleLbl="alignNode1" presStyleIdx="3" presStyleCnt="5">
        <dgm:presLayoutVars>
          <dgm:bulletEnabled val="1"/>
        </dgm:presLayoutVars>
      </dgm:prSet>
      <dgm:spPr/>
      <dgm:t>
        <a:bodyPr/>
        <a:lstStyle/>
        <a:p>
          <a:endParaRPr lang="en-US"/>
        </a:p>
      </dgm:t>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t>
        <a:bodyPr/>
        <a:lstStyle/>
        <a:p>
          <a:endParaRPr lang="en-US"/>
        </a:p>
      </dgm:t>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t>
        <a:bodyPr/>
        <a:lstStyle/>
        <a:p>
          <a:endParaRPr lang="en-US"/>
        </a:p>
      </dgm:t>
    </dgm:pt>
    <dgm:pt modelId="{18A0F08D-97FC-40EE-9384-30886C9D8058}" type="pres">
      <dgm:prSet presAssocID="{4BB94112-F036-4259-A5D6-B0198A8B7B9D}" presName="nodeRect" presStyleLbl="alignNode1" presStyleIdx="4" presStyleCnt="5">
        <dgm:presLayoutVars>
          <dgm:bulletEnabled val="1"/>
        </dgm:presLayoutVars>
      </dgm:prSet>
      <dgm:spPr/>
      <dgm:t>
        <a:bodyPr/>
        <a:lstStyle/>
        <a:p>
          <a:endParaRPr lang="en-US"/>
        </a:p>
      </dgm:t>
    </dgm:pt>
  </dgm:ptLst>
  <dgm:cxnLst>
    <dgm:cxn modelId="{DED36B06-FB7D-4446-98F1-D18DA070A2C0}" type="presOf" srcId="{8C982E7E-C4D1-42ED-9121-CE5900B3602D}" destId="{93517E33-9609-40E1-A04B-2BC457B04352}" srcOrd="0" destOrd="0" presId="urn:microsoft.com/office/officeart/2016/7/layout/LinearBlockProcessNumbered"/>
    <dgm:cxn modelId="{C23F268F-1006-40FE-8237-3128E05763D5}" type="presOf" srcId="{3715626F-6FB5-4039-8D0D-F000BD0B91FA}" destId="{616804D4-7870-46A6-B2A0-2CE8219FB9BB}" srcOrd="0" destOrd="0" presId="urn:microsoft.com/office/officeart/2016/7/layout/LinearBlockProcessNumbered"/>
    <dgm:cxn modelId="{78C2CDC7-1570-48B7-9B2E-B47075B98ECE}" type="presOf" srcId="{8AA400F1-2DAD-4C5E-A7AE-28B3A2F6B5D2}" destId="{C4A2D9FD-3FFA-4CBE-9E4F-004229F35DEC}" srcOrd="0" destOrd="0" presId="urn:microsoft.com/office/officeart/2016/7/layout/LinearBlockProcessNumbered"/>
    <dgm:cxn modelId="{9958C09F-3270-427A-8D70-BF37A292C2C1}" type="presOf" srcId="{37FE235D-A313-44D7-B3F6-820CFC7F1E6F}" destId="{6830736E-9DD1-41F4-BC1B-79E0CB339BC4}" srcOrd="1" destOrd="0" presId="urn:microsoft.com/office/officeart/2016/7/layout/LinearBlockProcessNumbered"/>
    <dgm:cxn modelId="{89DD8DBA-7178-410B-B69F-028A71D6C106}" type="presOf" srcId="{97DD52FA-8926-46F5-BD42-C476235ED686}" destId="{DBC4281D-C71B-4664-995C-7B7AB2EE42E2}" srcOrd="0" destOrd="0" presId="urn:microsoft.com/office/officeart/2016/7/layout/LinearBlockProcessNumbered"/>
    <dgm:cxn modelId="{EF181019-65AF-4221-98F2-88F3631F702A}" type="presOf" srcId="{20B9D2BE-B629-4B09-BF38-E0E3BF9DEBA4}" destId="{126F2B02-0981-4207-936B-F8F9DE01B1E1}"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7210C9C8-6E30-45B8-A103-D9030BACDDB8}" srcId="{8C982E7E-C4D1-42ED-9121-CE5900B3602D}" destId="{97DD52FA-8926-46F5-BD42-C476235ED686}" srcOrd="0" destOrd="0" parTransId="{20892C76-CD78-45AF-B3E1-3D76F2A37AFC}" sibTransId="{41D5E014-00E4-4741-A5B2-53E79298F713}"/>
    <dgm:cxn modelId="{0BD678C5-96C4-4D7E-A4A7-ADAF2518F54B}" type="presOf" srcId="{6FCCBD16-3537-48C9-A881-41A0E1C78FDB}" destId="{06E3B730-F1E1-4C31-AA88-978153A3C3F4}" srcOrd="0" destOrd="0" presId="urn:microsoft.com/office/officeart/2016/7/layout/LinearBlockProcessNumbered"/>
    <dgm:cxn modelId="{687C8C29-177F-45CB-833D-41E9E6620912}" type="presOf" srcId="{41D5E014-00E4-4741-A5B2-53E79298F713}" destId="{BEDD5812-1115-4B8A-A19D-85AAFE354974}" srcOrd="0" destOrd="0" presId="urn:microsoft.com/office/officeart/2016/7/layout/LinearBlockProcessNumbered"/>
    <dgm:cxn modelId="{09CA5011-CD93-4737-A52E-B88E603446D3}" type="presOf" srcId="{B8800921-5D7D-4B1C-B648-6397F7C11BDB}" destId="{23E3F2DC-471A-4ADF-8B75-839FF901E4EC}" srcOrd="0"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8845E857-1521-4640-A22E-27D9CDFC478A}" type="presOf" srcId="{4BB94112-F036-4259-A5D6-B0198A8B7B9D}" destId="{166E0798-03A4-4980-8A23-C4DD7503F72C}" srcOrd="0" destOrd="0" presId="urn:microsoft.com/office/officeart/2016/7/layout/LinearBlockProcessNumbered"/>
    <dgm:cxn modelId="{3D452600-55C5-4486-A1ED-A129C8AEDBF4}" type="presOf" srcId="{20B9D2BE-B629-4B09-BF38-E0E3BF9DEBA4}" destId="{8BCFB43A-7A5D-4907-941A-0C0C83EF4B4F}" srcOrd="0" destOrd="0" presId="urn:microsoft.com/office/officeart/2016/7/layout/LinearBlockProcessNumbered"/>
    <dgm:cxn modelId="{2D1B8B77-F16A-4FCA-B0EB-7F3F65F95CC4}" type="presOf" srcId="{97DD52FA-8926-46F5-BD42-C476235ED686}" destId="{AFE06326-83F7-443C-BFD3-C5A597367D4B}" srcOrd="1" destOrd="0" presId="urn:microsoft.com/office/officeart/2016/7/layout/LinearBlockProcessNumbered"/>
    <dgm:cxn modelId="{D7363C26-21C5-4B0A-AAB0-C0F2819FB9B9}" type="presOf" srcId="{4BB94112-F036-4259-A5D6-B0198A8B7B9D}" destId="{18A0F08D-97FC-40EE-9384-30886C9D8058}" srcOrd="1" destOrd="0" presId="urn:microsoft.com/office/officeart/2016/7/layout/LinearBlockProcessNumbered"/>
    <dgm:cxn modelId="{4F7C9A39-C7CB-427B-8182-BDAD61F2AF1E}" type="presOf" srcId="{8AA400F1-2DAD-4C5E-A7AE-28B3A2F6B5D2}" destId="{5710E9EF-EBD0-42F2-BB64-8F36A8B49B26}" srcOrd="1"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5E568428-B396-41C0-B833-9F6C32B015FD}" type="presOf" srcId="{030C850F-A707-4595-BE68-13664C14431D}" destId="{F28DF6BC-2DCA-4F8F-91E2-A362C5473532}" srcOrd="0" destOrd="0" presId="urn:microsoft.com/office/officeart/2016/7/layout/LinearBlockProcessNumbered"/>
    <dgm:cxn modelId="{AD311776-78C2-48F7-BE2F-6297E8A0948A}" type="presOf" srcId="{37FE235D-A313-44D7-B3F6-820CFC7F1E6F}" destId="{9C5372CC-55F9-41A2-B2A6-1914F78C1795}" srcOrd="0"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D49D1A6B-0D57-4D51-AE8F-A390F5D2FA5F}" type="presParOf" srcId="{93517E33-9609-40E1-A04B-2BC457B04352}" destId="{9F719ACC-AE4A-40FF-B6DB-4CFC1DC5E6D2}" srcOrd="0" destOrd="0" presId="urn:microsoft.com/office/officeart/2016/7/layout/LinearBlockProcessNumbered"/>
    <dgm:cxn modelId="{5B0B62D3-E594-452F-AB63-0B9D8C2BEA12}" type="presParOf" srcId="{9F719ACC-AE4A-40FF-B6DB-4CFC1DC5E6D2}" destId="{DBC4281D-C71B-4664-995C-7B7AB2EE42E2}" srcOrd="0" destOrd="0" presId="urn:microsoft.com/office/officeart/2016/7/layout/LinearBlockProcessNumbered"/>
    <dgm:cxn modelId="{9F7F2CC4-B041-4E30-8C5F-EEFA34E7BC86}" type="presParOf" srcId="{9F719ACC-AE4A-40FF-B6DB-4CFC1DC5E6D2}" destId="{BEDD5812-1115-4B8A-A19D-85AAFE354974}" srcOrd="1" destOrd="0" presId="urn:microsoft.com/office/officeart/2016/7/layout/LinearBlockProcessNumbered"/>
    <dgm:cxn modelId="{6FB97FC0-FB43-4E7E-B8F2-1C220FDA834D}" type="presParOf" srcId="{9F719ACC-AE4A-40FF-B6DB-4CFC1DC5E6D2}" destId="{AFE06326-83F7-443C-BFD3-C5A597367D4B}" srcOrd="2" destOrd="0" presId="urn:microsoft.com/office/officeart/2016/7/layout/LinearBlockProcessNumbered"/>
    <dgm:cxn modelId="{651CAF8A-4ABE-473A-B601-EC33E282217A}" type="presParOf" srcId="{93517E33-9609-40E1-A04B-2BC457B04352}" destId="{97AD09E0-A391-43ED-921A-59444E810E1E}" srcOrd="1" destOrd="0" presId="urn:microsoft.com/office/officeart/2016/7/layout/LinearBlockProcessNumbered"/>
    <dgm:cxn modelId="{4B489FD8-07A3-4CE0-8AF3-917BE8FE0223}" type="presParOf" srcId="{93517E33-9609-40E1-A04B-2BC457B04352}" destId="{AF1C2AC7-D46E-4BA0-8311-931587EC53CE}" srcOrd="2" destOrd="0" presId="urn:microsoft.com/office/officeart/2016/7/layout/LinearBlockProcessNumbered"/>
    <dgm:cxn modelId="{369E1FFE-B8C2-40CE-9A0A-F49E0AF7E1BF}" type="presParOf" srcId="{AF1C2AC7-D46E-4BA0-8311-931587EC53CE}" destId="{9C5372CC-55F9-41A2-B2A6-1914F78C1795}" srcOrd="0" destOrd="0" presId="urn:microsoft.com/office/officeart/2016/7/layout/LinearBlockProcessNumbered"/>
    <dgm:cxn modelId="{03268867-9F54-48E1-9554-C8450FA1661E}" type="presParOf" srcId="{AF1C2AC7-D46E-4BA0-8311-931587EC53CE}" destId="{616804D4-7870-46A6-B2A0-2CE8219FB9BB}" srcOrd="1" destOrd="0" presId="urn:microsoft.com/office/officeart/2016/7/layout/LinearBlockProcessNumbered"/>
    <dgm:cxn modelId="{CE1A803F-AB5E-4DD9-B0E5-89085BB7DB4E}" type="presParOf" srcId="{AF1C2AC7-D46E-4BA0-8311-931587EC53CE}" destId="{6830736E-9DD1-41F4-BC1B-79E0CB339BC4}" srcOrd="2" destOrd="0" presId="urn:microsoft.com/office/officeart/2016/7/layout/LinearBlockProcessNumbered"/>
    <dgm:cxn modelId="{4EBB0753-628D-42E5-9439-899F633FB896}" type="presParOf" srcId="{93517E33-9609-40E1-A04B-2BC457B04352}" destId="{B11E35B1-820A-4B78-A94A-7CB2B31B32C6}" srcOrd="3" destOrd="0" presId="urn:microsoft.com/office/officeart/2016/7/layout/LinearBlockProcessNumbered"/>
    <dgm:cxn modelId="{A5A9B621-3695-4B38-94FE-07B447739009}" type="presParOf" srcId="{93517E33-9609-40E1-A04B-2BC457B04352}" destId="{5E006080-0930-4D03-8D52-84C0C771DC0D}" srcOrd="4" destOrd="0" presId="urn:microsoft.com/office/officeart/2016/7/layout/LinearBlockProcessNumbered"/>
    <dgm:cxn modelId="{37D0EA4A-423A-40FB-9FC4-55A22C870558}" type="presParOf" srcId="{5E006080-0930-4D03-8D52-84C0C771DC0D}" destId="{8BCFB43A-7A5D-4907-941A-0C0C83EF4B4F}" srcOrd="0" destOrd="0" presId="urn:microsoft.com/office/officeart/2016/7/layout/LinearBlockProcessNumbered"/>
    <dgm:cxn modelId="{5C882F4B-6B9E-4C99-9F78-9393CF6711AB}" type="presParOf" srcId="{5E006080-0930-4D03-8D52-84C0C771DC0D}" destId="{F28DF6BC-2DCA-4F8F-91E2-A362C5473532}" srcOrd="1" destOrd="0" presId="urn:microsoft.com/office/officeart/2016/7/layout/LinearBlockProcessNumbered"/>
    <dgm:cxn modelId="{B994935A-6F09-42A8-BDF3-3FDBC6CE0D2E}" type="presParOf" srcId="{5E006080-0930-4D03-8D52-84C0C771DC0D}" destId="{126F2B02-0981-4207-936B-F8F9DE01B1E1}" srcOrd="2" destOrd="0" presId="urn:microsoft.com/office/officeart/2016/7/layout/LinearBlockProcessNumbered"/>
    <dgm:cxn modelId="{2B925DF6-7A17-41A3-AAF5-787D7F274969}" type="presParOf" srcId="{93517E33-9609-40E1-A04B-2BC457B04352}" destId="{19ED34A8-3F2A-4AAF-843E-6AE3DEC99199}" srcOrd="5" destOrd="0" presId="urn:microsoft.com/office/officeart/2016/7/layout/LinearBlockProcessNumbered"/>
    <dgm:cxn modelId="{352F4826-074C-45A4-909B-709FC3E2B0A8}" type="presParOf" srcId="{93517E33-9609-40E1-A04B-2BC457B04352}" destId="{8588D146-0CA7-4D31-8760-8A29DB84E7C2}" srcOrd="6" destOrd="0" presId="urn:microsoft.com/office/officeart/2016/7/layout/LinearBlockProcessNumbered"/>
    <dgm:cxn modelId="{D935628C-03FE-44BC-8F92-DFE1AAA4C9DC}" type="presParOf" srcId="{8588D146-0CA7-4D31-8760-8A29DB84E7C2}" destId="{C4A2D9FD-3FFA-4CBE-9E4F-004229F35DEC}" srcOrd="0" destOrd="0" presId="urn:microsoft.com/office/officeart/2016/7/layout/LinearBlockProcessNumbered"/>
    <dgm:cxn modelId="{23511390-9EBD-46FB-94D1-05AEA601F7C2}" type="presParOf" srcId="{8588D146-0CA7-4D31-8760-8A29DB84E7C2}" destId="{06E3B730-F1E1-4C31-AA88-978153A3C3F4}" srcOrd="1" destOrd="0" presId="urn:microsoft.com/office/officeart/2016/7/layout/LinearBlockProcessNumbered"/>
    <dgm:cxn modelId="{F207B5CE-D5ED-4D73-A933-6D26CD2EE9E2}" type="presParOf" srcId="{8588D146-0CA7-4D31-8760-8A29DB84E7C2}" destId="{5710E9EF-EBD0-42F2-BB64-8F36A8B49B26}" srcOrd="2" destOrd="0" presId="urn:microsoft.com/office/officeart/2016/7/layout/LinearBlockProcessNumbered"/>
    <dgm:cxn modelId="{43D23521-B083-423D-8399-C7315457295F}" type="presParOf" srcId="{93517E33-9609-40E1-A04B-2BC457B04352}" destId="{AAD5CCC2-6A84-4CCD-969B-C9ABDC998B0D}" srcOrd="7" destOrd="0" presId="urn:microsoft.com/office/officeart/2016/7/layout/LinearBlockProcessNumbered"/>
    <dgm:cxn modelId="{8DD90766-704B-40E4-8D60-CEE01083AA9F}" type="presParOf" srcId="{93517E33-9609-40E1-A04B-2BC457B04352}" destId="{9E5AF944-9B16-4E43-B607-FD9F2CB46EB5}" srcOrd="8" destOrd="0" presId="urn:microsoft.com/office/officeart/2016/7/layout/LinearBlockProcessNumbered"/>
    <dgm:cxn modelId="{57D893D8-8C59-4542-BD4C-D7AD9B810C2F}" type="presParOf" srcId="{9E5AF944-9B16-4E43-B607-FD9F2CB46EB5}" destId="{166E0798-03A4-4980-8A23-C4DD7503F72C}" srcOrd="0" destOrd="0" presId="urn:microsoft.com/office/officeart/2016/7/layout/LinearBlockProcessNumbered"/>
    <dgm:cxn modelId="{538C703A-8017-4158-BAB5-E992073BB497}" type="presParOf" srcId="{9E5AF944-9B16-4E43-B607-FD9F2CB46EB5}" destId="{23E3F2DC-471A-4ADF-8B75-839FF901E4EC}" srcOrd="1" destOrd="0" presId="urn:microsoft.com/office/officeart/2016/7/layout/LinearBlockProcessNumbered"/>
    <dgm:cxn modelId="{C49771AC-19E4-4202-BAC6-187293C05F55}"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a:solidFill>
                <a:schemeClr val="bg1"/>
              </a:solidFill>
            </a:rPr>
            <a:t>Accelerating pace of technological change</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a:t>Shifting </a:t>
          </a:r>
          <a:r>
            <a:rPr lang="sr-Latn-RS" b="1" i="0" noProof="0" dirty="0"/>
            <a:t>d</a:t>
          </a:r>
          <a:r>
            <a:rPr lang="en-US" b="1" i="0" noProof="0" dirty="0" err="1"/>
            <a:t>emographic</a:t>
          </a:r>
          <a:r>
            <a:rPr lang="en-US" b="1" i="0" noProof="0" dirty="0"/>
            <a:t> </a:t>
          </a:r>
          <a:r>
            <a:rPr lang="sr-Latn-RS" b="1" i="0" noProof="0" dirty="0"/>
            <a:t>p</a:t>
          </a:r>
          <a:r>
            <a:rPr lang="en-US" b="1" i="0" noProof="0" dirty="0" err="1"/>
            <a:t>atterns</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a:solidFill>
                <a:schemeClr val="bg1"/>
              </a:solidFill>
            </a:rPr>
            <a:t>pandemic</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a:t>Climate</a:t>
          </a:r>
          <a:r>
            <a:rPr lang="en-US" b="1" i="0" baseline="0" noProof="0" dirty="0"/>
            <a:t> change</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err="1"/>
            <a:t>Globalization</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t>
        <a:bodyPr/>
        <a:lstStyle/>
        <a:p>
          <a:endParaRPr lang="en-US"/>
        </a:p>
      </dgm:t>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t>
        <a:bodyPr/>
        <a:lstStyle/>
        <a:p>
          <a:endParaRPr lang="en-US"/>
        </a:p>
      </dgm:t>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t>
        <a:bodyPr/>
        <a:lstStyle/>
        <a:p>
          <a:endParaRPr lang="en-US"/>
        </a:p>
      </dgm:t>
    </dgm:pt>
    <dgm:pt modelId="{AFE06326-83F7-443C-BFD3-C5A597367D4B}" type="pres">
      <dgm:prSet presAssocID="{97DD52FA-8926-46F5-BD42-C476235ED686}" presName="nodeRect" presStyleLbl="alignNode1" presStyleIdx="0" presStyleCnt="5">
        <dgm:presLayoutVars>
          <dgm:bulletEnabled val="1"/>
        </dgm:presLayoutVars>
      </dgm:prSet>
      <dgm:spPr/>
      <dgm:t>
        <a:bodyPr/>
        <a:lstStyle/>
        <a:p>
          <a:endParaRPr lang="en-US"/>
        </a:p>
      </dgm:t>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t>
        <a:bodyPr/>
        <a:lstStyle/>
        <a:p>
          <a:endParaRPr lang="en-US"/>
        </a:p>
      </dgm:t>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t>
        <a:bodyPr/>
        <a:lstStyle/>
        <a:p>
          <a:endParaRPr lang="en-US"/>
        </a:p>
      </dgm:t>
    </dgm:pt>
    <dgm:pt modelId="{6830736E-9DD1-41F4-BC1B-79E0CB339BC4}" type="pres">
      <dgm:prSet presAssocID="{37FE235D-A313-44D7-B3F6-820CFC7F1E6F}" presName="nodeRect" presStyleLbl="alignNode1" presStyleIdx="1" presStyleCnt="5">
        <dgm:presLayoutVars>
          <dgm:bulletEnabled val="1"/>
        </dgm:presLayoutVars>
      </dgm:prSet>
      <dgm:spPr/>
      <dgm:t>
        <a:bodyPr/>
        <a:lstStyle/>
        <a:p>
          <a:endParaRPr lang="en-US"/>
        </a:p>
      </dgm:t>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t>
        <a:bodyPr/>
        <a:lstStyle/>
        <a:p>
          <a:endParaRPr lang="en-US"/>
        </a:p>
      </dgm:t>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t>
        <a:bodyPr/>
        <a:lstStyle/>
        <a:p>
          <a:endParaRPr lang="en-US"/>
        </a:p>
      </dgm:t>
    </dgm:pt>
    <dgm:pt modelId="{126F2B02-0981-4207-936B-F8F9DE01B1E1}" type="pres">
      <dgm:prSet presAssocID="{20B9D2BE-B629-4B09-BF38-E0E3BF9DEBA4}" presName="nodeRect" presStyleLbl="alignNode1" presStyleIdx="2" presStyleCnt="5">
        <dgm:presLayoutVars>
          <dgm:bulletEnabled val="1"/>
        </dgm:presLayoutVars>
      </dgm:prSet>
      <dgm:spPr/>
      <dgm:t>
        <a:bodyPr/>
        <a:lstStyle/>
        <a:p>
          <a:endParaRPr lang="en-US"/>
        </a:p>
      </dgm:t>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t>
        <a:bodyPr/>
        <a:lstStyle/>
        <a:p>
          <a:endParaRPr lang="en-US"/>
        </a:p>
      </dgm:t>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t>
        <a:bodyPr/>
        <a:lstStyle/>
        <a:p>
          <a:endParaRPr lang="en-US"/>
        </a:p>
      </dgm:t>
    </dgm:pt>
    <dgm:pt modelId="{5710E9EF-EBD0-42F2-BB64-8F36A8B49B26}" type="pres">
      <dgm:prSet presAssocID="{8AA400F1-2DAD-4C5E-A7AE-28B3A2F6B5D2}" presName="nodeRect" presStyleLbl="alignNode1" presStyleIdx="3" presStyleCnt="5">
        <dgm:presLayoutVars>
          <dgm:bulletEnabled val="1"/>
        </dgm:presLayoutVars>
      </dgm:prSet>
      <dgm:spPr/>
      <dgm:t>
        <a:bodyPr/>
        <a:lstStyle/>
        <a:p>
          <a:endParaRPr lang="en-US"/>
        </a:p>
      </dgm:t>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t>
        <a:bodyPr/>
        <a:lstStyle/>
        <a:p>
          <a:endParaRPr lang="en-US"/>
        </a:p>
      </dgm:t>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t>
        <a:bodyPr/>
        <a:lstStyle/>
        <a:p>
          <a:endParaRPr lang="en-US"/>
        </a:p>
      </dgm:t>
    </dgm:pt>
    <dgm:pt modelId="{18A0F08D-97FC-40EE-9384-30886C9D8058}" type="pres">
      <dgm:prSet presAssocID="{4BB94112-F036-4259-A5D6-B0198A8B7B9D}" presName="nodeRect" presStyleLbl="alignNode1" presStyleIdx="4" presStyleCnt="5">
        <dgm:presLayoutVars>
          <dgm:bulletEnabled val="1"/>
        </dgm:presLayoutVars>
      </dgm:prSet>
      <dgm:spPr/>
      <dgm:t>
        <a:bodyPr/>
        <a:lstStyle/>
        <a:p>
          <a:endParaRPr lang="en-US"/>
        </a:p>
      </dgm:t>
    </dgm:pt>
  </dgm:ptLst>
  <dgm:cxnLst>
    <dgm:cxn modelId="{69CF0B3B-0F1F-47F0-B8FD-A6786D2FA6EE}" type="presOf" srcId="{B8800921-5D7D-4B1C-B648-6397F7C11BDB}" destId="{23E3F2DC-471A-4ADF-8B75-839FF901E4EC}" srcOrd="0" destOrd="0" presId="urn:microsoft.com/office/officeart/2016/7/layout/LinearBlockProcessNumbered"/>
    <dgm:cxn modelId="{FF6215D1-BB69-4742-A450-EE621FF2F1B9}" type="presOf" srcId="{4BB94112-F036-4259-A5D6-B0198A8B7B9D}" destId="{166E0798-03A4-4980-8A23-C4DD7503F72C}" srcOrd="0" destOrd="0" presId="urn:microsoft.com/office/officeart/2016/7/layout/LinearBlockProcessNumbered"/>
    <dgm:cxn modelId="{A91F9BCE-CD7D-4F77-9DFB-ED96E8033A01}" type="presOf" srcId="{20B9D2BE-B629-4B09-BF38-E0E3BF9DEBA4}" destId="{126F2B02-0981-4207-936B-F8F9DE01B1E1}" srcOrd="1" destOrd="0" presId="urn:microsoft.com/office/officeart/2016/7/layout/LinearBlockProcessNumbered"/>
    <dgm:cxn modelId="{122CA694-F044-4317-8F74-66FECAEFB90A}" type="presOf" srcId="{8C982E7E-C4D1-42ED-9121-CE5900B3602D}" destId="{93517E33-9609-40E1-A04B-2BC457B04352}" srcOrd="0"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7210C9C8-6E30-45B8-A103-D9030BACDDB8}" srcId="{8C982E7E-C4D1-42ED-9121-CE5900B3602D}" destId="{97DD52FA-8926-46F5-BD42-C476235ED686}" srcOrd="0" destOrd="0" parTransId="{20892C76-CD78-45AF-B3E1-3D76F2A37AFC}" sibTransId="{41D5E014-00E4-4741-A5B2-53E79298F713}"/>
    <dgm:cxn modelId="{7B87F72C-F721-4BAF-AB50-2F759F9275F5}" type="presOf" srcId="{20B9D2BE-B629-4B09-BF38-E0E3BF9DEBA4}" destId="{8BCFB43A-7A5D-4907-941A-0C0C83EF4B4F}" srcOrd="0" destOrd="0" presId="urn:microsoft.com/office/officeart/2016/7/layout/LinearBlockProcessNumbered"/>
    <dgm:cxn modelId="{33660401-263F-4375-8D78-6FEEB15493A7}" type="presOf" srcId="{37FE235D-A313-44D7-B3F6-820CFC7F1E6F}" destId="{6830736E-9DD1-41F4-BC1B-79E0CB339BC4}" srcOrd="1" destOrd="0" presId="urn:microsoft.com/office/officeart/2016/7/layout/LinearBlockProcessNumbered"/>
    <dgm:cxn modelId="{61B974E0-A019-4F46-8198-AC0285864E6E}" type="presOf" srcId="{030C850F-A707-4595-BE68-13664C14431D}" destId="{F28DF6BC-2DCA-4F8F-91E2-A362C5473532}" srcOrd="0" destOrd="0" presId="urn:microsoft.com/office/officeart/2016/7/layout/LinearBlockProcessNumbered"/>
    <dgm:cxn modelId="{0E0B59C1-A534-4623-BE64-871A43A3831B}" type="presOf" srcId="{97DD52FA-8926-46F5-BD42-C476235ED686}" destId="{AFE06326-83F7-443C-BFD3-C5A597367D4B}" srcOrd="1" destOrd="0" presId="urn:microsoft.com/office/officeart/2016/7/layout/LinearBlockProcessNumbered"/>
    <dgm:cxn modelId="{BA2E0C1E-4961-4901-9272-C3CE0C8357D5}" type="presOf" srcId="{6FCCBD16-3537-48C9-A881-41A0E1C78FDB}" destId="{06E3B730-F1E1-4C31-AA88-978153A3C3F4}" srcOrd="0" destOrd="0" presId="urn:microsoft.com/office/officeart/2016/7/layout/LinearBlockProcessNumbered"/>
    <dgm:cxn modelId="{A34DAF56-1502-4BB5-A72C-5C24D090DDAC}" type="presOf" srcId="{8AA400F1-2DAD-4C5E-A7AE-28B3A2F6B5D2}" destId="{5710E9EF-EBD0-42F2-BB64-8F36A8B49B26}" srcOrd="1"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C4E572CF-E602-49D6-B9AF-DE8BE5E749F5}" type="presOf" srcId="{3715626F-6FB5-4039-8D0D-F000BD0B91FA}" destId="{616804D4-7870-46A6-B2A0-2CE8219FB9BB}" srcOrd="0" destOrd="0" presId="urn:microsoft.com/office/officeart/2016/7/layout/LinearBlockProcessNumbered"/>
    <dgm:cxn modelId="{101EDFF0-6E02-47C2-A79E-EDFE1608ED60}" type="presOf" srcId="{41D5E014-00E4-4741-A5B2-53E79298F713}" destId="{BEDD5812-1115-4B8A-A19D-85AAFE354974}" srcOrd="0" destOrd="0" presId="urn:microsoft.com/office/officeart/2016/7/layout/LinearBlockProcessNumbered"/>
    <dgm:cxn modelId="{2404E879-4A3C-489D-89DD-9D29899F7F7D}" type="presOf" srcId="{8AA400F1-2DAD-4C5E-A7AE-28B3A2F6B5D2}" destId="{C4A2D9FD-3FFA-4CBE-9E4F-004229F35DEC}" srcOrd="0" destOrd="0" presId="urn:microsoft.com/office/officeart/2016/7/layout/LinearBlockProcessNumbered"/>
    <dgm:cxn modelId="{08EAA32E-09EB-4BAD-8246-BEB0B1C46859}" type="presOf" srcId="{97DD52FA-8926-46F5-BD42-C476235ED686}" destId="{DBC4281D-C71B-4664-995C-7B7AB2EE42E2}" srcOrd="0" destOrd="0" presId="urn:microsoft.com/office/officeart/2016/7/layout/LinearBlockProcessNumbered"/>
    <dgm:cxn modelId="{12D55A73-ACE6-4424-A73F-E110D212ADA7}" type="presOf" srcId="{37FE235D-A313-44D7-B3F6-820CFC7F1E6F}" destId="{9C5372CC-55F9-41A2-B2A6-1914F78C1795}"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D6DBA96E-99CF-4397-AA27-C3CDA6E62A2C}" type="presOf" srcId="{4BB94112-F036-4259-A5D6-B0198A8B7B9D}" destId="{18A0F08D-97FC-40EE-9384-30886C9D8058}" srcOrd="1"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EF3E8A8C-86EF-4FF0-967F-7E748BDAF8B8}" type="presParOf" srcId="{93517E33-9609-40E1-A04B-2BC457B04352}" destId="{9F719ACC-AE4A-40FF-B6DB-4CFC1DC5E6D2}" srcOrd="0" destOrd="0" presId="urn:microsoft.com/office/officeart/2016/7/layout/LinearBlockProcessNumbered"/>
    <dgm:cxn modelId="{09479AAE-4130-43AE-9987-5EFBB15F27A5}" type="presParOf" srcId="{9F719ACC-AE4A-40FF-B6DB-4CFC1DC5E6D2}" destId="{DBC4281D-C71B-4664-995C-7B7AB2EE42E2}" srcOrd="0" destOrd="0" presId="urn:microsoft.com/office/officeart/2016/7/layout/LinearBlockProcessNumbered"/>
    <dgm:cxn modelId="{413F2D5E-9433-4303-8604-11DDFD34B20C}" type="presParOf" srcId="{9F719ACC-AE4A-40FF-B6DB-4CFC1DC5E6D2}" destId="{BEDD5812-1115-4B8A-A19D-85AAFE354974}" srcOrd="1" destOrd="0" presId="urn:microsoft.com/office/officeart/2016/7/layout/LinearBlockProcessNumbered"/>
    <dgm:cxn modelId="{DE295E85-7EBF-4D58-93E3-B0E9166C92A2}" type="presParOf" srcId="{9F719ACC-AE4A-40FF-B6DB-4CFC1DC5E6D2}" destId="{AFE06326-83F7-443C-BFD3-C5A597367D4B}" srcOrd="2" destOrd="0" presId="urn:microsoft.com/office/officeart/2016/7/layout/LinearBlockProcessNumbered"/>
    <dgm:cxn modelId="{751CD7F1-618E-46AF-B243-E514EDA18A3C}" type="presParOf" srcId="{93517E33-9609-40E1-A04B-2BC457B04352}" destId="{97AD09E0-A391-43ED-921A-59444E810E1E}" srcOrd="1" destOrd="0" presId="urn:microsoft.com/office/officeart/2016/7/layout/LinearBlockProcessNumbered"/>
    <dgm:cxn modelId="{EB4A0AD1-2127-42CE-8B49-9F29D2D3BE1F}" type="presParOf" srcId="{93517E33-9609-40E1-A04B-2BC457B04352}" destId="{AF1C2AC7-D46E-4BA0-8311-931587EC53CE}" srcOrd="2" destOrd="0" presId="urn:microsoft.com/office/officeart/2016/7/layout/LinearBlockProcessNumbered"/>
    <dgm:cxn modelId="{94517412-F1F0-41C9-9FED-8415DE658EA3}" type="presParOf" srcId="{AF1C2AC7-D46E-4BA0-8311-931587EC53CE}" destId="{9C5372CC-55F9-41A2-B2A6-1914F78C1795}" srcOrd="0" destOrd="0" presId="urn:microsoft.com/office/officeart/2016/7/layout/LinearBlockProcessNumbered"/>
    <dgm:cxn modelId="{3542247A-E6CE-43DF-85FB-30C6671CBF3A}" type="presParOf" srcId="{AF1C2AC7-D46E-4BA0-8311-931587EC53CE}" destId="{616804D4-7870-46A6-B2A0-2CE8219FB9BB}" srcOrd="1" destOrd="0" presId="urn:microsoft.com/office/officeart/2016/7/layout/LinearBlockProcessNumbered"/>
    <dgm:cxn modelId="{DC23DB99-264E-42F6-81FF-B456EF23E173}" type="presParOf" srcId="{AF1C2AC7-D46E-4BA0-8311-931587EC53CE}" destId="{6830736E-9DD1-41F4-BC1B-79E0CB339BC4}" srcOrd="2" destOrd="0" presId="urn:microsoft.com/office/officeart/2016/7/layout/LinearBlockProcessNumbered"/>
    <dgm:cxn modelId="{880FCAA5-EF00-4C68-B8AD-8D749AD70809}" type="presParOf" srcId="{93517E33-9609-40E1-A04B-2BC457B04352}" destId="{B11E35B1-820A-4B78-A94A-7CB2B31B32C6}" srcOrd="3" destOrd="0" presId="urn:microsoft.com/office/officeart/2016/7/layout/LinearBlockProcessNumbered"/>
    <dgm:cxn modelId="{273D55A7-C3D4-4150-A1D7-24B3AD332033}" type="presParOf" srcId="{93517E33-9609-40E1-A04B-2BC457B04352}" destId="{5E006080-0930-4D03-8D52-84C0C771DC0D}" srcOrd="4" destOrd="0" presId="urn:microsoft.com/office/officeart/2016/7/layout/LinearBlockProcessNumbered"/>
    <dgm:cxn modelId="{333BB198-B01B-4347-BC30-32A9A2FA75C3}" type="presParOf" srcId="{5E006080-0930-4D03-8D52-84C0C771DC0D}" destId="{8BCFB43A-7A5D-4907-941A-0C0C83EF4B4F}" srcOrd="0" destOrd="0" presId="urn:microsoft.com/office/officeart/2016/7/layout/LinearBlockProcessNumbered"/>
    <dgm:cxn modelId="{3ECE91E5-0C24-435C-BE08-031EBDFD3C2A}" type="presParOf" srcId="{5E006080-0930-4D03-8D52-84C0C771DC0D}" destId="{F28DF6BC-2DCA-4F8F-91E2-A362C5473532}" srcOrd="1" destOrd="0" presId="urn:microsoft.com/office/officeart/2016/7/layout/LinearBlockProcessNumbered"/>
    <dgm:cxn modelId="{4C19C92A-4987-4F31-87CF-86409D4B9D9D}" type="presParOf" srcId="{5E006080-0930-4D03-8D52-84C0C771DC0D}" destId="{126F2B02-0981-4207-936B-F8F9DE01B1E1}" srcOrd="2" destOrd="0" presId="urn:microsoft.com/office/officeart/2016/7/layout/LinearBlockProcessNumbered"/>
    <dgm:cxn modelId="{E76D8211-B92B-40D9-9CF6-BDEFB8AA3857}" type="presParOf" srcId="{93517E33-9609-40E1-A04B-2BC457B04352}" destId="{19ED34A8-3F2A-4AAF-843E-6AE3DEC99199}" srcOrd="5" destOrd="0" presId="urn:microsoft.com/office/officeart/2016/7/layout/LinearBlockProcessNumbered"/>
    <dgm:cxn modelId="{F59CF103-D2D2-4F71-8B7D-7343BFFF2C98}" type="presParOf" srcId="{93517E33-9609-40E1-A04B-2BC457B04352}" destId="{8588D146-0CA7-4D31-8760-8A29DB84E7C2}" srcOrd="6" destOrd="0" presId="urn:microsoft.com/office/officeart/2016/7/layout/LinearBlockProcessNumbered"/>
    <dgm:cxn modelId="{F217CC7D-6608-47C4-952E-45042EBDBF8C}" type="presParOf" srcId="{8588D146-0CA7-4D31-8760-8A29DB84E7C2}" destId="{C4A2D9FD-3FFA-4CBE-9E4F-004229F35DEC}" srcOrd="0" destOrd="0" presId="urn:microsoft.com/office/officeart/2016/7/layout/LinearBlockProcessNumbered"/>
    <dgm:cxn modelId="{200CE7C3-0137-4330-AE97-58736C9ACB32}" type="presParOf" srcId="{8588D146-0CA7-4D31-8760-8A29DB84E7C2}" destId="{06E3B730-F1E1-4C31-AA88-978153A3C3F4}" srcOrd="1" destOrd="0" presId="urn:microsoft.com/office/officeart/2016/7/layout/LinearBlockProcessNumbered"/>
    <dgm:cxn modelId="{6015335C-638B-4FD4-8D80-11926447A93F}" type="presParOf" srcId="{8588D146-0CA7-4D31-8760-8A29DB84E7C2}" destId="{5710E9EF-EBD0-42F2-BB64-8F36A8B49B26}" srcOrd="2" destOrd="0" presId="urn:microsoft.com/office/officeart/2016/7/layout/LinearBlockProcessNumbered"/>
    <dgm:cxn modelId="{AFB6DD48-6C02-4B83-80DD-738D4346FAF3}" type="presParOf" srcId="{93517E33-9609-40E1-A04B-2BC457B04352}" destId="{AAD5CCC2-6A84-4CCD-969B-C9ABDC998B0D}" srcOrd="7" destOrd="0" presId="urn:microsoft.com/office/officeart/2016/7/layout/LinearBlockProcessNumbered"/>
    <dgm:cxn modelId="{7ED82988-B0E3-49B5-B8A1-B733D98DC63A}" type="presParOf" srcId="{93517E33-9609-40E1-A04B-2BC457B04352}" destId="{9E5AF944-9B16-4E43-B607-FD9F2CB46EB5}" srcOrd="8" destOrd="0" presId="urn:microsoft.com/office/officeart/2016/7/layout/LinearBlockProcessNumbered"/>
    <dgm:cxn modelId="{08034B81-FDEB-42E0-A690-3A8CAB6C7E8C}" type="presParOf" srcId="{9E5AF944-9B16-4E43-B607-FD9F2CB46EB5}" destId="{166E0798-03A4-4980-8A23-C4DD7503F72C}" srcOrd="0" destOrd="0" presId="urn:microsoft.com/office/officeart/2016/7/layout/LinearBlockProcessNumbered"/>
    <dgm:cxn modelId="{1E0C9F24-D600-4802-BA2B-351ACAE6FFF9}" type="presParOf" srcId="{9E5AF944-9B16-4E43-B607-FD9F2CB46EB5}" destId="{23E3F2DC-471A-4ADF-8B75-839FF901E4EC}" srcOrd="1" destOrd="0" presId="urn:microsoft.com/office/officeart/2016/7/layout/LinearBlockProcessNumbered"/>
    <dgm:cxn modelId="{06A9FB9C-6B18-40DA-AE4E-F26E057FB172}"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n-US" b="1" dirty="0">
              <a:solidFill>
                <a:schemeClr val="bg1"/>
              </a:solidFill>
            </a:rPr>
            <a:t>Accelerating pace of technological change</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n-US" b="1" i="0" noProof="0" dirty="0"/>
            <a:t>Shifting </a:t>
          </a:r>
          <a:r>
            <a:rPr lang="sr-Latn-RS" b="1" i="0" noProof="0" dirty="0"/>
            <a:t>d</a:t>
          </a:r>
          <a:r>
            <a:rPr lang="en-US" b="1" i="0" noProof="0" dirty="0" err="1"/>
            <a:t>emographic</a:t>
          </a:r>
          <a:r>
            <a:rPr lang="en-US" b="1" i="0" noProof="0" dirty="0"/>
            <a:t> </a:t>
          </a:r>
          <a:r>
            <a:rPr lang="sr-Latn-RS" b="1" i="0" noProof="0" dirty="0"/>
            <a:t>p</a:t>
          </a:r>
          <a:r>
            <a:rPr lang="en-US" b="1" i="0" noProof="0" dirty="0" err="1"/>
            <a:t>atterns</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sr-Latn-RS" b="1" dirty="0">
              <a:solidFill>
                <a:schemeClr val="bg1"/>
              </a:solidFill>
            </a:rPr>
            <a:t>COVID – 19 </a:t>
          </a:r>
        </a:p>
        <a:p>
          <a:pPr lvl="0" defTabSz="755650">
            <a:lnSpc>
              <a:spcPct val="90000"/>
            </a:lnSpc>
            <a:spcBef>
              <a:spcPct val="0"/>
            </a:spcBef>
            <a:spcAft>
              <a:spcPct val="35000"/>
            </a:spcAft>
            <a:buFont typeface="+mj-lt"/>
            <a:buNone/>
          </a:pPr>
          <a:r>
            <a:rPr lang="en-US" b="1" noProof="0" dirty="0">
              <a:solidFill>
                <a:schemeClr val="bg1"/>
              </a:solidFill>
            </a:rPr>
            <a:t>pandemic</a:t>
          </a:r>
          <a:r>
            <a:rPr lang="sr-Latn-RS" b="1" dirty="0">
              <a:solidFill>
                <a:schemeClr val="bg1"/>
              </a:solidFill>
            </a:rPr>
            <a:t> </a:t>
          </a:r>
          <a:endParaRPr lang="en-GB" dirty="0"/>
        </a:p>
        <a:p>
          <a:pPr defTabSz="755650">
            <a:lnSpc>
              <a:spcPct val="90000"/>
            </a:lnSpc>
            <a:spcBef>
              <a:spcPct val="0"/>
            </a:spcBef>
            <a:spcAft>
              <a:spcPct val="35000"/>
            </a:spcAft>
            <a:buFont typeface="+mj-lt"/>
            <a:buNone/>
          </a:pP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n-US" b="1" i="0" noProof="0" dirty="0"/>
            <a:t>Climate</a:t>
          </a:r>
          <a:r>
            <a:rPr lang="en-US" b="1" i="0" baseline="0" noProof="0" dirty="0"/>
            <a:t> change</a:t>
          </a:r>
          <a:endParaRPr lang="en-US" b="1" i="0" noProof="0" dirty="0"/>
        </a:p>
        <a:p>
          <a:pPr lvl="0" defTabSz="755650">
            <a:lnSpc>
              <a:spcPct val="90000"/>
            </a:lnSpc>
            <a:spcBef>
              <a:spcPct val="0"/>
            </a:spcBef>
            <a:spcAft>
              <a:spcPct val="35000"/>
            </a:spcAft>
            <a:buFont typeface="+mj-lt"/>
            <a:buNone/>
          </a:pP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sr-Latn-RS" b="1" i="0" noProof="0" dirty="0" err="1"/>
            <a:t>Globalization</a:t>
          </a:r>
          <a:endParaRPr lang="en-US" b="1" i="0" noProof="0" dirty="0"/>
        </a:p>
        <a:p>
          <a:pPr>
            <a:buFont typeface="+mj-lt"/>
            <a:buAutoNum type="arabicPeriod"/>
          </a:pP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t>
        <a:bodyPr/>
        <a:lstStyle/>
        <a:p>
          <a:endParaRPr lang="en-US"/>
        </a:p>
      </dgm:t>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t>
        <a:bodyPr/>
        <a:lstStyle/>
        <a:p>
          <a:endParaRPr lang="en-US"/>
        </a:p>
      </dgm:t>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t>
        <a:bodyPr/>
        <a:lstStyle/>
        <a:p>
          <a:endParaRPr lang="en-US"/>
        </a:p>
      </dgm:t>
    </dgm:pt>
    <dgm:pt modelId="{AFE06326-83F7-443C-BFD3-C5A597367D4B}" type="pres">
      <dgm:prSet presAssocID="{97DD52FA-8926-46F5-BD42-C476235ED686}" presName="nodeRect" presStyleLbl="alignNode1" presStyleIdx="0" presStyleCnt="5">
        <dgm:presLayoutVars>
          <dgm:bulletEnabled val="1"/>
        </dgm:presLayoutVars>
      </dgm:prSet>
      <dgm:spPr/>
      <dgm:t>
        <a:bodyPr/>
        <a:lstStyle/>
        <a:p>
          <a:endParaRPr lang="en-US"/>
        </a:p>
      </dgm:t>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t>
        <a:bodyPr/>
        <a:lstStyle/>
        <a:p>
          <a:endParaRPr lang="en-US"/>
        </a:p>
      </dgm:t>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t>
        <a:bodyPr/>
        <a:lstStyle/>
        <a:p>
          <a:endParaRPr lang="en-US"/>
        </a:p>
      </dgm:t>
    </dgm:pt>
    <dgm:pt modelId="{6830736E-9DD1-41F4-BC1B-79E0CB339BC4}" type="pres">
      <dgm:prSet presAssocID="{37FE235D-A313-44D7-B3F6-820CFC7F1E6F}" presName="nodeRect" presStyleLbl="alignNode1" presStyleIdx="1" presStyleCnt="5">
        <dgm:presLayoutVars>
          <dgm:bulletEnabled val="1"/>
        </dgm:presLayoutVars>
      </dgm:prSet>
      <dgm:spPr/>
      <dgm:t>
        <a:bodyPr/>
        <a:lstStyle/>
        <a:p>
          <a:endParaRPr lang="en-US"/>
        </a:p>
      </dgm:t>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t>
        <a:bodyPr/>
        <a:lstStyle/>
        <a:p>
          <a:endParaRPr lang="en-US"/>
        </a:p>
      </dgm:t>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t>
        <a:bodyPr/>
        <a:lstStyle/>
        <a:p>
          <a:endParaRPr lang="en-US"/>
        </a:p>
      </dgm:t>
    </dgm:pt>
    <dgm:pt modelId="{126F2B02-0981-4207-936B-F8F9DE01B1E1}" type="pres">
      <dgm:prSet presAssocID="{20B9D2BE-B629-4B09-BF38-E0E3BF9DEBA4}" presName="nodeRect" presStyleLbl="alignNode1" presStyleIdx="2" presStyleCnt="5">
        <dgm:presLayoutVars>
          <dgm:bulletEnabled val="1"/>
        </dgm:presLayoutVars>
      </dgm:prSet>
      <dgm:spPr/>
      <dgm:t>
        <a:bodyPr/>
        <a:lstStyle/>
        <a:p>
          <a:endParaRPr lang="en-US"/>
        </a:p>
      </dgm:t>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t>
        <a:bodyPr/>
        <a:lstStyle/>
        <a:p>
          <a:endParaRPr lang="en-US"/>
        </a:p>
      </dgm:t>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t>
        <a:bodyPr/>
        <a:lstStyle/>
        <a:p>
          <a:endParaRPr lang="en-US"/>
        </a:p>
      </dgm:t>
    </dgm:pt>
    <dgm:pt modelId="{5710E9EF-EBD0-42F2-BB64-8F36A8B49B26}" type="pres">
      <dgm:prSet presAssocID="{8AA400F1-2DAD-4C5E-A7AE-28B3A2F6B5D2}" presName="nodeRect" presStyleLbl="alignNode1" presStyleIdx="3" presStyleCnt="5">
        <dgm:presLayoutVars>
          <dgm:bulletEnabled val="1"/>
        </dgm:presLayoutVars>
      </dgm:prSet>
      <dgm:spPr/>
      <dgm:t>
        <a:bodyPr/>
        <a:lstStyle/>
        <a:p>
          <a:endParaRPr lang="en-US"/>
        </a:p>
      </dgm:t>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dgm:spPr/>
      <dgm:t>
        <a:bodyPr/>
        <a:lstStyle/>
        <a:p>
          <a:endParaRPr lang="en-US"/>
        </a:p>
      </dgm:t>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t>
        <a:bodyPr/>
        <a:lstStyle/>
        <a:p>
          <a:endParaRPr lang="en-US"/>
        </a:p>
      </dgm:t>
    </dgm:pt>
    <dgm:pt modelId="{18A0F08D-97FC-40EE-9384-30886C9D8058}" type="pres">
      <dgm:prSet presAssocID="{4BB94112-F036-4259-A5D6-B0198A8B7B9D}" presName="nodeRect" presStyleLbl="alignNode1" presStyleIdx="4" presStyleCnt="5">
        <dgm:presLayoutVars>
          <dgm:bulletEnabled val="1"/>
        </dgm:presLayoutVars>
      </dgm:prSet>
      <dgm:spPr/>
      <dgm:t>
        <a:bodyPr/>
        <a:lstStyle/>
        <a:p>
          <a:endParaRPr lang="en-US"/>
        </a:p>
      </dgm:t>
    </dgm:pt>
  </dgm:ptLst>
  <dgm:cxnLst>
    <dgm:cxn modelId="{903461EB-D9E6-468A-8608-3B4DA3FAE17A}" srcId="{8C982E7E-C4D1-42ED-9121-CE5900B3602D}" destId="{37FE235D-A313-44D7-B3F6-820CFC7F1E6F}" srcOrd="1" destOrd="0" parTransId="{2EDE831A-F90F-4D9A-8E0B-DE0ABEA06136}" sibTransId="{3715626F-6FB5-4039-8D0D-F000BD0B91FA}"/>
    <dgm:cxn modelId="{F8F1D1C0-47C0-4572-AC83-56C69D929A7E}" type="presOf" srcId="{4BB94112-F036-4259-A5D6-B0198A8B7B9D}" destId="{166E0798-03A4-4980-8A23-C4DD7503F72C}" srcOrd="0" destOrd="0" presId="urn:microsoft.com/office/officeart/2016/7/layout/LinearBlockProcessNumbered"/>
    <dgm:cxn modelId="{FC121993-3174-4297-9DC9-09D6C35E7809}" type="presOf" srcId="{8AA400F1-2DAD-4C5E-A7AE-28B3A2F6B5D2}" destId="{C4A2D9FD-3FFA-4CBE-9E4F-004229F35DEC}" srcOrd="0" destOrd="0" presId="urn:microsoft.com/office/officeart/2016/7/layout/LinearBlockProcessNumbered"/>
    <dgm:cxn modelId="{437E0582-8E2B-4C4C-A1FF-448B5A8D3100}" type="presOf" srcId="{37FE235D-A313-44D7-B3F6-820CFC7F1E6F}" destId="{9C5372CC-55F9-41A2-B2A6-1914F78C1795}" srcOrd="0" destOrd="0" presId="urn:microsoft.com/office/officeart/2016/7/layout/LinearBlockProcessNumbered"/>
    <dgm:cxn modelId="{5D154D2A-47F7-45EA-8BCA-FC7FF97732A1}" type="presOf" srcId="{20B9D2BE-B629-4B09-BF38-E0E3BF9DEBA4}" destId="{126F2B02-0981-4207-936B-F8F9DE01B1E1}"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160CA854-F7C3-4735-B78C-DF7C60C4F1C5}" type="presOf" srcId="{97DD52FA-8926-46F5-BD42-C476235ED686}" destId="{DBC4281D-C71B-4664-995C-7B7AB2EE42E2}" srcOrd="0" destOrd="0" presId="urn:microsoft.com/office/officeart/2016/7/layout/LinearBlockProcessNumbered"/>
    <dgm:cxn modelId="{F5BB92B3-E842-40D7-B0AF-AC4505778FEE}" srcId="{8C982E7E-C4D1-42ED-9121-CE5900B3602D}" destId="{20B9D2BE-B629-4B09-BF38-E0E3BF9DEBA4}" srcOrd="2" destOrd="0" parTransId="{1A7E91E5-F57C-482E-82E0-2451106A3FC8}" sibTransId="{030C850F-A707-4595-BE68-13664C14431D}"/>
    <dgm:cxn modelId="{1390BD06-7369-4E8B-8D2C-2F924A30DE4C}" type="presOf" srcId="{20B9D2BE-B629-4B09-BF38-E0E3BF9DEBA4}" destId="{8BCFB43A-7A5D-4907-941A-0C0C83EF4B4F}" srcOrd="0" destOrd="0" presId="urn:microsoft.com/office/officeart/2016/7/layout/LinearBlockProcessNumbered"/>
    <dgm:cxn modelId="{A9FEBA9E-44FB-4916-B05E-41F3A818C036}" type="presOf" srcId="{37FE235D-A313-44D7-B3F6-820CFC7F1E6F}" destId="{6830736E-9DD1-41F4-BC1B-79E0CB339BC4}" srcOrd="1" destOrd="0" presId="urn:microsoft.com/office/officeart/2016/7/layout/LinearBlockProcessNumbered"/>
    <dgm:cxn modelId="{F9D9795C-BC9F-46F9-A5C3-C9FAC29F39E8}" type="presOf" srcId="{B8800921-5D7D-4B1C-B648-6397F7C11BDB}" destId="{23E3F2DC-471A-4ADF-8B75-839FF901E4EC}" srcOrd="0" destOrd="0" presId="urn:microsoft.com/office/officeart/2016/7/layout/LinearBlockProcessNumbered"/>
    <dgm:cxn modelId="{DFF93F1B-3659-4DBA-BD2F-70665E2EEC00}" type="presOf" srcId="{030C850F-A707-4595-BE68-13664C14431D}" destId="{F28DF6BC-2DCA-4F8F-91E2-A362C5473532}" srcOrd="0" destOrd="0" presId="urn:microsoft.com/office/officeart/2016/7/layout/LinearBlockProcessNumbered"/>
    <dgm:cxn modelId="{2C63ED92-23E6-482C-941C-FB95976746C1}" type="presOf" srcId="{8C982E7E-C4D1-42ED-9121-CE5900B3602D}" destId="{93517E33-9609-40E1-A04B-2BC457B04352}" srcOrd="0"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9E7EB246-C415-42AE-9098-6145FCB075F5}" type="presOf" srcId="{3715626F-6FB5-4039-8D0D-F000BD0B91FA}" destId="{616804D4-7870-46A6-B2A0-2CE8219FB9BB}" srcOrd="0" destOrd="0" presId="urn:microsoft.com/office/officeart/2016/7/layout/LinearBlockProcessNumbered"/>
    <dgm:cxn modelId="{454EA1F7-C690-4CEE-9E53-2EE2CB1E38BA}" type="presOf" srcId="{8AA400F1-2DAD-4C5E-A7AE-28B3A2F6B5D2}" destId="{5710E9EF-EBD0-42F2-BB64-8F36A8B49B26}" srcOrd="1" destOrd="0" presId="urn:microsoft.com/office/officeart/2016/7/layout/LinearBlockProcessNumbered"/>
    <dgm:cxn modelId="{696B9AEA-5412-409F-8117-EFC61BF0A661}" type="presOf" srcId="{41D5E014-00E4-4741-A5B2-53E79298F713}" destId="{BEDD5812-1115-4B8A-A19D-85AAFE354974}" srcOrd="0" destOrd="0" presId="urn:microsoft.com/office/officeart/2016/7/layout/LinearBlockProcessNumbered"/>
    <dgm:cxn modelId="{DBA71121-091C-41EB-9BF9-B3C9932C4597}" type="presOf" srcId="{97DD52FA-8926-46F5-BD42-C476235ED686}" destId="{AFE06326-83F7-443C-BFD3-C5A597367D4B}" srcOrd="1" destOrd="0" presId="urn:microsoft.com/office/officeart/2016/7/layout/LinearBlockProcessNumbered"/>
    <dgm:cxn modelId="{6C41BAC1-2A75-44C6-B579-EB071A56C1F9}" type="presOf" srcId="{4BB94112-F036-4259-A5D6-B0198A8B7B9D}" destId="{18A0F08D-97FC-40EE-9384-30886C9D8058}" srcOrd="1" destOrd="0" presId="urn:microsoft.com/office/officeart/2016/7/layout/LinearBlockProcessNumbered"/>
    <dgm:cxn modelId="{042302BE-BE0B-4888-A679-80C51FAA7EEB}" srcId="{8C982E7E-C4D1-42ED-9121-CE5900B3602D}" destId="{4BB94112-F036-4259-A5D6-B0198A8B7B9D}" srcOrd="4" destOrd="0" parTransId="{B96EEC5C-9D01-40A4-AC9E-ED164480D8C2}" sibTransId="{B8800921-5D7D-4B1C-B648-6397F7C11BDB}"/>
    <dgm:cxn modelId="{2803E725-82E0-4C9C-9DFF-5D78A41EF4C8}" type="presOf" srcId="{6FCCBD16-3537-48C9-A881-41A0E1C78FDB}" destId="{06E3B730-F1E1-4C31-AA88-978153A3C3F4}" srcOrd="0" destOrd="0" presId="urn:microsoft.com/office/officeart/2016/7/layout/LinearBlockProcessNumbered"/>
    <dgm:cxn modelId="{B77DFC4D-A3E2-4C4B-8EF6-A8DEEC1A95B9}" type="presParOf" srcId="{93517E33-9609-40E1-A04B-2BC457B04352}" destId="{9F719ACC-AE4A-40FF-B6DB-4CFC1DC5E6D2}" srcOrd="0" destOrd="0" presId="urn:microsoft.com/office/officeart/2016/7/layout/LinearBlockProcessNumbered"/>
    <dgm:cxn modelId="{273403A7-A2E2-4E9C-B4D6-D2B6C4356076}" type="presParOf" srcId="{9F719ACC-AE4A-40FF-B6DB-4CFC1DC5E6D2}" destId="{DBC4281D-C71B-4664-995C-7B7AB2EE42E2}" srcOrd="0" destOrd="0" presId="urn:microsoft.com/office/officeart/2016/7/layout/LinearBlockProcessNumbered"/>
    <dgm:cxn modelId="{B4BE21D2-D4F8-4417-AAA5-FED9D5AEB88C}" type="presParOf" srcId="{9F719ACC-AE4A-40FF-B6DB-4CFC1DC5E6D2}" destId="{BEDD5812-1115-4B8A-A19D-85AAFE354974}" srcOrd="1" destOrd="0" presId="urn:microsoft.com/office/officeart/2016/7/layout/LinearBlockProcessNumbered"/>
    <dgm:cxn modelId="{1F18CA97-C5FA-43FB-9B95-D818E0AD8440}" type="presParOf" srcId="{9F719ACC-AE4A-40FF-B6DB-4CFC1DC5E6D2}" destId="{AFE06326-83F7-443C-BFD3-C5A597367D4B}" srcOrd="2" destOrd="0" presId="urn:microsoft.com/office/officeart/2016/7/layout/LinearBlockProcessNumbered"/>
    <dgm:cxn modelId="{F4818120-963B-4A93-AAB8-01D9D0566513}" type="presParOf" srcId="{93517E33-9609-40E1-A04B-2BC457B04352}" destId="{97AD09E0-A391-43ED-921A-59444E810E1E}" srcOrd="1" destOrd="0" presId="urn:microsoft.com/office/officeart/2016/7/layout/LinearBlockProcessNumbered"/>
    <dgm:cxn modelId="{3BB7E7DC-F5B8-4C63-BB95-957F4F00B216}" type="presParOf" srcId="{93517E33-9609-40E1-A04B-2BC457B04352}" destId="{AF1C2AC7-D46E-4BA0-8311-931587EC53CE}" srcOrd="2" destOrd="0" presId="urn:microsoft.com/office/officeart/2016/7/layout/LinearBlockProcessNumbered"/>
    <dgm:cxn modelId="{3D005F67-C291-41B0-AA15-39D88B0F5486}" type="presParOf" srcId="{AF1C2AC7-D46E-4BA0-8311-931587EC53CE}" destId="{9C5372CC-55F9-41A2-B2A6-1914F78C1795}" srcOrd="0" destOrd="0" presId="urn:microsoft.com/office/officeart/2016/7/layout/LinearBlockProcessNumbered"/>
    <dgm:cxn modelId="{96438D17-A3A7-482E-BEC6-25D7873AFE92}" type="presParOf" srcId="{AF1C2AC7-D46E-4BA0-8311-931587EC53CE}" destId="{616804D4-7870-46A6-B2A0-2CE8219FB9BB}" srcOrd="1" destOrd="0" presId="urn:microsoft.com/office/officeart/2016/7/layout/LinearBlockProcessNumbered"/>
    <dgm:cxn modelId="{A5131B8D-C91F-4377-88DB-924EEA2C249D}" type="presParOf" srcId="{AF1C2AC7-D46E-4BA0-8311-931587EC53CE}" destId="{6830736E-9DD1-41F4-BC1B-79E0CB339BC4}" srcOrd="2" destOrd="0" presId="urn:microsoft.com/office/officeart/2016/7/layout/LinearBlockProcessNumbered"/>
    <dgm:cxn modelId="{FBCC8246-C038-4083-8C83-C5CC2163C830}" type="presParOf" srcId="{93517E33-9609-40E1-A04B-2BC457B04352}" destId="{B11E35B1-820A-4B78-A94A-7CB2B31B32C6}" srcOrd="3" destOrd="0" presId="urn:microsoft.com/office/officeart/2016/7/layout/LinearBlockProcessNumbered"/>
    <dgm:cxn modelId="{B5F48BD5-A47A-43F3-B693-91AE8B00CB70}" type="presParOf" srcId="{93517E33-9609-40E1-A04B-2BC457B04352}" destId="{5E006080-0930-4D03-8D52-84C0C771DC0D}" srcOrd="4" destOrd="0" presId="urn:microsoft.com/office/officeart/2016/7/layout/LinearBlockProcessNumbered"/>
    <dgm:cxn modelId="{3F121BFE-9672-4D5F-9612-A7FC0B03396A}" type="presParOf" srcId="{5E006080-0930-4D03-8D52-84C0C771DC0D}" destId="{8BCFB43A-7A5D-4907-941A-0C0C83EF4B4F}" srcOrd="0" destOrd="0" presId="urn:microsoft.com/office/officeart/2016/7/layout/LinearBlockProcessNumbered"/>
    <dgm:cxn modelId="{81D891FC-A07F-43B0-A688-DD17BFDAF89F}" type="presParOf" srcId="{5E006080-0930-4D03-8D52-84C0C771DC0D}" destId="{F28DF6BC-2DCA-4F8F-91E2-A362C5473532}" srcOrd="1" destOrd="0" presId="urn:microsoft.com/office/officeart/2016/7/layout/LinearBlockProcessNumbered"/>
    <dgm:cxn modelId="{92E0301D-26A6-4857-9A8E-1914C1AC2988}" type="presParOf" srcId="{5E006080-0930-4D03-8D52-84C0C771DC0D}" destId="{126F2B02-0981-4207-936B-F8F9DE01B1E1}" srcOrd="2" destOrd="0" presId="urn:microsoft.com/office/officeart/2016/7/layout/LinearBlockProcessNumbered"/>
    <dgm:cxn modelId="{B9A52F16-097E-40E0-85EF-8E7B74259AD5}" type="presParOf" srcId="{93517E33-9609-40E1-A04B-2BC457B04352}" destId="{19ED34A8-3F2A-4AAF-843E-6AE3DEC99199}" srcOrd="5" destOrd="0" presId="urn:microsoft.com/office/officeart/2016/7/layout/LinearBlockProcessNumbered"/>
    <dgm:cxn modelId="{A0530307-113E-485C-8C5C-B50856BDACE3}" type="presParOf" srcId="{93517E33-9609-40E1-A04B-2BC457B04352}" destId="{8588D146-0CA7-4D31-8760-8A29DB84E7C2}" srcOrd="6" destOrd="0" presId="urn:microsoft.com/office/officeart/2016/7/layout/LinearBlockProcessNumbered"/>
    <dgm:cxn modelId="{62708D97-CFA8-43EA-81B2-FB2FE04DF8B9}" type="presParOf" srcId="{8588D146-0CA7-4D31-8760-8A29DB84E7C2}" destId="{C4A2D9FD-3FFA-4CBE-9E4F-004229F35DEC}" srcOrd="0" destOrd="0" presId="urn:microsoft.com/office/officeart/2016/7/layout/LinearBlockProcessNumbered"/>
    <dgm:cxn modelId="{7863DBBB-E674-45CB-8FFF-34097FD4A092}" type="presParOf" srcId="{8588D146-0CA7-4D31-8760-8A29DB84E7C2}" destId="{06E3B730-F1E1-4C31-AA88-978153A3C3F4}" srcOrd="1" destOrd="0" presId="urn:microsoft.com/office/officeart/2016/7/layout/LinearBlockProcessNumbered"/>
    <dgm:cxn modelId="{30F62A8D-1E7B-4C0B-978D-A4FE61BBB16D}" type="presParOf" srcId="{8588D146-0CA7-4D31-8760-8A29DB84E7C2}" destId="{5710E9EF-EBD0-42F2-BB64-8F36A8B49B26}" srcOrd="2" destOrd="0" presId="urn:microsoft.com/office/officeart/2016/7/layout/LinearBlockProcessNumbered"/>
    <dgm:cxn modelId="{2572E3B0-E998-40CC-A4DF-DE33A838B438}" type="presParOf" srcId="{93517E33-9609-40E1-A04B-2BC457B04352}" destId="{AAD5CCC2-6A84-4CCD-969B-C9ABDC998B0D}" srcOrd="7" destOrd="0" presId="urn:microsoft.com/office/officeart/2016/7/layout/LinearBlockProcessNumbered"/>
    <dgm:cxn modelId="{F7E4F94B-C610-48A0-9109-0AF4040DED12}" type="presParOf" srcId="{93517E33-9609-40E1-A04B-2BC457B04352}" destId="{9E5AF944-9B16-4E43-B607-FD9F2CB46EB5}" srcOrd="8" destOrd="0" presId="urn:microsoft.com/office/officeart/2016/7/layout/LinearBlockProcessNumbered"/>
    <dgm:cxn modelId="{06D87AA5-AAB5-4B10-B708-AADD5BBA17B2}" type="presParOf" srcId="{9E5AF944-9B16-4E43-B607-FD9F2CB46EB5}" destId="{166E0798-03A4-4980-8A23-C4DD7503F72C}" srcOrd="0" destOrd="0" presId="urn:microsoft.com/office/officeart/2016/7/layout/LinearBlockProcessNumbered"/>
    <dgm:cxn modelId="{D31DE5AE-E4F6-46E9-8C21-80F4A23F8789}" type="presParOf" srcId="{9E5AF944-9B16-4E43-B607-FD9F2CB46EB5}" destId="{23E3F2DC-471A-4ADF-8B75-839FF901E4EC}" srcOrd="1" destOrd="0" presId="urn:microsoft.com/office/officeart/2016/7/layout/LinearBlockProcessNumbered"/>
    <dgm:cxn modelId="{E646E178-95BD-4FB2-9B26-D2D531B1CDDD}"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FD40E-31D5-4F96-B13D-7508B512BCD0}">
      <dsp:nvSpPr>
        <dsp:cNvPr id="0" name=""/>
        <dsp:cNvSpPr/>
      </dsp:nvSpPr>
      <dsp:spPr>
        <a:xfrm rot="5400000">
          <a:off x="4635068" y="-1905045"/>
          <a:ext cx="703483" cy="469346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noProof="0" dirty="0"/>
            <a:t>Job creation</a:t>
          </a:r>
        </a:p>
        <a:p>
          <a:pPr marL="114300" lvl="1" indent="-114300" algn="l" defTabSz="577850">
            <a:lnSpc>
              <a:spcPct val="90000"/>
            </a:lnSpc>
            <a:spcBef>
              <a:spcPct val="0"/>
            </a:spcBef>
            <a:spcAft>
              <a:spcPct val="15000"/>
            </a:spcAft>
            <a:buChar char="••"/>
          </a:pPr>
          <a:r>
            <a:rPr lang="en-US" sz="1300" kern="1200" noProof="0" dirty="0"/>
            <a:t>Job </a:t>
          </a:r>
          <a:r>
            <a:rPr lang="en-US" sz="1300" kern="1200" dirty="0"/>
            <a:t>destruction</a:t>
          </a:r>
          <a:endParaRPr lang="sr-Latn-RS" sz="1300" kern="1200" dirty="0"/>
        </a:p>
        <a:p>
          <a:pPr marL="114300" lvl="1" indent="-114300" algn="l" defTabSz="577850">
            <a:lnSpc>
              <a:spcPct val="90000"/>
            </a:lnSpc>
            <a:spcBef>
              <a:spcPct val="0"/>
            </a:spcBef>
            <a:spcAft>
              <a:spcPct val="15000"/>
            </a:spcAft>
            <a:buChar char="••"/>
          </a:pPr>
          <a:r>
            <a:rPr lang="sr-Latn-RS" sz="1300" kern="1200" dirty="0"/>
            <a:t>T</a:t>
          </a:r>
          <a:r>
            <a:rPr lang="en-US" sz="1300" kern="1200" dirty="0"/>
            <a:t>he future composition of the </a:t>
          </a:r>
          <a:r>
            <a:rPr lang="en-US" sz="1300" kern="1200" dirty="0" err="1"/>
            <a:t>labour</a:t>
          </a:r>
          <a:r>
            <a:rPr lang="en-US" sz="1300" kern="1200" dirty="0"/>
            <a:t> force</a:t>
          </a:r>
          <a:endParaRPr lang="sr-Latn-RS" sz="1300" kern="1200" dirty="0"/>
        </a:p>
      </dsp:txBody>
      <dsp:txXfrm rot="-5400000">
        <a:off x="2640076" y="124288"/>
        <a:ext cx="4659127" cy="634801"/>
      </dsp:txXfrm>
    </dsp:sp>
    <dsp:sp modelId="{4F0B0791-0499-42C5-86DD-6116DAB70507}">
      <dsp:nvSpPr>
        <dsp:cNvPr id="0" name=""/>
        <dsp:cNvSpPr/>
      </dsp:nvSpPr>
      <dsp:spPr>
        <a:xfrm>
          <a:off x="0" y="2011"/>
          <a:ext cx="2640075" cy="879354"/>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noProof="0" dirty="0"/>
            <a:t>Number of jobs</a:t>
          </a:r>
        </a:p>
      </dsp:txBody>
      <dsp:txXfrm>
        <a:off x="42927" y="44938"/>
        <a:ext cx="2554221" cy="793500"/>
      </dsp:txXfrm>
    </dsp:sp>
    <dsp:sp modelId="{830C79AE-2642-4FDF-A0EB-DF113B0D3705}">
      <dsp:nvSpPr>
        <dsp:cNvPr id="0" name=""/>
        <dsp:cNvSpPr/>
      </dsp:nvSpPr>
      <dsp:spPr>
        <a:xfrm rot="5400000">
          <a:off x="4635068" y="-981723"/>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sr-Latn-RS" sz="1300" kern="1200" dirty="0"/>
            <a:t>Future </a:t>
          </a:r>
          <a:r>
            <a:rPr lang="en-US" sz="1300" kern="1200" noProof="0" dirty="0"/>
            <a:t>working conditions</a:t>
          </a:r>
        </a:p>
      </dsp:txBody>
      <dsp:txXfrm rot="-5400000">
        <a:off x="2640076" y="1047610"/>
        <a:ext cx="4659127" cy="634801"/>
      </dsp:txXfrm>
    </dsp:sp>
    <dsp:sp modelId="{2C3FB73A-A5F1-4512-A188-F5F9A35C8B36}">
      <dsp:nvSpPr>
        <dsp:cNvPr id="0" name=""/>
        <dsp:cNvSpPr/>
      </dsp:nvSpPr>
      <dsp:spPr>
        <a:xfrm>
          <a:off x="0" y="925333"/>
          <a:ext cx="2640075" cy="879354"/>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noProof="0" dirty="0"/>
            <a:t>The future of job quality</a:t>
          </a:r>
        </a:p>
      </dsp:txBody>
      <dsp:txXfrm>
        <a:off x="42927" y="968260"/>
        <a:ext cx="2554221" cy="793500"/>
      </dsp:txXfrm>
    </dsp:sp>
    <dsp:sp modelId="{F3AFF6AB-2A91-498B-A9D2-33F5F68D571C}">
      <dsp:nvSpPr>
        <dsp:cNvPr id="0" name=""/>
        <dsp:cNvSpPr/>
      </dsp:nvSpPr>
      <dsp:spPr>
        <a:xfrm rot="5400000">
          <a:off x="4635068" y="-58400"/>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noProof="0" dirty="0"/>
            <a:t>Sustainability of social protection systems</a:t>
          </a:r>
          <a:endParaRPr lang="sr-Latn-RS" sz="1300" kern="1200" dirty="0"/>
        </a:p>
      </dsp:txBody>
      <dsp:txXfrm rot="-5400000">
        <a:off x="2640076" y="1970933"/>
        <a:ext cx="4659127" cy="634801"/>
      </dsp:txXfrm>
    </dsp:sp>
    <dsp:sp modelId="{A174C4FE-BCA2-4CEF-AEBF-F7675321BB7D}">
      <dsp:nvSpPr>
        <dsp:cNvPr id="0" name=""/>
        <dsp:cNvSpPr/>
      </dsp:nvSpPr>
      <dsp:spPr>
        <a:xfrm>
          <a:off x="0" y="1848656"/>
          <a:ext cx="2640075" cy="879354"/>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noProof="0" dirty="0"/>
            <a:t>Social protection</a:t>
          </a:r>
        </a:p>
      </dsp:txBody>
      <dsp:txXfrm>
        <a:off x="42927" y="1891583"/>
        <a:ext cx="2554221" cy="793500"/>
      </dsp:txXfrm>
    </dsp:sp>
    <dsp:sp modelId="{0444D376-6EEE-4537-B4E5-181C9C18B080}">
      <dsp:nvSpPr>
        <dsp:cNvPr id="0" name=""/>
        <dsp:cNvSpPr/>
      </dsp:nvSpPr>
      <dsp:spPr>
        <a:xfrm rot="5400000">
          <a:off x="4635068" y="864921"/>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sr-Latn-RS" sz="1300" kern="1200" dirty="0"/>
            <a:t>A</a:t>
          </a:r>
          <a:r>
            <a:rPr lang="en-US" sz="1300" kern="1200" dirty="0" err="1"/>
            <a:t>verage</a:t>
          </a:r>
          <a:r>
            <a:rPr lang="en-US" sz="1300" kern="1200" dirty="0"/>
            <a:t> growth of wages and earnings</a:t>
          </a:r>
          <a:endParaRPr lang="sr-Latn-RS" sz="1300" kern="1200" dirty="0"/>
        </a:p>
        <a:p>
          <a:pPr marL="114300" lvl="1" indent="-114300" algn="l" defTabSz="577850">
            <a:lnSpc>
              <a:spcPct val="90000"/>
            </a:lnSpc>
            <a:spcBef>
              <a:spcPct val="0"/>
            </a:spcBef>
            <a:spcAft>
              <a:spcPct val="15000"/>
            </a:spcAft>
            <a:buChar char="••"/>
          </a:pPr>
          <a:r>
            <a:rPr lang="sr-Latn-RS" sz="1300" kern="1200" dirty="0"/>
            <a:t>D</a:t>
          </a:r>
          <a:r>
            <a:rPr lang="en-US" sz="1300" kern="1200" dirty="0" err="1"/>
            <a:t>istribution</a:t>
          </a:r>
          <a:r>
            <a:rPr lang="sr-Latn-RS" sz="1300" kern="1200" dirty="0"/>
            <a:t> </a:t>
          </a:r>
          <a:r>
            <a:rPr lang="sr-Latn-RS" sz="1300" kern="1200" dirty="0" err="1"/>
            <a:t>of</a:t>
          </a:r>
          <a:r>
            <a:rPr lang="sr-Latn-RS" sz="1300" kern="1200" dirty="0"/>
            <a:t> </a:t>
          </a:r>
          <a:r>
            <a:rPr lang="sr-Latn-RS" sz="1300" kern="1200" dirty="0" err="1"/>
            <a:t>wages</a:t>
          </a:r>
          <a:r>
            <a:rPr lang="sr-Latn-RS" sz="1300" kern="1200" dirty="0"/>
            <a:t> </a:t>
          </a:r>
          <a:r>
            <a:rPr lang="sr-Latn-RS" sz="1300" kern="1200" dirty="0" err="1"/>
            <a:t>and</a:t>
          </a:r>
          <a:r>
            <a:rPr lang="sr-Latn-RS" sz="1300" kern="1200" dirty="0"/>
            <a:t> </a:t>
          </a:r>
          <a:r>
            <a:rPr lang="sr-Latn-RS" sz="1300" kern="1200" dirty="0" err="1"/>
            <a:t>earnings</a:t>
          </a:r>
          <a:r>
            <a:rPr lang="en-US" sz="1300" kern="1200" dirty="0"/>
            <a:t> across households in the future</a:t>
          </a:r>
          <a:endParaRPr lang="sr-Latn-RS" sz="1300" kern="1200" dirty="0"/>
        </a:p>
      </dsp:txBody>
      <dsp:txXfrm rot="-5400000">
        <a:off x="2640076" y="2894255"/>
        <a:ext cx="4659127" cy="634801"/>
      </dsp:txXfrm>
    </dsp:sp>
    <dsp:sp modelId="{130A17CC-90B9-4969-8C60-807E20C62D62}">
      <dsp:nvSpPr>
        <dsp:cNvPr id="0" name=""/>
        <dsp:cNvSpPr/>
      </dsp:nvSpPr>
      <dsp:spPr>
        <a:xfrm>
          <a:off x="0" y="2771978"/>
          <a:ext cx="2640075" cy="879354"/>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noProof="0" dirty="0"/>
            <a:t>Wage and income inequality</a:t>
          </a:r>
          <a:endParaRPr lang="sr-Latn-RS" sz="1800" kern="1200" dirty="0"/>
        </a:p>
      </dsp:txBody>
      <dsp:txXfrm>
        <a:off x="42927" y="2814905"/>
        <a:ext cx="2554221" cy="793500"/>
      </dsp:txXfrm>
    </dsp:sp>
    <dsp:sp modelId="{209410B7-6F7B-45FA-8679-0B6D5CFB175A}">
      <dsp:nvSpPr>
        <dsp:cNvPr id="0" name=""/>
        <dsp:cNvSpPr/>
      </dsp:nvSpPr>
      <dsp:spPr>
        <a:xfrm rot="5400000">
          <a:off x="4635068" y="1788244"/>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sr-Latn-RS" sz="1300" kern="1200" dirty="0"/>
            <a:t>H</a:t>
          </a:r>
          <a:r>
            <a:rPr lang="en-US" sz="1300" kern="1200" dirty="0"/>
            <a:t>ow </a:t>
          </a:r>
          <a:r>
            <a:rPr lang="en-US" sz="1300" kern="1200" dirty="0" err="1"/>
            <a:t>organised</a:t>
          </a:r>
          <a:r>
            <a:rPr lang="en-US" sz="1300" kern="1200" dirty="0"/>
            <a:t> workers institutions might evolve in the upcoming years</a:t>
          </a:r>
          <a:endParaRPr lang="sr-Latn-RS" sz="1300" kern="1200" dirty="0"/>
        </a:p>
      </dsp:txBody>
      <dsp:txXfrm rot="-5400000">
        <a:off x="2640076" y="3817578"/>
        <a:ext cx="4659127" cy="634801"/>
      </dsp:txXfrm>
    </dsp:sp>
    <dsp:sp modelId="{16B174C3-3DD8-4484-9015-E4553B5AEB7D}">
      <dsp:nvSpPr>
        <dsp:cNvPr id="0" name=""/>
        <dsp:cNvSpPr/>
      </dsp:nvSpPr>
      <dsp:spPr>
        <a:xfrm>
          <a:off x="0" y="3695301"/>
          <a:ext cx="2640075" cy="879354"/>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sr-Latn-RS" sz="1800" kern="1200" dirty="0"/>
            <a:t>T</a:t>
          </a:r>
          <a:r>
            <a:rPr lang="en-US" sz="1800" kern="1200" dirty="0"/>
            <a:t>he future of social dialogue </a:t>
          </a:r>
          <a:r>
            <a:rPr lang="en-US" sz="1800" kern="1200" noProof="0" dirty="0"/>
            <a:t>and industrial relations </a:t>
          </a:r>
        </a:p>
      </dsp:txBody>
      <dsp:txXfrm>
        <a:off x="42927" y="3738228"/>
        <a:ext cx="2554221" cy="793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5837" y="916409"/>
          <a:ext cx="1824922" cy="218990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lvl="0" algn="l" defTabSz="755650">
            <a:lnSpc>
              <a:spcPct val="90000"/>
            </a:lnSpc>
            <a:spcBef>
              <a:spcPct val="0"/>
            </a:spcBef>
            <a:spcAft>
              <a:spcPct val="35000"/>
            </a:spcAft>
            <a:buFont typeface="+mj-lt"/>
            <a:buNone/>
          </a:pPr>
          <a:r>
            <a:rPr lang="en-US" sz="1700" b="1" kern="1200" dirty="0">
              <a:solidFill>
                <a:schemeClr val="bg1"/>
              </a:solidFill>
            </a:rPr>
            <a:t>Accelerating pace of technological change</a:t>
          </a:r>
          <a:endParaRPr lang="en-GB" sz="1700" b="1" kern="1200" dirty="0">
            <a:solidFill>
              <a:schemeClr val="bg1"/>
            </a:solidFill>
          </a:endParaRPr>
        </a:p>
      </dsp:txBody>
      <dsp:txXfrm>
        <a:off x="5837" y="1792371"/>
        <a:ext cx="1824922" cy="1313944"/>
      </dsp:txXfrm>
    </dsp:sp>
    <dsp:sp modelId="{BEDD5812-1115-4B8A-A19D-85AAFE354974}">
      <dsp:nvSpPr>
        <dsp:cNvPr id="0" name=""/>
        <dsp:cNvSpPr/>
      </dsp:nvSpPr>
      <dsp:spPr>
        <a:xfrm>
          <a:off x="5837" y="916409"/>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lvl="0" algn="l" defTabSz="1822450">
            <a:lnSpc>
              <a:spcPct val="90000"/>
            </a:lnSpc>
            <a:spcBef>
              <a:spcPct val="0"/>
            </a:spcBef>
            <a:spcAft>
              <a:spcPct val="35000"/>
            </a:spcAft>
          </a:pPr>
          <a:r>
            <a:rPr lang="en-GB" sz="4100" kern="1200"/>
            <a:t>01</a:t>
          </a:r>
        </a:p>
      </dsp:txBody>
      <dsp:txXfrm>
        <a:off x="5837" y="916409"/>
        <a:ext cx="1824922" cy="875962"/>
      </dsp:txXfrm>
    </dsp:sp>
    <dsp:sp modelId="{9C5372CC-55F9-41A2-B2A6-1914F78C1795}">
      <dsp:nvSpPr>
        <dsp:cNvPr id="0" name=""/>
        <dsp:cNvSpPr/>
      </dsp:nvSpPr>
      <dsp:spPr>
        <a:xfrm>
          <a:off x="1976753" y="916409"/>
          <a:ext cx="1824922" cy="2189906"/>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lvl="0" algn="l" defTabSz="755650">
            <a:lnSpc>
              <a:spcPct val="90000"/>
            </a:lnSpc>
            <a:spcBef>
              <a:spcPct val="0"/>
            </a:spcBef>
            <a:spcAft>
              <a:spcPct val="35000"/>
            </a:spcAft>
          </a:pPr>
          <a:r>
            <a:rPr lang="en-US" sz="1700" b="1" i="0" kern="1200" noProof="0" dirty="0"/>
            <a:t>Shifting </a:t>
          </a:r>
          <a:r>
            <a:rPr lang="sr-Latn-RS" sz="1700" b="1" i="0" kern="1200" noProof="0" dirty="0"/>
            <a:t>d</a:t>
          </a:r>
          <a:r>
            <a:rPr lang="en-US" sz="1700" b="1" i="0" kern="1200" noProof="0" dirty="0" err="1"/>
            <a:t>emographic</a:t>
          </a:r>
          <a:r>
            <a:rPr lang="en-US" sz="1700" b="1" i="0" kern="1200" noProof="0" dirty="0"/>
            <a:t> </a:t>
          </a:r>
          <a:r>
            <a:rPr lang="sr-Latn-RS" sz="1700" b="1" i="0" kern="1200" noProof="0" dirty="0"/>
            <a:t>p</a:t>
          </a:r>
          <a:r>
            <a:rPr lang="en-US" sz="1700" b="1" i="0" kern="1200" noProof="0" dirty="0" err="1"/>
            <a:t>atterns</a:t>
          </a:r>
          <a:endParaRPr lang="en-GB" sz="1700" b="0" i="0" kern="1200" dirty="0"/>
        </a:p>
      </dsp:txBody>
      <dsp:txXfrm>
        <a:off x="1976753" y="1792371"/>
        <a:ext cx="1824922" cy="1313944"/>
      </dsp:txXfrm>
    </dsp:sp>
    <dsp:sp modelId="{616804D4-7870-46A6-B2A0-2CE8219FB9BB}">
      <dsp:nvSpPr>
        <dsp:cNvPr id="0" name=""/>
        <dsp:cNvSpPr/>
      </dsp:nvSpPr>
      <dsp:spPr>
        <a:xfrm>
          <a:off x="1976753" y="916409"/>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lvl="0" algn="l" defTabSz="1822450">
            <a:lnSpc>
              <a:spcPct val="90000"/>
            </a:lnSpc>
            <a:spcBef>
              <a:spcPct val="0"/>
            </a:spcBef>
            <a:spcAft>
              <a:spcPct val="35000"/>
            </a:spcAft>
          </a:pPr>
          <a:r>
            <a:rPr lang="en-GB" sz="4100" kern="1200" dirty="0"/>
            <a:t>02</a:t>
          </a:r>
        </a:p>
      </dsp:txBody>
      <dsp:txXfrm>
        <a:off x="1976753" y="916409"/>
        <a:ext cx="1824922" cy="875962"/>
      </dsp:txXfrm>
    </dsp:sp>
    <dsp:sp modelId="{8BCFB43A-7A5D-4907-941A-0C0C83EF4B4F}">
      <dsp:nvSpPr>
        <dsp:cNvPr id="0" name=""/>
        <dsp:cNvSpPr/>
      </dsp:nvSpPr>
      <dsp:spPr>
        <a:xfrm>
          <a:off x="3947669" y="916409"/>
          <a:ext cx="1824922" cy="2189906"/>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lvl="0" algn="l" defTabSz="755650">
            <a:lnSpc>
              <a:spcPct val="90000"/>
            </a:lnSpc>
            <a:spcBef>
              <a:spcPct val="0"/>
            </a:spcBef>
            <a:spcAft>
              <a:spcPct val="35000"/>
            </a:spcAft>
          </a:pPr>
          <a:r>
            <a:rPr lang="sr-Latn-RS" sz="1700" b="1" i="0" kern="1200" noProof="0" dirty="0" err="1"/>
            <a:t>Globalization</a:t>
          </a:r>
          <a:endParaRPr lang="en-US" sz="1700" b="1" i="0" kern="1200" noProof="0" dirty="0"/>
        </a:p>
        <a:p>
          <a:pPr lvl="0" algn="l" defTabSz="755650">
            <a:lnSpc>
              <a:spcPct val="90000"/>
            </a:lnSpc>
            <a:spcBef>
              <a:spcPct val="0"/>
            </a:spcBef>
            <a:spcAft>
              <a:spcPct val="35000"/>
            </a:spcAft>
            <a:buFont typeface="+mj-lt"/>
            <a:buAutoNum type="arabicPeriod"/>
          </a:pPr>
          <a:endParaRPr lang="en-GB" sz="1700" b="0" i="0" kern="1200" dirty="0"/>
        </a:p>
      </dsp:txBody>
      <dsp:txXfrm>
        <a:off x="3947669" y="1792371"/>
        <a:ext cx="1824922" cy="1313944"/>
      </dsp:txXfrm>
    </dsp:sp>
    <dsp:sp modelId="{F28DF6BC-2DCA-4F8F-91E2-A362C5473532}">
      <dsp:nvSpPr>
        <dsp:cNvPr id="0" name=""/>
        <dsp:cNvSpPr/>
      </dsp:nvSpPr>
      <dsp:spPr>
        <a:xfrm>
          <a:off x="3947669" y="916409"/>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lvl="0" algn="l" defTabSz="1822450">
            <a:lnSpc>
              <a:spcPct val="90000"/>
            </a:lnSpc>
            <a:spcBef>
              <a:spcPct val="0"/>
            </a:spcBef>
            <a:spcAft>
              <a:spcPct val="35000"/>
            </a:spcAft>
          </a:pPr>
          <a:endParaRPr lang="en-US" sz="4100" kern="1200"/>
        </a:p>
      </dsp:txBody>
      <dsp:txXfrm>
        <a:off x="3947669" y="916409"/>
        <a:ext cx="1824922" cy="875962"/>
      </dsp:txXfrm>
    </dsp:sp>
    <dsp:sp modelId="{C4A2D9FD-3FFA-4CBE-9E4F-004229F35DEC}">
      <dsp:nvSpPr>
        <dsp:cNvPr id="0" name=""/>
        <dsp:cNvSpPr/>
      </dsp:nvSpPr>
      <dsp:spPr>
        <a:xfrm>
          <a:off x="5918585" y="916409"/>
          <a:ext cx="1824922" cy="2189906"/>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700" b="1" i="0" kern="1200" noProof="0" dirty="0"/>
            <a:t>Climate</a:t>
          </a:r>
          <a:r>
            <a:rPr lang="en-US" sz="1700" b="1" i="0" kern="1200" baseline="0" noProof="0" dirty="0"/>
            <a:t> change</a:t>
          </a:r>
          <a:endParaRPr lang="en-US" sz="1700" b="1" i="0" kern="1200" noProof="0" dirty="0"/>
        </a:p>
        <a:p>
          <a:pPr lvl="0" algn="l" defTabSz="755650">
            <a:lnSpc>
              <a:spcPct val="90000"/>
            </a:lnSpc>
            <a:spcBef>
              <a:spcPct val="0"/>
            </a:spcBef>
            <a:spcAft>
              <a:spcPct val="35000"/>
            </a:spcAft>
            <a:buFont typeface="+mj-lt"/>
            <a:buNone/>
          </a:pPr>
          <a:endParaRPr lang="en-US" sz="1700" b="1" i="0" kern="1200" noProof="0" dirty="0"/>
        </a:p>
      </dsp:txBody>
      <dsp:txXfrm>
        <a:off x="5918585" y="1792371"/>
        <a:ext cx="1824922" cy="1313944"/>
      </dsp:txXfrm>
    </dsp:sp>
    <dsp:sp modelId="{06E3B730-F1E1-4C31-AA88-978153A3C3F4}">
      <dsp:nvSpPr>
        <dsp:cNvPr id="0" name=""/>
        <dsp:cNvSpPr/>
      </dsp:nvSpPr>
      <dsp:spPr>
        <a:xfrm>
          <a:off x="3973237" y="938938"/>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lvl="0" algn="l" defTabSz="1822450">
            <a:lnSpc>
              <a:spcPct val="90000"/>
            </a:lnSpc>
            <a:spcBef>
              <a:spcPct val="0"/>
            </a:spcBef>
            <a:spcAft>
              <a:spcPct val="35000"/>
            </a:spcAft>
          </a:pPr>
          <a:r>
            <a:rPr lang="en-GB" sz="4100" kern="1200" dirty="0"/>
            <a:t>03</a:t>
          </a:r>
        </a:p>
      </dsp:txBody>
      <dsp:txXfrm>
        <a:off x="3973237" y="938938"/>
        <a:ext cx="1824922" cy="875962"/>
      </dsp:txXfrm>
    </dsp:sp>
    <dsp:sp modelId="{166E0798-03A4-4980-8A23-C4DD7503F72C}">
      <dsp:nvSpPr>
        <dsp:cNvPr id="0" name=""/>
        <dsp:cNvSpPr/>
      </dsp:nvSpPr>
      <dsp:spPr>
        <a:xfrm>
          <a:off x="7889501" y="916409"/>
          <a:ext cx="1824922" cy="2189906"/>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lvl="0" algn="l" defTabSz="755650">
            <a:lnSpc>
              <a:spcPct val="90000"/>
            </a:lnSpc>
            <a:spcBef>
              <a:spcPct val="0"/>
            </a:spcBef>
            <a:spcAft>
              <a:spcPct val="35000"/>
            </a:spcAft>
            <a:buFont typeface="+mj-lt"/>
            <a:buNone/>
          </a:pPr>
          <a:r>
            <a:rPr lang="sr-Latn-RS" sz="1700" b="1" kern="1200" dirty="0">
              <a:solidFill>
                <a:schemeClr val="bg1"/>
              </a:solidFill>
            </a:rPr>
            <a:t>COVID – 19 </a:t>
          </a:r>
        </a:p>
        <a:p>
          <a:pPr lvl="0" algn="l" defTabSz="755650">
            <a:lnSpc>
              <a:spcPct val="90000"/>
            </a:lnSpc>
            <a:spcBef>
              <a:spcPct val="0"/>
            </a:spcBef>
            <a:spcAft>
              <a:spcPct val="35000"/>
            </a:spcAft>
            <a:buFont typeface="+mj-lt"/>
            <a:buNone/>
          </a:pPr>
          <a:r>
            <a:rPr lang="sr-Latn-RS" sz="1700" b="1" kern="1200" dirty="0" err="1">
              <a:solidFill>
                <a:schemeClr val="bg1"/>
              </a:solidFill>
            </a:rPr>
            <a:t>pandemic</a:t>
          </a:r>
          <a:r>
            <a:rPr lang="sr-Latn-RS" sz="1700" b="1" kern="1200" dirty="0">
              <a:solidFill>
                <a:schemeClr val="bg1"/>
              </a:solidFill>
            </a:rPr>
            <a:t> </a:t>
          </a:r>
          <a:endParaRPr lang="en-GB" sz="1700" kern="1200" dirty="0"/>
        </a:p>
        <a:p>
          <a:pPr algn="l" defTabSz="755650">
            <a:lnSpc>
              <a:spcPct val="90000"/>
            </a:lnSpc>
            <a:spcBef>
              <a:spcPct val="0"/>
            </a:spcBef>
            <a:spcAft>
              <a:spcPct val="35000"/>
            </a:spcAft>
            <a:buFont typeface="+mj-lt"/>
            <a:buNone/>
          </a:pPr>
          <a:endParaRPr lang="en-US" sz="1700" b="1" i="0" kern="1200" noProof="0" dirty="0"/>
        </a:p>
      </dsp:txBody>
      <dsp:txXfrm>
        <a:off x="7889501" y="1792371"/>
        <a:ext cx="1824922" cy="1313944"/>
      </dsp:txXfrm>
    </dsp:sp>
    <dsp:sp modelId="{23E3F2DC-471A-4ADF-8B75-839FF901E4EC}">
      <dsp:nvSpPr>
        <dsp:cNvPr id="0" name=""/>
        <dsp:cNvSpPr/>
      </dsp:nvSpPr>
      <dsp:spPr>
        <a:xfrm>
          <a:off x="5949755" y="938938"/>
          <a:ext cx="1824922" cy="8759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lvl="0" algn="l" defTabSz="1822450">
            <a:lnSpc>
              <a:spcPct val="90000"/>
            </a:lnSpc>
            <a:spcBef>
              <a:spcPct val="0"/>
            </a:spcBef>
            <a:spcAft>
              <a:spcPct val="35000"/>
            </a:spcAft>
          </a:pPr>
          <a:r>
            <a:rPr lang="en-GB" sz="4100" kern="1200" dirty="0"/>
            <a:t>04</a:t>
          </a:r>
        </a:p>
      </dsp:txBody>
      <dsp:txXfrm>
        <a:off x="5949755" y="938938"/>
        <a:ext cx="1824922" cy="875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buFont typeface="+mj-lt"/>
            <a:buNone/>
          </a:pPr>
          <a:r>
            <a:rPr lang="en-US" sz="1100" b="1" kern="1200" dirty="0">
              <a:solidFill>
                <a:schemeClr val="bg1"/>
              </a:solidFill>
            </a:rPr>
            <a:t>Accelerating pace of technological change</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en-US" sz="1100" b="1" i="0" kern="1200" noProof="0" dirty="0"/>
            <a:t>Shifting </a:t>
          </a:r>
          <a:r>
            <a:rPr lang="sr-Latn-RS" sz="1100" b="1" i="0" kern="1200" noProof="0" dirty="0"/>
            <a:t>d</a:t>
          </a:r>
          <a:r>
            <a:rPr lang="en-US" sz="1100" b="1" i="0" kern="1200" noProof="0" dirty="0" err="1"/>
            <a:t>emographic</a:t>
          </a:r>
          <a:r>
            <a:rPr lang="en-US" sz="1100" b="1" i="0" kern="1200" noProof="0" dirty="0"/>
            <a:t> </a:t>
          </a:r>
          <a:r>
            <a:rPr lang="sr-Latn-RS" sz="1100" b="1" i="0" kern="1200" noProof="0" dirty="0"/>
            <a:t>p</a:t>
          </a:r>
          <a:r>
            <a:rPr lang="en-US" sz="1100" b="1" i="0" kern="1200" noProof="0" dirty="0" err="1"/>
            <a:t>atterns</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sr-Latn-RS" sz="1100" b="1" i="0" kern="1200" noProof="0" dirty="0" err="1"/>
            <a:t>Globalization</a:t>
          </a:r>
          <a:endParaRPr lang="en-US" sz="1100" b="1" i="0" kern="1200" noProof="0" dirty="0"/>
        </a:p>
        <a:p>
          <a:pPr lvl="0" algn="l" defTabSz="488950">
            <a:lnSpc>
              <a:spcPct val="90000"/>
            </a:lnSpc>
            <a:spcBef>
              <a:spcPct val="0"/>
            </a:spcBef>
            <a:spcAft>
              <a:spcPct val="35000"/>
            </a:spcAft>
            <a:buFont typeface="+mj-lt"/>
            <a:buAutoNum type="arabicPeriod"/>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endParaRPr lang="en-US" sz="16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a:t>Climate</a:t>
          </a:r>
          <a:r>
            <a:rPr lang="en-US" sz="1100" b="1" i="0" kern="1200" baseline="0" noProof="0" dirty="0"/>
            <a:t> change</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755650">
            <a:lnSpc>
              <a:spcPct val="90000"/>
            </a:lnSpc>
            <a:spcBef>
              <a:spcPct val="0"/>
            </a:spcBef>
            <a:spcAft>
              <a:spcPct val="35000"/>
            </a:spcAft>
            <a:buFont typeface="+mj-lt"/>
            <a:buNone/>
          </a:pPr>
          <a:r>
            <a:rPr lang="sr-Latn-RS" sz="1100" b="1" kern="1200" dirty="0">
              <a:solidFill>
                <a:schemeClr val="bg1"/>
              </a:solidFill>
            </a:rPr>
            <a:t>COVID – 19 </a:t>
          </a:r>
        </a:p>
        <a:p>
          <a:pPr lvl="0" algn="l" defTabSz="755650">
            <a:lnSpc>
              <a:spcPct val="90000"/>
            </a:lnSpc>
            <a:spcBef>
              <a:spcPct val="0"/>
            </a:spcBef>
            <a:spcAft>
              <a:spcPct val="35000"/>
            </a:spcAft>
            <a:buFont typeface="+mj-lt"/>
            <a:buNone/>
          </a:pPr>
          <a:r>
            <a:rPr lang="en-US" sz="1100" b="1" kern="1200" noProof="0" dirty="0">
              <a:solidFill>
                <a:schemeClr val="bg1"/>
              </a:solidFill>
            </a:rPr>
            <a:t>pandemic</a:t>
          </a:r>
          <a:r>
            <a:rPr lang="sr-Latn-RS" sz="1100" b="1" kern="1200" dirty="0">
              <a:solidFill>
                <a:schemeClr val="bg1"/>
              </a:solidFill>
            </a:rPr>
            <a:t> </a:t>
          </a:r>
          <a:endParaRPr lang="en-GB" sz="1100" kern="1200" dirty="0"/>
        </a:p>
        <a:p>
          <a:pPr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04</a:t>
          </a:r>
        </a:p>
      </dsp:txBody>
      <dsp:txXfrm>
        <a:off x="3686916" y="146751"/>
        <a:ext cx="1130859" cy="542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DDA36-D3B9-4E0F-A8A9-8040F1AFFF08}">
      <dsp:nvSpPr>
        <dsp:cNvPr id="0" name=""/>
        <dsp:cNvSpPr/>
      </dsp:nvSpPr>
      <dsp:spPr>
        <a:xfrm>
          <a:off x="0" y="2228734"/>
          <a:ext cx="11146542" cy="0"/>
        </a:xfrm>
        <a:prstGeom prst="line">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E031E730-A8BA-4AC5-94AC-D9D0DD4636DA}">
      <dsp:nvSpPr>
        <dsp:cNvPr id="0" name=""/>
        <dsp:cNvSpPr/>
      </dsp:nvSpPr>
      <dsp:spPr>
        <a:xfrm rot="8100000">
          <a:off x="77415" y="513636"/>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0FDCC3-50D1-4167-AF3E-2A0593B98DD6}">
      <dsp:nvSpPr>
        <dsp:cNvPr id="0" name=""/>
        <dsp:cNvSpPr/>
      </dsp:nvSpPr>
      <dsp:spPr>
        <a:xfrm>
          <a:off x="113830" y="550051"/>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611159-E849-4131-A8E0-1E4082177FCE}">
      <dsp:nvSpPr>
        <dsp:cNvPr id="0" name=""/>
        <dsp:cNvSpPr/>
      </dsp:nvSpPr>
      <dsp:spPr>
        <a:xfrm>
          <a:off x="530009" y="852878"/>
          <a:ext cx="4626567" cy="131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lvl="0" algn="l" defTabSz="711200">
            <a:lnSpc>
              <a:spcPct val="90000"/>
            </a:lnSpc>
            <a:spcBef>
              <a:spcPct val="0"/>
            </a:spcBef>
            <a:spcAft>
              <a:spcPct val="35000"/>
            </a:spcAft>
          </a:pPr>
          <a:r>
            <a:rPr lang="en-US" sz="1600" kern="1200" noProof="0" dirty="0"/>
            <a:t>47% of all persons employed in the US are currently working in jobs that could be performed by computers and algorithms within the next 10 to 20 years</a:t>
          </a:r>
          <a:r>
            <a:rPr lang="sr-Latn-RS" sz="1600" kern="1200" noProof="0" dirty="0"/>
            <a:t>.</a:t>
          </a:r>
          <a:endParaRPr lang="en-US" sz="1600" kern="1200" noProof="0" dirty="0"/>
        </a:p>
      </dsp:txBody>
      <dsp:txXfrm>
        <a:off x="530009" y="852878"/>
        <a:ext cx="4626567" cy="1319410"/>
      </dsp:txXfrm>
    </dsp:sp>
    <dsp:sp modelId="{56A4BFB3-C916-44EE-9101-2766EA2EFE27}">
      <dsp:nvSpPr>
        <dsp:cNvPr id="0" name=""/>
        <dsp:cNvSpPr/>
      </dsp:nvSpPr>
      <dsp:spPr>
        <a:xfrm>
          <a:off x="530009" y="389301"/>
          <a:ext cx="4626567" cy="46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lvl="0" algn="l" defTabSz="711200">
            <a:lnSpc>
              <a:spcPct val="90000"/>
            </a:lnSpc>
            <a:spcBef>
              <a:spcPct val="0"/>
            </a:spcBef>
            <a:spcAft>
              <a:spcPct val="35000"/>
            </a:spcAft>
            <a:defRPr b="1"/>
          </a:pPr>
          <a:r>
            <a:rPr lang="en-US" sz="1600" kern="1200" dirty="0"/>
            <a:t>20</a:t>
          </a:r>
          <a:r>
            <a:rPr lang="sr-Latn-RS" sz="1600" kern="1200" dirty="0"/>
            <a:t>13</a:t>
          </a:r>
        </a:p>
        <a:p>
          <a:pPr lvl="0" algn="l" defTabSz="711200">
            <a:lnSpc>
              <a:spcPct val="90000"/>
            </a:lnSpc>
            <a:spcBef>
              <a:spcPct val="0"/>
            </a:spcBef>
            <a:spcAft>
              <a:spcPct val="35000"/>
            </a:spcAft>
            <a:defRPr b="1"/>
          </a:pPr>
          <a:r>
            <a:rPr lang="en-US" sz="1600" i="1" kern="1200" noProof="0" dirty="0"/>
            <a:t>Frey and Osborne</a:t>
          </a:r>
        </a:p>
      </dsp:txBody>
      <dsp:txXfrm>
        <a:off x="530009" y="389301"/>
        <a:ext cx="4626567" cy="463576"/>
      </dsp:txXfrm>
    </dsp:sp>
    <dsp:sp modelId="{94089269-18C6-4D44-A9EA-5B6CE9D5CCD8}">
      <dsp:nvSpPr>
        <dsp:cNvPr id="0" name=""/>
        <dsp:cNvSpPr/>
      </dsp:nvSpPr>
      <dsp:spPr>
        <a:xfrm>
          <a:off x="241314" y="909323"/>
          <a:ext cx="0" cy="131941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1F39BD-4CA7-4C31-88C0-1D2015788B40}">
      <dsp:nvSpPr>
        <dsp:cNvPr id="0" name=""/>
        <dsp:cNvSpPr/>
      </dsp:nvSpPr>
      <dsp:spPr>
        <a:xfrm>
          <a:off x="199592" y="2187012"/>
          <a:ext cx="83443" cy="83443"/>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AE8D7F0-AB9D-4810-9F32-E810446BBB23}">
      <dsp:nvSpPr>
        <dsp:cNvPr id="0" name=""/>
        <dsp:cNvSpPr/>
      </dsp:nvSpPr>
      <dsp:spPr>
        <a:xfrm rot="18900000">
          <a:off x="2854071" y="3616033"/>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835599B-32FA-491D-9A66-98555ABA327A}">
      <dsp:nvSpPr>
        <dsp:cNvPr id="0" name=""/>
        <dsp:cNvSpPr/>
      </dsp:nvSpPr>
      <dsp:spPr>
        <a:xfrm>
          <a:off x="2890487" y="3652449"/>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4D13D2-82AC-4187-A301-EC2660A0CB4A}">
      <dsp:nvSpPr>
        <dsp:cNvPr id="0" name=""/>
        <dsp:cNvSpPr/>
      </dsp:nvSpPr>
      <dsp:spPr>
        <a:xfrm>
          <a:off x="3249759" y="2228734"/>
          <a:ext cx="4626567" cy="131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lvl="0" algn="l" defTabSz="711200">
            <a:lnSpc>
              <a:spcPct val="90000"/>
            </a:lnSpc>
            <a:spcBef>
              <a:spcPct val="0"/>
            </a:spcBef>
            <a:spcAft>
              <a:spcPct val="35000"/>
            </a:spcAft>
          </a:pPr>
          <a:r>
            <a:rPr lang="en-US" sz="1600" kern="1200" noProof="0" dirty="0"/>
            <a:t>For Europe as a whole, the share of jobs susceptible to automation ranges between 45% to more than 60%</a:t>
          </a:r>
          <a:r>
            <a:rPr lang="sr-Latn-RS" sz="1600" kern="1200" noProof="0" dirty="0"/>
            <a:t>.</a:t>
          </a:r>
          <a:endParaRPr lang="en-US" sz="1600" kern="1200" noProof="0" dirty="0"/>
        </a:p>
      </dsp:txBody>
      <dsp:txXfrm>
        <a:off x="3249759" y="2228734"/>
        <a:ext cx="4626567" cy="1319410"/>
      </dsp:txXfrm>
    </dsp:sp>
    <dsp:sp modelId="{126469B3-018C-4E1F-91E9-4B24E2FD32E9}">
      <dsp:nvSpPr>
        <dsp:cNvPr id="0" name=""/>
        <dsp:cNvSpPr/>
      </dsp:nvSpPr>
      <dsp:spPr>
        <a:xfrm>
          <a:off x="3249759" y="3548144"/>
          <a:ext cx="4626567" cy="46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lvl="0" algn="l" defTabSz="711200">
            <a:lnSpc>
              <a:spcPct val="90000"/>
            </a:lnSpc>
            <a:spcBef>
              <a:spcPct val="0"/>
            </a:spcBef>
            <a:spcAft>
              <a:spcPct val="35000"/>
            </a:spcAft>
            <a:defRPr b="1"/>
          </a:pPr>
          <a:r>
            <a:rPr lang="sr-Latn-RS" sz="1600" i="1" kern="1200" dirty="0" err="1"/>
            <a:t>Bowles</a:t>
          </a:r>
          <a:endParaRPr lang="sr-Latn-RS" sz="1600" i="1" kern="1200" dirty="0"/>
        </a:p>
        <a:p>
          <a:pPr lvl="0" algn="l" defTabSz="711200">
            <a:lnSpc>
              <a:spcPct val="90000"/>
            </a:lnSpc>
            <a:spcBef>
              <a:spcPct val="0"/>
            </a:spcBef>
            <a:spcAft>
              <a:spcPct val="35000"/>
            </a:spcAft>
            <a:defRPr b="1"/>
          </a:pPr>
          <a:r>
            <a:rPr lang="en-US" sz="1600" kern="1200" dirty="0"/>
            <a:t>201</a:t>
          </a:r>
          <a:r>
            <a:rPr lang="sr-Latn-RS" sz="1600" kern="1200" dirty="0"/>
            <a:t>4</a:t>
          </a:r>
        </a:p>
      </dsp:txBody>
      <dsp:txXfrm>
        <a:off x="3249759" y="3548144"/>
        <a:ext cx="4626567" cy="463576"/>
      </dsp:txXfrm>
    </dsp:sp>
    <dsp:sp modelId="{F986458E-9B78-41E5-9C95-CBCEBB74DD93}">
      <dsp:nvSpPr>
        <dsp:cNvPr id="0" name=""/>
        <dsp:cNvSpPr/>
      </dsp:nvSpPr>
      <dsp:spPr>
        <a:xfrm>
          <a:off x="3017970" y="2228734"/>
          <a:ext cx="0" cy="131941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CEF145A-5A5D-4F1A-84AB-F73DBEDCDA45}">
      <dsp:nvSpPr>
        <dsp:cNvPr id="0" name=""/>
        <dsp:cNvSpPr/>
      </dsp:nvSpPr>
      <dsp:spPr>
        <a:xfrm>
          <a:off x="2976249" y="2187012"/>
          <a:ext cx="83443" cy="83443"/>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C75415F-2463-4D16-8C4C-629B2828623D}">
      <dsp:nvSpPr>
        <dsp:cNvPr id="0" name=""/>
        <dsp:cNvSpPr/>
      </dsp:nvSpPr>
      <dsp:spPr>
        <a:xfrm rot="8100000">
          <a:off x="6635438" y="686785"/>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AC3C250-064F-40CE-B147-56C20BAF184B}">
      <dsp:nvSpPr>
        <dsp:cNvPr id="0" name=""/>
        <dsp:cNvSpPr/>
      </dsp:nvSpPr>
      <dsp:spPr>
        <a:xfrm>
          <a:off x="6671853" y="723200"/>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AFBBAE-D49F-4885-A3EC-82235E131C84}">
      <dsp:nvSpPr>
        <dsp:cNvPr id="0" name=""/>
        <dsp:cNvSpPr/>
      </dsp:nvSpPr>
      <dsp:spPr>
        <a:xfrm>
          <a:off x="7131610" y="684021"/>
          <a:ext cx="3992357" cy="2894008"/>
        </a:xfrm>
        <a:prstGeom prst="rect">
          <a:avLst/>
        </a:prstGeom>
        <a:noFill/>
        <a:ln>
          <a:noFill/>
        </a:ln>
        <a:effectLst/>
      </dsp:spPr>
      <dsp:style>
        <a:lnRef idx="0">
          <a:scrgbClr r="0" g="0" b="0"/>
        </a:lnRef>
        <a:fillRef idx="0">
          <a:scrgbClr r="0" g="0" b="0"/>
        </a:fillRef>
        <a:effectRef idx="0">
          <a:scrgbClr r="0" g="0" b="0"/>
        </a:effectRef>
        <a:fontRef idx="minor"/>
      </dsp:style>
    </dsp:sp>
    <dsp:sp modelId="{FCE1C0E8-689A-4AEC-96D9-B6E47A4B671D}">
      <dsp:nvSpPr>
        <dsp:cNvPr id="0" name=""/>
        <dsp:cNvSpPr/>
      </dsp:nvSpPr>
      <dsp:spPr>
        <a:xfrm>
          <a:off x="7131610" y="731125"/>
          <a:ext cx="3992357" cy="101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lvl="0" algn="l" defTabSz="711200">
            <a:lnSpc>
              <a:spcPct val="90000"/>
            </a:lnSpc>
            <a:spcBef>
              <a:spcPct val="0"/>
            </a:spcBef>
            <a:spcAft>
              <a:spcPct val="35000"/>
            </a:spcAft>
            <a:defRPr b="1"/>
          </a:pPr>
          <a:r>
            <a:rPr lang="en-US" sz="1600" kern="1200" dirty="0"/>
            <a:t>20</a:t>
          </a:r>
          <a:r>
            <a:rPr lang="sr-Latn-RS" sz="1600" kern="1200" dirty="0"/>
            <a:t>16</a:t>
          </a:r>
        </a:p>
        <a:p>
          <a:pPr lvl="0" algn="l" defTabSz="711200">
            <a:lnSpc>
              <a:spcPct val="90000"/>
            </a:lnSpc>
            <a:spcBef>
              <a:spcPct val="0"/>
            </a:spcBef>
            <a:spcAft>
              <a:spcPct val="35000"/>
            </a:spcAft>
            <a:defRPr b="1"/>
          </a:pPr>
          <a:r>
            <a:rPr lang="en-US" sz="1600" kern="1200" noProof="0" dirty="0" err="1"/>
            <a:t>Arntz</a:t>
          </a:r>
          <a:r>
            <a:rPr lang="en-US" sz="1600" kern="1200" noProof="0" dirty="0"/>
            <a:t>, Gregory and </a:t>
          </a:r>
          <a:r>
            <a:rPr lang="en-US" sz="1600" kern="1200" noProof="0" dirty="0" err="1"/>
            <a:t>Zierahn</a:t>
          </a:r>
          <a:endParaRPr lang="en-US" sz="1600" kern="1200" noProof="0" dirty="0"/>
        </a:p>
        <a:p>
          <a:pPr lvl="0" algn="l" defTabSz="711200">
            <a:lnSpc>
              <a:spcPct val="90000"/>
            </a:lnSpc>
            <a:spcBef>
              <a:spcPct val="0"/>
            </a:spcBef>
            <a:spcAft>
              <a:spcPct val="35000"/>
            </a:spcAft>
          </a:pPr>
          <a:r>
            <a:rPr lang="en-US" sz="1600" kern="1200" noProof="0" dirty="0"/>
            <a:t>On average across OECD countries, 9% of jobs face a high risk of </a:t>
          </a:r>
          <a:r>
            <a:rPr lang="en-US" sz="1600" kern="1200" noProof="0" dirty="0" err="1"/>
            <a:t>automatibility</a:t>
          </a:r>
          <a:r>
            <a:rPr lang="en-US" sz="1600" kern="1200" noProof="0" dirty="0"/>
            <a:t>, while for another 25% of jobs between 50% and 70% of the tasks could change significantly because of automation</a:t>
          </a:r>
          <a:r>
            <a:rPr lang="sr-Latn-RS" sz="1600" kern="1200" noProof="0" dirty="0"/>
            <a:t>.</a:t>
          </a:r>
          <a:r>
            <a:rPr lang="en-US" sz="1600" kern="1200" noProof="0" dirty="0"/>
            <a:t> </a:t>
          </a:r>
          <a:endParaRPr lang="en-US" sz="1600" i="1" kern="1200" noProof="0" dirty="0"/>
        </a:p>
      </dsp:txBody>
      <dsp:txXfrm>
        <a:off x="7131610" y="731125"/>
        <a:ext cx="3992357" cy="1016813"/>
      </dsp:txXfrm>
    </dsp:sp>
    <dsp:sp modelId="{745C31E5-130B-4327-B4CB-01E2EE9E689D}">
      <dsp:nvSpPr>
        <dsp:cNvPr id="0" name=""/>
        <dsp:cNvSpPr/>
      </dsp:nvSpPr>
      <dsp:spPr>
        <a:xfrm flipH="1">
          <a:off x="6810627" y="959700"/>
          <a:ext cx="0" cy="1226299"/>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263A8F-B071-4F5E-A7BC-09ED5F8AB47B}">
      <dsp:nvSpPr>
        <dsp:cNvPr id="0" name=""/>
        <dsp:cNvSpPr/>
      </dsp:nvSpPr>
      <dsp:spPr>
        <a:xfrm flipH="1">
          <a:off x="6787682" y="2193778"/>
          <a:ext cx="45890" cy="77555"/>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buFont typeface="+mj-lt"/>
            <a:buNone/>
          </a:pPr>
          <a:r>
            <a:rPr lang="en-US" sz="1100" b="1" kern="1200" dirty="0">
              <a:solidFill>
                <a:schemeClr val="bg1"/>
              </a:solidFill>
            </a:rPr>
            <a:t>Accelerating pace of technological change</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en-US" sz="1100" b="1" i="0" kern="1200" noProof="0" dirty="0"/>
            <a:t>Shifting </a:t>
          </a:r>
          <a:r>
            <a:rPr lang="sr-Latn-RS" sz="1100" b="1" i="0" kern="1200" noProof="0" dirty="0"/>
            <a:t>d</a:t>
          </a:r>
          <a:r>
            <a:rPr lang="en-US" sz="1100" b="1" i="0" kern="1200" noProof="0" dirty="0" err="1"/>
            <a:t>emographic</a:t>
          </a:r>
          <a:r>
            <a:rPr lang="en-US" sz="1100" b="1" i="0" kern="1200" noProof="0" dirty="0"/>
            <a:t> </a:t>
          </a:r>
          <a:r>
            <a:rPr lang="sr-Latn-RS" sz="1100" b="1" i="0" kern="1200" noProof="0" dirty="0"/>
            <a:t>p</a:t>
          </a:r>
          <a:r>
            <a:rPr lang="en-US" sz="1100" b="1" i="0" kern="1200" noProof="0" dirty="0" err="1"/>
            <a:t>atterns</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sr-Latn-RS" sz="1100" b="1" i="0" kern="1200" noProof="0" dirty="0" err="1"/>
            <a:t>Globalization</a:t>
          </a:r>
          <a:endParaRPr lang="en-US" sz="1100" b="1" i="0" kern="1200" noProof="0" dirty="0"/>
        </a:p>
        <a:p>
          <a:pPr lvl="0" algn="l" defTabSz="488950">
            <a:lnSpc>
              <a:spcPct val="90000"/>
            </a:lnSpc>
            <a:spcBef>
              <a:spcPct val="0"/>
            </a:spcBef>
            <a:spcAft>
              <a:spcPct val="35000"/>
            </a:spcAft>
            <a:buFont typeface="+mj-lt"/>
            <a:buAutoNum type="arabicPeriod"/>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endParaRPr lang="en-US" sz="16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a:t>Climate</a:t>
          </a:r>
          <a:r>
            <a:rPr lang="en-US" sz="1100" b="1" i="0" kern="1200" baseline="0" noProof="0" dirty="0"/>
            <a:t> change</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755650">
            <a:lnSpc>
              <a:spcPct val="90000"/>
            </a:lnSpc>
            <a:spcBef>
              <a:spcPct val="0"/>
            </a:spcBef>
            <a:spcAft>
              <a:spcPct val="35000"/>
            </a:spcAft>
            <a:buFont typeface="+mj-lt"/>
            <a:buNone/>
          </a:pPr>
          <a:r>
            <a:rPr lang="sr-Latn-RS" sz="1100" b="1" kern="1200" dirty="0">
              <a:solidFill>
                <a:schemeClr val="bg1"/>
              </a:solidFill>
            </a:rPr>
            <a:t>COVID – 19 </a:t>
          </a:r>
        </a:p>
        <a:p>
          <a:pPr lvl="0" algn="l" defTabSz="755650">
            <a:lnSpc>
              <a:spcPct val="90000"/>
            </a:lnSpc>
            <a:spcBef>
              <a:spcPct val="0"/>
            </a:spcBef>
            <a:spcAft>
              <a:spcPct val="35000"/>
            </a:spcAft>
            <a:buFont typeface="+mj-lt"/>
            <a:buNone/>
          </a:pPr>
          <a:r>
            <a:rPr lang="en-US" sz="1100" b="1" kern="1200" noProof="0" dirty="0">
              <a:solidFill>
                <a:schemeClr val="bg1"/>
              </a:solidFill>
            </a:rPr>
            <a:t>pandemic</a:t>
          </a:r>
          <a:r>
            <a:rPr lang="sr-Latn-RS" sz="1100" b="1" kern="1200" dirty="0">
              <a:solidFill>
                <a:schemeClr val="bg1"/>
              </a:solidFill>
            </a:rPr>
            <a:t> </a:t>
          </a:r>
          <a:endParaRPr lang="en-GB" sz="1100" kern="1200" dirty="0"/>
        </a:p>
        <a:p>
          <a:pPr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04</a:t>
          </a:r>
        </a:p>
      </dsp:txBody>
      <dsp:txXfrm>
        <a:off x="3686916" y="146751"/>
        <a:ext cx="1130859" cy="5428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buFont typeface="+mj-lt"/>
            <a:buNone/>
          </a:pPr>
          <a:r>
            <a:rPr lang="en-US" sz="1100" b="1" kern="1200" dirty="0">
              <a:solidFill>
                <a:schemeClr val="bg1"/>
              </a:solidFill>
            </a:rPr>
            <a:t>Accelerating pace of technological change</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en-US" sz="1100" b="1" i="0" kern="1200" noProof="0" dirty="0"/>
            <a:t>Shifting </a:t>
          </a:r>
          <a:r>
            <a:rPr lang="sr-Latn-RS" sz="1100" b="1" i="0" kern="1200" noProof="0" dirty="0"/>
            <a:t>d</a:t>
          </a:r>
          <a:r>
            <a:rPr lang="en-US" sz="1100" b="1" i="0" kern="1200" noProof="0" dirty="0" err="1"/>
            <a:t>emographic</a:t>
          </a:r>
          <a:r>
            <a:rPr lang="en-US" sz="1100" b="1" i="0" kern="1200" noProof="0" dirty="0"/>
            <a:t> </a:t>
          </a:r>
          <a:r>
            <a:rPr lang="sr-Latn-RS" sz="1100" b="1" i="0" kern="1200" noProof="0" dirty="0"/>
            <a:t>p</a:t>
          </a:r>
          <a:r>
            <a:rPr lang="en-US" sz="1100" b="1" i="0" kern="1200" noProof="0" dirty="0" err="1"/>
            <a:t>atterns</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sr-Latn-RS" sz="1100" b="1" i="0" kern="1200" noProof="0" dirty="0" err="1"/>
            <a:t>Globalization</a:t>
          </a:r>
          <a:endParaRPr lang="en-US" sz="1100" b="1" i="0" kern="1200" noProof="0" dirty="0"/>
        </a:p>
        <a:p>
          <a:pPr lvl="0" algn="l" defTabSz="488950">
            <a:lnSpc>
              <a:spcPct val="90000"/>
            </a:lnSpc>
            <a:spcBef>
              <a:spcPct val="0"/>
            </a:spcBef>
            <a:spcAft>
              <a:spcPct val="35000"/>
            </a:spcAft>
            <a:buFont typeface="+mj-lt"/>
            <a:buAutoNum type="arabicPeriod"/>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endParaRPr lang="en-US" sz="16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a:t>Climate</a:t>
          </a:r>
          <a:r>
            <a:rPr lang="en-US" sz="1100" b="1" i="0" kern="1200" baseline="0" noProof="0" dirty="0"/>
            <a:t> change</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755650">
            <a:lnSpc>
              <a:spcPct val="90000"/>
            </a:lnSpc>
            <a:spcBef>
              <a:spcPct val="0"/>
            </a:spcBef>
            <a:spcAft>
              <a:spcPct val="35000"/>
            </a:spcAft>
            <a:buFont typeface="+mj-lt"/>
            <a:buNone/>
          </a:pPr>
          <a:r>
            <a:rPr lang="sr-Latn-RS" sz="1100" b="1" kern="1200" dirty="0">
              <a:solidFill>
                <a:schemeClr val="bg1"/>
              </a:solidFill>
            </a:rPr>
            <a:t>COVID – 19 </a:t>
          </a:r>
        </a:p>
        <a:p>
          <a:pPr lvl="0" algn="l" defTabSz="755650">
            <a:lnSpc>
              <a:spcPct val="90000"/>
            </a:lnSpc>
            <a:spcBef>
              <a:spcPct val="0"/>
            </a:spcBef>
            <a:spcAft>
              <a:spcPct val="35000"/>
            </a:spcAft>
            <a:buFont typeface="+mj-lt"/>
            <a:buNone/>
          </a:pPr>
          <a:r>
            <a:rPr lang="en-US" sz="1100" b="1" kern="1200" noProof="0" dirty="0">
              <a:solidFill>
                <a:schemeClr val="bg1"/>
              </a:solidFill>
            </a:rPr>
            <a:t>pandemic</a:t>
          </a:r>
          <a:r>
            <a:rPr lang="sr-Latn-RS" sz="1100" b="1" kern="1200" dirty="0">
              <a:solidFill>
                <a:schemeClr val="bg1"/>
              </a:solidFill>
            </a:rPr>
            <a:t> </a:t>
          </a:r>
          <a:endParaRPr lang="en-GB" sz="1100" kern="1200" dirty="0"/>
        </a:p>
        <a:p>
          <a:pPr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04</a:t>
          </a:r>
        </a:p>
      </dsp:txBody>
      <dsp:txXfrm>
        <a:off x="3686916" y="146751"/>
        <a:ext cx="1130859" cy="542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buFont typeface="+mj-lt"/>
            <a:buNone/>
          </a:pPr>
          <a:r>
            <a:rPr lang="en-US" sz="1100" b="1" kern="1200" dirty="0">
              <a:solidFill>
                <a:schemeClr val="bg1"/>
              </a:solidFill>
            </a:rPr>
            <a:t>Accelerating pace of technological change</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en-US" sz="1100" b="1" i="0" kern="1200" noProof="0" dirty="0"/>
            <a:t>Shifting </a:t>
          </a:r>
          <a:r>
            <a:rPr lang="sr-Latn-RS" sz="1100" b="1" i="0" kern="1200" noProof="0" dirty="0"/>
            <a:t>d</a:t>
          </a:r>
          <a:r>
            <a:rPr lang="en-US" sz="1100" b="1" i="0" kern="1200" noProof="0" dirty="0" err="1"/>
            <a:t>emographic</a:t>
          </a:r>
          <a:r>
            <a:rPr lang="en-US" sz="1100" b="1" i="0" kern="1200" noProof="0" dirty="0"/>
            <a:t> </a:t>
          </a:r>
          <a:r>
            <a:rPr lang="sr-Latn-RS" sz="1100" b="1" i="0" kern="1200" noProof="0" dirty="0"/>
            <a:t>p</a:t>
          </a:r>
          <a:r>
            <a:rPr lang="en-US" sz="1100" b="1" i="0" kern="1200" noProof="0" dirty="0" err="1"/>
            <a:t>atterns</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sr-Latn-RS" sz="1100" b="1" i="0" kern="1200" noProof="0" dirty="0" err="1"/>
            <a:t>Globalization</a:t>
          </a:r>
          <a:endParaRPr lang="en-US" sz="1100" b="1" i="0" kern="1200" noProof="0" dirty="0"/>
        </a:p>
        <a:p>
          <a:pPr lvl="0" algn="l" defTabSz="488950">
            <a:lnSpc>
              <a:spcPct val="90000"/>
            </a:lnSpc>
            <a:spcBef>
              <a:spcPct val="0"/>
            </a:spcBef>
            <a:spcAft>
              <a:spcPct val="35000"/>
            </a:spcAft>
            <a:buFont typeface="+mj-lt"/>
            <a:buAutoNum type="arabicPeriod"/>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endParaRPr lang="en-US" sz="16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a:t>Climate</a:t>
          </a:r>
          <a:r>
            <a:rPr lang="en-US" sz="1100" b="1" i="0" kern="1200" baseline="0" noProof="0" dirty="0"/>
            <a:t> change</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755650">
            <a:lnSpc>
              <a:spcPct val="90000"/>
            </a:lnSpc>
            <a:spcBef>
              <a:spcPct val="0"/>
            </a:spcBef>
            <a:spcAft>
              <a:spcPct val="35000"/>
            </a:spcAft>
            <a:buFont typeface="+mj-lt"/>
            <a:buNone/>
          </a:pPr>
          <a:r>
            <a:rPr lang="sr-Latn-RS" sz="1100" b="1" kern="1200" dirty="0">
              <a:solidFill>
                <a:schemeClr val="bg1"/>
              </a:solidFill>
            </a:rPr>
            <a:t>COVID – 19 </a:t>
          </a:r>
        </a:p>
        <a:p>
          <a:pPr lvl="0" algn="l" defTabSz="755650">
            <a:lnSpc>
              <a:spcPct val="90000"/>
            </a:lnSpc>
            <a:spcBef>
              <a:spcPct val="0"/>
            </a:spcBef>
            <a:spcAft>
              <a:spcPct val="35000"/>
            </a:spcAft>
            <a:buFont typeface="+mj-lt"/>
            <a:buNone/>
          </a:pPr>
          <a:r>
            <a:rPr lang="en-US" sz="1100" b="1" kern="1200" noProof="0" dirty="0">
              <a:solidFill>
                <a:schemeClr val="bg1"/>
              </a:solidFill>
            </a:rPr>
            <a:t>pandemic</a:t>
          </a:r>
          <a:r>
            <a:rPr lang="sr-Latn-RS" sz="1100" b="1" kern="1200" dirty="0">
              <a:solidFill>
                <a:schemeClr val="bg1"/>
              </a:solidFill>
            </a:rPr>
            <a:t> </a:t>
          </a:r>
          <a:endParaRPr lang="en-GB" sz="1100" kern="1200" dirty="0"/>
        </a:p>
        <a:p>
          <a:pPr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04</a:t>
          </a:r>
        </a:p>
      </dsp:txBody>
      <dsp:txXfrm>
        <a:off x="3686916" y="146751"/>
        <a:ext cx="1130859" cy="542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buFont typeface="+mj-lt"/>
            <a:buNone/>
          </a:pPr>
          <a:r>
            <a:rPr lang="en-US" sz="1100" b="1" kern="1200" dirty="0">
              <a:solidFill>
                <a:schemeClr val="bg1"/>
              </a:solidFill>
            </a:rPr>
            <a:t>Accelerating pace of technological change</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en-US" sz="1100" b="1" i="0" kern="1200" noProof="0" dirty="0"/>
            <a:t>Shifting </a:t>
          </a:r>
          <a:r>
            <a:rPr lang="sr-Latn-RS" sz="1100" b="1" i="0" kern="1200" noProof="0" dirty="0"/>
            <a:t>d</a:t>
          </a:r>
          <a:r>
            <a:rPr lang="en-US" sz="1100" b="1" i="0" kern="1200" noProof="0" dirty="0" err="1"/>
            <a:t>emographic</a:t>
          </a:r>
          <a:r>
            <a:rPr lang="en-US" sz="1100" b="1" i="0" kern="1200" noProof="0" dirty="0"/>
            <a:t> </a:t>
          </a:r>
          <a:r>
            <a:rPr lang="sr-Latn-RS" sz="1100" b="1" i="0" kern="1200" noProof="0" dirty="0"/>
            <a:t>p</a:t>
          </a:r>
          <a:r>
            <a:rPr lang="en-US" sz="1100" b="1" i="0" kern="1200" noProof="0" dirty="0" err="1"/>
            <a:t>atterns</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488950">
            <a:lnSpc>
              <a:spcPct val="90000"/>
            </a:lnSpc>
            <a:spcBef>
              <a:spcPct val="0"/>
            </a:spcBef>
            <a:spcAft>
              <a:spcPct val="35000"/>
            </a:spcAft>
          </a:pPr>
          <a:r>
            <a:rPr lang="sr-Latn-RS" sz="1100" b="1" i="0" kern="1200" noProof="0" dirty="0" err="1"/>
            <a:t>Globalization</a:t>
          </a:r>
          <a:endParaRPr lang="en-US" sz="1100" b="1" i="0" kern="1200" noProof="0" dirty="0"/>
        </a:p>
        <a:p>
          <a:pPr lvl="0" algn="l" defTabSz="488950">
            <a:lnSpc>
              <a:spcPct val="90000"/>
            </a:lnSpc>
            <a:spcBef>
              <a:spcPct val="0"/>
            </a:spcBef>
            <a:spcAft>
              <a:spcPct val="35000"/>
            </a:spcAft>
            <a:buFont typeface="+mj-lt"/>
            <a:buAutoNum type="arabicPeriod"/>
          </a:pP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endParaRPr lang="en-US" sz="16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n-US" sz="1100" b="1" i="0" kern="1200" noProof="0" dirty="0"/>
            <a:t>Climate</a:t>
          </a:r>
          <a:r>
            <a:rPr lang="en-US" sz="1100" b="1" i="0" kern="1200" baseline="0" noProof="0" dirty="0"/>
            <a:t> change</a:t>
          </a:r>
          <a:endParaRPr lang="en-US" sz="1100" b="1" i="0" kern="1200" noProof="0" dirty="0"/>
        </a:p>
        <a:p>
          <a:pPr lvl="0" algn="l" defTabSz="755650">
            <a:lnSpc>
              <a:spcPct val="90000"/>
            </a:lnSpc>
            <a:spcBef>
              <a:spcPct val="0"/>
            </a:spcBef>
            <a:spcAft>
              <a:spcPct val="35000"/>
            </a:spcAft>
            <a:buFont typeface="+mj-lt"/>
            <a:buNone/>
          </a:pP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03</a:t>
          </a:r>
        </a:p>
      </dsp:txBody>
      <dsp:txXfrm>
        <a:off x="2462116" y="146751"/>
        <a:ext cx="1130859" cy="542812"/>
      </dsp:txXfrm>
    </dsp:sp>
    <dsp:sp modelId="{166E0798-03A4-4980-8A23-C4DD7503F72C}">
      <dsp:nvSpPr>
        <dsp:cNvPr id="0" name=""/>
        <dsp:cNvSpPr/>
      </dsp:nvSpPr>
      <dsp:spPr>
        <a:xfrm>
          <a:off x="4888929"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lvl="0" algn="l" defTabSz="755650">
            <a:lnSpc>
              <a:spcPct val="90000"/>
            </a:lnSpc>
            <a:spcBef>
              <a:spcPct val="0"/>
            </a:spcBef>
            <a:spcAft>
              <a:spcPct val="35000"/>
            </a:spcAft>
            <a:buFont typeface="+mj-lt"/>
            <a:buNone/>
          </a:pPr>
          <a:r>
            <a:rPr lang="sr-Latn-RS" sz="1100" b="1" kern="1200" dirty="0">
              <a:solidFill>
                <a:schemeClr val="bg1"/>
              </a:solidFill>
            </a:rPr>
            <a:t>COVID – 19 </a:t>
          </a:r>
        </a:p>
        <a:p>
          <a:pPr lvl="0" algn="l" defTabSz="755650">
            <a:lnSpc>
              <a:spcPct val="90000"/>
            </a:lnSpc>
            <a:spcBef>
              <a:spcPct val="0"/>
            </a:spcBef>
            <a:spcAft>
              <a:spcPct val="35000"/>
            </a:spcAft>
            <a:buFont typeface="+mj-lt"/>
            <a:buNone/>
          </a:pPr>
          <a:r>
            <a:rPr lang="en-US" sz="1100" b="1" kern="1200" noProof="0" dirty="0">
              <a:solidFill>
                <a:schemeClr val="bg1"/>
              </a:solidFill>
            </a:rPr>
            <a:t>pandemic</a:t>
          </a:r>
          <a:r>
            <a:rPr lang="sr-Latn-RS" sz="1100" b="1" kern="1200" dirty="0">
              <a:solidFill>
                <a:schemeClr val="bg1"/>
              </a:solidFill>
            </a:rPr>
            <a:t> </a:t>
          </a:r>
          <a:endParaRPr lang="en-GB" sz="1100" kern="1200" dirty="0"/>
        </a:p>
        <a:p>
          <a:pPr algn="l" defTabSz="755650">
            <a:lnSpc>
              <a:spcPct val="90000"/>
            </a:lnSpc>
            <a:spcBef>
              <a:spcPct val="0"/>
            </a:spcBef>
            <a:spcAft>
              <a:spcPct val="35000"/>
            </a:spcAft>
            <a:buFont typeface="+mj-lt"/>
            <a:buNone/>
          </a:pPr>
          <a:endParaRPr lang="en-US" sz="1100" b="1" i="0" kern="1200" noProof="0" dirty="0"/>
        </a:p>
      </dsp:txBody>
      <dsp:txXfrm>
        <a:off x="4888929"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lvl="0" algn="l" defTabSz="711200">
            <a:lnSpc>
              <a:spcPct val="90000"/>
            </a:lnSpc>
            <a:spcBef>
              <a:spcPct val="0"/>
            </a:spcBef>
            <a:spcAft>
              <a:spcPct val="35000"/>
            </a:spcAft>
          </a:pPr>
          <a:r>
            <a:rPr lang="en-GB" sz="1600" kern="1200" dirty="0"/>
            <a:t>04</a:t>
          </a:r>
        </a:p>
      </dsp:txBody>
      <dsp:txXfrm>
        <a:off x="3686916" y="146751"/>
        <a:ext cx="1130859" cy="5428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2022-08-12</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32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err="1"/>
              <a:t>Globalization</a:t>
            </a:r>
            <a:r>
              <a:rPr lang="sr-Latn-RS" dirty="0"/>
              <a:t>???</a:t>
            </a:r>
          </a:p>
        </p:txBody>
      </p:sp>
      <p:sp>
        <p:nvSpPr>
          <p:cNvPr id="4" name="Slide Number Placeholder 3"/>
          <p:cNvSpPr>
            <a:spLocks noGrp="1"/>
          </p:cNvSpPr>
          <p:nvPr>
            <p:ph type="sldNum" sz="quarter" idx="10"/>
          </p:nvPr>
        </p:nvSpPr>
        <p:spPr/>
        <p:txBody>
          <a:bodyPr/>
          <a:lstStyle/>
          <a:p>
            <a:fld id="{474F2A99-8335-4AAC-9EFD-09FA6B9BBADF}" type="slidenum">
              <a:rPr lang="lt-LT" smtClean="0"/>
              <a:t>20</a:t>
            </a:fld>
            <a:endParaRPr lang="lt-LT"/>
          </a:p>
        </p:txBody>
      </p:sp>
    </p:spTree>
    <p:extLst>
      <p:ext uri="{BB962C8B-B14F-4D97-AF65-F5344CB8AC3E}">
        <p14:creationId xmlns:p14="http://schemas.microsoft.com/office/powerpoint/2010/main" val="234103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21</a:t>
            </a:fld>
            <a:endParaRPr lang="lt-LT"/>
          </a:p>
        </p:txBody>
      </p:sp>
    </p:spTree>
    <p:extLst>
      <p:ext uri="{BB962C8B-B14F-4D97-AF65-F5344CB8AC3E}">
        <p14:creationId xmlns:p14="http://schemas.microsoft.com/office/powerpoint/2010/main" val="3143297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24</a:t>
            </a:fld>
            <a:endParaRPr lang="lt-LT"/>
          </a:p>
        </p:txBody>
      </p:sp>
    </p:spTree>
    <p:extLst>
      <p:ext uri="{BB962C8B-B14F-4D97-AF65-F5344CB8AC3E}">
        <p14:creationId xmlns:p14="http://schemas.microsoft.com/office/powerpoint/2010/main" val="274494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25</a:t>
            </a:fld>
            <a:endParaRPr lang="lt-LT"/>
          </a:p>
        </p:txBody>
      </p:sp>
    </p:spTree>
    <p:extLst>
      <p:ext uri="{BB962C8B-B14F-4D97-AF65-F5344CB8AC3E}">
        <p14:creationId xmlns:p14="http://schemas.microsoft.com/office/powerpoint/2010/main" val="1787420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26</a:t>
            </a:fld>
            <a:endParaRPr lang="lt-LT"/>
          </a:p>
        </p:txBody>
      </p:sp>
    </p:spTree>
    <p:extLst>
      <p:ext uri="{BB962C8B-B14F-4D97-AF65-F5344CB8AC3E}">
        <p14:creationId xmlns:p14="http://schemas.microsoft.com/office/powerpoint/2010/main" val="1918669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a:p>
            <a:endParaRPr lang="sr-Latn-RS" dirty="0"/>
          </a:p>
          <a:p>
            <a:r>
              <a:rPr lang="sr-Latn-RS" dirty="0"/>
              <a:t>Naslovi</a:t>
            </a:r>
            <a:r>
              <a:rPr lang="sr-Latn-RS" baseline="0" dirty="0"/>
              <a:t> u pozadini</a:t>
            </a:r>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32</a:t>
            </a:fld>
            <a:endParaRPr lang="lt-LT"/>
          </a:p>
        </p:txBody>
      </p:sp>
    </p:spTree>
    <p:extLst>
      <p:ext uri="{BB962C8B-B14F-4D97-AF65-F5344CB8AC3E}">
        <p14:creationId xmlns:p14="http://schemas.microsoft.com/office/powerpoint/2010/main" val="2160892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33</a:t>
            </a:fld>
            <a:endParaRPr lang="lt-LT"/>
          </a:p>
        </p:txBody>
      </p:sp>
    </p:spTree>
    <p:extLst>
      <p:ext uri="{BB962C8B-B14F-4D97-AF65-F5344CB8AC3E}">
        <p14:creationId xmlns:p14="http://schemas.microsoft.com/office/powerpoint/2010/main" val="3016149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34</a:t>
            </a:fld>
            <a:endParaRPr lang="lt-LT"/>
          </a:p>
        </p:txBody>
      </p:sp>
    </p:spTree>
    <p:extLst>
      <p:ext uri="{BB962C8B-B14F-4D97-AF65-F5344CB8AC3E}">
        <p14:creationId xmlns:p14="http://schemas.microsoft.com/office/powerpoint/2010/main" val="3289681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35</a:t>
            </a:fld>
            <a:endParaRPr lang="lt-LT"/>
          </a:p>
        </p:txBody>
      </p:sp>
    </p:spTree>
    <p:extLst>
      <p:ext uri="{BB962C8B-B14F-4D97-AF65-F5344CB8AC3E}">
        <p14:creationId xmlns:p14="http://schemas.microsoft.com/office/powerpoint/2010/main" val="1152358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37</a:t>
            </a:fld>
            <a:endParaRPr lang="lt-LT"/>
          </a:p>
        </p:txBody>
      </p:sp>
    </p:spTree>
    <p:extLst>
      <p:ext uri="{BB962C8B-B14F-4D97-AF65-F5344CB8AC3E}">
        <p14:creationId xmlns:p14="http://schemas.microsoft.com/office/powerpoint/2010/main" val="327133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4</a:t>
            </a:fld>
            <a:endParaRPr lang="lt-LT"/>
          </a:p>
        </p:txBody>
      </p:sp>
    </p:spTree>
    <p:extLst>
      <p:ext uri="{BB962C8B-B14F-4D97-AF65-F5344CB8AC3E}">
        <p14:creationId xmlns:p14="http://schemas.microsoft.com/office/powerpoint/2010/main" val="2593830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38</a:t>
            </a:fld>
            <a:endParaRPr lang="lt-LT"/>
          </a:p>
        </p:txBody>
      </p:sp>
    </p:spTree>
    <p:extLst>
      <p:ext uri="{BB962C8B-B14F-4D97-AF65-F5344CB8AC3E}">
        <p14:creationId xmlns:p14="http://schemas.microsoft.com/office/powerpoint/2010/main" val="100550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Tristram</a:t>
            </a:r>
            <a:endParaRPr lang="en-GB" dirty="0"/>
          </a:p>
        </p:txBody>
      </p:sp>
      <p:sp>
        <p:nvSpPr>
          <p:cNvPr id="4" name="Slide Number Placeholder 3"/>
          <p:cNvSpPr>
            <a:spLocks noGrp="1"/>
          </p:cNvSpPr>
          <p:nvPr>
            <p:ph type="sldNum" sz="quarter" idx="5"/>
          </p:nvPr>
        </p:nvSpPr>
        <p:spPr/>
        <p:txBody>
          <a:bodyPr/>
          <a:lstStyle/>
          <a:p>
            <a:fld id="{F5725714-764E-454E-B5BE-B60E19FBB410}" type="slidenum">
              <a:rPr lang="en-GB" smtClean="0"/>
              <a:t>7</a:t>
            </a:fld>
            <a:endParaRPr lang="en-GB"/>
          </a:p>
        </p:txBody>
      </p:sp>
    </p:spTree>
    <p:extLst>
      <p:ext uri="{BB962C8B-B14F-4D97-AF65-F5344CB8AC3E}">
        <p14:creationId xmlns:p14="http://schemas.microsoft.com/office/powerpoint/2010/main" val="330071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9</a:t>
            </a:fld>
            <a:endParaRPr lang="lt-LT"/>
          </a:p>
        </p:txBody>
      </p:sp>
    </p:spTree>
    <p:extLst>
      <p:ext uri="{BB962C8B-B14F-4D97-AF65-F5344CB8AC3E}">
        <p14:creationId xmlns:p14="http://schemas.microsoft.com/office/powerpoint/2010/main" val="127382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a:t>
            </a:r>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10</a:t>
            </a:fld>
            <a:endParaRPr lang="lt-LT"/>
          </a:p>
        </p:txBody>
      </p:sp>
    </p:spTree>
    <p:extLst>
      <p:ext uri="{BB962C8B-B14F-4D97-AF65-F5344CB8AC3E}">
        <p14:creationId xmlns:p14="http://schemas.microsoft.com/office/powerpoint/2010/main" val="24782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C1C489-CFAA-4246-9C33-AC002DAD2A2E}" type="slidenum">
              <a:rPr lang="en-GB" smtClean="0"/>
              <a:t>12</a:t>
            </a:fld>
            <a:endParaRPr lang="en-GB"/>
          </a:p>
        </p:txBody>
      </p:sp>
    </p:spTree>
    <p:extLst>
      <p:ext uri="{BB962C8B-B14F-4D97-AF65-F5344CB8AC3E}">
        <p14:creationId xmlns:p14="http://schemas.microsoft.com/office/powerpoint/2010/main" val="55943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14</a:t>
            </a:fld>
            <a:endParaRPr lang="lt-LT"/>
          </a:p>
        </p:txBody>
      </p:sp>
    </p:spTree>
    <p:extLst>
      <p:ext uri="{BB962C8B-B14F-4D97-AF65-F5344CB8AC3E}">
        <p14:creationId xmlns:p14="http://schemas.microsoft.com/office/powerpoint/2010/main" val="235742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https://ec.europa.eu/info/sites/info/files/green_paper_ageing_factsheet_en_2.pdf</a:t>
            </a:r>
          </a:p>
          <a:p>
            <a:r>
              <a:rPr lang="sr-Latn-RS" dirty="0"/>
              <a:t>https://ec.europa.eu/info/strategy/priorities-2019-2024/new-push-european-democracy/impact-demographic-change-europe_en</a:t>
            </a:r>
          </a:p>
        </p:txBody>
      </p:sp>
      <p:sp>
        <p:nvSpPr>
          <p:cNvPr id="4" name="Slide Number Placeholder 3"/>
          <p:cNvSpPr>
            <a:spLocks noGrp="1"/>
          </p:cNvSpPr>
          <p:nvPr>
            <p:ph type="sldNum" sz="quarter" idx="10"/>
          </p:nvPr>
        </p:nvSpPr>
        <p:spPr/>
        <p:txBody>
          <a:bodyPr/>
          <a:lstStyle/>
          <a:p>
            <a:fld id="{474F2A99-8335-4AAC-9EFD-09FA6B9BBADF}" type="slidenum">
              <a:rPr lang="lt-LT" smtClean="0"/>
              <a:t>16</a:t>
            </a:fld>
            <a:endParaRPr lang="lt-LT"/>
          </a:p>
        </p:txBody>
      </p:sp>
    </p:spTree>
    <p:extLst>
      <p:ext uri="{BB962C8B-B14F-4D97-AF65-F5344CB8AC3E}">
        <p14:creationId xmlns:p14="http://schemas.microsoft.com/office/powerpoint/2010/main" val="358939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18</a:t>
            </a:fld>
            <a:endParaRPr lang="lt-LT"/>
          </a:p>
        </p:txBody>
      </p:sp>
    </p:spTree>
    <p:extLst>
      <p:ext uri="{BB962C8B-B14F-4D97-AF65-F5344CB8AC3E}">
        <p14:creationId xmlns:p14="http://schemas.microsoft.com/office/powerpoint/2010/main" val="90924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t>12/08/2022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t>‹#›</a:t>
            </a:fld>
            <a:endParaRPr lang="en-GB"/>
          </a:p>
        </p:txBody>
      </p:sp>
    </p:spTree>
    <p:extLst>
      <p:ext uri="{BB962C8B-B14F-4D97-AF65-F5344CB8AC3E}">
        <p14:creationId xmlns:p14="http://schemas.microsoft.com/office/powerpoint/2010/main" val="100960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0.jpeg"/><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3.jpeg"/><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4.jpeg"/><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video" Target="https://www.youtube.com/embed/F289qpeZDgc" TargetMode="External"/><Relationship Id="rId4" Type="http://schemas.openxmlformats.org/officeDocument/2006/relationships/hyperlink" Target="https://www.youtube.com/watch?v=F289qpeZDg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9.jpeg"/><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1.xml"/><Relationship Id="rId1" Type="http://schemas.openxmlformats.org/officeDocument/2006/relationships/video" Target="https://www.youtube.com/embed/8KenNOYOiq4"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channel/UCMlKI3GJcOpPbN59Eo0d6xA"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normAutofit fontScale="90000"/>
          </a:bodyPr>
          <a:lstStyle/>
          <a:p>
            <a:r>
              <a:rPr lang="en-US" dirty="0"/>
              <a:t>Changes that impact the world of </a:t>
            </a:r>
            <a:r>
              <a:rPr lang="en-US" dirty="0" smtClean="0"/>
              <a:t>work</a:t>
            </a:r>
            <a:r>
              <a:rPr lang="sr-Latn-RS" dirty="0"/>
              <a:t> </a:t>
            </a:r>
            <a:r>
              <a:rPr lang="sr-Latn-RS" dirty="0" err="1" smtClean="0"/>
              <a:t>and</a:t>
            </a:r>
            <a:r>
              <a:rPr lang="sr-Latn-RS" dirty="0" smtClean="0"/>
              <a:t> </a:t>
            </a:r>
            <a:r>
              <a:rPr lang="sr-Latn-RS" dirty="0" err="1" smtClean="0"/>
              <a:t>how</a:t>
            </a:r>
            <a:r>
              <a:rPr lang="sr-Latn-RS" dirty="0" smtClean="0"/>
              <a:t> do </a:t>
            </a:r>
            <a:r>
              <a:rPr lang="sr-Latn-RS" dirty="0" err="1" smtClean="0"/>
              <a:t>we</a:t>
            </a:r>
            <a:r>
              <a:rPr lang="sr-Latn-RS" dirty="0" smtClean="0"/>
              <a:t> </a:t>
            </a:r>
            <a:r>
              <a:rPr lang="sr-Latn-RS" dirty="0" err="1" smtClean="0"/>
              <a:t>find</a:t>
            </a:r>
            <a:r>
              <a:rPr lang="sr-Latn-RS" dirty="0" smtClean="0"/>
              <a:t> </a:t>
            </a:r>
            <a:r>
              <a:rPr lang="sr-Latn-RS" dirty="0" err="1" smtClean="0"/>
              <a:t>information</a:t>
            </a:r>
            <a:r>
              <a:rPr lang="sr-Latn-RS" dirty="0" smtClean="0"/>
              <a:t> </a:t>
            </a:r>
            <a:r>
              <a:rPr lang="sr-Latn-RS" dirty="0" err="1" smtClean="0"/>
              <a:t>about</a:t>
            </a:r>
            <a:r>
              <a:rPr lang="sr-Latn-RS" dirty="0" smtClean="0"/>
              <a:t> </a:t>
            </a:r>
            <a:r>
              <a:rPr lang="sr-Latn-RS" dirty="0" err="1" smtClean="0"/>
              <a:t>them</a:t>
            </a:r>
            <a:endParaRPr lang="lt-LT"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4D85DFB1-1D3B-454B-A63E-5CAA129CA1D9}"/>
              </a:ext>
            </a:extLst>
          </p:cNvPr>
          <p:cNvSpPr txBox="1"/>
          <p:nvPr/>
        </p:nvSpPr>
        <p:spPr>
          <a:xfrm>
            <a:off x="965449" y="3526448"/>
            <a:ext cx="51740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sz="2400" b="1" dirty="0" err="1" smtClean="0">
                <a:solidFill>
                  <a:srgbClr val="FFFFFF"/>
                </a:solidFill>
                <a:latin typeface="Open Sans Light"/>
                <a:ea typeface="Open Sans Light"/>
                <a:cs typeface="Calibri"/>
              </a:rPr>
              <a:t>Belgrade</a:t>
            </a:r>
            <a:r>
              <a:rPr lang="sr-Latn-RS" sz="2400" b="1" dirty="0" smtClean="0">
                <a:solidFill>
                  <a:srgbClr val="FFFFFF"/>
                </a:solidFill>
                <a:latin typeface="Open Sans Light"/>
                <a:ea typeface="Open Sans Light"/>
                <a:cs typeface="Calibri"/>
              </a:rPr>
              <a:t> </a:t>
            </a:r>
            <a:r>
              <a:rPr lang="sr-Latn-RS" sz="2400" b="1" dirty="0" err="1" smtClean="0">
                <a:solidFill>
                  <a:srgbClr val="FFFFFF"/>
                </a:solidFill>
                <a:latin typeface="Open Sans Light"/>
                <a:ea typeface="Open Sans Light"/>
                <a:cs typeface="Calibri"/>
              </a:rPr>
              <a:t>Open</a:t>
            </a:r>
            <a:r>
              <a:rPr lang="sr-Latn-RS" sz="2400" b="1" dirty="0" smtClean="0">
                <a:solidFill>
                  <a:srgbClr val="FFFFFF"/>
                </a:solidFill>
                <a:latin typeface="Open Sans Light"/>
                <a:ea typeface="Open Sans Light"/>
                <a:cs typeface="Calibri"/>
              </a:rPr>
              <a:t> </a:t>
            </a:r>
            <a:r>
              <a:rPr lang="sr-Latn-RS" sz="2400" b="1" dirty="0" err="1" smtClean="0">
                <a:solidFill>
                  <a:srgbClr val="FFFFFF"/>
                </a:solidFill>
                <a:latin typeface="Open Sans Light"/>
                <a:ea typeface="Open Sans Light"/>
                <a:cs typeface="Calibri"/>
              </a:rPr>
              <a:t>School</a:t>
            </a:r>
            <a:r>
              <a:rPr lang="sr-Latn-RS" sz="2400" b="1" dirty="0" smtClean="0">
                <a:solidFill>
                  <a:srgbClr val="FFFFFF"/>
                </a:solidFill>
                <a:latin typeface="Open Sans Light"/>
                <a:ea typeface="Open Sans Light"/>
                <a:cs typeface="Calibri"/>
              </a:rPr>
              <a:t> </a:t>
            </a:r>
            <a:r>
              <a:rPr lang="sr-Latn-RS" sz="2400" b="1" dirty="0" err="1" smtClean="0">
                <a:solidFill>
                  <a:srgbClr val="FFFFFF"/>
                </a:solidFill>
                <a:latin typeface="Open Sans Light"/>
                <a:ea typeface="Open Sans Light"/>
                <a:cs typeface="Calibri"/>
              </a:rPr>
              <a:t>team</a:t>
            </a:r>
            <a:endParaRPr lang="en-US" sz="2400" b="1" dirty="0">
              <a:solidFill>
                <a:srgbClr val="FFFFFF"/>
              </a:solidFill>
              <a:latin typeface="Open Sans Light"/>
              <a:ea typeface="Open Sans Light"/>
              <a:cs typeface="Calibri"/>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41513" y="5776151"/>
            <a:ext cx="896520" cy="315182"/>
          </a:xfrm>
          <a:prstGeom prst="rect">
            <a:avLst/>
          </a:prstGeom>
        </p:spPr>
      </p:pic>
      <p:sp>
        <p:nvSpPr>
          <p:cNvPr id="7" name="TextBox 6"/>
          <p:cNvSpPr txBox="1"/>
          <p:nvPr/>
        </p:nvSpPr>
        <p:spPr>
          <a:xfrm>
            <a:off x="4753511" y="6091333"/>
            <a:ext cx="3584578" cy="461665"/>
          </a:xfrm>
          <a:prstGeom prst="rect">
            <a:avLst/>
          </a:prstGeom>
          <a:noFill/>
        </p:spPr>
        <p:txBody>
          <a:bodyPr wrap="square" rtlCol="0">
            <a:spAutoFit/>
          </a:body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01546" y="2410604"/>
            <a:ext cx="6080872" cy="823329"/>
          </a:xfrm>
          <a:prstGeom prst="rect">
            <a:avLst/>
          </a:prstGeom>
        </p:spPr>
      </p:pic>
      <p:sp>
        <p:nvSpPr>
          <p:cNvPr id="5" name="Rectangle 4"/>
          <p:cNvSpPr/>
          <p:nvPr/>
        </p:nvSpPr>
        <p:spPr>
          <a:xfrm>
            <a:off x="5670558" y="3208383"/>
            <a:ext cx="2659702" cy="369332"/>
          </a:xfrm>
          <a:prstGeom prst="rect">
            <a:avLst/>
          </a:prstGeom>
        </p:spPr>
        <p:txBody>
          <a:bodyPr wrap="none">
            <a:spAutoFit/>
          </a:bodyPr>
          <a:lstStyle/>
          <a:p>
            <a:r>
              <a:rPr lang="en-US" dirty="0"/>
              <a:t>ABC News, 26/06/2019</a:t>
            </a:r>
          </a:p>
        </p:txBody>
      </p:sp>
      <p:pic>
        <p:nvPicPr>
          <p:cNvPr id="6" name="Picture 5"/>
          <p:cNvPicPr>
            <a:picLocks noChangeAspect="1"/>
          </p:cNvPicPr>
          <p:nvPr/>
        </p:nvPicPr>
        <p:blipFill>
          <a:blip r:embed="rId4"/>
          <a:stretch>
            <a:fillRect/>
          </a:stretch>
        </p:blipFill>
        <p:spPr>
          <a:xfrm>
            <a:off x="453921" y="3713480"/>
            <a:ext cx="7525112" cy="1486938"/>
          </a:xfrm>
          <a:prstGeom prst="rect">
            <a:avLst/>
          </a:prstGeom>
        </p:spPr>
      </p:pic>
      <p:sp>
        <p:nvSpPr>
          <p:cNvPr id="8" name="Rectangle 7"/>
          <p:cNvSpPr/>
          <p:nvPr/>
        </p:nvSpPr>
        <p:spPr>
          <a:xfrm>
            <a:off x="453921" y="5200418"/>
            <a:ext cx="2133918" cy="369332"/>
          </a:xfrm>
          <a:prstGeom prst="rect">
            <a:avLst/>
          </a:prstGeom>
        </p:spPr>
        <p:txBody>
          <a:bodyPr wrap="none">
            <a:spAutoFit/>
          </a:bodyPr>
          <a:lstStyle/>
          <a:p>
            <a:r>
              <a:rPr lang="sr-Latn-RS" dirty="0" err="1"/>
              <a:t>ZDNet</a:t>
            </a:r>
            <a:r>
              <a:rPr lang="en-US" dirty="0"/>
              <a:t>, </a:t>
            </a:r>
            <a:r>
              <a:rPr lang="sr-Latn-RS" dirty="0"/>
              <a:t>13</a:t>
            </a:r>
            <a:r>
              <a:rPr lang="en-US" dirty="0"/>
              <a:t>/0</a:t>
            </a:r>
            <a:r>
              <a:rPr lang="sr-Latn-RS" dirty="0"/>
              <a:t>7</a:t>
            </a:r>
            <a:r>
              <a:rPr lang="en-US" dirty="0"/>
              <a:t>/20</a:t>
            </a:r>
            <a:r>
              <a:rPr lang="sr-Latn-RS" dirty="0"/>
              <a:t>20</a:t>
            </a:r>
            <a:endParaRPr lang="en-US" dirty="0"/>
          </a:p>
        </p:txBody>
      </p:sp>
      <p:sp>
        <p:nvSpPr>
          <p:cNvPr id="10" name="Title 9"/>
          <p:cNvSpPr>
            <a:spLocks noGrp="1"/>
          </p:cNvSpPr>
          <p:nvPr>
            <p:ph type="title"/>
          </p:nvPr>
        </p:nvSpPr>
        <p:spPr>
          <a:xfrm>
            <a:off x="838200" y="489749"/>
            <a:ext cx="10515600" cy="781685"/>
          </a:xfrm>
        </p:spPr>
        <p:txBody>
          <a:bodyPr>
            <a:normAutofit fontScale="90000"/>
          </a:bodyPr>
          <a:lstStyle/>
          <a:p>
            <a:r>
              <a:rPr lang="en-US" dirty="0">
                <a:solidFill>
                  <a:srgbClr val="B23D0C"/>
                </a:solidFill>
              </a:rPr>
              <a:t>Impact of automation on the world of work in headlines</a:t>
            </a:r>
          </a:p>
        </p:txBody>
      </p:sp>
      <p:pic>
        <p:nvPicPr>
          <p:cNvPr id="11" name="Picture 10"/>
          <p:cNvPicPr>
            <a:picLocks noChangeAspect="1"/>
          </p:cNvPicPr>
          <p:nvPr/>
        </p:nvPicPr>
        <p:blipFill>
          <a:blip r:embed="rId5"/>
          <a:stretch>
            <a:fillRect/>
          </a:stretch>
        </p:blipFill>
        <p:spPr>
          <a:xfrm>
            <a:off x="183110" y="1728104"/>
            <a:ext cx="5617509" cy="739448"/>
          </a:xfrm>
          <a:prstGeom prst="rect">
            <a:avLst/>
          </a:prstGeom>
        </p:spPr>
      </p:pic>
      <p:sp>
        <p:nvSpPr>
          <p:cNvPr id="12" name="Rectangle 11"/>
          <p:cNvSpPr/>
          <p:nvPr/>
        </p:nvSpPr>
        <p:spPr>
          <a:xfrm>
            <a:off x="183110" y="2494860"/>
            <a:ext cx="1924438" cy="369332"/>
          </a:xfrm>
          <a:prstGeom prst="rect">
            <a:avLst/>
          </a:prstGeom>
        </p:spPr>
        <p:txBody>
          <a:bodyPr wrap="none">
            <a:spAutoFit/>
          </a:bodyPr>
          <a:lstStyle/>
          <a:p>
            <a:r>
              <a:rPr lang="sr-Latn-RS" dirty="0"/>
              <a:t>BBC</a:t>
            </a:r>
            <a:r>
              <a:rPr lang="en-US" dirty="0"/>
              <a:t>, </a:t>
            </a:r>
            <a:r>
              <a:rPr lang="sr-Latn-RS" dirty="0"/>
              <a:t>29</a:t>
            </a:r>
            <a:r>
              <a:rPr lang="en-US" dirty="0"/>
              <a:t>/</a:t>
            </a:r>
            <a:r>
              <a:rPr lang="sr-Latn-RS" dirty="0"/>
              <a:t>11</a:t>
            </a:r>
            <a:r>
              <a:rPr lang="en-US" dirty="0"/>
              <a:t>/20</a:t>
            </a:r>
            <a:r>
              <a:rPr lang="sr-Latn-RS" dirty="0"/>
              <a:t>17</a:t>
            </a:r>
            <a:endParaRPr lang="en-US" dirty="0"/>
          </a:p>
        </p:txBody>
      </p:sp>
      <p:sp>
        <p:nvSpPr>
          <p:cNvPr id="9" name="Footer Placeholder 6"/>
          <p:cNvSpPr>
            <a:spLocks noGrp="1"/>
          </p:cNvSpPr>
          <p:nvPr>
            <p:ph type="ftr" sz="quarter" idx="11"/>
          </p:nvPr>
        </p:nvSpPr>
        <p:spPr>
          <a:xfrm>
            <a:off x="2082362" y="5954171"/>
            <a:ext cx="1613338" cy="274324"/>
          </a:xfrm>
        </p:spPr>
        <p:txBody>
          <a:bodyPr/>
          <a:lstStyle/>
          <a:p>
            <a:r>
              <a:rPr lang="lt-LT" dirty="0"/>
              <a:t>connect-erasmus.eu</a:t>
            </a:r>
          </a:p>
        </p:txBody>
      </p:sp>
    </p:spTree>
    <p:extLst>
      <p:ext uri="{BB962C8B-B14F-4D97-AF65-F5344CB8AC3E}">
        <p14:creationId xmlns:p14="http://schemas.microsoft.com/office/powerpoint/2010/main" val="5933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643467" y="1325880"/>
            <a:ext cx="3089437" cy="42062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n-US" sz="2000" dirty="0">
                <a:solidFill>
                  <a:schemeClr val="tx1">
                    <a:lumMod val="95000"/>
                    <a:lumOff val="5000"/>
                  </a:schemeClr>
                </a:solidFill>
              </a:rPr>
              <a:t>Recent Eurobarometer survey (2017) shows concerns that the use of robots and artificial intelligence leads to job losses</a:t>
            </a:r>
            <a:endParaRPr lang="en-GB" sz="2000" dirty="0">
              <a:solidFill>
                <a:schemeClr val="tx1">
                  <a:lumMod val="95000"/>
                  <a:lumOff val="5000"/>
                </a:schemeClr>
              </a:solidFill>
            </a:endParaRPr>
          </a:p>
        </p:txBody>
      </p:sp>
      <p:cxnSp>
        <p:nvCxnSpPr>
          <p:cNvPr id="9" name="Straight Connector 8">
            <a:extLst>
              <a:ext uri="{FF2B5EF4-FFF2-40B4-BE49-F238E27FC236}">
                <a16:creationId xmlns:a16="http://schemas.microsoft.com/office/drawing/2014/main" id="{5296EC4F-8732-481B-94CB-C98E4EF297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43752DD-8C99-4C8F-B76A-3C6C611F35C3}"/>
              </a:ext>
            </a:extLst>
          </p:cNvPr>
          <p:cNvSpPr txBox="1">
            <a:spLocks/>
          </p:cNvSpPr>
          <p:nvPr/>
        </p:nvSpPr>
        <p:spPr>
          <a:xfrm>
            <a:off x="4386967" y="1485467"/>
            <a:ext cx="6605331" cy="460586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solidFill>
                  <a:srgbClr val="FF7F2A"/>
                </a:solidFill>
              </a:rPr>
              <a:t>74%</a:t>
            </a:r>
            <a:r>
              <a:rPr lang="sr-Latn-RS" sz="2800" dirty="0">
                <a:solidFill>
                  <a:srgbClr val="FF7F2A"/>
                </a:solidFill>
              </a:rPr>
              <a:t> </a:t>
            </a:r>
            <a:r>
              <a:rPr lang="en-US" sz="2400" dirty="0"/>
              <a:t>of respondents agree that due to the use of robots and artificial intelligence, more jobs will disappear than new jobs will be created</a:t>
            </a:r>
            <a:endParaRPr lang="sr-Latn-RS" sz="2400" dirty="0"/>
          </a:p>
          <a:p>
            <a:r>
              <a:rPr lang="en-US" sz="2400" dirty="0"/>
              <a:t> </a:t>
            </a:r>
            <a:endParaRPr lang="sr-Latn-RS" sz="2400" dirty="0"/>
          </a:p>
          <a:p>
            <a:r>
              <a:rPr lang="en-US" sz="2800" dirty="0">
                <a:solidFill>
                  <a:srgbClr val="FF7F2A"/>
                </a:solidFill>
              </a:rPr>
              <a:t>72%</a:t>
            </a:r>
            <a:r>
              <a:rPr lang="sr-Latn-RS" sz="2800" dirty="0">
                <a:solidFill>
                  <a:srgbClr val="FF7F2A"/>
                </a:solidFill>
              </a:rPr>
              <a:t> </a:t>
            </a:r>
            <a:r>
              <a:rPr lang="en-US" sz="2400" dirty="0"/>
              <a:t>agree robots and artificial intelligence steal people’s jobs</a:t>
            </a:r>
            <a:endParaRPr lang="sr-Latn-RS" sz="2400" dirty="0"/>
          </a:p>
          <a:p>
            <a:endParaRPr lang="en-GB" sz="2400" dirty="0">
              <a:solidFill>
                <a:schemeClr val="tx2"/>
              </a:solidFill>
            </a:endParaRPr>
          </a:p>
        </p:txBody>
      </p:sp>
      <p:sp>
        <p:nvSpPr>
          <p:cNvPr id="11" name="Stačiakampis 13">
            <a:extLst>
              <a:ext uri="{FF2B5EF4-FFF2-40B4-BE49-F238E27FC236}">
                <a16:creationId xmlns:a16="http://schemas.microsoft.com/office/drawing/2014/main" id="{F84D758C-1EE3-476B-82FE-CCF7B65B8AB8}"/>
              </a:ext>
            </a:extLst>
          </p:cNvPr>
          <p:cNvSpPr/>
          <p:nvPr/>
        </p:nvSpPr>
        <p:spPr>
          <a:xfrm>
            <a:off x="4424171" y="4947313"/>
            <a:ext cx="4127500" cy="1476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p>
        </p:txBody>
      </p:sp>
      <p:sp>
        <p:nvSpPr>
          <p:cNvPr id="12" name="Stačiakampis 14">
            <a:extLst>
              <a:ext uri="{FF2B5EF4-FFF2-40B4-BE49-F238E27FC236}">
                <a16:creationId xmlns:a16="http://schemas.microsoft.com/office/drawing/2014/main" id="{3B8887E3-84F9-45BB-B8B3-8E475024953D}"/>
              </a:ext>
            </a:extLst>
          </p:cNvPr>
          <p:cNvSpPr/>
          <p:nvPr/>
        </p:nvSpPr>
        <p:spPr>
          <a:xfrm>
            <a:off x="4424171" y="4947313"/>
            <a:ext cx="3132569" cy="147637"/>
          </a:xfrm>
          <a:prstGeom prst="rect">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solidFill>
                <a:srgbClr val="FF7F2A"/>
              </a:solidFill>
            </a:endParaRPr>
          </a:p>
        </p:txBody>
      </p:sp>
      <p:sp>
        <p:nvSpPr>
          <p:cNvPr id="13" name="Stačiakampis 13">
            <a:extLst>
              <a:ext uri="{FF2B5EF4-FFF2-40B4-BE49-F238E27FC236}">
                <a16:creationId xmlns:a16="http://schemas.microsoft.com/office/drawing/2014/main" id="{F84D758C-1EE3-476B-82FE-CCF7B65B8AB8}"/>
              </a:ext>
            </a:extLst>
          </p:cNvPr>
          <p:cNvSpPr/>
          <p:nvPr/>
        </p:nvSpPr>
        <p:spPr>
          <a:xfrm>
            <a:off x="4386967" y="3640763"/>
            <a:ext cx="4127500" cy="1476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p>
        </p:txBody>
      </p:sp>
      <p:sp>
        <p:nvSpPr>
          <p:cNvPr id="14" name="Stačiakampis 14">
            <a:extLst>
              <a:ext uri="{FF2B5EF4-FFF2-40B4-BE49-F238E27FC236}">
                <a16:creationId xmlns:a16="http://schemas.microsoft.com/office/drawing/2014/main" id="{3B8887E3-84F9-45BB-B8B3-8E475024953D}"/>
              </a:ext>
            </a:extLst>
          </p:cNvPr>
          <p:cNvSpPr/>
          <p:nvPr/>
        </p:nvSpPr>
        <p:spPr>
          <a:xfrm>
            <a:off x="4386967" y="3640762"/>
            <a:ext cx="3247410" cy="147638"/>
          </a:xfrm>
          <a:prstGeom prst="rect">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solidFill>
                <a:srgbClr val="FF7F2A"/>
              </a:solidFill>
            </a:endParaRPr>
          </a:p>
        </p:txBody>
      </p:sp>
    </p:spTree>
    <p:extLst>
      <p:ext uri="{BB962C8B-B14F-4D97-AF65-F5344CB8AC3E}">
        <p14:creationId xmlns:p14="http://schemas.microsoft.com/office/powerpoint/2010/main" val="89061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1ACF-AD69-4BD8-AEDB-2537A3FEA324}"/>
              </a:ext>
            </a:extLst>
          </p:cNvPr>
          <p:cNvSpPr>
            <a:spLocks noGrp="1"/>
          </p:cNvSpPr>
          <p:nvPr>
            <p:ph type="title"/>
          </p:nvPr>
        </p:nvSpPr>
        <p:spPr>
          <a:xfrm>
            <a:off x="1202919" y="284176"/>
            <a:ext cx="9784080" cy="1508760"/>
          </a:xfrm>
        </p:spPr>
        <p:txBody>
          <a:bodyPr>
            <a:normAutofit/>
          </a:bodyPr>
          <a:lstStyle/>
          <a:p>
            <a:r>
              <a:rPr lang="en-GB" dirty="0">
                <a:solidFill>
                  <a:schemeClr val="bg1"/>
                </a:solidFill>
              </a:rPr>
              <a:t>The two volumes</a:t>
            </a:r>
          </a:p>
        </p:txBody>
      </p:sp>
      <p:graphicFrame>
        <p:nvGraphicFramePr>
          <p:cNvPr id="7" name="Content Placeholder 2">
            <a:extLst>
              <a:ext uri="{FF2B5EF4-FFF2-40B4-BE49-F238E27FC236}">
                <a16:creationId xmlns:a16="http://schemas.microsoft.com/office/drawing/2014/main" id="{63BD3DC2-CF7F-4848-B75F-EFE6A5BD246E}"/>
              </a:ext>
            </a:extLst>
          </p:cNvPr>
          <p:cNvGraphicFramePr>
            <a:graphicFrameLocks noGrp="1"/>
          </p:cNvGraphicFramePr>
          <p:nvPr>
            <p:ph idx="1"/>
            <p:extLst>
              <p:ext uri="{D42A27DB-BD31-4B8C-83A1-F6EECF244321}">
                <p14:modId xmlns:p14="http://schemas.microsoft.com/office/powerpoint/2010/main" val="2033512586"/>
              </p:ext>
            </p:extLst>
          </p:nvPr>
        </p:nvGraphicFramePr>
        <p:xfrm>
          <a:off x="672923" y="1557867"/>
          <a:ext cx="11146543" cy="445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5" name="Pavadinimas 4">
            <a:extLst>
              <a:ext uri="{FF2B5EF4-FFF2-40B4-BE49-F238E27FC236}">
                <a16:creationId xmlns:a16="http://schemas.microsoft.com/office/drawing/2014/main" id="{C1A0077C-8D81-4E34-A459-668D47C7E699}"/>
              </a:ext>
            </a:extLst>
          </p:cNvPr>
          <p:cNvSpPr txBox="1">
            <a:spLocks/>
          </p:cNvSpPr>
          <p:nvPr/>
        </p:nvSpPr>
        <p:spPr>
          <a:xfrm>
            <a:off x="771299" y="656338"/>
            <a:ext cx="10515600" cy="678815"/>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However, the research findings</a:t>
            </a:r>
            <a:r>
              <a:rPr lang="sr-Latn-RS" dirty="0"/>
              <a:t> are </a:t>
            </a:r>
            <a:r>
              <a:rPr lang="en-US" dirty="0"/>
              <a:t>disparate</a:t>
            </a:r>
            <a:r>
              <a:rPr lang="sr-Latn-RS" dirty="0"/>
              <a:t> </a:t>
            </a:r>
          </a:p>
        </p:txBody>
      </p:sp>
    </p:spTree>
    <p:extLst>
      <p:ext uri="{BB962C8B-B14F-4D97-AF65-F5344CB8AC3E}">
        <p14:creationId xmlns:p14="http://schemas.microsoft.com/office/powerpoint/2010/main" val="4031595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3199630" y="2940628"/>
            <a:ext cx="7201670"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n-US" sz="3600" dirty="0" smtClean="0">
                <a:solidFill>
                  <a:schemeClr val="tx1">
                    <a:lumMod val="95000"/>
                    <a:lumOff val="5000"/>
                  </a:schemeClr>
                </a:solidFill>
              </a:rPr>
              <a:t>How do you find this data?</a:t>
            </a:r>
            <a:endParaRPr lang="sr-Latn-RS" sz="3600" dirty="0" smtClean="0">
              <a:solidFill>
                <a:schemeClr val="tx1">
                  <a:lumMod val="95000"/>
                  <a:lumOff val="5000"/>
                </a:schemeClr>
              </a:solidFill>
            </a:endParaRPr>
          </a:p>
          <a:p>
            <a:pPr algn="r"/>
            <a:r>
              <a:rPr lang="en-US" sz="3600" dirty="0" smtClean="0">
                <a:solidFill>
                  <a:schemeClr val="tx1">
                    <a:lumMod val="95000"/>
                    <a:lumOff val="5000"/>
                  </a:schemeClr>
                </a:solidFill>
              </a:rPr>
              <a:t> </a:t>
            </a:r>
          </a:p>
          <a:p>
            <a:pPr algn="r"/>
            <a:r>
              <a:rPr lang="en-US" sz="3600" dirty="0" smtClean="0">
                <a:solidFill>
                  <a:schemeClr val="tx1">
                    <a:lumMod val="95000"/>
                    <a:lumOff val="5000"/>
                  </a:schemeClr>
                </a:solidFill>
              </a:rPr>
              <a:t>What is your perspective on this?</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192648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771299" y="656338"/>
            <a:ext cx="10515600" cy="678815"/>
          </a:xfrm>
        </p:spPr>
        <p:txBody>
          <a:bodyPr>
            <a:normAutofit fontScale="90000"/>
          </a:bodyPr>
          <a:lstStyle/>
          <a:p>
            <a:r>
              <a:rPr lang="sr-Latn-RS" dirty="0"/>
              <a:t>Do </a:t>
            </a:r>
            <a:r>
              <a:rPr lang="en-US" dirty="0"/>
              <a:t>we expect employment losses </a:t>
            </a:r>
            <a:r>
              <a:rPr lang="sr-Latn-RS" dirty="0"/>
              <a:t>due to </a:t>
            </a:r>
            <a:r>
              <a:rPr lang="en-US" dirty="0"/>
              <a:t>the technological change</a:t>
            </a:r>
            <a:r>
              <a:rPr lang="sr-Latn-RS" dirty="0"/>
              <a:t>? </a:t>
            </a: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260166" y="1973451"/>
            <a:ext cx="11680488" cy="3335191"/>
          </a:xfrm>
        </p:spPr>
        <p:txBody>
          <a:bodyPr>
            <a:normAutofit fontScale="85000" lnSpcReduction="10000"/>
          </a:bodyPr>
          <a:lstStyle/>
          <a:p>
            <a:pPr marL="457200" indent="-457200" algn="just">
              <a:buFont typeface="+mj-lt"/>
              <a:buAutoNum type="arabicPeriod"/>
            </a:pPr>
            <a:r>
              <a:rPr lang="sr-Latn-RS" dirty="0">
                <a:solidFill>
                  <a:schemeClr val="tx1">
                    <a:lumMod val="95000"/>
                    <a:lumOff val="5000"/>
                  </a:schemeClr>
                </a:solidFill>
              </a:rPr>
              <a:t>R</a:t>
            </a:r>
            <a:r>
              <a:rPr lang="en-US" dirty="0" err="1">
                <a:solidFill>
                  <a:schemeClr val="tx1">
                    <a:lumMod val="95000"/>
                    <a:lumOff val="5000"/>
                  </a:schemeClr>
                </a:solidFill>
              </a:rPr>
              <a:t>obots</a:t>
            </a:r>
            <a:r>
              <a:rPr lang="en-US" dirty="0">
                <a:solidFill>
                  <a:schemeClr val="tx1">
                    <a:lumMod val="95000"/>
                    <a:lumOff val="5000"/>
                  </a:schemeClr>
                </a:solidFill>
              </a:rPr>
              <a:t> might not replace jobs as a whole but </a:t>
            </a:r>
            <a:r>
              <a:rPr lang="en-US" dirty="0">
                <a:solidFill>
                  <a:srgbClr val="FF7F2A"/>
                </a:solidFill>
              </a:rPr>
              <a:t>only certain tasks</a:t>
            </a:r>
            <a:r>
              <a:rPr lang="sr-Latn-RS" dirty="0">
                <a:solidFill>
                  <a:srgbClr val="FF7F2A"/>
                </a:solidFill>
              </a:rPr>
              <a:t> </a:t>
            </a:r>
            <a:r>
              <a:rPr lang="sr-Latn-RS" dirty="0">
                <a:solidFill>
                  <a:schemeClr val="tx1"/>
                </a:solidFill>
              </a:rPr>
              <a:t>(</a:t>
            </a:r>
            <a:r>
              <a:rPr lang="en-US" dirty="0">
                <a:solidFill>
                  <a:schemeClr val="tx1"/>
                </a:solidFill>
              </a:rPr>
              <a:t>especially</a:t>
            </a:r>
            <a:r>
              <a:rPr lang="sr-Latn-RS" dirty="0">
                <a:solidFill>
                  <a:schemeClr val="tx1"/>
                </a:solidFill>
              </a:rPr>
              <a:t> </a:t>
            </a:r>
            <a:r>
              <a:rPr lang="en-US" dirty="0">
                <a:solidFill>
                  <a:schemeClr val="tx1">
                    <a:lumMod val="95000"/>
                    <a:lumOff val="5000"/>
                  </a:schemeClr>
                </a:solidFill>
              </a:rPr>
              <a:t>routine and manual</a:t>
            </a:r>
            <a:r>
              <a:rPr lang="sr-Latn-RS" dirty="0">
                <a:solidFill>
                  <a:schemeClr val="tx1">
                    <a:lumMod val="95000"/>
                    <a:lumOff val="5000"/>
                  </a:schemeClr>
                </a:solidFill>
              </a:rPr>
              <a:t> </a:t>
            </a:r>
            <a:r>
              <a:rPr lang="sr-Latn-RS" dirty="0" err="1">
                <a:solidFill>
                  <a:schemeClr val="tx1">
                    <a:lumMod val="95000"/>
                    <a:lumOff val="5000"/>
                  </a:schemeClr>
                </a:solidFill>
              </a:rPr>
              <a:t>ones</a:t>
            </a:r>
            <a:r>
              <a:rPr lang="sr-Latn-RS" dirty="0">
                <a:solidFill>
                  <a:schemeClr val="tx1">
                    <a:lumMod val="95000"/>
                    <a:lumOff val="5000"/>
                  </a:schemeClr>
                </a:solidFill>
              </a:rPr>
              <a:t>). </a:t>
            </a:r>
            <a:r>
              <a:rPr lang="en-US" dirty="0">
                <a:solidFill>
                  <a:schemeClr val="tx1">
                    <a:lumMod val="95000"/>
                    <a:lumOff val="5000"/>
                  </a:schemeClr>
                </a:solidFill>
              </a:rPr>
              <a:t>This might not lead to job losses at the aggregate level but to a restructuring of the task content of different jobs</a:t>
            </a:r>
            <a:r>
              <a:rPr lang="sr-Latn-RS" dirty="0">
                <a:solidFill>
                  <a:schemeClr val="tx1">
                    <a:lumMod val="95000"/>
                    <a:lumOff val="5000"/>
                  </a:schemeClr>
                </a:solidFill>
              </a:rPr>
              <a:t>.</a:t>
            </a:r>
          </a:p>
          <a:p>
            <a:pPr marL="457200" indent="-457200" algn="just">
              <a:buFont typeface="+mj-lt"/>
              <a:buAutoNum type="arabicPeriod"/>
            </a:pPr>
            <a:r>
              <a:rPr lang="sr-Latn-RS" dirty="0">
                <a:solidFill>
                  <a:schemeClr val="tx1">
                    <a:lumMod val="95000"/>
                    <a:lumOff val="5000"/>
                  </a:schemeClr>
                </a:solidFill>
              </a:rPr>
              <a:t>W</a:t>
            </a:r>
            <a:r>
              <a:rPr lang="en-US" dirty="0" err="1">
                <a:solidFill>
                  <a:schemeClr val="tx1">
                    <a:lumMod val="95000"/>
                    <a:lumOff val="5000"/>
                  </a:schemeClr>
                </a:solidFill>
              </a:rPr>
              <a:t>orkers</a:t>
            </a:r>
            <a:r>
              <a:rPr lang="en-US" dirty="0">
                <a:solidFill>
                  <a:schemeClr val="tx1">
                    <a:lumMod val="95000"/>
                    <a:lumOff val="5000"/>
                  </a:schemeClr>
                </a:solidFill>
              </a:rPr>
              <a:t> can </a:t>
            </a:r>
            <a:r>
              <a:rPr lang="en-US" dirty="0">
                <a:solidFill>
                  <a:srgbClr val="FF7F2A"/>
                </a:solidFill>
              </a:rPr>
              <a:t>adjust to the challenge of automation </a:t>
            </a:r>
            <a:r>
              <a:rPr lang="en-US" dirty="0">
                <a:solidFill>
                  <a:schemeClr val="tx1">
                    <a:lumMod val="95000"/>
                    <a:lumOff val="5000"/>
                  </a:schemeClr>
                </a:solidFill>
              </a:rPr>
              <a:t>by switching tasks, thus preventing technological unemployment.</a:t>
            </a:r>
            <a:endParaRPr lang="sr-Latn-RS" dirty="0">
              <a:solidFill>
                <a:schemeClr val="tx1">
                  <a:lumMod val="95000"/>
                  <a:lumOff val="5000"/>
                </a:schemeClr>
              </a:solidFill>
            </a:endParaRPr>
          </a:p>
          <a:p>
            <a:pPr marL="457200" indent="-457200" algn="just">
              <a:buFont typeface="+mj-lt"/>
              <a:buAutoNum type="arabicPeriod"/>
            </a:pPr>
            <a:r>
              <a:rPr lang="sr-Latn-RS" dirty="0" err="1">
                <a:solidFill>
                  <a:schemeClr val="tx1">
                    <a:lumMod val="95000"/>
                    <a:lumOff val="5000"/>
                  </a:schemeClr>
                </a:solidFill>
              </a:rPr>
              <a:t>Many</a:t>
            </a:r>
            <a:r>
              <a:rPr lang="sr-Latn-RS" dirty="0">
                <a:solidFill>
                  <a:schemeClr val="tx1">
                    <a:lumMod val="95000"/>
                    <a:lumOff val="5000"/>
                  </a:schemeClr>
                </a:solidFill>
              </a:rPr>
              <a:t> </a:t>
            </a:r>
            <a:r>
              <a:rPr lang="sr-Latn-RS" dirty="0" err="1">
                <a:solidFill>
                  <a:schemeClr val="tx1">
                    <a:lumMod val="95000"/>
                    <a:lumOff val="5000"/>
                  </a:schemeClr>
                </a:solidFill>
              </a:rPr>
              <a:t>of</a:t>
            </a:r>
            <a:r>
              <a:rPr lang="sr-Latn-RS" dirty="0">
                <a:solidFill>
                  <a:schemeClr val="tx1">
                    <a:lumMod val="95000"/>
                    <a:lumOff val="5000"/>
                  </a:schemeClr>
                </a:solidFill>
              </a:rPr>
              <a:t> </a:t>
            </a:r>
            <a:r>
              <a:rPr lang="sr-Latn-RS" dirty="0" err="1">
                <a:solidFill>
                  <a:schemeClr val="tx1">
                    <a:lumMod val="95000"/>
                    <a:lumOff val="5000"/>
                  </a:schemeClr>
                </a:solidFill>
              </a:rPr>
              <a:t>the</a:t>
            </a:r>
            <a:r>
              <a:rPr lang="sr-Latn-RS" dirty="0">
                <a:solidFill>
                  <a:schemeClr val="tx1">
                    <a:lumMod val="95000"/>
                    <a:lumOff val="5000"/>
                  </a:schemeClr>
                </a:solidFill>
              </a:rPr>
              <a:t> </a:t>
            </a:r>
            <a:r>
              <a:rPr lang="en-US" dirty="0">
                <a:solidFill>
                  <a:schemeClr val="tx1">
                    <a:lumMod val="95000"/>
                    <a:lumOff val="5000"/>
                  </a:schemeClr>
                </a:solidFill>
              </a:rPr>
              <a:t>studies look at the probability that a job </a:t>
            </a:r>
            <a:r>
              <a:rPr lang="en-US" dirty="0">
                <a:solidFill>
                  <a:srgbClr val="FF7F2A"/>
                </a:solidFill>
              </a:rPr>
              <a:t>could be automated</a:t>
            </a:r>
            <a:r>
              <a:rPr lang="en-US" dirty="0"/>
              <a:t>, </a:t>
            </a:r>
            <a:r>
              <a:rPr lang="en-US" dirty="0">
                <a:solidFill>
                  <a:schemeClr val="tx1">
                    <a:lumMod val="95000"/>
                    <a:lumOff val="5000"/>
                  </a:schemeClr>
                </a:solidFill>
              </a:rPr>
              <a:t>not the probability that it or the tasks will be automated</a:t>
            </a:r>
            <a:r>
              <a:rPr lang="sr-Latn-RS" dirty="0">
                <a:solidFill>
                  <a:schemeClr val="tx1">
                    <a:lumMod val="95000"/>
                    <a:lumOff val="5000"/>
                  </a:schemeClr>
                </a:solidFill>
              </a:rPr>
              <a:t>. </a:t>
            </a:r>
            <a:r>
              <a:rPr lang="en-US" dirty="0">
                <a:solidFill>
                  <a:schemeClr val="tx1">
                    <a:lumMod val="95000"/>
                    <a:lumOff val="5000"/>
                  </a:schemeClr>
                </a:solidFill>
              </a:rPr>
              <a:t>Implementation of innovative technologies can come with a significant financial costs.</a:t>
            </a:r>
          </a:p>
          <a:p>
            <a:pPr marL="457200" indent="-457200" algn="just">
              <a:buFont typeface="+mj-lt"/>
              <a:buAutoNum type="arabicPeriod"/>
            </a:pPr>
            <a:r>
              <a:rPr lang="sr-Latn-RS" dirty="0">
                <a:solidFill>
                  <a:schemeClr val="tx1">
                    <a:lumMod val="95000"/>
                    <a:lumOff val="5000"/>
                  </a:schemeClr>
                </a:solidFill>
              </a:rPr>
              <a:t>T</a:t>
            </a:r>
            <a:r>
              <a:rPr lang="en-US" dirty="0" err="1">
                <a:solidFill>
                  <a:schemeClr val="tx1">
                    <a:lumMod val="95000"/>
                    <a:lumOff val="5000"/>
                  </a:schemeClr>
                </a:solidFill>
              </a:rPr>
              <a:t>echnological</a:t>
            </a:r>
            <a:r>
              <a:rPr lang="en-US" dirty="0">
                <a:solidFill>
                  <a:schemeClr val="tx1">
                    <a:lumMod val="95000"/>
                    <a:lumOff val="5000"/>
                  </a:schemeClr>
                </a:solidFill>
              </a:rPr>
              <a:t> change does not just destroy jobs, but also </a:t>
            </a:r>
            <a:r>
              <a:rPr lang="en-US" dirty="0">
                <a:solidFill>
                  <a:srgbClr val="FF7F2A"/>
                </a:solidFill>
              </a:rPr>
              <a:t>generates new ones</a:t>
            </a:r>
            <a:r>
              <a:rPr lang="sr-Latn-RS" dirty="0">
                <a:solidFill>
                  <a:schemeClr val="tx1">
                    <a:lumMod val="95000"/>
                    <a:lumOff val="5000"/>
                  </a:schemeClr>
                </a:solidFill>
              </a:rPr>
              <a:t>.</a:t>
            </a:r>
            <a:r>
              <a:rPr lang="en-US" dirty="0">
                <a:solidFill>
                  <a:schemeClr val="tx1">
                    <a:lumMod val="95000"/>
                    <a:lumOff val="5000"/>
                  </a:schemeClr>
                </a:solidFill>
              </a:rPr>
              <a:t> </a:t>
            </a:r>
            <a:r>
              <a:rPr lang="sr-Latn-RS" dirty="0">
                <a:solidFill>
                  <a:schemeClr val="tx1">
                    <a:lumMod val="95000"/>
                    <a:lumOff val="5000"/>
                  </a:schemeClr>
                </a:solidFill>
              </a:rPr>
              <a:t>E</a:t>
            </a:r>
            <a:r>
              <a:rPr lang="en-US" dirty="0" err="1">
                <a:solidFill>
                  <a:schemeClr val="tx1">
                    <a:lumMod val="95000"/>
                    <a:lumOff val="5000"/>
                  </a:schemeClr>
                </a:solidFill>
              </a:rPr>
              <a:t>mployment</a:t>
            </a:r>
            <a:r>
              <a:rPr lang="en-US" dirty="0">
                <a:solidFill>
                  <a:schemeClr val="tx1">
                    <a:lumMod val="95000"/>
                    <a:lumOff val="5000"/>
                  </a:schemeClr>
                </a:solidFill>
              </a:rPr>
              <a:t> and investment in robots might move together, as both might reflect some underlying variable such as the resilience, competitiveness or innovative capacity of some countries manufacturing industries. </a:t>
            </a:r>
            <a:endParaRPr lang="sr-Latn-RS" dirty="0">
              <a:solidFill>
                <a:schemeClr val="tx1">
                  <a:lumMod val="95000"/>
                  <a:lumOff val="5000"/>
                </a:schemeClr>
              </a:solidFill>
            </a:endParaRPr>
          </a:p>
          <a:p>
            <a:pPr marL="457200" indent="-457200" algn="just">
              <a:buFont typeface="+mj-lt"/>
              <a:buAutoNum type="arabicPeriod"/>
            </a:pPr>
            <a:r>
              <a:rPr lang="sr-Latn-RS" dirty="0" err="1">
                <a:solidFill>
                  <a:schemeClr val="tx1">
                    <a:lumMod val="95000"/>
                    <a:lumOff val="5000"/>
                  </a:schemeClr>
                </a:solidFill>
              </a:rPr>
              <a:t>However</a:t>
            </a:r>
            <a:r>
              <a:rPr lang="sr-Latn-RS" dirty="0">
                <a:solidFill>
                  <a:schemeClr val="tx1">
                    <a:lumMod val="95000"/>
                    <a:lumOff val="5000"/>
                  </a:schemeClr>
                </a:solidFill>
              </a:rPr>
              <a:t>, </a:t>
            </a:r>
            <a:r>
              <a:rPr lang="en-US" dirty="0">
                <a:solidFill>
                  <a:schemeClr val="tx1">
                    <a:lumMod val="95000"/>
                    <a:lumOff val="5000"/>
                  </a:schemeClr>
                </a:solidFill>
              </a:rPr>
              <a:t>technological change </a:t>
            </a:r>
            <a:r>
              <a:rPr lang="en-US" dirty="0">
                <a:solidFill>
                  <a:srgbClr val="FF7F2A"/>
                </a:solidFill>
              </a:rPr>
              <a:t>will not affect all individuals equally</a:t>
            </a:r>
            <a:r>
              <a:rPr lang="sr-Latn-RS" dirty="0">
                <a:solidFill>
                  <a:schemeClr val="tx1">
                    <a:lumMod val="95000"/>
                    <a:lumOff val="5000"/>
                  </a:schemeClr>
                </a:solidFill>
              </a:rPr>
              <a:t>, </a:t>
            </a:r>
            <a:r>
              <a:rPr lang="sr-Latn-RS" dirty="0" err="1">
                <a:solidFill>
                  <a:schemeClr val="tx1">
                    <a:lumMod val="95000"/>
                    <a:lumOff val="5000"/>
                  </a:schemeClr>
                </a:solidFill>
              </a:rPr>
              <a:t>and</a:t>
            </a:r>
            <a:r>
              <a:rPr lang="sr-Latn-RS" dirty="0">
                <a:solidFill>
                  <a:schemeClr val="tx1">
                    <a:lumMod val="95000"/>
                    <a:lumOff val="5000"/>
                  </a:schemeClr>
                </a:solidFill>
              </a:rPr>
              <a:t> </a:t>
            </a:r>
            <a:r>
              <a:rPr lang="sr-Latn-RS" dirty="0" err="1">
                <a:solidFill>
                  <a:schemeClr val="tx1">
                    <a:lumMod val="95000"/>
                    <a:lumOff val="5000"/>
                  </a:schemeClr>
                </a:solidFill>
              </a:rPr>
              <a:t>for</a:t>
            </a:r>
            <a:r>
              <a:rPr lang="sr-Latn-RS" dirty="0">
                <a:solidFill>
                  <a:schemeClr val="tx1">
                    <a:lumMod val="95000"/>
                    <a:lumOff val="5000"/>
                  </a:schemeClr>
                </a:solidFill>
              </a:rPr>
              <a:t> some </a:t>
            </a:r>
            <a:r>
              <a:rPr lang="sr-Latn-RS" dirty="0" err="1">
                <a:solidFill>
                  <a:schemeClr val="tx1">
                    <a:lumMod val="95000"/>
                    <a:lumOff val="5000"/>
                  </a:schemeClr>
                </a:solidFill>
              </a:rPr>
              <a:t>people</a:t>
            </a:r>
            <a:r>
              <a:rPr lang="sr-Latn-RS" dirty="0">
                <a:solidFill>
                  <a:schemeClr val="tx1">
                    <a:lumMod val="95000"/>
                    <a:lumOff val="5000"/>
                  </a:schemeClr>
                </a:solidFill>
              </a:rPr>
              <a:t> t</a:t>
            </a:r>
            <a:r>
              <a:rPr lang="en-US" dirty="0">
                <a:solidFill>
                  <a:schemeClr val="tx1">
                    <a:lumMod val="95000"/>
                    <a:lumOff val="5000"/>
                  </a:schemeClr>
                </a:solidFill>
              </a:rPr>
              <a:t>he risk of job loss is high </a:t>
            </a:r>
            <a:r>
              <a:rPr lang="sr-Latn-RS" dirty="0">
                <a:solidFill>
                  <a:schemeClr val="tx1">
                    <a:lumMod val="95000"/>
                    <a:lumOff val="5000"/>
                  </a:schemeClr>
                </a:solidFill>
              </a:rPr>
              <a:t>as </a:t>
            </a:r>
            <a:r>
              <a:rPr lang="sr-Latn-RS" dirty="0" err="1">
                <a:solidFill>
                  <a:schemeClr val="tx1">
                    <a:lumMod val="95000"/>
                    <a:lumOff val="5000"/>
                  </a:schemeClr>
                </a:solidFill>
              </a:rPr>
              <a:t>well</a:t>
            </a:r>
            <a:r>
              <a:rPr lang="sr-Latn-RS" dirty="0">
                <a:solidFill>
                  <a:schemeClr val="tx1">
                    <a:lumMod val="95000"/>
                    <a:lumOff val="5000"/>
                  </a:schemeClr>
                </a:solidFill>
              </a:rPr>
              <a:t> as </a:t>
            </a:r>
            <a:r>
              <a:rPr lang="sr-Latn-RS" dirty="0" err="1">
                <a:solidFill>
                  <a:schemeClr val="tx1">
                    <a:lumMod val="95000"/>
                    <a:lumOff val="5000"/>
                  </a:schemeClr>
                </a:solidFill>
              </a:rPr>
              <a:t>deterioriation</a:t>
            </a:r>
            <a:r>
              <a:rPr lang="sr-Latn-RS" dirty="0">
                <a:solidFill>
                  <a:schemeClr val="tx1">
                    <a:lumMod val="95000"/>
                    <a:lumOff val="5000"/>
                  </a:schemeClr>
                </a:solidFill>
              </a:rPr>
              <a:t> </a:t>
            </a:r>
            <a:r>
              <a:rPr lang="sr-Latn-RS" dirty="0" err="1">
                <a:solidFill>
                  <a:schemeClr val="tx1">
                    <a:lumMod val="95000"/>
                    <a:lumOff val="5000"/>
                  </a:schemeClr>
                </a:solidFill>
              </a:rPr>
              <a:t>of</a:t>
            </a:r>
            <a:r>
              <a:rPr lang="sr-Latn-RS" dirty="0">
                <a:solidFill>
                  <a:schemeClr val="tx1">
                    <a:lumMod val="95000"/>
                    <a:lumOff val="5000"/>
                  </a:schemeClr>
                </a:solidFill>
              </a:rPr>
              <a:t> </a:t>
            </a:r>
            <a:r>
              <a:rPr lang="sr-Latn-RS" dirty="0" err="1">
                <a:solidFill>
                  <a:schemeClr val="tx1">
                    <a:lumMod val="95000"/>
                    <a:lumOff val="5000"/>
                  </a:schemeClr>
                </a:solidFill>
              </a:rPr>
              <a:t>job</a:t>
            </a:r>
            <a:r>
              <a:rPr lang="sr-Latn-RS" dirty="0">
                <a:solidFill>
                  <a:schemeClr val="tx1">
                    <a:lumMod val="95000"/>
                    <a:lumOff val="5000"/>
                  </a:schemeClr>
                </a:solidFill>
              </a:rPr>
              <a:t> </a:t>
            </a:r>
            <a:r>
              <a:rPr lang="sr-Latn-RS" dirty="0" err="1">
                <a:solidFill>
                  <a:schemeClr val="tx1">
                    <a:lumMod val="95000"/>
                    <a:lumOff val="5000"/>
                  </a:schemeClr>
                </a:solidFill>
              </a:rPr>
              <a:t>quality</a:t>
            </a:r>
            <a:r>
              <a:rPr lang="sr-Latn-RS" dirty="0">
                <a:solidFill>
                  <a:schemeClr val="tx1">
                    <a:lumMod val="95000"/>
                    <a:lumOff val="5000"/>
                  </a:schemeClr>
                </a:solidFill>
              </a:rPr>
              <a:t>. </a:t>
            </a:r>
            <a:r>
              <a:rPr lang="en-US" dirty="0">
                <a:solidFill>
                  <a:schemeClr val="tx1">
                    <a:lumMod val="95000"/>
                    <a:lumOff val="5000"/>
                  </a:schemeClr>
                </a:solidFill>
              </a:rPr>
              <a:t>In the absence of adequate opportunities to acquire new relevant skills, many of those who are at risk of job loss may be forced to take lower skilled and lower paying jobs</a:t>
            </a:r>
            <a:r>
              <a:rPr lang="sr-Latn-RS" dirty="0">
                <a:solidFill>
                  <a:schemeClr val="tx1">
                    <a:lumMod val="95000"/>
                    <a:lumOff val="5000"/>
                  </a:schemeClr>
                </a:solidFill>
              </a:rPr>
              <a:t> </a:t>
            </a:r>
            <a:r>
              <a:rPr lang="sr-Latn-RS" dirty="0" err="1">
                <a:solidFill>
                  <a:schemeClr val="tx1">
                    <a:lumMod val="95000"/>
                    <a:lumOff val="5000"/>
                  </a:schemeClr>
                </a:solidFill>
              </a:rPr>
              <a:t>and</a:t>
            </a:r>
            <a:r>
              <a:rPr lang="sr-Latn-RS" dirty="0">
                <a:solidFill>
                  <a:schemeClr val="tx1">
                    <a:lumMod val="95000"/>
                    <a:lumOff val="5000"/>
                  </a:schemeClr>
                </a:solidFill>
              </a:rPr>
              <a:t> </a:t>
            </a:r>
            <a:r>
              <a:rPr lang="sr-Latn-RS" dirty="0" err="1">
                <a:solidFill>
                  <a:schemeClr val="tx1">
                    <a:lumMod val="95000"/>
                    <a:lumOff val="5000"/>
                  </a:schemeClr>
                </a:solidFill>
              </a:rPr>
              <a:t>this</a:t>
            </a:r>
            <a:r>
              <a:rPr lang="sr-Latn-RS" dirty="0">
                <a:solidFill>
                  <a:schemeClr val="tx1">
                    <a:lumMod val="95000"/>
                    <a:lumOff val="5000"/>
                  </a:schemeClr>
                </a:solidFill>
              </a:rPr>
              <a:t> </a:t>
            </a:r>
            <a:r>
              <a:rPr lang="en-US" dirty="0">
                <a:solidFill>
                  <a:schemeClr val="tx1">
                    <a:lumMod val="95000"/>
                    <a:lumOff val="5000"/>
                  </a:schemeClr>
                </a:solidFill>
              </a:rPr>
              <a:t>could also give rise to precarious forms of employment increasing alongside long-term unemployment</a:t>
            </a:r>
            <a:r>
              <a:rPr lang="sr-Latn-RS" dirty="0">
                <a:solidFill>
                  <a:schemeClr val="tx1">
                    <a:lumMod val="95000"/>
                    <a:lumOff val="5000"/>
                  </a:schemeClr>
                </a:solidFill>
              </a:rPr>
              <a:t>.</a:t>
            </a: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2" name="Oval 1"/>
          <p:cNvSpPr/>
          <p:nvPr/>
        </p:nvSpPr>
        <p:spPr>
          <a:xfrm>
            <a:off x="188448" y="1868465"/>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Oval 5"/>
          <p:cNvSpPr/>
          <p:nvPr/>
        </p:nvSpPr>
        <p:spPr>
          <a:xfrm>
            <a:off x="188448" y="2407626"/>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Oval 7"/>
          <p:cNvSpPr/>
          <p:nvPr/>
        </p:nvSpPr>
        <p:spPr>
          <a:xfrm>
            <a:off x="188448" y="2963186"/>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Oval 9"/>
          <p:cNvSpPr/>
          <p:nvPr/>
        </p:nvSpPr>
        <p:spPr>
          <a:xfrm>
            <a:off x="188448" y="3521660"/>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Oval 10"/>
          <p:cNvSpPr/>
          <p:nvPr/>
        </p:nvSpPr>
        <p:spPr>
          <a:xfrm>
            <a:off x="188448" y="4257721"/>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202781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3947" y="1126836"/>
            <a:ext cx="6445827" cy="4297597"/>
          </a:xfrm>
          <a:prstGeom prst="rect">
            <a:avLst/>
          </a:prstGeom>
        </p:spPr>
      </p:pic>
      <p:graphicFrame>
        <p:nvGraphicFramePr>
          <p:cNvPr id="9"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3270724821"/>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6283990" y="129308"/>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Tree>
    <p:extLst>
      <p:ext uri="{BB962C8B-B14F-4D97-AF65-F5344CB8AC3E}">
        <p14:creationId xmlns:p14="http://schemas.microsoft.com/office/powerpoint/2010/main" val="235280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85" y="5101659"/>
            <a:ext cx="10515600" cy="678815"/>
          </a:xfrm>
        </p:spPr>
        <p:txBody>
          <a:bodyPr>
            <a:normAutofit/>
          </a:bodyPr>
          <a:lstStyle/>
          <a:p>
            <a:r>
              <a:rPr lang="sr-Latn-RS" sz="1200" dirty="0">
                <a:solidFill>
                  <a:schemeClr val="tx1"/>
                </a:solidFill>
              </a:rPr>
              <a:t>https://ec.europa.eu/info/sites/info/files/green_paper_ageing_factsheet_en_2.pdf</a:t>
            </a:r>
          </a:p>
        </p:txBody>
      </p:sp>
      <p:sp>
        <p:nvSpPr>
          <p:cNvPr id="8" name="Content Placeholder 7"/>
          <p:cNvSpPr>
            <a:spLocks noGrp="1"/>
          </p:cNvSpPr>
          <p:nvPr>
            <p:ph sz="quarter" idx="4"/>
          </p:nvPr>
        </p:nvSpPr>
        <p:spPr>
          <a:xfrm>
            <a:off x="5987472" y="1828800"/>
            <a:ext cx="5523209" cy="3951674"/>
          </a:xfrm>
        </p:spPr>
        <p:txBody>
          <a:bodyPr>
            <a:normAutofit/>
          </a:bodyPr>
          <a:lstStyle/>
          <a:p>
            <a:r>
              <a:rPr lang="en-US" dirty="0">
                <a:solidFill>
                  <a:schemeClr val="tx1">
                    <a:lumMod val="95000"/>
                    <a:lumOff val="5000"/>
                  </a:schemeClr>
                </a:solidFill>
              </a:rPr>
              <a:t>The global increase in the share of older people will result in a decline of the growth rate of the potential </a:t>
            </a:r>
            <a:r>
              <a:rPr lang="en-US" dirty="0" err="1">
                <a:solidFill>
                  <a:schemeClr val="tx1">
                    <a:lumMod val="95000"/>
                    <a:lumOff val="5000"/>
                  </a:schemeClr>
                </a:solidFill>
              </a:rPr>
              <a:t>labour</a:t>
            </a:r>
            <a:r>
              <a:rPr lang="en-US" dirty="0">
                <a:solidFill>
                  <a:schemeClr val="tx1">
                    <a:lumMod val="95000"/>
                    <a:lumOff val="5000"/>
                  </a:schemeClr>
                </a:solidFill>
              </a:rPr>
              <a:t> force </a:t>
            </a:r>
            <a:endParaRPr lang="sr-Latn-RS" dirty="0">
              <a:solidFill>
                <a:schemeClr val="tx1">
                  <a:lumMod val="95000"/>
                  <a:lumOff val="5000"/>
                </a:schemeClr>
              </a:solidFill>
            </a:endParaRPr>
          </a:p>
          <a:p>
            <a:r>
              <a:rPr lang="en-US" dirty="0">
                <a:solidFill>
                  <a:schemeClr val="tx1">
                    <a:lumMod val="95000"/>
                    <a:lumOff val="5000"/>
                  </a:schemeClr>
                </a:solidFill>
              </a:rPr>
              <a:t>In emerging and developing countries, changing population dynamics have led to a </a:t>
            </a:r>
            <a:r>
              <a:rPr lang="sr-Latn-RS" dirty="0" err="1">
                <a:solidFill>
                  <a:schemeClr val="tx1">
                    <a:lumMod val="95000"/>
                    <a:lumOff val="5000"/>
                  </a:schemeClr>
                </a:solidFill>
              </a:rPr>
              <a:t>increase</a:t>
            </a:r>
            <a:r>
              <a:rPr lang="en-US" dirty="0">
                <a:solidFill>
                  <a:schemeClr val="tx1">
                    <a:lumMod val="95000"/>
                    <a:lumOff val="5000"/>
                  </a:schemeClr>
                </a:solidFill>
              </a:rPr>
              <a:t> in the proportion of the young population entering the </a:t>
            </a:r>
            <a:r>
              <a:rPr lang="en-US" dirty="0" err="1">
                <a:solidFill>
                  <a:schemeClr val="tx1">
                    <a:lumMod val="95000"/>
                    <a:lumOff val="5000"/>
                  </a:schemeClr>
                </a:solidFill>
              </a:rPr>
              <a:t>labour</a:t>
            </a:r>
            <a:r>
              <a:rPr lang="en-US" dirty="0">
                <a:solidFill>
                  <a:schemeClr val="tx1">
                    <a:lumMod val="95000"/>
                    <a:lumOff val="5000"/>
                  </a:schemeClr>
                </a:solidFill>
              </a:rPr>
              <a:t> market</a:t>
            </a:r>
            <a:endParaRPr lang="sr-Latn-RS" dirty="0">
              <a:solidFill>
                <a:schemeClr val="tx1">
                  <a:lumMod val="95000"/>
                  <a:lumOff val="5000"/>
                </a:schemeClr>
              </a:solidFill>
            </a:endParaRPr>
          </a:p>
          <a:p>
            <a:r>
              <a:rPr lang="sr-Latn-RS" dirty="0">
                <a:solidFill>
                  <a:schemeClr val="tx1">
                    <a:lumMod val="95000"/>
                    <a:lumOff val="5000"/>
                  </a:schemeClr>
                </a:solidFill>
              </a:rPr>
              <a:t>R</a:t>
            </a:r>
            <a:r>
              <a:rPr lang="en-US" dirty="0" err="1">
                <a:solidFill>
                  <a:schemeClr val="tx1">
                    <a:lumMod val="95000"/>
                    <a:lumOff val="5000"/>
                  </a:schemeClr>
                </a:solidFill>
              </a:rPr>
              <a:t>ising</a:t>
            </a:r>
            <a:r>
              <a:rPr lang="en-US" dirty="0">
                <a:solidFill>
                  <a:schemeClr val="tx1">
                    <a:lumMod val="95000"/>
                    <a:lumOff val="5000"/>
                  </a:schemeClr>
                </a:solidFill>
              </a:rPr>
              <a:t> educational attainment and longer school careers will also continue to lower participation rates among young people, especially in emerging and developing countries </a:t>
            </a:r>
            <a:endParaRPr lang="sr-Latn-RS" dirty="0">
              <a:solidFill>
                <a:schemeClr val="tx1">
                  <a:lumMod val="95000"/>
                  <a:lumOff val="5000"/>
                </a:schemeClr>
              </a:solidFill>
            </a:endParaRPr>
          </a:p>
          <a:p>
            <a:endParaRPr lang="en-U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3"/>
          <a:stretch>
            <a:fillRect/>
          </a:stretch>
        </p:blipFill>
        <p:spPr>
          <a:xfrm>
            <a:off x="836613" y="1828800"/>
            <a:ext cx="4501410" cy="3272859"/>
          </a:xfrm>
          <a:prstGeom prst="rect">
            <a:avLst/>
          </a:prstGeom>
        </p:spPr>
      </p:pic>
    </p:spTree>
    <p:extLst>
      <p:ext uri="{BB962C8B-B14F-4D97-AF65-F5344CB8AC3E}">
        <p14:creationId xmlns:p14="http://schemas.microsoft.com/office/powerpoint/2010/main" val="3469494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dirty="0"/>
              <a:t>connect-erasmus.eu</a:t>
            </a:r>
          </a:p>
        </p:txBody>
      </p:sp>
      <p:sp>
        <p:nvSpPr>
          <p:cNvPr id="2" name="TextBox 1"/>
          <p:cNvSpPr txBox="1"/>
          <p:nvPr/>
        </p:nvSpPr>
        <p:spPr>
          <a:xfrm>
            <a:off x="7370618" y="2789381"/>
            <a:ext cx="4553528" cy="646331"/>
          </a:xfrm>
          <a:prstGeom prst="rect">
            <a:avLst/>
          </a:prstGeom>
          <a:noFill/>
        </p:spPr>
        <p:txBody>
          <a:bodyPr wrap="square" rtlCol="0">
            <a:spAutoFit/>
          </a:bodyPr>
          <a:lstStyle/>
          <a:p>
            <a:r>
              <a:rPr lang="en-US" dirty="0"/>
              <a:t>https://audiovisual.ec.europa.eu/en/video/I-192114?&amp;lg=EN</a:t>
            </a:r>
          </a:p>
        </p:txBody>
      </p:sp>
      <p:pic>
        <p:nvPicPr>
          <p:cNvPr id="3" name="Picture 2"/>
          <p:cNvPicPr>
            <a:picLocks noChangeAspect="1"/>
          </p:cNvPicPr>
          <p:nvPr/>
        </p:nvPicPr>
        <p:blipFill>
          <a:blip r:embed="rId2"/>
          <a:stretch>
            <a:fillRect/>
          </a:stretch>
        </p:blipFill>
        <p:spPr>
          <a:xfrm>
            <a:off x="1542473" y="1533236"/>
            <a:ext cx="5517699" cy="3103706"/>
          </a:xfrm>
          <a:prstGeom prst="rect">
            <a:avLst/>
          </a:prstGeom>
        </p:spPr>
      </p:pic>
    </p:spTree>
    <p:extLst>
      <p:ext uri="{BB962C8B-B14F-4D97-AF65-F5344CB8AC3E}">
        <p14:creationId xmlns:p14="http://schemas.microsoft.com/office/powerpoint/2010/main" val="371984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rmAutofit fontScale="90000"/>
          </a:bodyPr>
          <a:lstStyle/>
          <a:p>
            <a:r>
              <a:rPr lang="sr-Latn-RS" dirty="0" err="1"/>
              <a:t>Potential</a:t>
            </a:r>
            <a:r>
              <a:rPr lang="sr-Latn-RS" dirty="0"/>
              <a:t> i</a:t>
            </a:r>
            <a:r>
              <a:rPr lang="en-US" dirty="0" err="1"/>
              <a:t>mpact</a:t>
            </a:r>
            <a:r>
              <a:rPr lang="en-US" dirty="0"/>
              <a:t> of demographic</a:t>
            </a:r>
            <a:r>
              <a:rPr lang="sr-Latn-RS" dirty="0"/>
              <a:t> </a:t>
            </a:r>
            <a:r>
              <a:rPr lang="sr-Latn-RS" dirty="0" err="1"/>
              <a:t>changes</a:t>
            </a:r>
            <a:r>
              <a:rPr lang="sr-Latn-RS" dirty="0"/>
              <a:t> </a:t>
            </a:r>
            <a:r>
              <a:rPr lang="en-US" dirty="0"/>
              <a:t>on number and quality of jobs</a:t>
            </a:r>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311441" y="1872734"/>
            <a:ext cx="9553732" cy="272778"/>
          </a:xfrm>
        </p:spPr>
        <p:txBody>
          <a:bodyPr>
            <a:noAutofit/>
          </a:bodyPr>
          <a:lstStyle/>
          <a:p>
            <a:pPr lvl="0"/>
            <a:r>
              <a:rPr lang="en-US" sz="2400" dirty="0">
                <a:solidFill>
                  <a:srgbClr val="FF7F2A"/>
                </a:solidFill>
              </a:rPr>
              <a:t>New job opportunities are also expected to arise in line with population ageing</a:t>
            </a:r>
            <a:endParaRPr lang="lt-LT" sz="22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334905" y="3513954"/>
            <a:ext cx="9171730" cy="315562"/>
          </a:xfrm>
        </p:spPr>
        <p:txBody>
          <a:bodyPr>
            <a:noAutofit/>
          </a:bodyPr>
          <a:lstStyle/>
          <a:p>
            <a:r>
              <a:rPr lang="en-US" sz="2400" dirty="0">
                <a:solidFill>
                  <a:srgbClr val="FF7F2A"/>
                </a:solidFill>
              </a:rPr>
              <a:t>Bringing more people into employment</a:t>
            </a:r>
            <a:r>
              <a:rPr lang="sr-Latn-RS" sz="2400" dirty="0">
                <a:solidFill>
                  <a:srgbClr val="FF7F2A"/>
                </a:solidFill>
              </a:rPr>
              <a:t> </a:t>
            </a:r>
            <a:r>
              <a:rPr lang="en-US" sz="2400" dirty="0">
                <a:solidFill>
                  <a:srgbClr val="FF7F2A"/>
                </a:solidFill>
              </a:rPr>
              <a:t>will be a priority in many countries</a:t>
            </a: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257698" y="2418650"/>
            <a:ext cx="10217126" cy="381295"/>
          </a:xfrm>
        </p:spPr>
        <p:txBody>
          <a:bodyPr>
            <a:noAutofit/>
          </a:bodyPr>
          <a:lstStyle/>
          <a:p>
            <a:r>
              <a:rPr lang="sr-Latn-RS" sz="1800" dirty="0"/>
              <a:t>L</a:t>
            </a:r>
            <a:r>
              <a:rPr lang="en-US" sz="1800" dirty="0" err="1"/>
              <a:t>onger</a:t>
            </a:r>
            <a:r>
              <a:rPr lang="en-US" sz="1800" dirty="0"/>
              <a:t> life expectancy is likely to bring about employment opportunities in emerging sectors, such as the health and long-term care sectors</a:t>
            </a:r>
            <a:r>
              <a:rPr lang="sr-Latn-RS" sz="1800" dirty="0"/>
              <a:t>.</a:t>
            </a: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48980" y="187313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698727" y="1907920"/>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672336" y="350207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760654" y="3536860"/>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2" name="Stačiakampis 21">
            <a:extLst>
              <a:ext uri="{FF2B5EF4-FFF2-40B4-BE49-F238E27FC236}">
                <a16:creationId xmlns:a16="http://schemas.microsoft.com/office/drawing/2014/main" id="{215B05C8-04F1-465A-9A77-4AD955AFE366}"/>
              </a:ext>
            </a:extLst>
          </p:cNvPr>
          <p:cNvSpPr/>
          <p:nvPr/>
        </p:nvSpPr>
        <p:spPr>
          <a:xfrm>
            <a:off x="828056" y="4787036"/>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49618" y="4227299"/>
            <a:ext cx="10125206" cy="1119473"/>
          </a:xfrm>
        </p:spPr>
        <p:txBody>
          <a:bodyPr>
            <a:normAutofit/>
          </a:bodyPr>
          <a:lstStyle/>
          <a:p>
            <a:r>
              <a:rPr lang="sr-Latn-RS" sz="1800" dirty="0"/>
              <a:t>T</a:t>
            </a:r>
            <a:r>
              <a:rPr lang="en-US" sz="1800" dirty="0"/>
              <a:t>he potential avenues to mitigate lower </a:t>
            </a:r>
            <a:r>
              <a:rPr lang="en-US" sz="1800" dirty="0" err="1"/>
              <a:t>labour</a:t>
            </a:r>
            <a:r>
              <a:rPr lang="en-US" sz="1800" dirty="0"/>
              <a:t> force</a:t>
            </a:r>
            <a:r>
              <a:rPr lang="sr-Latn-RS" sz="1800" dirty="0"/>
              <a:t> </a:t>
            </a:r>
            <a:r>
              <a:rPr lang="en-US" sz="1800" dirty="0"/>
              <a:t>growth</a:t>
            </a:r>
            <a:r>
              <a:rPr lang="sr-Latn-RS" sz="1800" dirty="0"/>
              <a:t> </a:t>
            </a:r>
            <a:r>
              <a:rPr lang="sr-Latn-RS" sz="1800" dirty="0" err="1"/>
              <a:t>mentioned</a:t>
            </a:r>
            <a:r>
              <a:rPr lang="sr-Latn-RS" sz="1800" dirty="0"/>
              <a:t> in literature </a:t>
            </a:r>
            <a:r>
              <a:rPr lang="sr-Latn-RS" sz="1800" dirty="0" err="1" smtClean="0"/>
              <a:t>include</a:t>
            </a:r>
            <a:r>
              <a:rPr lang="en-US" sz="1800" dirty="0" smtClean="0"/>
              <a:t> </a:t>
            </a:r>
            <a:r>
              <a:rPr lang="sr-Latn-RS" sz="1800" dirty="0" err="1" smtClean="0"/>
              <a:t>migration</a:t>
            </a:r>
            <a:r>
              <a:rPr lang="sr-Latn-RS" sz="1800" dirty="0"/>
              <a:t>, </a:t>
            </a:r>
            <a:r>
              <a:rPr lang="en-US" sz="1800" dirty="0"/>
              <a:t>extending the working lives of older workers</a:t>
            </a:r>
            <a:r>
              <a:rPr lang="sr-Latn-RS" sz="1800" dirty="0"/>
              <a:t>, </a:t>
            </a:r>
            <a:r>
              <a:rPr lang="en-US" sz="1800" dirty="0"/>
              <a:t>encouraging greater female </a:t>
            </a:r>
            <a:r>
              <a:rPr lang="en-US" sz="1800" dirty="0" err="1"/>
              <a:t>labour</a:t>
            </a:r>
            <a:r>
              <a:rPr lang="en-US" sz="1800" dirty="0"/>
              <a:t> market participation</a:t>
            </a:r>
            <a:r>
              <a:rPr lang="sr-Latn-RS" sz="1800" dirty="0"/>
              <a:t>, o</a:t>
            </a:r>
            <a:r>
              <a:rPr lang="en-US" sz="1800" dirty="0" err="1"/>
              <a:t>pening</a:t>
            </a:r>
            <a:r>
              <a:rPr lang="en-US" sz="1800" dirty="0"/>
              <a:t> up the </a:t>
            </a:r>
            <a:r>
              <a:rPr lang="en-US" sz="1800" dirty="0" err="1"/>
              <a:t>labour</a:t>
            </a:r>
            <a:r>
              <a:rPr lang="en-US" sz="1800" dirty="0"/>
              <a:t> market to people with disabilities</a:t>
            </a:r>
            <a:r>
              <a:rPr lang="sr-Latn-RS" sz="1800" dirty="0"/>
              <a:t>…</a:t>
            </a:r>
          </a:p>
          <a:p>
            <a:endParaRPr lang="sr-Latn-RS" sz="1600" dirty="0"/>
          </a:p>
          <a:p>
            <a:endParaRPr lang="lt-LT" sz="1400" dirty="0"/>
          </a:p>
        </p:txBody>
      </p:sp>
    </p:spTree>
    <p:extLst>
      <p:ext uri="{BB962C8B-B14F-4D97-AF65-F5344CB8AC3E}">
        <p14:creationId xmlns:p14="http://schemas.microsoft.com/office/powerpoint/2010/main" val="304239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793" y="1340223"/>
            <a:ext cx="6246160" cy="4164107"/>
          </a:xfrm>
          <a:prstGeom prst="rect">
            <a:avLst/>
          </a:prstGeom>
        </p:spPr>
      </p:pic>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9"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2209575339"/>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7540842" y="136259"/>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21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99758" y="3459397"/>
            <a:ext cx="6477000" cy="2401256"/>
          </a:xfrm>
        </p:spPr>
        <p:txBody>
          <a:bodyPr/>
          <a:lstStyle/>
          <a:p>
            <a:pPr marL="342900" lvl="0" indent="-342900">
              <a:buFont typeface="Wingdings" panose="05000000000000000000" pitchFamily="2" charset="2"/>
              <a:buChar char="q"/>
            </a:pPr>
            <a:r>
              <a:rPr lang="en-US" sz="2400" dirty="0" smtClean="0"/>
              <a:t>What </a:t>
            </a:r>
            <a:r>
              <a:rPr lang="en-US" sz="2400" dirty="0"/>
              <a:t>are the changes in the world of work that you find most relevant for your professional activities? </a:t>
            </a:r>
          </a:p>
          <a:p>
            <a:pPr marL="342900" lvl="0" indent="-342900">
              <a:buFont typeface="Wingdings" panose="05000000000000000000" pitchFamily="2" charset="2"/>
              <a:buChar char="q"/>
            </a:pPr>
            <a:r>
              <a:rPr lang="en-US" sz="2400" dirty="0"/>
              <a:t>In what way the trends you find relevant affect your everyday work?</a:t>
            </a:r>
          </a:p>
          <a:p>
            <a:pPr marL="342900" lvl="0" indent="-342900">
              <a:buFont typeface="Wingdings" panose="05000000000000000000" pitchFamily="2" charset="2"/>
              <a:buChar char="q"/>
            </a:pPr>
            <a:r>
              <a:rPr lang="en-US" sz="2400" dirty="0"/>
              <a:t>How do you search for information on the changes in the world of work? What are the sources of information you use? How do you assess the quality of information you find?</a:t>
            </a:r>
          </a:p>
          <a:p>
            <a:endParaRPr lang="en-US" sz="3200" dirty="0"/>
          </a:p>
        </p:txBody>
      </p:sp>
      <p:sp>
        <p:nvSpPr>
          <p:cNvPr id="7" name="Footer Placeholder 6"/>
          <p:cNvSpPr>
            <a:spLocks noGrp="1"/>
          </p:cNvSpPr>
          <p:nvPr>
            <p:ph type="ftr" sz="quarter" idx="11"/>
          </p:nvPr>
        </p:nvSpPr>
        <p:spPr/>
        <p:txBody>
          <a:bodyPr/>
          <a:lstStyle/>
          <a:p>
            <a:r>
              <a:rPr lang="lt-LT" smtClean="0"/>
              <a:t>connect-erasmus.eu</a:t>
            </a: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315" y="2590079"/>
            <a:ext cx="3727486" cy="2344589"/>
          </a:xfrm>
          <a:prstGeom prst="rect">
            <a:avLst/>
          </a:prstGeom>
        </p:spPr>
      </p:pic>
    </p:spTree>
    <p:extLst>
      <p:ext uri="{BB962C8B-B14F-4D97-AF65-F5344CB8AC3E}">
        <p14:creationId xmlns:p14="http://schemas.microsoft.com/office/powerpoint/2010/main" val="3636212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lt-LT"/>
              <a:t>connect-erasmus.eu</a:t>
            </a:r>
          </a:p>
        </p:txBody>
      </p:sp>
      <p:sp>
        <p:nvSpPr>
          <p:cNvPr id="5" name="Rectangle 4"/>
          <p:cNvSpPr/>
          <p:nvPr/>
        </p:nvSpPr>
        <p:spPr>
          <a:xfrm>
            <a:off x="943937" y="2218752"/>
            <a:ext cx="6463862" cy="1971283"/>
          </a:xfrm>
          <a:prstGeom prst="rect">
            <a:avLst/>
          </a:prstGeom>
          <a:solidFill>
            <a:schemeClr val="accent2"/>
          </a:solidFill>
          <a:ln w="19050">
            <a:solidFill>
              <a:srgbClr val="B23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t>T</a:t>
            </a:r>
            <a:r>
              <a:rPr lang="en-US" dirty="0"/>
              <a:t>he process by which businesses or other organizations develop international influence or start operating on an international scale.</a:t>
            </a:r>
            <a:r>
              <a:rPr lang="sr-Latn-RS" dirty="0"/>
              <a:t> </a:t>
            </a:r>
          </a:p>
          <a:p>
            <a:pPr algn="ctr"/>
            <a:r>
              <a:rPr lang="sr-Latn-RS" dirty="0" err="1"/>
              <a:t>It</a:t>
            </a:r>
            <a:r>
              <a:rPr lang="sr-Latn-RS" dirty="0"/>
              <a:t> </a:t>
            </a:r>
            <a:r>
              <a:rPr lang="en-US" dirty="0"/>
              <a:t>encompasses the internationalization of production, finance (including remittances), trade and migration.</a:t>
            </a:r>
            <a:r>
              <a:rPr lang="sr-Latn-RS" dirty="0"/>
              <a:t> (ILO, 2017)</a:t>
            </a:r>
          </a:p>
          <a:p>
            <a:pPr algn="ctr"/>
            <a:endParaRPr lang="sr-Latn-RS" dirty="0"/>
          </a:p>
        </p:txBody>
      </p:sp>
      <p:sp>
        <p:nvSpPr>
          <p:cNvPr id="6" name="Title 1"/>
          <p:cNvSpPr>
            <a:spLocks noGrp="1"/>
          </p:cNvSpPr>
          <p:nvPr>
            <p:ph type="title"/>
          </p:nvPr>
        </p:nvSpPr>
        <p:spPr>
          <a:xfrm>
            <a:off x="847726" y="765176"/>
            <a:ext cx="4242752" cy="684211"/>
          </a:xfrm>
        </p:spPr>
        <p:txBody>
          <a:bodyPr>
            <a:normAutofit fontScale="90000"/>
          </a:bodyPr>
          <a:lstStyle/>
          <a:p>
            <a:r>
              <a:rPr lang="sr-Latn-RS" dirty="0" err="1"/>
              <a:t>Globalization</a:t>
            </a:r>
            <a:endParaRPr lang="sr-Latn-RS" dirty="0"/>
          </a:p>
        </p:txBody>
      </p:sp>
    </p:spTree>
    <p:extLst>
      <p:ext uri="{BB962C8B-B14F-4D97-AF65-F5344CB8AC3E}">
        <p14:creationId xmlns:p14="http://schemas.microsoft.com/office/powerpoint/2010/main" val="339261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rmAutofit fontScale="90000"/>
          </a:bodyPr>
          <a:lstStyle/>
          <a:p>
            <a:r>
              <a:rPr lang="sr-Latn-RS" dirty="0" err="1"/>
              <a:t>Potential</a:t>
            </a:r>
            <a:r>
              <a:rPr lang="sr-Latn-RS" dirty="0"/>
              <a:t> i</a:t>
            </a:r>
            <a:r>
              <a:rPr lang="en-US" dirty="0" err="1"/>
              <a:t>mpact</a:t>
            </a:r>
            <a:r>
              <a:rPr lang="en-US" dirty="0"/>
              <a:t> of </a:t>
            </a:r>
            <a:r>
              <a:rPr lang="sr-Latn-RS" dirty="0" err="1"/>
              <a:t>globalization</a:t>
            </a:r>
            <a:r>
              <a:rPr lang="sr-Latn-RS" dirty="0"/>
              <a:t> </a:t>
            </a:r>
            <a:r>
              <a:rPr lang="en-US" dirty="0"/>
              <a:t>on number and quality of jobs</a:t>
            </a:r>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257698" y="1696875"/>
            <a:ext cx="9553732" cy="272778"/>
          </a:xfrm>
        </p:spPr>
        <p:txBody>
          <a:bodyPr>
            <a:noAutofit/>
          </a:bodyPr>
          <a:lstStyle/>
          <a:p>
            <a:pPr lvl="0"/>
            <a:r>
              <a:rPr lang="sr-Latn-RS" sz="2400" dirty="0">
                <a:solidFill>
                  <a:srgbClr val="FF7F2A"/>
                </a:solidFill>
              </a:rPr>
              <a:t>G</a:t>
            </a:r>
            <a:r>
              <a:rPr lang="en-US" sz="2400" dirty="0" err="1">
                <a:solidFill>
                  <a:srgbClr val="FF7F2A"/>
                </a:solidFill>
              </a:rPr>
              <a:t>lobal</a:t>
            </a:r>
            <a:r>
              <a:rPr lang="en-US" sz="2400" dirty="0">
                <a:solidFill>
                  <a:srgbClr val="FF7F2A"/>
                </a:solidFill>
              </a:rPr>
              <a:t> competition is increasingly seen as a source of widening wage inequality in both developed and developing countries</a:t>
            </a:r>
            <a:endParaRPr lang="lt-LT" sz="22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334905" y="3513954"/>
            <a:ext cx="9171730" cy="315562"/>
          </a:xfrm>
        </p:spPr>
        <p:txBody>
          <a:bodyPr>
            <a:noAutofit/>
          </a:bodyPr>
          <a:lstStyle/>
          <a:p>
            <a:r>
              <a:rPr lang="sr-Latn-RS" sz="2400" dirty="0">
                <a:solidFill>
                  <a:srgbClr val="FF7F2A"/>
                </a:solidFill>
              </a:rPr>
              <a:t>G</a:t>
            </a:r>
            <a:r>
              <a:rPr lang="en-US" sz="2400" dirty="0">
                <a:solidFill>
                  <a:srgbClr val="FF7F2A"/>
                </a:solidFill>
              </a:rPr>
              <a:t>rowing trade with developing economies may have exacerbated earnings inequality by depressing wages of low-skilled </a:t>
            </a:r>
            <a:r>
              <a:rPr lang="en-US" sz="2400" dirty="0" err="1">
                <a:solidFill>
                  <a:srgbClr val="FF7F2A"/>
                </a:solidFill>
              </a:rPr>
              <a:t>labour</a:t>
            </a:r>
            <a:r>
              <a:rPr lang="en-US" sz="2400" dirty="0">
                <a:solidFill>
                  <a:srgbClr val="FF7F2A"/>
                </a:solidFill>
              </a:rPr>
              <a:t> in developed economies</a:t>
            </a: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257698" y="2418650"/>
            <a:ext cx="10217126" cy="381295"/>
          </a:xfrm>
        </p:spPr>
        <p:txBody>
          <a:bodyPr>
            <a:noAutofit/>
          </a:bodyPr>
          <a:lstStyle/>
          <a:p>
            <a:r>
              <a:rPr lang="sr-Latn-RS" sz="1800" dirty="0"/>
              <a:t>In </a:t>
            </a:r>
            <a:r>
              <a:rPr lang="sr-Latn-RS" sz="1800" dirty="0" err="1"/>
              <a:t>developed</a:t>
            </a:r>
            <a:r>
              <a:rPr lang="sr-Latn-RS" sz="1800" dirty="0"/>
              <a:t> </a:t>
            </a:r>
            <a:r>
              <a:rPr lang="sr-Latn-RS" sz="1800" dirty="0" err="1"/>
              <a:t>countries</a:t>
            </a:r>
            <a:r>
              <a:rPr lang="sr-Latn-RS" sz="1800" dirty="0"/>
              <a:t> </a:t>
            </a:r>
            <a:r>
              <a:rPr lang="en-US" sz="1800" dirty="0"/>
              <a:t>competition for </a:t>
            </a:r>
            <a:r>
              <a:rPr lang="en-US" sz="1800" dirty="0" err="1"/>
              <a:t>talen</a:t>
            </a:r>
            <a:r>
              <a:rPr lang="sr-Latn-RS" sz="1800" dirty="0"/>
              <a:t>t </a:t>
            </a:r>
            <a:r>
              <a:rPr lang="sr-Latn-RS" sz="1800" dirty="0" err="1"/>
              <a:t>may</a:t>
            </a:r>
            <a:r>
              <a:rPr lang="sr-Latn-RS" sz="1800" dirty="0"/>
              <a:t> be </a:t>
            </a:r>
            <a:r>
              <a:rPr lang="en-US" sz="1800" dirty="0"/>
              <a:t>intensified</a:t>
            </a:r>
            <a:r>
              <a:rPr lang="sr-Latn-RS" sz="1800" dirty="0"/>
              <a:t>. In </a:t>
            </a:r>
            <a:r>
              <a:rPr lang="sr-Latn-RS" sz="1800" dirty="0" err="1"/>
              <a:t>the</a:t>
            </a:r>
            <a:r>
              <a:rPr lang="sr-Latn-RS" sz="1800" dirty="0"/>
              <a:t> </a:t>
            </a:r>
            <a:r>
              <a:rPr lang="sr-Latn-RS" sz="1800" dirty="0" err="1"/>
              <a:t>developing</a:t>
            </a:r>
            <a:r>
              <a:rPr lang="sr-Latn-RS" sz="1800" dirty="0"/>
              <a:t> </a:t>
            </a:r>
            <a:r>
              <a:rPr lang="sr-Latn-RS" sz="1800" dirty="0" err="1"/>
              <a:t>countries</a:t>
            </a:r>
            <a:r>
              <a:rPr lang="sr-Latn-RS" sz="1800" dirty="0"/>
              <a:t> </a:t>
            </a:r>
            <a:r>
              <a:rPr lang="en-US" sz="1800" dirty="0"/>
              <a:t>the productivity gains </a:t>
            </a:r>
            <a:r>
              <a:rPr lang="sr-Latn-RS" sz="1800" dirty="0" err="1"/>
              <a:t>may</a:t>
            </a:r>
            <a:r>
              <a:rPr lang="sr-Latn-RS" sz="1800" dirty="0"/>
              <a:t> be</a:t>
            </a:r>
            <a:r>
              <a:rPr lang="en-US" sz="1800" dirty="0"/>
              <a:t> disproportionately allocated to high-skilled workers</a:t>
            </a:r>
            <a:r>
              <a:rPr lang="sr-Latn-RS" sz="1800" dirty="0"/>
              <a:t>.</a:t>
            </a: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48980" y="187313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698727" y="1907920"/>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670212" y="350864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760654" y="3536860"/>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2" name="Stačiakampis 21">
            <a:extLst>
              <a:ext uri="{FF2B5EF4-FFF2-40B4-BE49-F238E27FC236}">
                <a16:creationId xmlns:a16="http://schemas.microsoft.com/office/drawing/2014/main" id="{215B05C8-04F1-465A-9A77-4AD955AFE366}"/>
              </a:ext>
            </a:extLst>
          </p:cNvPr>
          <p:cNvSpPr/>
          <p:nvPr/>
        </p:nvSpPr>
        <p:spPr>
          <a:xfrm>
            <a:off x="828056" y="4787036"/>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49618" y="4411965"/>
            <a:ext cx="10125206" cy="1119473"/>
          </a:xfrm>
        </p:spPr>
        <p:txBody>
          <a:bodyPr>
            <a:normAutofit/>
          </a:bodyPr>
          <a:lstStyle/>
          <a:p>
            <a:r>
              <a:rPr lang="sr-Latn-RS" sz="1800" dirty="0"/>
              <a:t>U</a:t>
            </a:r>
            <a:r>
              <a:rPr lang="en-US" sz="1800" dirty="0" err="1"/>
              <a:t>nskilled</a:t>
            </a:r>
            <a:r>
              <a:rPr lang="en-US" sz="1800" dirty="0"/>
              <a:t> workers in </a:t>
            </a:r>
            <a:r>
              <a:rPr lang="sr-Latn-RS" sz="1800" dirty="0" err="1"/>
              <a:t>multinational</a:t>
            </a:r>
            <a:r>
              <a:rPr lang="en-US" sz="1800" dirty="0"/>
              <a:t> companies tend to have limited opportunities and face stagnant, low wages</a:t>
            </a:r>
            <a:r>
              <a:rPr lang="sr-Latn-RS" sz="1800" dirty="0"/>
              <a:t>.</a:t>
            </a:r>
          </a:p>
          <a:p>
            <a:endParaRPr lang="sr-Latn-RS" sz="1600" dirty="0"/>
          </a:p>
          <a:p>
            <a:endParaRPr lang="lt-LT" sz="1400" dirty="0"/>
          </a:p>
        </p:txBody>
      </p:sp>
    </p:spTree>
    <p:extLst>
      <p:ext uri="{BB962C8B-B14F-4D97-AF65-F5344CB8AC3E}">
        <p14:creationId xmlns:p14="http://schemas.microsoft.com/office/powerpoint/2010/main" val="902476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577" y="1087781"/>
            <a:ext cx="5744370" cy="4308277"/>
          </a:xfrm>
          <a:prstGeom prst="rect">
            <a:avLst/>
          </a:prstGeom>
        </p:spPr>
      </p:pic>
      <p:graphicFrame>
        <p:nvGraphicFramePr>
          <p:cNvPr id="9"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4074939443"/>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8677566" y="90254"/>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Tree>
    <p:extLst>
      <p:ext uri="{BB962C8B-B14F-4D97-AF65-F5344CB8AC3E}">
        <p14:creationId xmlns:p14="http://schemas.microsoft.com/office/powerpoint/2010/main" val="2727314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392" y="927172"/>
            <a:ext cx="10199729" cy="684211"/>
          </a:xfrm>
        </p:spPr>
        <p:txBody>
          <a:bodyPr>
            <a:normAutofit fontScale="90000"/>
          </a:bodyPr>
          <a:lstStyle/>
          <a:p>
            <a:r>
              <a:rPr lang="en-US" dirty="0"/>
              <a:t>There are many ways in which climate change will affect the world of work</a:t>
            </a:r>
            <a:endParaRPr lang="sr-Latn-RS" dirty="0"/>
          </a:p>
        </p:txBody>
      </p:sp>
      <p:sp>
        <p:nvSpPr>
          <p:cNvPr id="4" name="Footer Placeholder 3"/>
          <p:cNvSpPr>
            <a:spLocks noGrp="1"/>
          </p:cNvSpPr>
          <p:nvPr>
            <p:ph type="ftr" sz="quarter" idx="11"/>
          </p:nvPr>
        </p:nvSpPr>
        <p:spPr/>
        <p:txBody>
          <a:bodyPr/>
          <a:lstStyle/>
          <a:p>
            <a:r>
              <a:rPr lang="lt-LT"/>
              <a:t>connect-erasmus.eu</a:t>
            </a:r>
          </a:p>
        </p:txBody>
      </p:sp>
      <p:pic>
        <p:nvPicPr>
          <p:cNvPr id="6" name="F289qpeZDgc"/>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908989" y="1739418"/>
            <a:ext cx="6479544" cy="3657600"/>
          </a:xfrm>
          <a:prstGeom prst="rect">
            <a:avLst/>
          </a:prstGeom>
        </p:spPr>
      </p:pic>
      <p:sp>
        <p:nvSpPr>
          <p:cNvPr id="7" name="Rectangle 6"/>
          <p:cNvSpPr/>
          <p:nvPr/>
        </p:nvSpPr>
        <p:spPr>
          <a:xfrm>
            <a:off x="7947378" y="2745249"/>
            <a:ext cx="3747911" cy="923330"/>
          </a:xfrm>
          <a:prstGeom prst="rect">
            <a:avLst/>
          </a:prstGeom>
        </p:spPr>
        <p:txBody>
          <a:bodyPr wrap="square">
            <a:spAutoFit/>
          </a:bodyPr>
          <a:lstStyle/>
          <a:p>
            <a:r>
              <a:rPr lang="en-US" dirty="0">
                <a:solidFill>
                  <a:srgbClr val="1155CC"/>
                </a:solidFill>
                <a:latin typeface="Arial" panose="020B0604020202020204" pitchFamily="34" charset="0"/>
                <a:hlinkClick r:id="rId4"/>
              </a:rPr>
              <a:t>The 5 mega-trends you should know about | Ways to Change The World - YouTube</a:t>
            </a:r>
            <a:endParaRPr lang="sr-Latn-RS" dirty="0"/>
          </a:p>
        </p:txBody>
      </p:sp>
    </p:spTree>
    <p:extLst>
      <p:ext uri="{BB962C8B-B14F-4D97-AF65-F5344CB8AC3E}">
        <p14:creationId xmlns:p14="http://schemas.microsoft.com/office/powerpoint/2010/main" val="735978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rmAutofit fontScale="90000"/>
          </a:bodyPr>
          <a:lstStyle/>
          <a:p>
            <a:r>
              <a:rPr lang="sr-Latn-RS" dirty="0" err="1"/>
              <a:t>Potential</a:t>
            </a:r>
            <a:r>
              <a:rPr lang="sr-Latn-RS" dirty="0"/>
              <a:t> i</a:t>
            </a:r>
            <a:r>
              <a:rPr lang="en-US" dirty="0" err="1"/>
              <a:t>mpact</a:t>
            </a:r>
            <a:r>
              <a:rPr lang="en-US" dirty="0"/>
              <a:t> of climate change on number and quality of jobs</a:t>
            </a:r>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257697" y="1889562"/>
            <a:ext cx="6323316" cy="466586"/>
          </a:xfrm>
        </p:spPr>
        <p:txBody>
          <a:bodyPr>
            <a:noAutofit/>
          </a:bodyPr>
          <a:lstStyle/>
          <a:p>
            <a:pPr lvl="0"/>
            <a:r>
              <a:rPr lang="en-US" sz="2200" dirty="0">
                <a:solidFill>
                  <a:srgbClr val="FF7F2A"/>
                </a:solidFill>
              </a:rPr>
              <a:t>1.2 billion jobs depend directly</a:t>
            </a:r>
            <a:r>
              <a:rPr lang="sr-Latn-RS" sz="2200" dirty="0">
                <a:solidFill>
                  <a:srgbClr val="FF7F2A"/>
                </a:solidFill>
              </a:rPr>
              <a:t> </a:t>
            </a:r>
            <a:r>
              <a:rPr lang="en-US" sz="2200" dirty="0">
                <a:solidFill>
                  <a:srgbClr val="FF7F2A"/>
                </a:solidFill>
              </a:rPr>
              <a:t>on natural processes</a:t>
            </a:r>
            <a:endParaRPr lang="lt-LT" sz="22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293875" y="3488785"/>
            <a:ext cx="5438676" cy="628069"/>
          </a:xfrm>
        </p:spPr>
        <p:txBody>
          <a:bodyPr>
            <a:noAutofit/>
          </a:bodyPr>
          <a:lstStyle/>
          <a:p>
            <a:r>
              <a:rPr lang="sr-Latn-RS" sz="2200" dirty="0" err="1">
                <a:solidFill>
                  <a:srgbClr val="FF7F2A"/>
                </a:solidFill>
              </a:rPr>
              <a:t>And</a:t>
            </a:r>
            <a:r>
              <a:rPr lang="sr-Latn-RS" sz="2200" dirty="0">
                <a:solidFill>
                  <a:srgbClr val="FF7F2A"/>
                </a:solidFill>
              </a:rPr>
              <a:t> </a:t>
            </a:r>
            <a:r>
              <a:rPr lang="sr-Latn-RS" sz="2200" dirty="0" err="1">
                <a:solidFill>
                  <a:srgbClr val="FF7F2A"/>
                </a:solidFill>
              </a:rPr>
              <a:t>all</a:t>
            </a:r>
            <a:r>
              <a:rPr lang="sr-Latn-RS" sz="2200" dirty="0">
                <a:solidFill>
                  <a:srgbClr val="FF7F2A"/>
                </a:solidFill>
              </a:rPr>
              <a:t> j</a:t>
            </a:r>
            <a:r>
              <a:rPr lang="en-US" sz="2200" dirty="0" err="1">
                <a:solidFill>
                  <a:srgbClr val="FF7F2A"/>
                </a:solidFill>
              </a:rPr>
              <a:t>obs</a:t>
            </a:r>
            <a:r>
              <a:rPr lang="en-US" sz="2200" dirty="0">
                <a:solidFill>
                  <a:srgbClr val="FF7F2A"/>
                </a:solidFill>
              </a:rPr>
              <a:t> are vulnerable to environmental risks</a:t>
            </a:r>
            <a:endParaRPr lang="lt-LT" sz="2200" dirty="0">
              <a:solidFill>
                <a:srgbClr val="FF7F2A"/>
              </a:solidFill>
            </a:endParaRP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257698" y="2418649"/>
            <a:ext cx="5515884" cy="1165857"/>
          </a:xfrm>
        </p:spPr>
        <p:txBody>
          <a:bodyPr>
            <a:normAutofit/>
          </a:bodyPr>
          <a:lstStyle/>
          <a:p>
            <a:r>
              <a:rPr lang="en-US" sz="1600" dirty="0">
                <a:solidFill>
                  <a:schemeClr val="tx1">
                    <a:lumMod val="95000"/>
                    <a:lumOff val="5000"/>
                  </a:schemeClr>
                </a:solidFill>
              </a:rPr>
              <a:t>For example</a:t>
            </a:r>
            <a:r>
              <a:rPr lang="sr-Latn-RS" sz="1600" dirty="0">
                <a:solidFill>
                  <a:schemeClr val="tx1">
                    <a:lumMod val="95000"/>
                    <a:lumOff val="5000"/>
                  </a:schemeClr>
                </a:solidFill>
              </a:rPr>
              <a:t>, </a:t>
            </a:r>
            <a:r>
              <a:rPr lang="en-US" sz="1600" dirty="0">
                <a:solidFill>
                  <a:schemeClr val="tx1">
                    <a:lumMod val="95000"/>
                    <a:lumOff val="5000"/>
                  </a:schemeClr>
                </a:solidFill>
              </a:rPr>
              <a:t>dry-land farming relies on rain for irrigation and farmers rely on forests to prevent floods; </a:t>
            </a:r>
            <a:r>
              <a:rPr lang="sr-Latn-RS" sz="1600" dirty="0">
                <a:solidFill>
                  <a:schemeClr val="tx1">
                    <a:lumMod val="95000"/>
                    <a:lumOff val="5000"/>
                  </a:schemeClr>
                </a:solidFill>
              </a:rPr>
              <a:t>c</a:t>
            </a:r>
            <a:r>
              <a:rPr lang="en-US" sz="1600" dirty="0" err="1">
                <a:solidFill>
                  <a:schemeClr val="tx1">
                    <a:lumMod val="95000"/>
                    <a:lumOff val="5000"/>
                  </a:schemeClr>
                </a:solidFill>
              </a:rPr>
              <a:t>oastal</a:t>
            </a:r>
            <a:r>
              <a:rPr lang="en-US" sz="1600" dirty="0">
                <a:solidFill>
                  <a:schemeClr val="tx1">
                    <a:lumMod val="95000"/>
                    <a:lumOff val="5000"/>
                  </a:schemeClr>
                </a:solidFill>
              </a:rPr>
              <a:t> fishing relies on the biodiversity of the ocean</a:t>
            </a:r>
            <a:r>
              <a:rPr lang="sr-Latn-RS" sz="1600" dirty="0">
                <a:solidFill>
                  <a:schemeClr val="tx1">
                    <a:lumMod val="95000"/>
                    <a:lumOff val="5000"/>
                  </a:schemeClr>
                </a:solidFill>
              </a:rPr>
              <a:t>.</a:t>
            </a:r>
            <a:endParaRPr lang="lt-LT" sz="1600" dirty="0">
              <a:solidFill>
                <a:schemeClr val="tx1">
                  <a:lumMod val="95000"/>
                  <a:lumOff val="5000"/>
                </a:schemeClr>
              </a:solidFill>
            </a:endParaRP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786140" y="187313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837397" y="1907920"/>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784162" y="3476842"/>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837397" y="3496718"/>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2" name="Stačiakampis 21">
            <a:extLst>
              <a:ext uri="{FF2B5EF4-FFF2-40B4-BE49-F238E27FC236}">
                <a16:creationId xmlns:a16="http://schemas.microsoft.com/office/drawing/2014/main" id="{215B05C8-04F1-465A-9A77-4AD955AFE366}"/>
              </a:ext>
            </a:extLst>
          </p:cNvPr>
          <p:cNvSpPr/>
          <p:nvPr/>
        </p:nvSpPr>
        <p:spPr>
          <a:xfrm>
            <a:off x="837397" y="4351619"/>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293875" y="3879856"/>
            <a:ext cx="5158332" cy="1760342"/>
          </a:xfrm>
        </p:spPr>
        <p:txBody>
          <a:bodyPr>
            <a:normAutofit lnSpcReduction="10000"/>
          </a:bodyPr>
          <a:lstStyle/>
          <a:p>
            <a:r>
              <a:rPr lang="en-US" sz="1600" dirty="0" err="1">
                <a:solidFill>
                  <a:schemeClr val="tx1">
                    <a:lumMod val="95000"/>
                    <a:lumOff val="5000"/>
                  </a:schemeClr>
                </a:solidFill>
              </a:rPr>
              <a:t>Fo</a:t>
            </a:r>
            <a:r>
              <a:rPr lang="sr-Latn-RS" sz="1600" dirty="0">
                <a:solidFill>
                  <a:schemeClr val="tx1">
                    <a:lumMod val="95000"/>
                    <a:lumOff val="5000"/>
                  </a:schemeClr>
                </a:solidFill>
              </a:rPr>
              <a:t>r instance, </a:t>
            </a:r>
            <a:r>
              <a:rPr lang="en-US" sz="1600" dirty="0">
                <a:solidFill>
                  <a:schemeClr val="tx1">
                    <a:lumMod val="95000"/>
                    <a:lumOff val="5000"/>
                  </a:schemeClr>
                </a:solidFill>
              </a:rPr>
              <a:t>air pollution reduces productivity and working hours through the deterioration of the health of worker</a:t>
            </a:r>
            <a:r>
              <a:rPr lang="sr-Latn-RS" sz="1600" dirty="0">
                <a:solidFill>
                  <a:schemeClr val="tx1">
                    <a:lumMod val="95000"/>
                    <a:lumOff val="5000"/>
                  </a:schemeClr>
                </a:solidFill>
              </a:rPr>
              <a:t>s. </a:t>
            </a:r>
            <a:r>
              <a:rPr lang="sr-Latn-RS" sz="1600" dirty="0" err="1">
                <a:solidFill>
                  <a:schemeClr val="tx1">
                    <a:lumMod val="95000"/>
                    <a:lumOff val="5000"/>
                  </a:schemeClr>
                </a:solidFill>
              </a:rPr>
              <a:t>Since</a:t>
            </a:r>
            <a:r>
              <a:rPr lang="sr-Latn-RS" sz="1600" dirty="0">
                <a:solidFill>
                  <a:schemeClr val="tx1">
                    <a:lumMod val="95000"/>
                    <a:lumOff val="5000"/>
                  </a:schemeClr>
                </a:solidFill>
              </a:rPr>
              <a:t> r</a:t>
            </a:r>
            <a:r>
              <a:rPr lang="en-US" sz="1600" dirty="0" err="1">
                <a:solidFill>
                  <a:schemeClr val="tx1">
                    <a:lumMod val="95000"/>
                    <a:lumOff val="5000"/>
                  </a:schemeClr>
                </a:solidFill>
              </a:rPr>
              <a:t>ising</a:t>
            </a:r>
            <a:r>
              <a:rPr lang="en-US" sz="1600" dirty="0">
                <a:solidFill>
                  <a:schemeClr val="tx1">
                    <a:lumMod val="95000"/>
                    <a:lumOff val="5000"/>
                  </a:schemeClr>
                </a:solidFill>
              </a:rPr>
              <a:t> temperatures increase the incidence of heat stress and health risks, the proportion of working hours during which a worker needs to rest and cool down the body</a:t>
            </a:r>
            <a:r>
              <a:rPr lang="sr-Latn-RS" sz="1600" dirty="0">
                <a:solidFill>
                  <a:schemeClr val="tx1">
                    <a:lumMod val="95000"/>
                    <a:lumOff val="5000"/>
                  </a:schemeClr>
                </a:solidFill>
              </a:rPr>
              <a:t> </a:t>
            </a:r>
            <a:r>
              <a:rPr lang="en-US" sz="1600" dirty="0">
                <a:solidFill>
                  <a:schemeClr val="tx1">
                    <a:lumMod val="95000"/>
                    <a:lumOff val="5000"/>
                  </a:schemeClr>
                </a:solidFill>
              </a:rPr>
              <a:t>will increase</a:t>
            </a:r>
            <a:r>
              <a:rPr lang="sr-Latn-RS" sz="1600" dirty="0">
                <a:solidFill>
                  <a:schemeClr val="tx1">
                    <a:lumMod val="95000"/>
                    <a:lumOff val="5000"/>
                  </a:schemeClr>
                </a:solidFill>
              </a:rPr>
              <a:t>. </a:t>
            </a:r>
            <a:r>
              <a:rPr lang="sr-Latn-RS" sz="1600" dirty="0" err="1">
                <a:solidFill>
                  <a:schemeClr val="tx1">
                    <a:lumMod val="95000"/>
                    <a:lumOff val="5000"/>
                  </a:schemeClr>
                </a:solidFill>
              </a:rPr>
              <a:t>There</a:t>
            </a:r>
            <a:r>
              <a:rPr lang="sr-Latn-RS" sz="1600" dirty="0">
                <a:solidFill>
                  <a:schemeClr val="tx1">
                    <a:lumMod val="95000"/>
                    <a:lumOff val="5000"/>
                  </a:schemeClr>
                </a:solidFill>
              </a:rPr>
              <a:t> is </a:t>
            </a:r>
            <a:r>
              <a:rPr lang="sr-Latn-RS" sz="1600" dirty="0" err="1">
                <a:solidFill>
                  <a:schemeClr val="tx1">
                    <a:lumMod val="95000"/>
                    <a:lumOff val="5000"/>
                  </a:schemeClr>
                </a:solidFill>
              </a:rPr>
              <a:t>also</a:t>
            </a:r>
            <a:r>
              <a:rPr lang="sr-Latn-RS" sz="1600" dirty="0">
                <a:solidFill>
                  <a:schemeClr val="tx1">
                    <a:lumMod val="95000"/>
                    <a:lumOff val="5000"/>
                  </a:schemeClr>
                </a:solidFill>
              </a:rPr>
              <a:t> </a:t>
            </a:r>
            <a:r>
              <a:rPr lang="sr-Latn-RS" sz="1600" dirty="0" err="1">
                <a:solidFill>
                  <a:schemeClr val="tx1">
                    <a:lumMod val="95000"/>
                    <a:lumOff val="5000"/>
                  </a:schemeClr>
                </a:solidFill>
              </a:rPr>
              <a:t>an</a:t>
            </a:r>
            <a:r>
              <a:rPr lang="sr-Latn-RS" sz="1600" dirty="0">
                <a:solidFill>
                  <a:schemeClr val="tx1">
                    <a:lumMod val="95000"/>
                    <a:lumOff val="5000"/>
                  </a:schemeClr>
                </a:solidFill>
              </a:rPr>
              <a:t> </a:t>
            </a:r>
            <a:r>
              <a:rPr lang="sr-Latn-RS" sz="1600" dirty="0" err="1">
                <a:solidFill>
                  <a:schemeClr val="tx1">
                    <a:lumMod val="95000"/>
                    <a:lumOff val="5000"/>
                  </a:schemeClr>
                </a:solidFill>
              </a:rPr>
              <a:t>increased</a:t>
            </a:r>
            <a:r>
              <a:rPr lang="sr-Latn-RS" sz="1600" dirty="0">
                <a:solidFill>
                  <a:schemeClr val="tx1">
                    <a:lumMod val="95000"/>
                    <a:lumOff val="5000"/>
                  </a:schemeClr>
                </a:solidFill>
              </a:rPr>
              <a:t> l</a:t>
            </a:r>
            <a:r>
              <a:rPr lang="en-US" sz="1600" dirty="0" err="1">
                <a:solidFill>
                  <a:schemeClr val="tx1">
                    <a:lumMod val="95000"/>
                    <a:lumOff val="5000"/>
                  </a:schemeClr>
                </a:solidFill>
              </a:rPr>
              <a:t>ikelihood</a:t>
            </a:r>
            <a:r>
              <a:rPr lang="en-US" sz="1600" dirty="0">
                <a:solidFill>
                  <a:schemeClr val="tx1">
                    <a:lumMod val="95000"/>
                    <a:lumOff val="5000"/>
                  </a:schemeClr>
                </a:solidFill>
              </a:rPr>
              <a:t> of accidental injuries</a:t>
            </a:r>
            <a:r>
              <a:rPr lang="sr-Latn-RS" sz="1600" dirty="0">
                <a:solidFill>
                  <a:schemeClr val="tx1">
                    <a:lumMod val="95000"/>
                    <a:lumOff val="5000"/>
                  </a:schemeClr>
                </a:solidFill>
              </a:rPr>
              <a:t>.</a:t>
            </a:r>
            <a:endParaRPr lang="lt-LT" sz="1600" dirty="0">
              <a:solidFill>
                <a:schemeClr val="tx1">
                  <a:lumMod val="95000"/>
                  <a:lumOff val="5000"/>
                </a:schemeClr>
              </a:solidFill>
            </a:endParaRPr>
          </a:p>
          <a:p>
            <a:endParaRPr lang="lt-LT" sz="14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6145" y="1185747"/>
            <a:ext cx="2477655" cy="247765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1904" y="3819768"/>
            <a:ext cx="2793068" cy="1862045"/>
          </a:xfrm>
          <a:prstGeom prst="rect">
            <a:avLst/>
          </a:prstGeom>
        </p:spPr>
      </p:pic>
    </p:spTree>
    <p:extLst>
      <p:ext uri="{BB962C8B-B14F-4D97-AF65-F5344CB8AC3E}">
        <p14:creationId xmlns:p14="http://schemas.microsoft.com/office/powerpoint/2010/main" val="1542341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rmAutofit fontScale="90000"/>
          </a:bodyPr>
          <a:lstStyle/>
          <a:p>
            <a:r>
              <a:rPr lang="sr-Latn-RS" dirty="0" err="1"/>
              <a:t>Potential</a:t>
            </a:r>
            <a:r>
              <a:rPr lang="sr-Latn-RS" dirty="0"/>
              <a:t> i</a:t>
            </a:r>
            <a:r>
              <a:rPr lang="en-US" dirty="0" err="1"/>
              <a:t>mpact</a:t>
            </a:r>
            <a:r>
              <a:rPr lang="en-US" dirty="0"/>
              <a:t> of climate change on number and quality of jobs</a:t>
            </a:r>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7" name="Teksto vietos rezervavimo ženklas 6">
            <a:extLst>
              <a:ext uri="{FF2B5EF4-FFF2-40B4-BE49-F238E27FC236}">
                <a16:creationId xmlns:a16="http://schemas.microsoft.com/office/drawing/2014/main" id="{2E0D520E-0400-4AAE-87D9-C9A74C9B9306}"/>
              </a:ext>
            </a:extLst>
          </p:cNvPr>
          <p:cNvSpPr>
            <a:spLocks noGrp="1"/>
          </p:cNvSpPr>
          <p:nvPr>
            <p:ph type="body" sz="quarter" idx="12"/>
          </p:nvPr>
        </p:nvSpPr>
        <p:spPr>
          <a:xfrm>
            <a:off x="1359005" y="4794830"/>
            <a:ext cx="7026901" cy="1347736"/>
          </a:xfrm>
        </p:spPr>
        <p:txBody>
          <a:bodyPr>
            <a:normAutofit/>
          </a:bodyPr>
          <a:lstStyle/>
          <a:p>
            <a:r>
              <a:rPr lang="en-US" sz="1600" dirty="0">
                <a:solidFill>
                  <a:schemeClr val="tx1">
                    <a:lumMod val="95000"/>
                    <a:lumOff val="5000"/>
                  </a:schemeClr>
                </a:solidFill>
              </a:rPr>
              <a:t>In the waste management and recycling sector, for instance, the majority of workers are currently informally employed, particular in developing countries.</a:t>
            </a:r>
            <a:r>
              <a:rPr lang="sr-Latn-RS" sz="1600" dirty="0">
                <a:solidFill>
                  <a:schemeClr val="tx1">
                    <a:lumMod val="95000"/>
                    <a:lumOff val="5000"/>
                  </a:schemeClr>
                </a:solidFill>
              </a:rPr>
              <a:t> I</a:t>
            </a:r>
            <a:r>
              <a:rPr lang="en-US" sz="1600" dirty="0">
                <a:solidFill>
                  <a:schemeClr val="tx1">
                    <a:lumMod val="95000"/>
                    <a:lumOff val="5000"/>
                  </a:schemeClr>
                </a:solidFill>
              </a:rPr>
              <a:t>n order for recycling to become a green activity, jobs must be </a:t>
            </a:r>
            <a:r>
              <a:rPr lang="en-US" sz="1600" dirty="0" err="1">
                <a:solidFill>
                  <a:schemeClr val="tx1">
                    <a:lumMod val="95000"/>
                    <a:lumOff val="5000"/>
                  </a:schemeClr>
                </a:solidFill>
              </a:rPr>
              <a:t>formalised</a:t>
            </a:r>
            <a:r>
              <a:rPr lang="sr-Latn-RS" sz="1600" dirty="0">
                <a:solidFill>
                  <a:schemeClr val="tx1">
                    <a:lumMod val="95000"/>
                    <a:lumOff val="5000"/>
                  </a:schemeClr>
                </a:solidFill>
              </a:rPr>
              <a:t>.</a:t>
            </a:r>
            <a:endParaRPr lang="lt-LT" sz="2400" dirty="0">
              <a:solidFill>
                <a:schemeClr val="tx1">
                  <a:lumMod val="95000"/>
                  <a:lumOff val="5000"/>
                </a:schemeClr>
              </a:solidFill>
            </a:endParaRPr>
          </a:p>
        </p:txBody>
      </p:sp>
      <p:sp>
        <p:nvSpPr>
          <p:cNvPr id="11" name="Teksto vietos rezervavimo ženklas 10">
            <a:extLst>
              <a:ext uri="{FF2B5EF4-FFF2-40B4-BE49-F238E27FC236}">
                <a16:creationId xmlns:a16="http://schemas.microsoft.com/office/drawing/2014/main" id="{CB3EFEB8-2826-4E4F-A4E7-082574906D44}"/>
              </a:ext>
            </a:extLst>
          </p:cNvPr>
          <p:cNvSpPr>
            <a:spLocks noGrp="1"/>
          </p:cNvSpPr>
          <p:nvPr>
            <p:ph type="body" sz="quarter" idx="16"/>
          </p:nvPr>
        </p:nvSpPr>
        <p:spPr>
          <a:xfrm>
            <a:off x="1275169" y="2585108"/>
            <a:ext cx="7110737" cy="680192"/>
          </a:xfrm>
        </p:spPr>
        <p:txBody>
          <a:bodyPr>
            <a:noAutofit/>
          </a:bodyPr>
          <a:lstStyle/>
          <a:p>
            <a:r>
              <a:rPr lang="sr-Latn-RS" sz="1600" dirty="0" err="1">
                <a:solidFill>
                  <a:schemeClr val="tx1">
                    <a:lumMod val="95000"/>
                    <a:lumOff val="5000"/>
                  </a:schemeClr>
                </a:solidFill>
              </a:rPr>
              <a:t>For</a:t>
            </a:r>
            <a:r>
              <a:rPr lang="sr-Latn-RS" sz="1600" dirty="0">
                <a:solidFill>
                  <a:schemeClr val="tx1">
                    <a:lumMod val="95000"/>
                    <a:lumOff val="5000"/>
                  </a:schemeClr>
                </a:solidFill>
              </a:rPr>
              <a:t> instance, a</a:t>
            </a:r>
            <a:r>
              <a:rPr lang="en-US" sz="1600" dirty="0" err="1">
                <a:solidFill>
                  <a:schemeClr val="tx1">
                    <a:lumMod val="95000"/>
                    <a:lumOff val="5000"/>
                  </a:schemeClr>
                </a:solidFill>
              </a:rPr>
              <a:t>dvancing</a:t>
            </a:r>
            <a:r>
              <a:rPr lang="en-US" sz="1600" dirty="0">
                <a:solidFill>
                  <a:schemeClr val="tx1">
                    <a:lumMod val="95000"/>
                    <a:lumOff val="5000"/>
                  </a:schemeClr>
                </a:solidFill>
              </a:rPr>
              <a:t> towards the </a:t>
            </a:r>
            <a:r>
              <a:rPr lang="en-US" sz="1600" dirty="0" err="1">
                <a:solidFill>
                  <a:schemeClr val="tx1">
                    <a:lumMod val="95000"/>
                    <a:lumOff val="5000"/>
                  </a:schemeClr>
                </a:solidFill>
              </a:rPr>
              <a:t>decarbonization</a:t>
            </a:r>
            <a:r>
              <a:rPr lang="en-US" sz="1600" dirty="0">
                <a:solidFill>
                  <a:schemeClr val="tx1">
                    <a:lumMod val="95000"/>
                    <a:lumOff val="5000"/>
                  </a:schemeClr>
                </a:solidFill>
              </a:rPr>
              <a:t> of the energy sector will result in the net creation of 18 million jobs around the world.</a:t>
            </a:r>
            <a:r>
              <a:rPr lang="sr-Latn-RS" sz="1600" dirty="0">
                <a:solidFill>
                  <a:schemeClr val="tx1">
                    <a:lumMod val="95000"/>
                    <a:lumOff val="5000"/>
                  </a:schemeClr>
                </a:solidFill>
              </a:rPr>
              <a:t> </a:t>
            </a:r>
          </a:p>
          <a:p>
            <a:r>
              <a:rPr lang="sr-Latn-RS" sz="1600" dirty="0" err="1">
                <a:solidFill>
                  <a:schemeClr val="tx1">
                    <a:lumMod val="95000"/>
                    <a:lumOff val="5000"/>
                  </a:schemeClr>
                </a:solidFill>
              </a:rPr>
              <a:t>However</a:t>
            </a:r>
            <a:r>
              <a:rPr lang="sr-Latn-RS" sz="1600" dirty="0">
                <a:solidFill>
                  <a:schemeClr val="tx1">
                    <a:lumMod val="95000"/>
                    <a:lumOff val="5000"/>
                  </a:schemeClr>
                </a:solidFill>
              </a:rPr>
              <a:t>, </a:t>
            </a:r>
            <a:r>
              <a:rPr lang="sr-Latn-RS" sz="1600" dirty="0" err="1">
                <a:solidFill>
                  <a:schemeClr val="tx1">
                    <a:lumMod val="95000"/>
                    <a:lumOff val="5000"/>
                  </a:schemeClr>
                </a:solidFill>
              </a:rPr>
              <a:t>labour</a:t>
            </a:r>
            <a:r>
              <a:rPr lang="sr-Latn-RS" sz="1600" dirty="0">
                <a:solidFill>
                  <a:schemeClr val="tx1">
                    <a:lumMod val="95000"/>
                    <a:lumOff val="5000"/>
                  </a:schemeClr>
                </a:solidFill>
              </a:rPr>
              <a:t> </a:t>
            </a:r>
            <a:r>
              <a:rPr lang="sr-Latn-RS" sz="1600" dirty="0" err="1">
                <a:solidFill>
                  <a:schemeClr val="tx1">
                    <a:lumMod val="95000"/>
                    <a:lumOff val="5000"/>
                  </a:schemeClr>
                </a:solidFill>
              </a:rPr>
              <a:t>will</a:t>
            </a:r>
            <a:r>
              <a:rPr lang="sr-Latn-RS" sz="1600" dirty="0">
                <a:solidFill>
                  <a:schemeClr val="tx1">
                    <a:lumMod val="95000"/>
                    <a:lumOff val="5000"/>
                  </a:schemeClr>
                </a:solidFill>
              </a:rPr>
              <a:t> be </a:t>
            </a:r>
            <a:r>
              <a:rPr lang="sr-Latn-RS" sz="1600" dirty="0" err="1">
                <a:solidFill>
                  <a:schemeClr val="tx1">
                    <a:lumMod val="95000"/>
                    <a:lumOff val="5000"/>
                  </a:schemeClr>
                </a:solidFill>
              </a:rPr>
              <a:t>distributed</a:t>
            </a:r>
            <a:r>
              <a:rPr lang="sr-Latn-RS" sz="1600" dirty="0">
                <a:solidFill>
                  <a:schemeClr val="tx1">
                    <a:lumMod val="95000"/>
                    <a:lumOff val="5000"/>
                  </a:schemeClr>
                </a:solidFill>
              </a:rPr>
              <a:t> </a:t>
            </a:r>
            <a:r>
              <a:rPr lang="sr-Latn-RS" sz="1600" dirty="0" err="1">
                <a:solidFill>
                  <a:schemeClr val="tx1">
                    <a:lumMod val="95000"/>
                    <a:lumOff val="5000"/>
                  </a:schemeClr>
                </a:solidFill>
              </a:rPr>
              <a:t>differently</a:t>
            </a:r>
            <a:r>
              <a:rPr lang="sr-Latn-RS" sz="1600" dirty="0">
                <a:solidFill>
                  <a:schemeClr val="tx1">
                    <a:lumMod val="95000"/>
                    <a:lumOff val="5000"/>
                  </a:schemeClr>
                </a:solidFill>
              </a:rPr>
              <a:t>. </a:t>
            </a:r>
            <a:r>
              <a:rPr lang="sr-Latn-RS" sz="1600" dirty="0" err="1">
                <a:solidFill>
                  <a:schemeClr val="tx1">
                    <a:lumMod val="95000"/>
                    <a:lumOff val="5000"/>
                  </a:schemeClr>
                </a:solidFill>
              </a:rPr>
              <a:t>For</a:t>
            </a:r>
            <a:r>
              <a:rPr lang="sr-Latn-RS" sz="1600" dirty="0">
                <a:solidFill>
                  <a:schemeClr val="tx1">
                    <a:lumMod val="95000"/>
                    <a:lumOff val="5000"/>
                  </a:schemeClr>
                </a:solidFill>
              </a:rPr>
              <a:t> </a:t>
            </a:r>
            <a:r>
              <a:rPr lang="sr-Latn-RS" sz="1600" dirty="0" err="1">
                <a:solidFill>
                  <a:schemeClr val="tx1">
                    <a:lumMod val="95000"/>
                    <a:lumOff val="5000"/>
                  </a:schemeClr>
                </a:solidFill>
              </a:rPr>
              <a:t>example</a:t>
            </a:r>
            <a:r>
              <a:rPr lang="sr-Latn-RS" sz="1600" dirty="0">
                <a:solidFill>
                  <a:schemeClr val="tx1">
                    <a:lumMod val="95000"/>
                    <a:lumOff val="5000"/>
                  </a:schemeClr>
                </a:solidFill>
              </a:rPr>
              <a:t>, a</a:t>
            </a:r>
            <a:r>
              <a:rPr lang="en-US" sz="1600" dirty="0" err="1">
                <a:solidFill>
                  <a:schemeClr val="tx1">
                    <a:lumMod val="95000"/>
                    <a:lumOff val="5000"/>
                  </a:schemeClr>
                </a:solidFill>
              </a:rPr>
              <a:t>nnual</a:t>
            </a:r>
            <a:r>
              <a:rPr lang="en-US" sz="1600" dirty="0">
                <a:solidFill>
                  <a:schemeClr val="tx1">
                    <a:lumMod val="95000"/>
                    <a:lumOff val="5000"/>
                  </a:schemeClr>
                </a:solidFill>
              </a:rPr>
              <a:t> increase in recycling rates for plastics, glass, wood pulp, metals and minerals</a:t>
            </a:r>
            <a:r>
              <a:rPr lang="sr-Latn-RS" sz="1600" dirty="0">
                <a:solidFill>
                  <a:schemeClr val="tx1">
                    <a:lumMod val="95000"/>
                    <a:lumOff val="5000"/>
                  </a:schemeClr>
                </a:solidFill>
              </a:rPr>
              <a:t> </a:t>
            </a:r>
            <a:r>
              <a:rPr lang="sr-Latn-RS" sz="1600" dirty="0" err="1">
                <a:solidFill>
                  <a:schemeClr val="tx1">
                    <a:lumMod val="95000"/>
                    <a:lumOff val="5000"/>
                  </a:schemeClr>
                </a:solidFill>
              </a:rPr>
              <a:t>would</a:t>
            </a:r>
            <a:r>
              <a:rPr lang="sr-Latn-RS" sz="1600" dirty="0">
                <a:solidFill>
                  <a:schemeClr val="tx1">
                    <a:lumMod val="95000"/>
                    <a:lumOff val="5000"/>
                  </a:schemeClr>
                </a:solidFill>
              </a:rPr>
              <a:t> r</a:t>
            </a:r>
            <a:r>
              <a:rPr lang="en-US" sz="1600" dirty="0" err="1">
                <a:solidFill>
                  <a:schemeClr val="tx1">
                    <a:lumMod val="95000"/>
                    <a:lumOff val="5000"/>
                  </a:schemeClr>
                </a:solidFill>
              </a:rPr>
              <a:t>eplac</a:t>
            </a:r>
            <a:r>
              <a:rPr lang="sr-Latn-RS" sz="1600" dirty="0">
                <a:solidFill>
                  <a:schemeClr val="tx1">
                    <a:lumMod val="95000"/>
                    <a:lumOff val="5000"/>
                  </a:schemeClr>
                </a:solidFill>
              </a:rPr>
              <a:t>e </a:t>
            </a:r>
            <a:r>
              <a:rPr lang="en-US" sz="1600" dirty="0">
                <a:solidFill>
                  <a:schemeClr val="tx1">
                    <a:lumMod val="95000"/>
                    <a:lumOff val="5000"/>
                  </a:schemeClr>
                </a:solidFill>
              </a:rPr>
              <a:t>the direct extraction of the primary resources for these products</a:t>
            </a:r>
            <a:r>
              <a:rPr lang="sr-Latn-RS" sz="1600" dirty="0">
                <a:solidFill>
                  <a:schemeClr val="tx1">
                    <a:lumMod val="95000"/>
                    <a:lumOff val="5000"/>
                  </a:schemeClr>
                </a:solidFill>
              </a:rPr>
              <a:t> but </a:t>
            </a:r>
            <a:r>
              <a:rPr lang="sr-Latn-RS" sz="1600" dirty="0" err="1">
                <a:solidFill>
                  <a:schemeClr val="tx1">
                    <a:lumMod val="95000"/>
                    <a:lumOff val="5000"/>
                  </a:schemeClr>
                </a:solidFill>
              </a:rPr>
              <a:t>the</a:t>
            </a:r>
            <a:r>
              <a:rPr lang="sr-Latn-RS" sz="1600" dirty="0">
                <a:solidFill>
                  <a:schemeClr val="tx1">
                    <a:lumMod val="95000"/>
                    <a:lumOff val="5000"/>
                  </a:schemeClr>
                </a:solidFill>
              </a:rPr>
              <a:t> </a:t>
            </a:r>
            <a:r>
              <a:rPr lang="sr-Latn-RS" sz="1600" dirty="0" err="1">
                <a:solidFill>
                  <a:schemeClr val="tx1">
                    <a:lumMod val="95000"/>
                    <a:lumOff val="5000"/>
                  </a:schemeClr>
                </a:solidFill>
              </a:rPr>
              <a:t>waste</a:t>
            </a:r>
            <a:r>
              <a:rPr lang="sr-Latn-RS" sz="1600" dirty="0">
                <a:solidFill>
                  <a:schemeClr val="tx1">
                    <a:lumMod val="95000"/>
                    <a:lumOff val="5000"/>
                  </a:schemeClr>
                </a:solidFill>
              </a:rPr>
              <a:t> </a:t>
            </a:r>
            <a:r>
              <a:rPr lang="sr-Latn-RS" sz="1600" dirty="0" err="1">
                <a:solidFill>
                  <a:schemeClr val="tx1">
                    <a:lumMod val="95000"/>
                    <a:lumOff val="5000"/>
                  </a:schemeClr>
                </a:solidFill>
              </a:rPr>
              <a:t>management</a:t>
            </a:r>
            <a:r>
              <a:rPr lang="sr-Latn-RS" sz="1600" dirty="0">
                <a:solidFill>
                  <a:schemeClr val="tx1">
                    <a:lumMod val="95000"/>
                    <a:lumOff val="5000"/>
                  </a:schemeClr>
                </a:solidFill>
              </a:rPr>
              <a:t> </a:t>
            </a:r>
            <a:r>
              <a:rPr lang="sr-Latn-RS" sz="1600" dirty="0" err="1">
                <a:solidFill>
                  <a:schemeClr val="tx1">
                    <a:lumMod val="95000"/>
                    <a:lumOff val="5000"/>
                  </a:schemeClr>
                </a:solidFill>
              </a:rPr>
              <a:t>would</a:t>
            </a:r>
            <a:r>
              <a:rPr lang="sr-Latn-RS" sz="1600" dirty="0">
                <a:solidFill>
                  <a:schemeClr val="tx1">
                    <a:lumMod val="95000"/>
                    <a:lumOff val="5000"/>
                  </a:schemeClr>
                </a:solidFill>
              </a:rPr>
              <a:t> </a:t>
            </a:r>
            <a:r>
              <a:rPr lang="sr-Latn-RS" sz="1600" dirty="0" err="1">
                <a:solidFill>
                  <a:schemeClr val="tx1">
                    <a:lumMod val="95000"/>
                    <a:lumOff val="5000"/>
                  </a:schemeClr>
                </a:solidFill>
              </a:rPr>
              <a:t>grow</a:t>
            </a:r>
            <a:r>
              <a:rPr lang="sr-Latn-RS" sz="1600" dirty="0">
                <a:solidFill>
                  <a:schemeClr val="tx1">
                    <a:lumMod val="95000"/>
                    <a:lumOff val="5000"/>
                  </a:schemeClr>
                </a:solidFill>
              </a:rPr>
              <a:t>.</a:t>
            </a:r>
            <a:endParaRPr lang="lt-LT" sz="1600" dirty="0">
              <a:solidFill>
                <a:schemeClr val="tx1">
                  <a:lumMod val="95000"/>
                  <a:lumOff val="5000"/>
                </a:schemeClr>
              </a:solidFill>
            </a:endParaRP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66546" y="411162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701716" y="4128799"/>
            <a:ext cx="312906" cy="369332"/>
          </a:xfrm>
          <a:prstGeom prst="rect">
            <a:avLst/>
          </a:prstGeom>
        </p:spPr>
        <p:txBody>
          <a:bodyPr wrap="none">
            <a:spAutoFit/>
          </a:bodyPr>
          <a:lstStyle/>
          <a:p>
            <a:r>
              <a:rPr lang="sr-Latn-RS" b="1" dirty="0">
                <a:solidFill>
                  <a:schemeClr val="bg1"/>
                </a:solidFill>
                <a:latin typeface="+mj-lt"/>
              </a:rPr>
              <a:t>4</a:t>
            </a:r>
            <a:endParaRPr lang="lt-LT" b="1" dirty="0">
              <a:solidFill>
                <a:schemeClr val="bg1"/>
              </a:solidFill>
              <a:latin typeface="+mj-lt"/>
            </a:endParaRPr>
          </a:p>
        </p:txBody>
      </p:sp>
      <p:sp>
        <p:nvSpPr>
          <p:cNvPr id="18" name="Stačiakampis 17">
            <a:extLst>
              <a:ext uri="{FF2B5EF4-FFF2-40B4-BE49-F238E27FC236}">
                <a16:creationId xmlns:a16="http://schemas.microsoft.com/office/drawing/2014/main" id="{13081360-5B69-4AD6-83FC-7F7147EE996F}"/>
              </a:ext>
            </a:extLst>
          </p:cNvPr>
          <p:cNvSpPr/>
          <p:nvPr/>
        </p:nvSpPr>
        <p:spPr>
          <a:xfrm>
            <a:off x="854963" y="3125275"/>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19" name="Lygiašonis trikampis 18">
            <a:extLst>
              <a:ext uri="{FF2B5EF4-FFF2-40B4-BE49-F238E27FC236}">
                <a16:creationId xmlns:a16="http://schemas.microsoft.com/office/drawing/2014/main" id="{4C7FBF33-D4CC-464D-9094-B69B3E189A30}"/>
              </a:ext>
            </a:extLst>
          </p:cNvPr>
          <p:cNvSpPr/>
          <p:nvPr/>
        </p:nvSpPr>
        <p:spPr>
          <a:xfrm rot="5400000">
            <a:off x="681346" y="1841764"/>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5" name="Teksto vietos rezervavimo ženklas 11">
            <a:extLst>
              <a:ext uri="{FF2B5EF4-FFF2-40B4-BE49-F238E27FC236}">
                <a16:creationId xmlns:a16="http://schemas.microsoft.com/office/drawing/2014/main" id="{82D2C4B0-2A4B-44E6-91CC-B3C1BDCAB6E0}"/>
              </a:ext>
            </a:extLst>
          </p:cNvPr>
          <p:cNvSpPr>
            <a:spLocks noGrp="1"/>
          </p:cNvSpPr>
          <p:nvPr>
            <p:ph type="body" sz="quarter" idx="17"/>
          </p:nvPr>
        </p:nvSpPr>
        <p:spPr>
          <a:xfrm>
            <a:off x="1312826" y="1964547"/>
            <a:ext cx="6972192" cy="576052"/>
          </a:xfrm>
        </p:spPr>
        <p:txBody>
          <a:bodyPr>
            <a:normAutofit/>
          </a:bodyPr>
          <a:lstStyle/>
          <a:p>
            <a:pPr>
              <a:lnSpc>
                <a:spcPct val="70000"/>
              </a:lnSpc>
            </a:pPr>
            <a:r>
              <a:rPr lang="sr-Latn-RS" sz="2200" dirty="0">
                <a:solidFill>
                  <a:srgbClr val="FF7F2A"/>
                </a:solidFill>
              </a:rPr>
              <a:t>A </a:t>
            </a:r>
            <a:r>
              <a:rPr lang="en-US" sz="2200" dirty="0">
                <a:solidFill>
                  <a:srgbClr val="FF7F2A"/>
                </a:solidFill>
              </a:rPr>
              <a:t>low-carbon economy </a:t>
            </a:r>
            <a:r>
              <a:rPr lang="sr-Latn-RS" sz="2200" dirty="0" err="1">
                <a:solidFill>
                  <a:srgbClr val="FF7F2A"/>
                </a:solidFill>
              </a:rPr>
              <a:t>also</a:t>
            </a:r>
            <a:r>
              <a:rPr lang="sr-Latn-RS" sz="2200" dirty="0">
                <a:solidFill>
                  <a:srgbClr val="FF7F2A"/>
                </a:solidFill>
              </a:rPr>
              <a:t> </a:t>
            </a:r>
            <a:r>
              <a:rPr lang="en-US" sz="2200" dirty="0">
                <a:solidFill>
                  <a:srgbClr val="FF7F2A"/>
                </a:solidFill>
              </a:rPr>
              <a:t>creates jobs</a:t>
            </a:r>
            <a:r>
              <a:rPr lang="sr-Latn-RS" sz="2200" dirty="0">
                <a:solidFill>
                  <a:srgbClr val="FF7F2A"/>
                </a:solidFill>
              </a:rPr>
              <a:t>, but </a:t>
            </a:r>
            <a:r>
              <a:rPr lang="sr-Latn-RS" sz="2200" dirty="0" err="1">
                <a:solidFill>
                  <a:srgbClr val="FF7F2A"/>
                </a:solidFill>
              </a:rPr>
              <a:t>it</a:t>
            </a:r>
            <a:r>
              <a:rPr lang="sr-Latn-RS" sz="2200" dirty="0">
                <a:solidFill>
                  <a:srgbClr val="FF7F2A"/>
                </a:solidFill>
              </a:rPr>
              <a:t> </a:t>
            </a:r>
            <a:r>
              <a:rPr lang="sr-Latn-RS" sz="2200" dirty="0" err="1">
                <a:solidFill>
                  <a:srgbClr val="FF7F2A"/>
                </a:solidFill>
              </a:rPr>
              <a:t>implies</a:t>
            </a:r>
            <a:r>
              <a:rPr lang="sr-Latn-RS" sz="2200" dirty="0">
                <a:solidFill>
                  <a:srgbClr val="FF7F2A"/>
                </a:solidFill>
              </a:rPr>
              <a:t> a </a:t>
            </a:r>
            <a:r>
              <a:rPr lang="en-US" sz="2200" dirty="0">
                <a:solidFill>
                  <a:srgbClr val="FF7F2A"/>
                </a:solidFill>
              </a:rPr>
              <a:t>redistribution of </a:t>
            </a:r>
            <a:r>
              <a:rPr lang="en-US" sz="2200" dirty="0" err="1">
                <a:solidFill>
                  <a:srgbClr val="FF7F2A"/>
                </a:solidFill>
              </a:rPr>
              <a:t>labour</a:t>
            </a:r>
            <a:endParaRPr lang="en-US" sz="2200" dirty="0">
              <a:solidFill>
                <a:srgbClr val="FF7F2A"/>
              </a:solidFill>
            </a:endParaRPr>
          </a:p>
        </p:txBody>
      </p:sp>
      <p:sp>
        <p:nvSpPr>
          <p:cNvPr id="13" name="Text Placeholder 12"/>
          <p:cNvSpPr>
            <a:spLocks noGrp="1"/>
          </p:cNvSpPr>
          <p:nvPr>
            <p:ph type="body" sz="quarter" idx="10"/>
          </p:nvPr>
        </p:nvSpPr>
        <p:spPr>
          <a:xfrm>
            <a:off x="1275169" y="4116183"/>
            <a:ext cx="7365322" cy="367820"/>
          </a:xfrm>
        </p:spPr>
        <p:txBody>
          <a:bodyPr>
            <a:noAutofit/>
          </a:bodyPr>
          <a:lstStyle/>
          <a:p>
            <a:r>
              <a:rPr lang="sr-Latn-RS" sz="2200" dirty="0" err="1">
                <a:solidFill>
                  <a:srgbClr val="FF7F2A"/>
                </a:solidFill>
              </a:rPr>
              <a:t>Transitioning</a:t>
            </a:r>
            <a:r>
              <a:rPr lang="sr-Latn-RS" sz="2200" dirty="0">
                <a:solidFill>
                  <a:srgbClr val="FF7F2A"/>
                </a:solidFill>
              </a:rPr>
              <a:t> </a:t>
            </a:r>
            <a:r>
              <a:rPr lang="sr-Latn-RS" sz="2200" dirty="0" err="1">
                <a:solidFill>
                  <a:srgbClr val="FF7F2A"/>
                </a:solidFill>
              </a:rPr>
              <a:t>towards</a:t>
            </a:r>
            <a:r>
              <a:rPr lang="sr-Latn-RS" sz="2200" dirty="0">
                <a:solidFill>
                  <a:srgbClr val="FF7F2A"/>
                </a:solidFill>
              </a:rPr>
              <a:t> </a:t>
            </a:r>
            <a:r>
              <a:rPr lang="sr-Latn-RS" sz="2200" dirty="0" err="1">
                <a:solidFill>
                  <a:srgbClr val="FF7F2A"/>
                </a:solidFill>
              </a:rPr>
              <a:t>greener</a:t>
            </a:r>
            <a:r>
              <a:rPr lang="sr-Latn-RS" sz="2200" dirty="0">
                <a:solidFill>
                  <a:srgbClr val="FF7F2A"/>
                </a:solidFill>
              </a:rPr>
              <a:t> </a:t>
            </a:r>
            <a:r>
              <a:rPr lang="sr-Latn-RS" sz="2200" dirty="0" err="1">
                <a:solidFill>
                  <a:srgbClr val="FF7F2A"/>
                </a:solidFill>
              </a:rPr>
              <a:t>economy</a:t>
            </a:r>
            <a:r>
              <a:rPr lang="sr-Latn-RS" sz="2200" dirty="0">
                <a:solidFill>
                  <a:srgbClr val="FF7F2A"/>
                </a:solidFill>
              </a:rPr>
              <a:t> </a:t>
            </a:r>
            <a:r>
              <a:rPr lang="sr-Latn-RS" sz="2200" dirty="0" err="1">
                <a:solidFill>
                  <a:srgbClr val="FF7F2A"/>
                </a:solidFill>
              </a:rPr>
              <a:t>could</a:t>
            </a:r>
            <a:r>
              <a:rPr lang="sr-Latn-RS" sz="2200" dirty="0">
                <a:solidFill>
                  <a:srgbClr val="FF7F2A"/>
                </a:solidFill>
              </a:rPr>
              <a:t> </a:t>
            </a:r>
            <a:r>
              <a:rPr lang="sr-Latn-RS" sz="2200" dirty="0" err="1">
                <a:solidFill>
                  <a:srgbClr val="FF7F2A"/>
                </a:solidFill>
              </a:rPr>
              <a:t>have</a:t>
            </a:r>
            <a:r>
              <a:rPr lang="sr-Latn-RS" sz="2200" dirty="0">
                <a:solidFill>
                  <a:srgbClr val="FF7F2A"/>
                </a:solidFill>
              </a:rPr>
              <a:t> a </a:t>
            </a:r>
            <a:r>
              <a:rPr lang="sr-Latn-RS" sz="2200" dirty="0" err="1">
                <a:solidFill>
                  <a:srgbClr val="FF7F2A"/>
                </a:solidFill>
              </a:rPr>
              <a:t>positive</a:t>
            </a:r>
            <a:r>
              <a:rPr lang="sr-Latn-RS" sz="2200" dirty="0">
                <a:solidFill>
                  <a:srgbClr val="FF7F2A"/>
                </a:solidFill>
              </a:rPr>
              <a:t> </a:t>
            </a:r>
            <a:r>
              <a:rPr lang="sr-Latn-RS" sz="2200" dirty="0" err="1">
                <a:solidFill>
                  <a:srgbClr val="FF7F2A"/>
                </a:solidFill>
              </a:rPr>
              <a:t>impact</a:t>
            </a:r>
            <a:r>
              <a:rPr lang="sr-Latn-RS" sz="2200" dirty="0">
                <a:solidFill>
                  <a:srgbClr val="FF7F2A"/>
                </a:solidFill>
              </a:rPr>
              <a:t> on </a:t>
            </a:r>
            <a:r>
              <a:rPr lang="sr-Latn-RS" sz="2200" dirty="0" err="1">
                <a:solidFill>
                  <a:srgbClr val="FF7F2A"/>
                </a:solidFill>
              </a:rPr>
              <a:t>quality</a:t>
            </a:r>
            <a:r>
              <a:rPr lang="sr-Latn-RS" sz="2200" dirty="0">
                <a:solidFill>
                  <a:srgbClr val="FF7F2A"/>
                </a:solidFill>
              </a:rPr>
              <a:t> </a:t>
            </a:r>
            <a:r>
              <a:rPr lang="sr-Latn-RS" sz="2200" dirty="0" err="1">
                <a:solidFill>
                  <a:srgbClr val="FF7F2A"/>
                </a:solidFill>
              </a:rPr>
              <a:t>of</a:t>
            </a:r>
            <a:r>
              <a:rPr lang="sr-Latn-RS" sz="2200" dirty="0">
                <a:solidFill>
                  <a:srgbClr val="FF7F2A"/>
                </a:solidFill>
              </a:rPr>
              <a:t> </a:t>
            </a:r>
            <a:r>
              <a:rPr lang="sr-Latn-RS" sz="2200" dirty="0" err="1">
                <a:solidFill>
                  <a:srgbClr val="FF7F2A"/>
                </a:solidFill>
              </a:rPr>
              <a:t>jobs</a:t>
            </a:r>
            <a:r>
              <a:rPr lang="sr-Latn-RS" sz="2200" dirty="0">
                <a:solidFill>
                  <a:srgbClr val="FF7F2A"/>
                </a:solidFill>
              </a:rPr>
              <a:t> </a:t>
            </a:r>
          </a:p>
        </p:txBody>
      </p:sp>
      <p:sp>
        <p:nvSpPr>
          <p:cNvPr id="28" name="Stačiakampis 15">
            <a:extLst>
              <a:ext uri="{FF2B5EF4-FFF2-40B4-BE49-F238E27FC236}">
                <a16:creationId xmlns:a16="http://schemas.microsoft.com/office/drawing/2014/main" id="{4D5A4894-2993-4DAA-8D51-A1D8709A92BB}"/>
              </a:ext>
            </a:extLst>
          </p:cNvPr>
          <p:cNvSpPr/>
          <p:nvPr/>
        </p:nvSpPr>
        <p:spPr>
          <a:xfrm>
            <a:off x="695304" y="1894165"/>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4027" y="2586653"/>
            <a:ext cx="3357966" cy="2238644"/>
          </a:xfrm>
          <a:prstGeom prst="rect">
            <a:avLst/>
          </a:prstGeom>
        </p:spPr>
      </p:pic>
    </p:spTree>
    <p:extLst>
      <p:ext uri="{BB962C8B-B14F-4D97-AF65-F5344CB8AC3E}">
        <p14:creationId xmlns:p14="http://schemas.microsoft.com/office/powerpoint/2010/main" val="24281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rmAutofit fontScale="90000"/>
          </a:bodyPr>
          <a:lstStyle/>
          <a:p>
            <a:r>
              <a:rPr lang="sr-Latn-RS" dirty="0" err="1"/>
              <a:t>Potential</a:t>
            </a:r>
            <a:r>
              <a:rPr lang="sr-Latn-RS" dirty="0"/>
              <a:t> i</a:t>
            </a:r>
            <a:r>
              <a:rPr lang="en-US" dirty="0" err="1"/>
              <a:t>mpact</a:t>
            </a:r>
            <a:r>
              <a:rPr lang="en-US" dirty="0"/>
              <a:t> of climate change on number and quality of jobs</a:t>
            </a:r>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7" name="Teksto vietos rezervavimo ženklas 6">
            <a:extLst>
              <a:ext uri="{FF2B5EF4-FFF2-40B4-BE49-F238E27FC236}">
                <a16:creationId xmlns:a16="http://schemas.microsoft.com/office/drawing/2014/main" id="{2E0D520E-0400-4AAE-87D9-C9A74C9B9306}"/>
              </a:ext>
            </a:extLst>
          </p:cNvPr>
          <p:cNvSpPr>
            <a:spLocks noGrp="1"/>
          </p:cNvSpPr>
          <p:nvPr>
            <p:ph type="body" sz="quarter" idx="12"/>
          </p:nvPr>
        </p:nvSpPr>
        <p:spPr>
          <a:xfrm>
            <a:off x="1334904" y="3238995"/>
            <a:ext cx="8869873" cy="1087232"/>
          </a:xfrm>
        </p:spPr>
        <p:txBody>
          <a:bodyPr>
            <a:normAutofit/>
          </a:bodyPr>
          <a:lstStyle/>
          <a:p>
            <a:r>
              <a:rPr lang="en-US" sz="1600" dirty="0">
                <a:solidFill>
                  <a:schemeClr val="tx1">
                    <a:lumMod val="95000"/>
                    <a:lumOff val="5000"/>
                  </a:schemeClr>
                </a:solidFill>
              </a:rPr>
              <a:t>Groups at</a:t>
            </a:r>
            <a:r>
              <a:rPr lang="sr-Latn-RS" sz="1600" dirty="0">
                <a:solidFill>
                  <a:schemeClr val="tx1">
                    <a:lumMod val="95000"/>
                    <a:lumOff val="5000"/>
                  </a:schemeClr>
                </a:solidFill>
              </a:rPr>
              <a:t> </a:t>
            </a:r>
            <a:r>
              <a:rPr lang="en-US" sz="1600" dirty="0">
                <a:solidFill>
                  <a:schemeClr val="tx1">
                    <a:lumMod val="95000"/>
                    <a:lumOff val="5000"/>
                  </a:schemeClr>
                </a:solidFill>
              </a:rPr>
              <a:t>risk include populations not covered by national social protection systems, workers </a:t>
            </a:r>
            <a:r>
              <a:rPr lang="en-US" sz="1600" dirty="0" err="1">
                <a:solidFill>
                  <a:schemeClr val="tx1">
                    <a:lumMod val="95000"/>
                    <a:lumOff val="5000"/>
                  </a:schemeClr>
                </a:solidFill>
              </a:rPr>
              <a:t>i</a:t>
            </a:r>
            <a:r>
              <a:rPr lang="sr-Latn-RS" sz="1600" dirty="0">
                <a:solidFill>
                  <a:schemeClr val="tx1">
                    <a:lumMod val="95000"/>
                    <a:lumOff val="5000"/>
                  </a:schemeClr>
                </a:solidFill>
              </a:rPr>
              <a:t>n </a:t>
            </a:r>
            <a:r>
              <a:rPr lang="en-US" sz="1600" dirty="0">
                <a:solidFill>
                  <a:schemeClr val="tx1">
                    <a:lumMod val="95000"/>
                    <a:lumOff val="5000"/>
                  </a:schemeClr>
                </a:solidFill>
              </a:rPr>
              <a:t>the informal economy and many migrant workers</a:t>
            </a:r>
            <a:r>
              <a:rPr lang="sr-Latn-RS" sz="1600" dirty="0">
                <a:solidFill>
                  <a:schemeClr val="tx1">
                    <a:lumMod val="95000"/>
                    <a:lumOff val="5000"/>
                  </a:schemeClr>
                </a:solidFill>
              </a:rPr>
              <a:t>. </a:t>
            </a:r>
            <a:r>
              <a:rPr lang="en-US" sz="1600" dirty="0">
                <a:solidFill>
                  <a:schemeClr val="tx1">
                    <a:lumMod val="95000"/>
                    <a:lumOff val="5000"/>
                  </a:schemeClr>
                </a:solidFill>
              </a:rPr>
              <a:t>Poor and low-income countries are at higher risk in view of their lower capacity to mitigate the damage and mobilize resources for reconstruction</a:t>
            </a:r>
            <a:r>
              <a:rPr lang="sr-Latn-RS" sz="1600" dirty="0">
                <a:solidFill>
                  <a:schemeClr val="tx1">
                    <a:lumMod val="95000"/>
                    <a:lumOff val="5000"/>
                  </a:schemeClr>
                </a:solidFill>
              </a:rPr>
              <a:t>.</a:t>
            </a:r>
            <a:endParaRPr lang="lt-LT" sz="1600" dirty="0">
              <a:solidFill>
                <a:schemeClr val="tx1">
                  <a:lumMod val="95000"/>
                  <a:lumOff val="5000"/>
                </a:schemeClr>
              </a:solidFill>
            </a:endParaRPr>
          </a:p>
          <a:p>
            <a:endParaRPr lang="lt-LT" dirty="0"/>
          </a:p>
        </p:txBody>
      </p:sp>
      <p:sp>
        <p:nvSpPr>
          <p:cNvPr id="10" name="Teksto vietos rezervavimo ženklas 9">
            <a:extLst>
              <a:ext uri="{FF2B5EF4-FFF2-40B4-BE49-F238E27FC236}">
                <a16:creationId xmlns:a16="http://schemas.microsoft.com/office/drawing/2014/main" id="{278BAB66-DBF5-4A66-AA98-206F72FEAACB}"/>
              </a:ext>
            </a:extLst>
          </p:cNvPr>
          <p:cNvSpPr>
            <a:spLocks noGrp="1"/>
          </p:cNvSpPr>
          <p:nvPr>
            <p:ph type="body" sz="quarter" idx="15"/>
          </p:nvPr>
        </p:nvSpPr>
        <p:spPr>
          <a:xfrm>
            <a:off x="1464214" y="2256159"/>
            <a:ext cx="9063738" cy="466586"/>
          </a:xfrm>
        </p:spPr>
        <p:txBody>
          <a:bodyPr>
            <a:noAutofit/>
          </a:bodyPr>
          <a:lstStyle/>
          <a:p>
            <a:r>
              <a:rPr lang="sr-Latn-RS" sz="2200" dirty="0" err="1">
                <a:solidFill>
                  <a:srgbClr val="FF7F2A"/>
                </a:solidFill>
              </a:rPr>
              <a:t>However</a:t>
            </a:r>
            <a:r>
              <a:rPr lang="sr-Latn-RS" sz="2200" dirty="0">
                <a:solidFill>
                  <a:srgbClr val="FF7F2A"/>
                </a:solidFill>
              </a:rPr>
              <a:t>, p</a:t>
            </a:r>
            <a:r>
              <a:rPr lang="en-US" sz="2200" dirty="0" err="1">
                <a:solidFill>
                  <a:srgbClr val="FF7F2A"/>
                </a:solidFill>
              </a:rPr>
              <a:t>eople</a:t>
            </a:r>
            <a:r>
              <a:rPr lang="en-US" sz="2200" dirty="0">
                <a:solidFill>
                  <a:srgbClr val="FF7F2A"/>
                </a:solidFill>
              </a:rPr>
              <a:t> who are marginalized are especially vulnerable to the effects of climate change</a:t>
            </a:r>
            <a:endParaRPr lang="lt-LT" sz="2200" dirty="0">
              <a:solidFill>
                <a:srgbClr val="FF7F2A"/>
              </a:solidFill>
            </a:endParaRPr>
          </a:p>
        </p:txBody>
      </p:sp>
      <p:sp>
        <p:nvSpPr>
          <p:cNvPr id="18" name="Stačiakampis 17">
            <a:extLst>
              <a:ext uri="{FF2B5EF4-FFF2-40B4-BE49-F238E27FC236}">
                <a16:creationId xmlns:a16="http://schemas.microsoft.com/office/drawing/2014/main" id="{13081360-5B69-4AD6-83FC-7F7147EE996F}"/>
              </a:ext>
            </a:extLst>
          </p:cNvPr>
          <p:cNvSpPr/>
          <p:nvPr/>
        </p:nvSpPr>
        <p:spPr>
          <a:xfrm>
            <a:off x="854963" y="3125275"/>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1" name="Lygiašonis trikampis 20">
            <a:extLst>
              <a:ext uri="{FF2B5EF4-FFF2-40B4-BE49-F238E27FC236}">
                <a16:creationId xmlns:a16="http://schemas.microsoft.com/office/drawing/2014/main" id="{6C95A63D-259A-4743-A53F-113824290EFC}"/>
              </a:ext>
            </a:extLst>
          </p:cNvPr>
          <p:cNvSpPr/>
          <p:nvPr/>
        </p:nvSpPr>
        <p:spPr>
          <a:xfrm rot="5400000">
            <a:off x="827169" y="2236243"/>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2" name="Stačiakampis 21">
            <a:extLst>
              <a:ext uri="{FF2B5EF4-FFF2-40B4-BE49-F238E27FC236}">
                <a16:creationId xmlns:a16="http://schemas.microsoft.com/office/drawing/2014/main" id="{215B05C8-04F1-465A-9A77-4AD955AFE366}"/>
              </a:ext>
            </a:extLst>
          </p:cNvPr>
          <p:cNvSpPr/>
          <p:nvPr/>
        </p:nvSpPr>
        <p:spPr>
          <a:xfrm>
            <a:off x="838200" y="2256159"/>
            <a:ext cx="319318" cy="369332"/>
          </a:xfrm>
          <a:prstGeom prst="rect">
            <a:avLst/>
          </a:prstGeom>
        </p:spPr>
        <p:txBody>
          <a:bodyPr wrap="none">
            <a:spAutoFit/>
          </a:bodyPr>
          <a:lstStyle/>
          <a:p>
            <a:r>
              <a:rPr lang="sr-Latn-RS" b="1" dirty="0">
                <a:solidFill>
                  <a:schemeClr val="bg1"/>
                </a:solidFill>
                <a:latin typeface="+mj-lt"/>
              </a:rPr>
              <a:t>5</a:t>
            </a:r>
            <a:endParaRPr lang="lt-LT" b="1" dirty="0">
              <a:solidFill>
                <a:schemeClr val="bg1"/>
              </a:solidFill>
              <a:latin typeface="+mj-lt"/>
            </a:endParaRPr>
          </a:p>
        </p:txBody>
      </p:sp>
    </p:spTree>
    <p:extLst>
      <p:ext uri="{BB962C8B-B14F-4D97-AF65-F5344CB8AC3E}">
        <p14:creationId xmlns:p14="http://schemas.microsoft.com/office/powerpoint/2010/main" val="748448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7" name="Oval 6"/>
          <p:cNvSpPr/>
          <p:nvPr/>
        </p:nvSpPr>
        <p:spPr>
          <a:xfrm>
            <a:off x="9976945" y="108183"/>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woman in red and white floral dress standing beside man in blue t-sh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725" y="1350059"/>
            <a:ext cx="6459187" cy="43082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2909593842"/>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Tree>
    <p:extLst>
      <p:ext uri="{BB962C8B-B14F-4D97-AF65-F5344CB8AC3E}">
        <p14:creationId xmlns:p14="http://schemas.microsoft.com/office/powerpoint/2010/main" val="3602581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World of work and </a:t>
            </a:r>
            <a:r>
              <a:rPr lang="sr-Latn-RS" dirty="0"/>
              <a:t>COVID-19</a:t>
            </a:r>
          </a:p>
        </p:txBody>
      </p:sp>
      <p:pic>
        <p:nvPicPr>
          <p:cNvPr id="15" name="8KenNOYOiq4"/>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tretch>
            <a:fillRect/>
          </a:stretch>
        </p:blipFill>
        <p:spPr>
          <a:xfrm>
            <a:off x="2639291" y="1867973"/>
            <a:ext cx="5957977" cy="3036945"/>
          </a:xfrm>
          <a:prstGeom prst="rect">
            <a:avLst/>
          </a:prstGeom>
        </p:spPr>
      </p:pic>
      <p:sp>
        <p:nvSpPr>
          <p:cNvPr id="3" name="Footer Placeholder 2"/>
          <p:cNvSpPr>
            <a:spLocks noGrp="1"/>
          </p:cNvSpPr>
          <p:nvPr>
            <p:ph type="ftr" sz="quarter" idx="11"/>
          </p:nvPr>
        </p:nvSpPr>
        <p:spPr/>
        <p:txBody>
          <a:bodyPr/>
          <a:lstStyle/>
          <a:p>
            <a:r>
              <a:rPr lang="lt-LT"/>
              <a:t>connect-erasmus.eu</a:t>
            </a:r>
          </a:p>
        </p:txBody>
      </p:sp>
      <p:sp>
        <p:nvSpPr>
          <p:cNvPr id="2" name="TextBox 1"/>
          <p:cNvSpPr txBox="1"/>
          <p:nvPr/>
        </p:nvSpPr>
        <p:spPr>
          <a:xfrm>
            <a:off x="2753958" y="5195944"/>
            <a:ext cx="6454588" cy="646331"/>
          </a:xfrm>
          <a:prstGeom prst="rect">
            <a:avLst/>
          </a:prstGeom>
          <a:noFill/>
        </p:spPr>
        <p:txBody>
          <a:bodyPr wrap="square" rtlCol="0">
            <a:spAutoFit/>
          </a:bodyPr>
          <a:lstStyle/>
          <a:p>
            <a:r>
              <a:rPr lang="en-US" dirty="0"/>
              <a:t>https://www.youtube.com/watch?v=8KenNOYOiq4</a:t>
            </a:r>
          </a:p>
          <a:p>
            <a:endParaRPr lang="en-US" dirty="0"/>
          </a:p>
        </p:txBody>
      </p:sp>
    </p:spTree>
    <p:extLst>
      <p:ext uri="{BB962C8B-B14F-4D97-AF65-F5344CB8AC3E}">
        <p14:creationId xmlns:p14="http://schemas.microsoft.com/office/powerpoint/2010/main" val="952591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31" y="1541614"/>
            <a:ext cx="12014032" cy="89066"/>
          </a:xfrm>
        </p:spPr>
        <p:txBody>
          <a:bodyPr>
            <a:normAutofit fontScale="90000"/>
          </a:bodyPr>
          <a:lstStyle/>
          <a:p>
            <a:r>
              <a:rPr lang="en-US" dirty="0"/>
              <a:t>The world of work has already undergone significant</a:t>
            </a:r>
            <a:r>
              <a:rPr lang="sr-Latn-RS" dirty="0"/>
              <a:t> </a:t>
            </a:r>
            <a:r>
              <a:rPr lang="en-US" dirty="0"/>
              <a:t>changes</a:t>
            </a:r>
            <a:r>
              <a:rPr lang="sr-Latn-RS" dirty="0"/>
              <a:t>…</a:t>
            </a:r>
            <a:endParaRPr lang="en-U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rotWithShape="1">
          <a:blip r:embed="rId2"/>
          <a:srcRect l="-1" r="362" b="13937"/>
          <a:stretch/>
        </p:blipFill>
        <p:spPr>
          <a:xfrm>
            <a:off x="718356" y="2088962"/>
            <a:ext cx="6616699" cy="2660319"/>
          </a:xfrm>
          <a:prstGeom prst="rect">
            <a:avLst/>
          </a:prstGeom>
        </p:spPr>
      </p:pic>
      <p:sp>
        <p:nvSpPr>
          <p:cNvPr id="6" name="TextBox 5"/>
          <p:cNvSpPr txBox="1"/>
          <p:nvPr/>
        </p:nvSpPr>
        <p:spPr>
          <a:xfrm>
            <a:off x="726589" y="4976729"/>
            <a:ext cx="5194314" cy="461665"/>
          </a:xfrm>
          <a:prstGeom prst="rect">
            <a:avLst/>
          </a:prstGeom>
          <a:noFill/>
        </p:spPr>
        <p:txBody>
          <a:bodyPr wrap="square" rtlCol="0">
            <a:spAutoFit/>
          </a:bodyPr>
          <a:lstStyle/>
          <a:p>
            <a:r>
              <a:rPr lang="sr-Latn-RS" sz="1200" dirty="0" err="1"/>
              <a:t>Source</a:t>
            </a:r>
            <a:r>
              <a:rPr lang="sr-Latn-RS" sz="1200" dirty="0"/>
              <a:t>: ILO model - https://www.ilo.org/global/topics/coronavirus/impacts-and-responses/WCMS_767028/lang--en/index.htm</a:t>
            </a:r>
            <a:endParaRPr lang="en-US" sz="1200" dirty="0"/>
          </a:p>
        </p:txBody>
      </p:sp>
      <p:sp>
        <p:nvSpPr>
          <p:cNvPr id="7" name="Text Placeholder 2"/>
          <p:cNvSpPr>
            <a:spLocks noGrp="1"/>
          </p:cNvSpPr>
          <p:nvPr>
            <p:ph type="body" idx="1"/>
          </p:nvPr>
        </p:nvSpPr>
        <p:spPr>
          <a:xfrm>
            <a:off x="6839339" y="1630681"/>
            <a:ext cx="4917232" cy="2922658"/>
          </a:xfrm>
        </p:spPr>
        <p:txBody>
          <a:bodyPr/>
          <a:lstStyle/>
          <a:p>
            <a:pPr marL="342900" indent="-342900">
              <a:buFont typeface="Arial" panose="020B0604020202020204" pitchFamily="34" charset="0"/>
              <a:buChar char="•"/>
            </a:pPr>
            <a:r>
              <a:rPr lang="en-US" dirty="0">
                <a:solidFill>
                  <a:schemeClr val="tx1">
                    <a:lumMod val="95000"/>
                    <a:lumOff val="5000"/>
                  </a:schemeClr>
                </a:solidFill>
              </a:rPr>
              <a:t>In 2020, 8.8 per cent of global working hours were lost relative to the fourth quarter of 2019, equivalent to 255 million full-time jobs.</a:t>
            </a:r>
            <a:endParaRPr lang="sr-Latn-RS" dirty="0">
              <a:solidFill>
                <a:schemeClr val="tx1">
                  <a:lumMod val="95000"/>
                  <a:lumOff val="5000"/>
                </a:schemeClr>
              </a:solidFill>
            </a:endParaRPr>
          </a:p>
          <a:p>
            <a:pPr marL="342900" indent="-342900">
              <a:buFont typeface="Arial" panose="020B0604020202020204" pitchFamily="34" charset="0"/>
              <a:buChar char="•"/>
            </a:pPr>
            <a:r>
              <a:rPr lang="en-US" dirty="0">
                <a:solidFill>
                  <a:schemeClr val="tx1">
                    <a:lumMod val="95000"/>
                    <a:lumOff val="5000"/>
                  </a:schemeClr>
                </a:solidFill>
              </a:rPr>
              <a:t>Since the outbreak of the Covid-19 pandemic working from home has become the norm for millions of workers in the EU and </a:t>
            </a:r>
            <a:r>
              <a:rPr lang="en-US" dirty="0" smtClean="0">
                <a:solidFill>
                  <a:schemeClr val="tx1">
                    <a:lumMod val="95000"/>
                    <a:lumOff val="5000"/>
                  </a:schemeClr>
                </a:solidFill>
              </a:rPr>
              <a:t>worldwide</a:t>
            </a:r>
            <a:r>
              <a:rPr lang="sr-Latn-RS" dirty="0" smtClean="0">
                <a:solidFill>
                  <a:schemeClr val="tx1">
                    <a:lumMod val="95000"/>
                    <a:lumOff val="5000"/>
                  </a:schemeClr>
                </a:solidFill>
              </a:rPr>
              <a:t>.</a:t>
            </a:r>
            <a:endParaRPr lang="en-US" dirty="0">
              <a:solidFill>
                <a:schemeClr val="tx1">
                  <a:lumMod val="95000"/>
                  <a:lumOff val="5000"/>
                </a:schemeClr>
              </a:solidFill>
            </a:endParaRPr>
          </a:p>
        </p:txBody>
      </p:sp>
    </p:spTree>
    <p:extLst>
      <p:ext uri="{BB962C8B-B14F-4D97-AF65-F5344CB8AC3E}">
        <p14:creationId xmlns:p14="http://schemas.microsoft.com/office/powerpoint/2010/main" val="263035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dirty="0">
                <a:solidFill>
                  <a:schemeClr val="lt1"/>
                </a:solidFill>
                <a:latin typeface="Calibri"/>
                <a:ea typeface="Calibri"/>
                <a:cs typeface="Calibri"/>
                <a:sym typeface="Calibri"/>
              </a:rPr>
              <a:t>Aim</a:t>
            </a:r>
            <a:r>
              <a:rPr lang="sr-Latn-RS" sz="4000" dirty="0">
                <a:solidFill>
                  <a:schemeClr val="lt1"/>
                </a:solidFill>
                <a:latin typeface="Calibri"/>
                <a:ea typeface="Calibri"/>
                <a:cs typeface="Calibri"/>
                <a:sym typeface="Calibri"/>
              </a:rPr>
              <a:t>s</a:t>
            </a:r>
            <a:r>
              <a:rPr lang="en-GB" sz="4000" dirty="0">
                <a:solidFill>
                  <a:schemeClr val="lt1"/>
                </a:solidFill>
                <a:latin typeface="Calibri"/>
                <a:ea typeface="Calibri"/>
                <a:cs typeface="Calibri"/>
                <a:sym typeface="Calibri"/>
              </a:rPr>
              <a:t> of the presentation</a:t>
            </a:r>
            <a:endParaRPr sz="4000" dirty="0">
              <a:solidFill>
                <a:schemeClr val="lt1"/>
              </a:solidFill>
              <a:latin typeface="Calibri"/>
              <a:ea typeface="Calibri"/>
              <a:cs typeface="Calibri"/>
              <a:sym typeface="Calibri"/>
            </a:endParaRPr>
          </a:p>
        </p:txBody>
      </p:sp>
      <p:sp>
        <p:nvSpPr>
          <p:cNvPr id="92" name="Google Shape;92;gcf7ead7544_0_9"/>
          <p:cNvSpPr txBox="1"/>
          <p:nvPr/>
        </p:nvSpPr>
        <p:spPr>
          <a:xfrm>
            <a:off x="1026724" y="1804913"/>
            <a:ext cx="5338075" cy="1097822"/>
          </a:xfrm>
          <a:prstGeom prst="rect">
            <a:avLst/>
          </a:prstGeom>
          <a:noFill/>
          <a:ln>
            <a:noFill/>
          </a:ln>
        </p:spPr>
        <p:txBody>
          <a:bodyPr spcFirstLastPara="1" wrap="square" lIns="91425" tIns="45700" rIns="91425" bIns="45700" anchor="t" anchorCtr="0">
            <a:normAutofit lnSpcReduction="10000"/>
          </a:bodyPr>
          <a:lstStyle/>
          <a:p>
            <a:pPr lvl="0" algn="just"/>
            <a:r>
              <a:rPr lang="en-US" sz="2400" i="1" dirty="0">
                <a:sym typeface="Calibri"/>
              </a:rPr>
              <a:t>Understanding </a:t>
            </a:r>
            <a:r>
              <a:rPr lang="en-US" sz="2400" i="1" dirty="0"/>
              <a:t>cha</a:t>
            </a:r>
            <a:r>
              <a:rPr lang="sr-Latn-RS" sz="2400" i="1" dirty="0" err="1"/>
              <a:t>nges</a:t>
            </a:r>
            <a:r>
              <a:rPr lang="en-US" sz="2400" i="1" dirty="0"/>
              <a:t> </a:t>
            </a:r>
            <a:r>
              <a:rPr lang="sr-Latn-RS" sz="2400" i="1" dirty="0" err="1"/>
              <a:t>that</a:t>
            </a:r>
            <a:r>
              <a:rPr lang="sr-Latn-RS" sz="2400" i="1" dirty="0"/>
              <a:t> </a:t>
            </a:r>
            <a:r>
              <a:rPr lang="sr-Latn-RS" sz="2400" i="1" dirty="0" err="1"/>
              <a:t>impact</a:t>
            </a:r>
            <a:r>
              <a:rPr lang="en-US" sz="2400" i="1" dirty="0"/>
              <a:t> the world of work</a:t>
            </a:r>
            <a:r>
              <a:rPr lang="sr-Latn-RS" sz="2400" i="1" dirty="0"/>
              <a:t> </a:t>
            </a:r>
            <a:r>
              <a:rPr lang="sr-Latn-RS" sz="2400" i="1" dirty="0" err="1"/>
              <a:t>and</a:t>
            </a:r>
            <a:r>
              <a:rPr lang="sr-Latn-RS" sz="2400" i="1" dirty="0"/>
              <a:t> </a:t>
            </a:r>
            <a:r>
              <a:rPr lang="sr-Latn-RS" sz="2400" i="1" dirty="0" err="1"/>
              <a:t>its</a:t>
            </a:r>
            <a:r>
              <a:rPr lang="sr-Latn-RS" sz="2400" i="1" dirty="0"/>
              <a:t> </a:t>
            </a:r>
            <a:r>
              <a:rPr lang="sr-Latn-RS" sz="2400" i="1" dirty="0">
                <a:sym typeface="Calibri"/>
              </a:rPr>
              <a:t> </a:t>
            </a:r>
            <a:r>
              <a:rPr lang="en-US" sz="2400" i="1" dirty="0">
                <a:sym typeface="Calibri"/>
              </a:rPr>
              <a:t>consequences </a:t>
            </a:r>
            <a:endParaRPr sz="2400" i="1" dirty="0"/>
          </a:p>
        </p:txBody>
      </p:sp>
      <p:grpSp>
        <p:nvGrpSpPr>
          <p:cNvPr id="93" name="Google Shape;93;gcf7ead7544_0_9"/>
          <p:cNvGrpSpPr/>
          <p:nvPr/>
        </p:nvGrpSpPr>
        <p:grpSpPr>
          <a:xfrm>
            <a:off x="383310" y="1952975"/>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423507" y="3411107"/>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984104" y="3176456"/>
            <a:ext cx="5338075" cy="613629"/>
          </a:xfrm>
          <a:prstGeom prst="rect">
            <a:avLst/>
          </a:prstGeom>
          <a:noFill/>
          <a:ln>
            <a:noFill/>
          </a:ln>
        </p:spPr>
        <p:txBody>
          <a:bodyPr spcFirstLastPara="1" wrap="square" lIns="91425" tIns="45700" rIns="91425" bIns="45700" anchor="t" anchorCtr="0">
            <a:noAutofit/>
          </a:bodyPr>
          <a:lstStyle/>
          <a:p>
            <a:pPr marR="0" indent="0" algn="just">
              <a:lnSpc>
                <a:spcPct val="100000"/>
              </a:lnSpc>
              <a:spcBef>
                <a:spcPts val="0"/>
              </a:spcBef>
              <a:spcAft>
                <a:spcPts val="0"/>
              </a:spcAft>
              <a:buClr>
                <a:schemeClr val="dk1"/>
              </a:buClr>
              <a:buSzPts val="2400"/>
              <a:buFont typeface="Arial"/>
              <a:buNone/>
            </a:pPr>
            <a:r>
              <a:rPr lang="sr-Latn-RS" sz="2400" i="1" dirty="0" smtClean="0">
                <a:sym typeface="Calibri"/>
              </a:rPr>
              <a:t>R</a:t>
            </a:r>
            <a:r>
              <a:rPr lang="en-US" sz="2400" i="1" dirty="0" err="1">
                <a:sym typeface="Calibri"/>
              </a:rPr>
              <a:t>eflect</a:t>
            </a:r>
            <a:r>
              <a:rPr lang="sr-Latn-RS" sz="2400" i="1" dirty="0" err="1">
                <a:sym typeface="Calibri"/>
              </a:rPr>
              <a:t>ing</a:t>
            </a:r>
            <a:r>
              <a:rPr lang="sr-Latn-RS" sz="2400" i="1" dirty="0">
                <a:sym typeface="Calibri"/>
              </a:rPr>
              <a:t> </a:t>
            </a:r>
            <a:r>
              <a:rPr lang="en-US" sz="2400" i="1" dirty="0">
                <a:sym typeface="Calibri"/>
              </a:rPr>
              <a:t> on the information of changes in the world of work given its context</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07" y="4464555"/>
            <a:ext cx="2009336" cy="132926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224" y="4464555"/>
            <a:ext cx="1993725" cy="132926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9390" y="4464555"/>
            <a:ext cx="1786078" cy="1339558"/>
          </a:xfrm>
          <a:prstGeom prst="rect">
            <a:avLst/>
          </a:prstGeom>
        </p:spPr>
      </p:pic>
      <p:pic>
        <p:nvPicPr>
          <p:cNvPr id="16" name="Picture 2" descr="woman in red and white floral dress standing beside man in blue t-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7826" y="4464555"/>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307" y="4464672"/>
            <a:ext cx="1993725" cy="1329150"/>
          </a:xfrm>
          <a:prstGeom prst="rect">
            <a:avLst/>
          </a:prstGeom>
        </p:spPr>
      </p:pic>
      <p:cxnSp>
        <p:nvCxnSpPr>
          <p:cNvPr id="18" name="Straight Connector 17"/>
          <p:cNvCxnSpPr/>
          <p:nvPr/>
        </p:nvCxnSpPr>
        <p:spPr>
          <a:xfrm>
            <a:off x="6840897" y="1904692"/>
            <a:ext cx="2935" cy="2234561"/>
          </a:xfrm>
          <a:prstGeom prst="line">
            <a:avLst/>
          </a:prstGeom>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7284237" y="1777593"/>
            <a:ext cx="4907763" cy="2585323"/>
          </a:xfrm>
          <a:prstGeom prst="rect">
            <a:avLst/>
          </a:prstGeom>
        </p:spPr>
        <p:txBody>
          <a:bodyPr wrap="square">
            <a:spAutoFit/>
          </a:bodyPr>
          <a:lstStyle/>
          <a:p>
            <a:r>
              <a:rPr lang="sr-Latn-RS" dirty="0"/>
              <a:t>- D</a:t>
            </a:r>
            <a:r>
              <a:rPr lang="en-US" dirty="0" err="1"/>
              <a:t>imensions</a:t>
            </a:r>
            <a:r>
              <a:rPr lang="en-US" dirty="0"/>
              <a:t> of impact of different trends to world</a:t>
            </a:r>
            <a:r>
              <a:rPr lang="sr-Latn-RS" dirty="0"/>
              <a:t> </a:t>
            </a:r>
            <a:r>
              <a:rPr lang="en-US" dirty="0"/>
              <a:t>of work</a:t>
            </a:r>
            <a:r>
              <a:rPr lang="sr-Latn-RS" dirty="0"/>
              <a:t/>
            </a:r>
            <a:br>
              <a:rPr lang="sr-Latn-RS" dirty="0"/>
            </a:br>
            <a:r>
              <a:rPr lang="sr-Latn-RS" dirty="0"/>
              <a:t/>
            </a:r>
            <a:br>
              <a:rPr lang="sr-Latn-RS" dirty="0"/>
            </a:br>
            <a:r>
              <a:rPr lang="sr-Latn-RS" dirty="0"/>
              <a:t>- </a:t>
            </a:r>
            <a:r>
              <a:rPr lang="en-US" dirty="0"/>
              <a:t>Overview of some of the trends that impact the world of work and their possible impact to number of jobs and job quality</a:t>
            </a:r>
            <a:r>
              <a:rPr lang="sr-Latn-RS" dirty="0"/>
              <a:t/>
            </a:r>
            <a:br>
              <a:rPr lang="sr-Latn-RS" dirty="0"/>
            </a:br>
            <a:r>
              <a:rPr lang="sr-Latn-RS" dirty="0"/>
              <a:t/>
            </a:r>
            <a:br>
              <a:rPr lang="sr-Latn-RS" dirty="0"/>
            </a:br>
            <a:r>
              <a:rPr lang="sr-Latn-RS" dirty="0"/>
              <a:t>- </a:t>
            </a:r>
            <a:r>
              <a:rPr lang="en-US" dirty="0"/>
              <a:t>How </a:t>
            </a:r>
            <a:r>
              <a:rPr lang="sr-Latn-RS" dirty="0"/>
              <a:t>to </a:t>
            </a:r>
            <a:r>
              <a:rPr lang="en-US" dirty="0"/>
              <a:t>assess credibility of information </a:t>
            </a:r>
            <a:r>
              <a:rPr lang="sr-Latn-RS" dirty="0"/>
              <a:t>on </a:t>
            </a:r>
            <a:r>
              <a:rPr lang="en-US" dirty="0"/>
              <a:t>the changes </a:t>
            </a:r>
            <a:r>
              <a:rPr lang="sr-Latn-RS" dirty="0"/>
              <a:t>in </a:t>
            </a:r>
            <a:r>
              <a:rPr lang="en-US" dirty="0"/>
              <a:t>the world of work?</a:t>
            </a:r>
          </a:p>
        </p:txBody>
      </p:sp>
    </p:spTree>
    <p:extLst>
      <p:ext uri="{BB962C8B-B14F-4D97-AF65-F5344CB8AC3E}">
        <p14:creationId xmlns:p14="http://schemas.microsoft.com/office/powerpoint/2010/main" val="2628266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61" y="1033030"/>
            <a:ext cx="8259329" cy="527915"/>
          </a:xfrm>
        </p:spPr>
        <p:txBody>
          <a:bodyPr>
            <a:normAutofit fontScale="90000"/>
          </a:bodyPr>
          <a:lstStyle/>
          <a:p>
            <a:r>
              <a:rPr lang="sr-Latn-RS" dirty="0" err="1"/>
              <a:t>Keep</a:t>
            </a:r>
            <a:r>
              <a:rPr lang="sr-Latn-RS" dirty="0"/>
              <a:t> in </a:t>
            </a:r>
            <a:r>
              <a:rPr lang="sr-Latn-RS" dirty="0" err="1"/>
              <a:t>mind</a:t>
            </a:r>
            <a:r>
              <a:rPr lang="sr-Latn-RS" dirty="0"/>
              <a:t> - c</a:t>
            </a:r>
            <a:r>
              <a:rPr lang="en-US" dirty="0" err="1"/>
              <a:t>hanges</a:t>
            </a:r>
            <a:r>
              <a:rPr lang="sr-Latn-RS" dirty="0"/>
              <a:t> in </a:t>
            </a:r>
            <a:r>
              <a:rPr lang="en-US" dirty="0"/>
              <a:t>the</a:t>
            </a:r>
            <a:r>
              <a:rPr lang="sr-Latn-RS" dirty="0"/>
              <a:t> </a:t>
            </a:r>
            <a:r>
              <a:rPr lang="en-US" dirty="0"/>
              <a:t>world of work are interrelated</a:t>
            </a:r>
          </a:p>
        </p:txBody>
      </p:sp>
      <p:sp>
        <p:nvSpPr>
          <p:cNvPr id="3" name="Text Placeholder 2"/>
          <p:cNvSpPr>
            <a:spLocks noGrp="1"/>
          </p:cNvSpPr>
          <p:nvPr>
            <p:ph type="body" idx="1"/>
          </p:nvPr>
        </p:nvSpPr>
        <p:spPr>
          <a:xfrm>
            <a:off x="2594853" y="1680746"/>
            <a:ext cx="7423244" cy="2738120"/>
          </a:xfrm>
        </p:spPr>
        <p:txBody>
          <a:bodyPr/>
          <a:lstStyle/>
          <a:p>
            <a:r>
              <a:rPr lang="en-US" dirty="0">
                <a:solidFill>
                  <a:schemeClr val="tx1">
                    <a:lumMod val="95000"/>
                    <a:lumOff val="5000"/>
                  </a:schemeClr>
                </a:solidFill>
              </a:rPr>
              <a:t>For example</a:t>
            </a:r>
            <a:r>
              <a:rPr lang="sr-Latn-RS" dirty="0">
                <a:solidFill>
                  <a:schemeClr val="tx1">
                    <a:lumMod val="95000"/>
                    <a:lumOff val="5000"/>
                  </a:schemeClr>
                </a:solidFill>
              </a:rPr>
              <a:t>, d</a:t>
            </a:r>
            <a:r>
              <a:rPr lang="en-US" dirty="0" err="1">
                <a:solidFill>
                  <a:schemeClr val="tx1">
                    <a:lumMod val="95000"/>
                    <a:lumOff val="5000"/>
                  </a:schemeClr>
                </a:solidFill>
              </a:rPr>
              <a:t>emographic</a:t>
            </a:r>
            <a:r>
              <a:rPr lang="en-US" dirty="0">
                <a:solidFill>
                  <a:schemeClr val="tx1">
                    <a:lumMod val="95000"/>
                    <a:lumOff val="5000"/>
                  </a:schemeClr>
                </a:solidFill>
              </a:rPr>
              <a:t> change and the</a:t>
            </a:r>
            <a:r>
              <a:rPr lang="en-US" b="1" dirty="0">
                <a:solidFill>
                  <a:schemeClr val="tx1">
                    <a:lumMod val="95000"/>
                    <a:lumOff val="5000"/>
                  </a:schemeClr>
                </a:solidFill>
              </a:rPr>
              <a:t> green and digital transitions</a:t>
            </a:r>
            <a:r>
              <a:rPr lang="en-US" dirty="0">
                <a:solidFill>
                  <a:schemeClr val="tx1">
                    <a:lumMod val="95000"/>
                    <a:lumOff val="5000"/>
                  </a:schemeClr>
                </a:solidFill>
              </a:rPr>
              <a:t> often affect, support or accelerate each other</a:t>
            </a:r>
            <a:r>
              <a:rPr lang="sr-Latn-RS" dirty="0">
                <a:solidFill>
                  <a:schemeClr val="tx1">
                    <a:lumMod val="95000"/>
                    <a:lumOff val="5000"/>
                  </a:schemeClr>
                </a:solidFill>
              </a:rPr>
              <a:t>.</a:t>
            </a:r>
          </a:p>
          <a:p>
            <a:endParaRPr lang="sr-Latn-RS" dirty="0">
              <a:solidFill>
                <a:schemeClr val="tx1">
                  <a:lumMod val="95000"/>
                  <a:lumOff val="5000"/>
                </a:schemeClr>
              </a:solidFill>
            </a:endParaRPr>
          </a:p>
          <a:p>
            <a:r>
              <a:rPr lang="en-US" dirty="0">
                <a:solidFill>
                  <a:schemeClr val="tx1">
                    <a:lumMod val="95000"/>
                    <a:lumOff val="5000"/>
                  </a:schemeClr>
                </a:solidFill>
              </a:rPr>
              <a:t>COVID-19 crisis is</a:t>
            </a:r>
            <a:r>
              <a:rPr lang="sr-Latn-RS" dirty="0">
                <a:solidFill>
                  <a:schemeClr val="tx1">
                    <a:lumMod val="95000"/>
                    <a:lumOff val="5000"/>
                  </a:schemeClr>
                </a:solidFill>
              </a:rPr>
              <a:t> </a:t>
            </a:r>
            <a:r>
              <a:rPr lang="sr-Latn-RS" dirty="0" err="1">
                <a:solidFill>
                  <a:schemeClr val="tx1">
                    <a:lumMod val="95000"/>
                    <a:lumOff val="5000"/>
                  </a:schemeClr>
                </a:solidFill>
              </a:rPr>
              <a:t>also</a:t>
            </a:r>
            <a:r>
              <a:rPr lang="en-US" dirty="0">
                <a:solidFill>
                  <a:schemeClr val="tx1">
                    <a:lumMod val="95000"/>
                    <a:lumOff val="5000"/>
                  </a:schemeClr>
                </a:solidFill>
              </a:rPr>
              <a:t> likely to accelerate automation, as companies reduce reliance on human </a:t>
            </a:r>
            <a:r>
              <a:rPr lang="en-US" dirty="0" err="1">
                <a:solidFill>
                  <a:schemeClr val="tx1">
                    <a:lumMod val="95000"/>
                    <a:lumOff val="5000"/>
                  </a:schemeClr>
                </a:solidFill>
              </a:rPr>
              <a:t>labour</a:t>
            </a:r>
            <a:r>
              <a:rPr lang="en-US" dirty="0">
                <a:solidFill>
                  <a:schemeClr val="tx1">
                    <a:lumMod val="95000"/>
                    <a:lumOff val="5000"/>
                  </a:schemeClr>
                </a:solidFill>
              </a:rPr>
              <a:t> and contact between workers, or re-shore some production</a:t>
            </a:r>
            <a:r>
              <a:rPr lang="sr-Latn-RS" dirty="0">
                <a:solidFill>
                  <a:schemeClr val="tx1">
                    <a:lumMod val="95000"/>
                    <a:lumOff val="5000"/>
                  </a:schemeClr>
                </a:solidFill>
              </a:rPr>
              <a:t>.</a:t>
            </a:r>
          </a:p>
          <a:p>
            <a:endParaRPr lang="sr-Latn-R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526" y="1560945"/>
            <a:ext cx="2009336" cy="13292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37" y="3418127"/>
            <a:ext cx="1993725" cy="132926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3066" y="1680746"/>
            <a:ext cx="1786078" cy="1339558"/>
          </a:xfrm>
          <a:prstGeom prst="rect">
            <a:avLst/>
          </a:prstGeom>
        </p:spPr>
      </p:pic>
      <p:pic>
        <p:nvPicPr>
          <p:cNvPr id="8" name="Picture 2" descr="woman in red and white floral dress standing beside man in blue t-shi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8097" y="3641074"/>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7715" y="5010056"/>
            <a:ext cx="1993725" cy="1329150"/>
          </a:xfrm>
          <a:prstGeom prst="rect">
            <a:avLst/>
          </a:prstGeom>
        </p:spPr>
      </p:pic>
    </p:spTree>
    <p:extLst>
      <p:ext uri="{BB962C8B-B14F-4D97-AF65-F5344CB8AC3E}">
        <p14:creationId xmlns:p14="http://schemas.microsoft.com/office/powerpoint/2010/main" val="2523277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4451487" y="2831771"/>
            <a:ext cx="7201670"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n-US" sz="3600" dirty="0" smtClean="0">
                <a:solidFill>
                  <a:schemeClr val="tx1">
                    <a:lumMod val="95000"/>
                    <a:lumOff val="5000"/>
                  </a:schemeClr>
                </a:solidFill>
              </a:rPr>
              <a:t>How do you find this data?</a:t>
            </a:r>
            <a:endParaRPr lang="sr-Latn-RS" sz="3600" dirty="0" smtClean="0">
              <a:solidFill>
                <a:schemeClr val="tx1">
                  <a:lumMod val="95000"/>
                  <a:lumOff val="5000"/>
                </a:schemeClr>
              </a:solidFill>
            </a:endParaRPr>
          </a:p>
          <a:p>
            <a:pPr algn="r"/>
            <a:r>
              <a:rPr lang="en-US" sz="3600" dirty="0" smtClean="0">
                <a:solidFill>
                  <a:schemeClr val="tx1">
                    <a:lumMod val="95000"/>
                    <a:lumOff val="5000"/>
                  </a:schemeClr>
                </a:solidFill>
              </a:rPr>
              <a:t> </a:t>
            </a:r>
          </a:p>
          <a:p>
            <a:pPr algn="r"/>
            <a:r>
              <a:rPr lang="en-US" sz="3600" dirty="0" smtClean="0">
                <a:solidFill>
                  <a:schemeClr val="tx1">
                    <a:lumMod val="95000"/>
                    <a:lumOff val="5000"/>
                  </a:schemeClr>
                </a:solidFill>
              </a:rPr>
              <a:t>What is your perspective on this?</a:t>
            </a:r>
            <a:endParaRPr lang="en-US" sz="3600" dirty="0">
              <a:solidFill>
                <a:schemeClr val="tx1">
                  <a:lumMod val="95000"/>
                  <a:lumOff val="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631769"/>
            <a:ext cx="3727486" cy="2344589"/>
          </a:xfrm>
          <a:prstGeom prst="rect">
            <a:avLst/>
          </a:prstGeom>
        </p:spPr>
      </p:pic>
    </p:spTree>
    <p:extLst>
      <p:ext uri="{BB962C8B-B14F-4D97-AF65-F5344CB8AC3E}">
        <p14:creationId xmlns:p14="http://schemas.microsoft.com/office/powerpoint/2010/main" val="368489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solidFill>
                  <a:schemeClr val="tx1"/>
                </a:solidFill>
              </a:rPr>
              <a:t>There are a lot of information on trends in the world of work.</a:t>
            </a:r>
            <a:endParaRPr lang="sr-Latn-RS" dirty="0">
              <a:solidFill>
                <a:schemeClr val="tx1"/>
              </a:solidFill>
            </a:endParaRPr>
          </a:p>
          <a:p>
            <a:endParaRPr lang="sr-Latn-RS" dirty="0">
              <a:solidFill>
                <a:schemeClr val="tx1"/>
              </a:solidFill>
            </a:endParaRPr>
          </a:p>
          <a:p>
            <a:pPr marL="0" indent="0" algn="ctr">
              <a:buNone/>
            </a:pPr>
            <a:r>
              <a:rPr lang="en-US" dirty="0">
                <a:solidFill>
                  <a:schemeClr val="tx1"/>
                </a:solidFill>
              </a:rPr>
              <a:t>How much of this we should question?</a:t>
            </a:r>
          </a:p>
          <a:p>
            <a:pPr marL="0" indent="0" algn="ctr">
              <a:buNone/>
            </a:pPr>
            <a:endParaRPr lang="sr-Latn-RS" dirty="0">
              <a:solidFill>
                <a:schemeClr val="tx1"/>
              </a:solidFill>
            </a:endParaRPr>
          </a:p>
          <a:p>
            <a:pPr marL="0" indent="0" algn="ctr">
              <a:buNone/>
            </a:pPr>
            <a:r>
              <a:rPr lang="en-US" dirty="0">
                <a:solidFill>
                  <a:schemeClr val="tx1"/>
                </a:solidFill>
              </a:rPr>
              <a:t>How</a:t>
            </a:r>
            <a:r>
              <a:rPr lang="sr-Latn-RS" dirty="0">
                <a:solidFill>
                  <a:schemeClr val="tx1"/>
                </a:solidFill>
              </a:rPr>
              <a:t> to </a:t>
            </a:r>
            <a:r>
              <a:rPr lang="en-US" dirty="0">
                <a:solidFill>
                  <a:schemeClr val="tx1"/>
                </a:solidFill>
              </a:rPr>
              <a:t>know what information </a:t>
            </a:r>
            <a:r>
              <a:rPr lang="sr-Latn-RS" dirty="0">
                <a:solidFill>
                  <a:schemeClr val="tx1"/>
                </a:solidFill>
              </a:rPr>
              <a:t>is </a:t>
            </a:r>
            <a:r>
              <a:rPr lang="en-US" dirty="0">
                <a:solidFill>
                  <a:schemeClr val="tx1"/>
                </a:solidFill>
              </a:rPr>
              <a:t>credible</a:t>
            </a:r>
            <a:r>
              <a:rPr lang="sr-Latn-RS" dirty="0">
                <a:solidFill>
                  <a:schemeClr val="tx1"/>
                </a:solidFill>
              </a:rPr>
              <a:t>?</a:t>
            </a:r>
          </a:p>
          <a:p>
            <a:pPr marL="0" indent="0">
              <a:buNone/>
            </a:pPr>
            <a:endParaRPr lang="sr-Latn-RS" dirty="0"/>
          </a:p>
          <a:p>
            <a:endParaRPr lang="en-US" dirty="0"/>
          </a:p>
          <a:p>
            <a:pPr marL="0" indent="0">
              <a:buNone/>
            </a:pPr>
            <a:endParaRPr lang="en-US" dirty="0"/>
          </a:p>
        </p:txBody>
      </p:sp>
      <p:sp>
        <p:nvSpPr>
          <p:cNvPr id="6" name="Google Shape;90;gcf7ead7544_0_9"/>
          <p:cNvSpPr txBox="1">
            <a:spLocks/>
          </p:cNvSpPr>
          <p:nvPr/>
        </p:nvSpPr>
        <p:spPr>
          <a:xfrm>
            <a:off x="2034236" y="5961534"/>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connect-erasmus.eu</a:t>
            </a:r>
          </a:p>
        </p:txBody>
      </p:sp>
    </p:spTree>
    <p:extLst>
      <p:ext uri="{BB962C8B-B14F-4D97-AF65-F5344CB8AC3E}">
        <p14:creationId xmlns:p14="http://schemas.microsoft.com/office/powerpoint/2010/main" val="3778066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305" y="3288961"/>
            <a:ext cx="10515600" cy="781685"/>
          </a:xfrm>
        </p:spPr>
        <p:txBody>
          <a:bodyPr>
            <a:normAutofit fontScale="90000"/>
          </a:bodyPr>
          <a:lstStyle/>
          <a:p>
            <a:r>
              <a:rPr lang="en-US" dirty="0">
                <a:solidFill>
                  <a:srgbClr val="FF7F2A"/>
                </a:solidFill>
              </a:rPr>
              <a:t>How </a:t>
            </a:r>
            <a:r>
              <a:rPr lang="sr-Latn-RS" dirty="0">
                <a:solidFill>
                  <a:srgbClr val="FF7F2A"/>
                </a:solidFill>
              </a:rPr>
              <a:t>to </a:t>
            </a:r>
            <a:r>
              <a:rPr lang="en-US" dirty="0">
                <a:solidFill>
                  <a:srgbClr val="FF7F2A"/>
                </a:solidFill>
              </a:rPr>
              <a:t>assess quality of sources of information </a:t>
            </a:r>
            <a:r>
              <a:rPr lang="sr-Latn-RS" dirty="0">
                <a:solidFill>
                  <a:srgbClr val="FF7F2A"/>
                </a:solidFill>
              </a:rPr>
              <a:t>on </a:t>
            </a:r>
            <a:r>
              <a:rPr lang="en-US" dirty="0">
                <a:solidFill>
                  <a:srgbClr val="FF7F2A"/>
                </a:solidFill>
              </a:rPr>
              <a:t>the changes </a:t>
            </a:r>
            <a:r>
              <a:rPr lang="sr-Latn-RS" dirty="0">
                <a:solidFill>
                  <a:srgbClr val="FF7F2A"/>
                </a:solidFill>
              </a:rPr>
              <a:t>in </a:t>
            </a:r>
            <a:r>
              <a:rPr lang="en-US" dirty="0">
                <a:solidFill>
                  <a:srgbClr val="FF7F2A"/>
                </a:solidFill>
              </a:rPr>
              <a:t>the world of work?</a:t>
            </a:r>
            <a:r>
              <a:rPr lang="en-US" dirty="0"/>
              <a:t/>
            </a:r>
            <a:br>
              <a:rPr lang="en-US" dirty="0"/>
            </a:br>
            <a:endParaRPr lang="en-US" dirty="0"/>
          </a:p>
        </p:txBody>
      </p:sp>
      <p:pic>
        <p:nvPicPr>
          <p:cNvPr id="9" name="Picture 8"/>
          <p:cNvPicPr>
            <a:picLocks noChangeAspect="1"/>
          </p:cNvPicPr>
          <p:nvPr/>
        </p:nvPicPr>
        <p:blipFill>
          <a:blip r:embed="rId3"/>
          <a:stretch>
            <a:fillRect/>
          </a:stretch>
        </p:blipFill>
        <p:spPr>
          <a:xfrm>
            <a:off x="411710" y="4272960"/>
            <a:ext cx="5617509" cy="739448"/>
          </a:xfrm>
          <a:prstGeom prst="rect">
            <a:avLst/>
          </a:prstGeom>
        </p:spPr>
      </p:pic>
      <p:pic>
        <p:nvPicPr>
          <p:cNvPr id="10" name="Picture 9"/>
          <p:cNvPicPr>
            <a:picLocks noChangeAspect="1"/>
          </p:cNvPicPr>
          <p:nvPr/>
        </p:nvPicPr>
        <p:blipFill>
          <a:blip r:embed="rId4"/>
          <a:stretch>
            <a:fillRect/>
          </a:stretch>
        </p:blipFill>
        <p:spPr>
          <a:xfrm>
            <a:off x="5694033" y="3449631"/>
            <a:ext cx="6080872" cy="823329"/>
          </a:xfrm>
          <a:prstGeom prst="rect">
            <a:avLst/>
          </a:prstGeom>
        </p:spPr>
      </p:pic>
      <p:pic>
        <p:nvPicPr>
          <p:cNvPr id="11" name="Picture 10"/>
          <p:cNvPicPr>
            <a:picLocks noChangeAspect="1"/>
          </p:cNvPicPr>
          <p:nvPr/>
        </p:nvPicPr>
        <p:blipFill>
          <a:blip r:embed="rId5"/>
          <a:stretch>
            <a:fillRect/>
          </a:stretch>
        </p:blipFill>
        <p:spPr>
          <a:xfrm>
            <a:off x="838932" y="343053"/>
            <a:ext cx="5814531" cy="1148933"/>
          </a:xfrm>
          <a:prstGeom prst="rect">
            <a:avLst/>
          </a:prstGeom>
        </p:spPr>
      </p:pic>
      <p:sp>
        <p:nvSpPr>
          <p:cNvPr id="12"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4283890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168" y="4913141"/>
            <a:ext cx="10515600" cy="594360"/>
          </a:xfrm>
        </p:spPr>
        <p:txBody>
          <a:bodyPr>
            <a:normAutofit fontScale="70000" lnSpcReduction="20000"/>
          </a:bodyPr>
          <a:lstStyle/>
          <a:p>
            <a:pPr marL="0" indent="0">
              <a:buNone/>
            </a:pPr>
            <a:r>
              <a:rPr lang="en-US" b="0" dirty="0">
                <a:solidFill>
                  <a:schemeClr val="tx1"/>
                </a:solidFill>
                <a:hlinkClick r:id="rId3"/>
              </a:rPr>
              <a:t>USU Libraries</a:t>
            </a:r>
            <a:r>
              <a:rPr lang="sr-Latn-RS" b="0" dirty="0">
                <a:solidFill>
                  <a:schemeClr val="tx1"/>
                </a:solidFill>
              </a:rPr>
              <a:t>, </a:t>
            </a:r>
            <a:r>
              <a:rPr lang="en-US" b="0" dirty="0">
                <a:solidFill>
                  <a:schemeClr val="tx1"/>
                </a:solidFill>
              </a:rPr>
              <a:t>Source evaluation</a:t>
            </a:r>
          </a:p>
          <a:p>
            <a:pPr marL="0" indent="0">
              <a:buNone/>
            </a:pPr>
            <a:r>
              <a:rPr lang="en-US" dirty="0"/>
              <a:t>https://www.youtube.com/watch?v=Tscm0fcb9CM</a:t>
            </a: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pic>
        <p:nvPicPr>
          <p:cNvPr id="6" name="Picture 5"/>
          <p:cNvPicPr>
            <a:picLocks noChangeAspect="1"/>
          </p:cNvPicPr>
          <p:nvPr/>
        </p:nvPicPr>
        <p:blipFill>
          <a:blip r:embed="rId4"/>
          <a:stretch>
            <a:fillRect/>
          </a:stretch>
        </p:blipFill>
        <p:spPr>
          <a:xfrm>
            <a:off x="2252663" y="938462"/>
            <a:ext cx="6663358" cy="3720515"/>
          </a:xfrm>
          <a:prstGeom prst="rect">
            <a:avLst/>
          </a:prstGeom>
        </p:spPr>
      </p:pic>
    </p:spTree>
    <p:extLst>
      <p:ext uri="{BB962C8B-B14F-4D97-AF65-F5344CB8AC3E}">
        <p14:creationId xmlns:p14="http://schemas.microsoft.com/office/powerpoint/2010/main" val="3725549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5" y="97401"/>
            <a:ext cx="10515600" cy="781685"/>
          </a:xfrm>
        </p:spPr>
        <p:txBody>
          <a:bodyPr>
            <a:noAutofit/>
          </a:bodyPr>
          <a:lstStyle/>
          <a:p>
            <a:r>
              <a:rPr lang="en-US" sz="2800" dirty="0"/>
              <a:t>When </a:t>
            </a:r>
            <a:r>
              <a:rPr lang="en-US" sz="2800" dirty="0">
                <a:solidFill>
                  <a:srgbClr val="FF7F2A"/>
                </a:solidFill>
              </a:rPr>
              <a:t>evaluating sources </a:t>
            </a:r>
            <a:r>
              <a:rPr lang="en-US" sz="2800" dirty="0"/>
              <a:t>on changes in the world of work</a:t>
            </a:r>
            <a:r>
              <a:rPr lang="sr-Latn-RS" sz="2800" dirty="0"/>
              <a:t> </a:t>
            </a:r>
            <a:r>
              <a:rPr lang="en-US" sz="2800" dirty="0"/>
              <a:t>take into account</a:t>
            </a:r>
            <a:r>
              <a:rPr lang="sr-Latn-RS" sz="2800" dirty="0"/>
              <a:t>…</a:t>
            </a:r>
            <a:endParaRPr lang="en-US" sz="2800" dirty="0"/>
          </a:p>
        </p:txBody>
      </p:sp>
      <p:grpSp>
        <p:nvGrpSpPr>
          <p:cNvPr id="5" name="Google Shape;115;p3"/>
          <p:cNvGrpSpPr/>
          <p:nvPr/>
        </p:nvGrpSpPr>
        <p:grpSpPr>
          <a:xfrm>
            <a:off x="1286807" y="872590"/>
            <a:ext cx="9305546" cy="2924604"/>
            <a:chOff x="-3" y="9492"/>
            <a:chExt cx="11261703" cy="2624846"/>
          </a:xfrm>
        </p:grpSpPr>
        <p:sp>
          <p:nvSpPr>
            <p:cNvPr id="6" name="Google Shape;116;p3"/>
            <p:cNvSpPr/>
            <p:nvPr/>
          </p:nvSpPr>
          <p:spPr>
            <a:xfrm>
              <a:off x="0" y="239491"/>
              <a:ext cx="11261700" cy="439934"/>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17;p3"/>
            <p:cNvSpPr txBox="1"/>
            <p:nvPr/>
          </p:nvSpPr>
          <p:spPr>
            <a:xfrm>
              <a:off x="0" y="239491"/>
              <a:ext cx="11261700" cy="439934"/>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Calibri"/>
                <a:buChar char="•"/>
              </a:pPr>
              <a:r>
                <a:rPr lang="en-US" sz="2000" dirty="0"/>
                <a:t>Why did the author make this information available?</a:t>
              </a:r>
              <a:endParaRPr dirty="0"/>
            </a:p>
          </p:txBody>
        </p:sp>
        <p:sp>
          <p:nvSpPr>
            <p:cNvPr id="8" name="Google Shape;118;p3"/>
            <p:cNvSpPr/>
            <p:nvPr/>
          </p:nvSpPr>
          <p:spPr>
            <a:xfrm>
              <a:off x="563086" y="949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119;p3"/>
            <p:cNvSpPr txBox="1"/>
            <p:nvPr/>
          </p:nvSpPr>
          <p:spPr>
            <a:xfrm>
              <a:off x="432037" y="25573"/>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90000"/>
                </a:lnSpc>
                <a:buClr>
                  <a:schemeClr val="lt1"/>
                </a:buClr>
                <a:buSzPts val="2400"/>
              </a:pPr>
              <a:r>
                <a:rPr lang="en-US" sz="2400" dirty="0">
                  <a:solidFill>
                    <a:schemeClr val="lt1"/>
                  </a:solidFill>
                  <a:latin typeface="Calibri"/>
                  <a:ea typeface="Calibri"/>
                  <a:cs typeface="Calibri"/>
                </a:rPr>
                <a:t>Rationale</a:t>
              </a:r>
              <a:endParaRPr lang="en-US" sz="2400" dirty="0">
                <a:solidFill>
                  <a:schemeClr val="lt1"/>
                </a:solidFill>
                <a:latin typeface="Calibri"/>
                <a:ea typeface="Calibri"/>
                <a:cs typeface="Calibri"/>
                <a:sym typeface="Calibri"/>
              </a:endParaRPr>
            </a:p>
          </p:txBody>
        </p:sp>
        <p:sp>
          <p:nvSpPr>
            <p:cNvPr id="10" name="Google Shape;120;p3"/>
            <p:cNvSpPr/>
            <p:nvPr/>
          </p:nvSpPr>
          <p:spPr>
            <a:xfrm>
              <a:off x="0" y="866271"/>
              <a:ext cx="11261700" cy="630736"/>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 name="Google Shape;121;p3"/>
            <p:cNvSpPr txBox="1"/>
            <p:nvPr/>
          </p:nvSpPr>
          <p:spPr>
            <a:xfrm>
              <a:off x="-3" y="998008"/>
              <a:ext cx="11261700" cy="400919"/>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Calibri"/>
                <a:buChar char="•"/>
              </a:pPr>
              <a:r>
                <a:rPr lang="en-US" sz="2000" dirty="0"/>
                <a:t>What are the author's credentials</a:t>
              </a:r>
              <a:r>
                <a:rPr lang="sr-Latn-RS" sz="2000" dirty="0"/>
                <a:t>?</a:t>
              </a:r>
              <a:endParaRPr dirty="0"/>
            </a:p>
          </p:txBody>
        </p:sp>
        <p:sp>
          <p:nvSpPr>
            <p:cNvPr id="12" name="Google Shape;122;p3"/>
            <p:cNvSpPr/>
            <p:nvPr/>
          </p:nvSpPr>
          <p:spPr>
            <a:xfrm>
              <a:off x="563086" y="725634"/>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123;p3"/>
            <p:cNvSpPr txBox="1"/>
            <p:nvPr/>
          </p:nvSpPr>
          <p:spPr>
            <a:xfrm>
              <a:off x="432039" y="732390"/>
              <a:ext cx="8156999"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2400"/>
                <a:buFont typeface="Calibri"/>
                <a:buNone/>
              </a:pPr>
              <a:r>
                <a:rPr lang="en-GB" sz="2400" b="0" i="0" u="none" strike="noStrike" cap="none" dirty="0">
                  <a:solidFill>
                    <a:schemeClr val="lt1"/>
                  </a:solidFill>
                  <a:latin typeface="Calibri"/>
                  <a:ea typeface="Calibri"/>
                  <a:cs typeface="Calibri"/>
                  <a:sym typeface="Calibri"/>
                </a:rPr>
                <a:t>A</a:t>
              </a:r>
              <a:r>
                <a:rPr lang="sr-Latn-RS" sz="2400" b="0" i="0" u="none" strike="noStrike" cap="none" dirty="0" err="1">
                  <a:solidFill>
                    <a:schemeClr val="lt1"/>
                  </a:solidFill>
                  <a:latin typeface="Calibri"/>
                  <a:ea typeface="Calibri"/>
                  <a:cs typeface="Calibri"/>
                  <a:sym typeface="Calibri"/>
                </a:rPr>
                <a:t>uthority</a:t>
              </a:r>
              <a:endParaRPr sz="2400" b="0" i="0" u="none" strike="noStrike" cap="none" dirty="0">
                <a:solidFill>
                  <a:schemeClr val="lt1"/>
                </a:solidFill>
                <a:latin typeface="Calibri"/>
                <a:ea typeface="Calibri"/>
                <a:cs typeface="Calibri"/>
                <a:sym typeface="Calibri"/>
              </a:endParaRPr>
            </a:p>
          </p:txBody>
        </p:sp>
        <p:sp>
          <p:nvSpPr>
            <p:cNvPr id="14" name="Google Shape;124;p3"/>
            <p:cNvSpPr/>
            <p:nvPr/>
          </p:nvSpPr>
          <p:spPr>
            <a:xfrm>
              <a:off x="-3" y="1630325"/>
              <a:ext cx="11261701" cy="831600"/>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125;p3"/>
            <p:cNvSpPr txBox="1"/>
            <p:nvPr/>
          </p:nvSpPr>
          <p:spPr>
            <a:xfrm>
              <a:off x="-3" y="1802738"/>
              <a:ext cx="11261701" cy="831600"/>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Arial"/>
                <a:buChar char="•"/>
              </a:pPr>
              <a:r>
                <a:rPr lang="en-US" sz="2000" dirty="0"/>
                <a:t>When was the information published or last updated? Have newer articles been published on your topic?</a:t>
              </a:r>
              <a:endParaRPr sz="2000" dirty="0"/>
            </a:p>
          </p:txBody>
        </p:sp>
        <p:sp>
          <p:nvSpPr>
            <p:cNvPr id="16" name="Google Shape;126;p3"/>
            <p:cNvSpPr/>
            <p:nvPr/>
          </p:nvSpPr>
          <p:spPr>
            <a:xfrm>
              <a:off x="547735" y="151358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127;p3"/>
            <p:cNvSpPr txBox="1"/>
            <p:nvPr/>
          </p:nvSpPr>
          <p:spPr>
            <a:xfrm>
              <a:off x="432037" y="1541512"/>
              <a:ext cx="8156999"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2400"/>
                <a:buFont typeface="Calibri"/>
                <a:buNone/>
              </a:pPr>
              <a:r>
                <a:rPr lang="sr-Latn-RS" sz="2400" dirty="0">
                  <a:solidFill>
                    <a:schemeClr val="lt1"/>
                  </a:solidFill>
                  <a:latin typeface="Calibri"/>
                  <a:ea typeface="Calibri"/>
                  <a:cs typeface="Calibri"/>
                  <a:sym typeface="Calibri"/>
                </a:rPr>
                <a:t>Date</a:t>
              </a:r>
              <a:endParaRPr sz="2700" b="0" i="0" u="none" strike="noStrike" cap="none" dirty="0">
                <a:solidFill>
                  <a:schemeClr val="lt1"/>
                </a:solidFill>
                <a:latin typeface="Calibri"/>
                <a:ea typeface="Calibri"/>
                <a:cs typeface="Calibri"/>
                <a:sym typeface="Calibri"/>
              </a:endParaRPr>
            </a:p>
          </p:txBody>
        </p:sp>
      </p:grpSp>
      <p:grpSp>
        <p:nvGrpSpPr>
          <p:cNvPr id="20" name="Google Shape;115;p3"/>
          <p:cNvGrpSpPr/>
          <p:nvPr/>
        </p:nvGrpSpPr>
        <p:grpSpPr>
          <a:xfrm>
            <a:off x="1130765" y="3536887"/>
            <a:ext cx="9461586" cy="2393668"/>
            <a:chOff x="-188845" y="9492"/>
            <a:chExt cx="11450547" cy="1820273"/>
          </a:xfrm>
        </p:grpSpPr>
        <p:sp>
          <p:nvSpPr>
            <p:cNvPr id="21" name="Google Shape;116;p3"/>
            <p:cNvSpPr/>
            <p:nvPr/>
          </p:nvSpPr>
          <p:spPr>
            <a:xfrm>
              <a:off x="-1" y="239491"/>
              <a:ext cx="11261703" cy="754015"/>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117;p3"/>
            <p:cNvSpPr txBox="1"/>
            <p:nvPr/>
          </p:nvSpPr>
          <p:spPr>
            <a:xfrm>
              <a:off x="-188845" y="57286"/>
              <a:ext cx="11261700" cy="831744"/>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1">
                <a:lnSpc>
                  <a:spcPct val="90000"/>
                </a:lnSpc>
                <a:buClr>
                  <a:srgbClr val="FF7F2A"/>
                </a:buClr>
                <a:buSzPts val="2000"/>
              </a:pPr>
              <a:endParaRPr lang="sr-Latn-RS" sz="2000" dirty="0"/>
            </a:p>
            <a:p>
              <a:pPr marL="342900" lvl="1" indent="-342900">
                <a:lnSpc>
                  <a:spcPct val="90000"/>
                </a:lnSpc>
                <a:buClr>
                  <a:srgbClr val="FF7F2A"/>
                </a:buClr>
                <a:buSzPts val="2000"/>
                <a:buFont typeface="Arial" panose="020B0604020202020204" pitchFamily="34" charset="0"/>
                <a:buChar char="•"/>
              </a:pPr>
              <a:r>
                <a:rPr lang="en-US" sz="2000" dirty="0"/>
                <a:t>Do the citations and references support the author's claim? Is</a:t>
              </a:r>
              <a:r>
                <a:rPr lang="sr-Latn-RS" sz="2000" dirty="0"/>
                <a:t> </a:t>
              </a:r>
              <a:r>
                <a:rPr lang="en-US" sz="2000" dirty="0"/>
                <a:t>there general agreement among subject experts? Does the method seem appropriate and well-executed?</a:t>
              </a:r>
              <a:endParaRPr dirty="0"/>
            </a:p>
          </p:txBody>
        </p:sp>
        <p:sp>
          <p:nvSpPr>
            <p:cNvPr id="23" name="Google Shape;118;p3"/>
            <p:cNvSpPr/>
            <p:nvPr/>
          </p:nvSpPr>
          <p:spPr>
            <a:xfrm>
              <a:off x="563086" y="949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119;p3"/>
            <p:cNvSpPr txBox="1"/>
            <p:nvPr/>
          </p:nvSpPr>
          <p:spPr>
            <a:xfrm>
              <a:off x="475770" y="39184"/>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90000"/>
                </a:lnSpc>
                <a:buClr>
                  <a:schemeClr val="lt1"/>
                </a:buClr>
                <a:buSzPts val="2400"/>
              </a:pPr>
              <a:r>
                <a:rPr lang="en-US" sz="2400" dirty="0">
                  <a:solidFill>
                    <a:schemeClr val="lt1"/>
                  </a:solidFill>
                  <a:latin typeface="Calibri"/>
                  <a:ea typeface="Calibri"/>
                  <a:cs typeface="Calibri"/>
                </a:rPr>
                <a:t>Accuracy</a:t>
              </a:r>
              <a:endParaRPr lang="en-US" sz="2400" dirty="0">
                <a:solidFill>
                  <a:schemeClr val="lt1"/>
                </a:solidFill>
                <a:latin typeface="Calibri"/>
                <a:ea typeface="Calibri"/>
                <a:cs typeface="Calibri"/>
                <a:sym typeface="Calibri"/>
              </a:endParaRPr>
            </a:p>
          </p:txBody>
        </p:sp>
        <p:sp>
          <p:nvSpPr>
            <p:cNvPr id="25" name="Google Shape;120;p3"/>
            <p:cNvSpPr/>
            <p:nvPr/>
          </p:nvSpPr>
          <p:spPr>
            <a:xfrm>
              <a:off x="-1" y="1102599"/>
              <a:ext cx="11261700" cy="637769"/>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121;p3"/>
            <p:cNvSpPr txBox="1"/>
            <p:nvPr/>
          </p:nvSpPr>
          <p:spPr>
            <a:xfrm>
              <a:off x="-188845" y="1237331"/>
              <a:ext cx="11261700" cy="592434"/>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Calibri"/>
                <a:buChar char="•"/>
              </a:pPr>
              <a:r>
                <a:rPr lang="en-US" sz="2000" dirty="0"/>
                <a:t>Does the source add something new to your knowledge of the topic?</a:t>
              </a:r>
              <a:endParaRPr sz="2000" dirty="0"/>
            </a:p>
          </p:txBody>
        </p:sp>
        <p:sp>
          <p:nvSpPr>
            <p:cNvPr id="27" name="Google Shape;122;p3"/>
            <p:cNvSpPr/>
            <p:nvPr/>
          </p:nvSpPr>
          <p:spPr>
            <a:xfrm>
              <a:off x="578637" y="979418"/>
              <a:ext cx="8172551"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123;p3"/>
            <p:cNvSpPr txBox="1"/>
            <p:nvPr/>
          </p:nvSpPr>
          <p:spPr>
            <a:xfrm>
              <a:off x="593987" y="1000991"/>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Calibri"/>
                  <a:ea typeface="Calibri"/>
                  <a:cs typeface="Calibri"/>
                  <a:sym typeface="Calibri"/>
                </a:rPr>
                <a:t>Relevance</a:t>
              </a:r>
            </a:p>
          </p:txBody>
        </p:sp>
      </p:grpSp>
      <p:sp>
        <p:nvSpPr>
          <p:cNvPr id="33" name="Google Shape;90;gcf7ead7544_0_9"/>
          <p:cNvSpPr txBox="1">
            <a:spLocks/>
          </p:cNvSpPr>
          <p:nvPr/>
        </p:nvSpPr>
        <p:spPr>
          <a:xfrm>
            <a:off x="2082362" y="6000936"/>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connect-erasmus.eu</a:t>
            </a:r>
            <a:endParaRPr lang="en-GB" dirty="0"/>
          </a:p>
        </p:txBody>
      </p:sp>
    </p:spTree>
    <p:extLst>
      <p:ext uri="{BB962C8B-B14F-4D97-AF65-F5344CB8AC3E}">
        <p14:creationId xmlns:p14="http://schemas.microsoft.com/office/powerpoint/2010/main" val="4238621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16" y="1816306"/>
            <a:ext cx="10515600" cy="781685"/>
          </a:xfrm>
        </p:spPr>
        <p:txBody>
          <a:bodyPr>
            <a:normAutofit fontScale="90000"/>
          </a:bodyPr>
          <a:lstStyle/>
          <a:p>
            <a:r>
              <a:rPr lang="en-US" dirty="0"/>
              <a:t/>
            </a:r>
            <a:br>
              <a:rPr lang="en-US" dirty="0"/>
            </a:br>
            <a:endParaRPr lang="en-US" dirty="0"/>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6" name="Content Placeholder 5"/>
          <p:cNvSpPr>
            <a:spLocks noGrp="1"/>
          </p:cNvSpPr>
          <p:nvPr>
            <p:ph idx="1"/>
          </p:nvPr>
        </p:nvSpPr>
        <p:spPr>
          <a:xfrm>
            <a:off x="826167" y="2320082"/>
            <a:ext cx="8678779" cy="389823"/>
          </a:xfrm>
        </p:spPr>
        <p:txBody>
          <a:bodyPr>
            <a:normAutofit lnSpcReduction="10000"/>
          </a:bodyPr>
          <a:lstStyle/>
          <a:p>
            <a:pPr marL="0" indent="0">
              <a:buNone/>
            </a:pPr>
            <a:r>
              <a:rPr lang="en-US" b="0" dirty="0"/>
              <a:t>Often cited finding</a:t>
            </a:r>
          </a:p>
        </p:txBody>
      </p:sp>
      <p:pic>
        <p:nvPicPr>
          <p:cNvPr id="7" name="Picture 6"/>
          <p:cNvPicPr>
            <a:picLocks noChangeAspect="1"/>
          </p:cNvPicPr>
          <p:nvPr/>
        </p:nvPicPr>
        <p:blipFill>
          <a:blip r:embed="rId2"/>
          <a:stretch>
            <a:fillRect/>
          </a:stretch>
        </p:blipFill>
        <p:spPr>
          <a:xfrm>
            <a:off x="373300" y="3150640"/>
            <a:ext cx="8267700" cy="1885950"/>
          </a:xfrm>
          <a:prstGeom prst="rect">
            <a:avLst/>
          </a:prstGeom>
        </p:spPr>
      </p:pic>
      <p:sp>
        <p:nvSpPr>
          <p:cNvPr id="9" name="Rectangle 8"/>
          <p:cNvSpPr/>
          <p:nvPr/>
        </p:nvSpPr>
        <p:spPr>
          <a:xfrm>
            <a:off x="1433202" y="670982"/>
            <a:ext cx="8858128" cy="1040238"/>
          </a:xfrm>
          <a:prstGeom prst="rec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i="1" dirty="0">
                <a:solidFill>
                  <a:schemeClr val="bg1"/>
                </a:solidFill>
              </a:rPr>
              <a:t>47% of all persons employed in the US are currently working in jobs that could be performed by computers and algorithms within the next 10 to 20 years</a:t>
            </a:r>
            <a:endParaRPr lang="en-US" dirty="0"/>
          </a:p>
        </p:txBody>
      </p:sp>
    </p:spTree>
    <p:extLst>
      <p:ext uri="{BB962C8B-B14F-4D97-AF65-F5344CB8AC3E}">
        <p14:creationId xmlns:p14="http://schemas.microsoft.com/office/powerpoint/2010/main" val="1534081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If</a:t>
            </a:r>
            <a:r>
              <a:rPr lang="sr-Latn-RS" dirty="0"/>
              <a:t> </a:t>
            </a:r>
            <a:r>
              <a:rPr lang="en-US" dirty="0"/>
              <a:t>we </a:t>
            </a:r>
            <a:r>
              <a:rPr lang="en-US" dirty="0" err="1"/>
              <a:t>evaluat</a:t>
            </a:r>
            <a:r>
              <a:rPr lang="sr-Latn-RS" dirty="0" err="1"/>
              <a:t>ed</a:t>
            </a:r>
            <a:r>
              <a:rPr lang="sr-Latn-RS" dirty="0"/>
              <a:t> </a:t>
            </a:r>
            <a:r>
              <a:rPr lang="en-US" dirty="0"/>
              <a:t>this</a:t>
            </a:r>
            <a:r>
              <a:rPr lang="sr-Latn-RS" dirty="0"/>
              <a:t> </a:t>
            </a:r>
            <a:r>
              <a:rPr lang="en-US" dirty="0"/>
              <a:t>source</a:t>
            </a:r>
            <a:r>
              <a:rPr lang="sr-Latn-RS" dirty="0"/>
              <a:t>…</a:t>
            </a:r>
            <a:endParaRPr lang="en-US" dirty="0"/>
          </a:p>
        </p:txBody>
      </p:sp>
      <p:sp>
        <p:nvSpPr>
          <p:cNvPr id="3" name="Content Placeholder 2"/>
          <p:cNvSpPr>
            <a:spLocks noGrp="1"/>
          </p:cNvSpPr>
          <p:nvPr>
            <p:ph idx="1"/>
          </p:nvPr>
        </p:nvSpPr>
        <p:spPr>
          <a:xfrm>
            <a:off x="838200" y="1892030"/>
            <a:ext cx="6489032" cy="3462024"/>
          </a:xfrm>
        </p:spPr>
        <p:txBody>
          <a:bodyPr>
            <a:normAutofit lnSpcReduction="10000"/>
          </a:bodyPr>
          <a:lstStyle/>
          <a:p>
            <a:r>
              <a:rPr lang="en-US" dirty="0">
                <a:solidFill>
                  <a:srgbClr val="FF7F2A"/>
                </a:solidFill>
              </a:rPr>
              <a:t>Rationale</a:t>
            </a:r>
            <a:r>
              <a:rPr lang="en-US" dirty="0"/>
              <a:t> </a:t>
            </a:r>
            <a:r>
              <a:rPr lang="sr-Latn-RS" dirty="0"/>
              <a:t> </a:t>
            </a:r>
            <a:r>
              <a:rPr lang="sr-Latn-RS" b="0" dirty="0">
                <a:solidFill>
                  <a:schemeClr val="tx1"/>
                </a:solidFill>
              </a:rPr>
              <a:t>- To </a:t>
            </a:r>
            <a:r>
              <a:rPr lang="en-US" b="0" dirty="0">
                <a:solidFill>
                  <a:schemeClr val="tx1"/>
                </a:solidFill>
              </a:rPr>
              <a:t>bridge the gap </a:t>
            </a:r>
            <a:r>
              <a:rPr lang="sr-Latn-RS" b="0" dirty="0">
                <a:solidFill>
                  <a:schemeClr val="tx1"/>
                </a:solidFill>
              </a:rPr>
              <a:t>in literature – at </a:t>
            </a:r>
            <a:r>
              <a:rPr lang="en-US" b="0" dirty="0">
                <a:solidFill>
                  <a:schemeClr val="tx1"/>
                </a:solidFill>
              </a:rPr>
              <a:t>the</a:t>
            </a:r>
            <a:r>
              <a:rPr lang="sr-Latn-RS" b="0" dirty="0">
                <a:solidFill>
                  <a:schemeClr val="tx1"/>
                </a:solidFill>
              </a:rPr>
              <a:t> moment </a:t>
            </a:r>
            <a:r>
              <a:rPr lang="en-US" b="0" dirty="0">
                <a:solidFill>
                  <a:schemeClr val="tx1"/>
                </a:solidFill>
              </a:rPr>
              <a:t>of writing the study there was </a:t>
            </a:r>
            <a:r>
              <a:rPr lang="sr-Latn-RS" b="0" dirty="0">
                <a:solidFill>
                  <a:schemeClr val="tx1"/>
                </a:solidFill>
              </a:rPr>
              <a:t>no</a:t>
            </a:r>
            <a:r>
              <a:rPr lang="en-US" b="0" dirty="0">
                <a:solidFill>
                  <a:schemeClr val="tx1"/>
                </a:solidFill>
              </a:rPr>
              <a:t> research that</a:t>
            </a:r>
            <a:r>
              <a:rPr lang="sr-Latn-RS" b="0" dirty="0">
                <a:solidFill>
                  <a:schemeClr val="tx1"/>
                </a:solidFill>
              </a:rPr>
              <a:t> had</a:t>
            </a:r>
            <a:r>
              <a:rPr lang="en-US" b="0" dirty="0">
                <a:solidFill>
                  <a:schemeClr val="tx1"/>
                </a:solidFill>
              </a:rPr>
              <a:t> quantified what technological progress </a:t>
            </a:r>
            <a:r>
              <a:rPr lang="sr-Latn-RS" b="0" dirty="0" err="1">
                <a:solidFill>
                  <a:schemeClr val="tx1"/>
                </a:solidFill>
              </a:rPr>
              <a:t>wa</a:t>
            </a:r>
            <a:r>
              <a:rPr lang="en-US" b="0" dirty="0">
                <a:solidFill>
                  <a:schemeClr val="tx1"/>
                </a:solidFill>
              </a:rPr>
              <a:t>s likely to mean for the future of employment</a:t>
            </a:r>
            <a:endParaRPr lang="sr-Latn-RS" b="0" dirty="0">
              <a:solidFill>
                <a:schemeClr val="tx1"/>
              </a:solidFill>
            </a:endParaRPr>
          </a:p>
          <a:p>
            <a:r>
              <a:rPr lang="en-US" dirty="0">
                <a:solidFill>
                  <a:srgbClr val="FF7F2A"/>
                </a:solidFill>
              </a:rPr>
              <a:t>Authority</a:t>
            </a:r>
            <a:r>
              <a:rPr lang="sr-Latn-RS" dirty="0"/>
              <a:t> </a:t>
            </a:r>
            <a:r>
              <a:rPr lang="sr-Latn-RS" b="0" dirty="0">
                <a:solidFill>
                  <a:schemeClr val="tx1"/>
                </a:solidFill>
              </a:rPr>
              <a:t>- </a:t>
            </a:r>
            <a:r>
              <a:rPr lang="sr-Latn-RS" b="0" dirty="0" err="1">
                <a:solidFill>
                  <a:schemeClr val="tx1"/>
                </a:solidFill>
              </a:rPr>
              <a:t>Frey</a:t>
            </a:r>
            <a:r>
              <a:rPr lang="sr-Latn-RS" b="0" dirty="0">
                <a:solidFill>
                  <a:schemeClr val="tx1"/>
                </a:solidFill>
              </a:rPr>
              <a:t> &amp; </a:t>
            </a:r>
            <a:r>
              <a:rPr lang="sr-Latn-RS" b="0" dirty="0" err="1">
                <a:solidFill>
                  <a:schemeClr val="tx1"/>
                </a:solidFill>
              </a:rPr>
              <a:t>Osborne</a:t>
            </a:r>
            <a:r>
              <a:rPr lang="sr-Latn-RS" b="0" dirty="0">
                <a:solidFill>
                  <a:schemeClr val="tx1"/>
                </a:solidFill>
              </a:rPr>
              <a:t>, </a:t>
            </a:r>
            <a:r>
              <a:rPr lang="sr-Latn-RS" b="0" dirty="0" err="1">
                <a:solidFill>
                  <a:schemeClr val="tx1"/>
                </a:solidFill>
              </a:rPr>
              <a:t>University</a:t>
            </a:r>
            <a:r>
              <a:rPr lang="sr-Latn-RS" b="0" dirty="0">
                <a:solidFill>
                  <a:schemeClr val="tx1"/>
                </a:solidFill>
              </a:rPr>
              <a:t> </a:t>
            </a:r>
            <a:r>
              <a:rPr lang="sr-Latn-RS" b="0" dirty="0" err="1">
                <a:solidFill>
                  <a:schemeClr val="tx1"/>
                </a:solidFill>
              </a:rPr>
              <a:t>of</a:t>
            </a:r>
            <a:r>
              <a:rPr lang="sr-Latn-RS" b="0" dirty="0">
                <a:solidFill>
                  <a:schemeClr val="tx1"/>
                </a:solidFill>
              </a:rPr>
              <a:t> </a:t>
            </a:r>
            <a:r>
              <a:rPr lang="sr-Latn-RS" b="0" dirty="0" err="1">
                <a:solidFill>
                  <a:schemeClr val="tx1"/>
                </a:solidFill>
              </a:rPr>
              <a:t>Oxford</a:t>
            </a:r>
            <a:r>
              <a:rPr lang="sr-Latn-RS" b="0" dirty="0">
                <a:solidFill>
                  <a:schemeClr val="tx1"/>
                </a:solidFill>
              </a:rPr>
              <a:t> </a:t>
            </a:r>
          </a:p>
          <a:p>
            <a:r>
              <a:rPr lang="en-US" dirty="0">
                <a:solidFill>
                  <a:srgbClr val="FF7F2A"/>
                </a:solidFill>
              </a:rPr>
              <a:t>Date</a:t>
            </a:r>
            <a:r>
              <a:rPr lang="en-US" dirty="0">
                <a:solidFill>
                  <a:schemeClr val="tx1"/>
                </a:solidFill>
              </a:rPr>
              <a:t> </a:t>
            </a:r>
            <a:r>
              <a:rPr lang="sr-Latn-RS" b="0" dirty="0">
                <a:solidFill>
                  <a:schemeClr val="tx1"/>
                </a:solidFill>
              </a:rPr>
              <a:t>- </a:t>
            </a:r>
            <a:r>
              <a:rPr lang="en-US" b="0" dirty="0">
                <a:solidFill>
                  <a:schemeClr val="tx1"/>
                </a:solidFill>
              </a:rPr>
              <a:t>It was published </a:t>
            </a:r>
            <a:r>
              <a:rPr lang="sr-Latn-RS" b="0" dirty="0">
                <a:solidFill>
                  <a:schemeClr val="tx1"/>
                </a:solidFill>
              </a:rPr>
              <a:t>in 2013, </a:t>
            </a:r>
            <a:r>
              <a:rPr lang="en-US" b="0" dirty="0">
                <a:solidFill>
                  <a:schemeClr val="tx1"/>
                </a:solidFill>
              </a:rPr>
              <a:t>there</a:t>
            </a:r>
            <a:r>
              <a:rPr lang="sr-Latn-RS" b="0" dirty="0">
                <a:solidFill>
                  <a:schemeClr val="tx1"/>
                </a:solidFill>
              </a:rPr>
              <a:t> are </a:t>
            </a:r>
            <a:r>
              <a:rPr lang="en-US" b="0" dirty="0" smtClean="0">
                <a:solidFill>
                  <a:schemeClr val="tx1"/>
                </a:solidFill>
              </a:rPr>
              <a:t>newer</a:t>
            </a:r>
            <a:r>
              <a:rPr lang="sr-Latn-RS" b="0" dirty="0" smtClean="0">
                <a:solidFill>
                  <a:schemeClr val="tx1"/>
                </a:solidFill>
              </a:rPr>
              <a:t> </a:t>
            </a:r>
            <a:r>
              <a:rPr lang="sr-Latn-RS" b="0" dirty="0" err="1" smtClean="0">
                <a:solidFill>
                  <a:schemeClr val="tx1"/>
                </a:solidFill>
              </a:rPr>
              <a:t>research</a:t>
            </a:r>
            <a:r>
              <a:rPr lang="en-US" b="0" dirty="0" smtClean="0">
                <a:solidFill>
                  <a:schemeClr val="tx1"/>
                </a:solidFill>
              </a:rPr>
              <a:t> </a:t>
            </a:r>
            <a:r>
              <a:rPr lang="en-US" b="0" dirty="0">
                <a:solidFill>
                  <a:schemeClr val="tx1"/>
                </a:solidFill>
              </a:rPr>
              <a:t>on this topic</a:t>
            </a:r>
            <a:r>
              <a:rPr lang="sr-Latn-RS" b="0" dirty="0">
                <a:solidFill>
                  <a:schemeClr val="tx1"/>
                </a:solidFill>
              </a:rPr>
              <a:t>, </a:t>
            </a:r>
            <a:r>
              <a:rPr lang="en-US" b="0" dirty="0">
                <a:solidFill>
                  <a:schemeClr val="tx1"/>
                </a:solidFill>
              </a:rPr>
              <a:t>including new research studies by the authors of this study</a:t>
            </a:r>
            <a:endParaRPr lang="sr-Latn-RS" b="0" dirty="0">
              <a:solidFill>
                <a:schemeClr val="tx1"/>
              </a:solidFill>
            </a:endParaRPr>
          </a:p>
          <a:p>
            <a:endParaRPr lang="sr-Latn-RS" dirty="0"/>
          </a:p>
          <a:p>
            <a:endParaRPr lang="en-US" dirty="0"/>
          </a:p>
        </p:txBody>
      </p:sp>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pic>
        <p:nvPicPr>
          <p:cNvPr id="5" name="Picture 4"/>
          <p:cNvPicPr>
            <a:picLocks noChangeAspect="1"/>
          </p:cNvPicPr>
          <p:nvPr/>
        </p:nvPicPr>
        <p:blipFill>
          <a:blip r:embed="rId3"/>
          <a:stretch>
            <a:fillRect/>
          </a:stretch>
        </p:blipFill>
        <p:spPr>
          <a:xfrm>
            <a:off x="8399546" y="765175"/>
            <a:ext cx="3343275" cy="4737435"/>
          </a:xfrm>
          <a:prstGeom prst="rect">
            <a:avLst/>
          </a:prstGeom>
        </p:spPr>
      </p:pic>
    </p:spTree>
    <p:extLst>
      <p:ext uri="{BB962C8B-B14F-4D97-AF65-F5344CB8AC3E}">
        <p14:creationId xmlns:p14="http://schemas.microsoft.com/office/powerpoint/2010/main" val="272348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err="1"/>
              <a:t>If</a:t>
            </a:r>
            <a:r>
              <a:rPr lang="sr-Latn-RS" dirty="0"/>
              <a:t> </a:t>
            </a:r>
            <a:r>
              <a:rPr lang="sr-Latn-RS" dirty="0" err="1"/>
              <a:t>we</a:t>
            </a:r>
            <a:r>
              <a:rPr lang="en-US" dirty="0"/>
              <a:t> </a:t>
            </a:r>
            <a:r>
              <a:rPr lang="en-US" dirty="0" err="1"/>
              <a:t>evaluat</a:t>
            </a:r>
            <a:r>
              <a:rPr lang="sr-Latn-RS" dirty="0" err="1"/>
              <a:t>ed</a:t>
            </a:r>
            <a:r>
              <a:rPr lang="sr-Latn-RS" dirty="0"/>
              <a:t> </a:t>
            </a:r>
            <a:r>
              <a:rPr lang="en-US" dirty="0"/>
              <a:t>this</a:t>
            </a:r>
            <a:r>
              <a:rPr lang="sr-Latn-RS" dirty="0"/>
              <a:t> </a:t>
            </a:r>
            <a:r>
              <a:rPr lang="en-US" dirty="0"/>
              <a:t>source</a:t>
            </a:r>
            <a:r>
              <a:rPr lang="sr-Latn-RS" dirty="0"/>
              <a:t>…</a:t>
            </a:r>
            <a:endParaRPr lang="en-US" dirty="0"/>
          </a:p>
        </p:txBody>
      </p:sp>
      <p:sp>
        <p:nvSpPr>
          <p:cNvPr id="3" name="Content Placeholder 2"/>
          <p:cNvSpPr>
            <a:spLocks noGrp="1"/>
          </p:cNvSpPr>
          <p:nvPr>
            <p:ph idx="1"/>
          </p:nvPr>
        </p:nvSpPr>
        <p:spPr>
          <a:xfrm>
            <a:off x="838200" y="1892029"/>
            <a:ext cx="10515600" cy="3716973"/>
          </a:xfrm>
        </p:spPr>
        <p:txBody>
          <a:bodyPr>
            <a:normAutofit/>
          </a:bodyPr>
          <a:lstStyle/>
          <a:p>
            <a:pPr fontAlgn="base"/>
            <a:r>
              <a:rPr lang="en-US" dirty="0">
                <a:solidFill>
                  <a:srgbClr val="FF7F2A"/>
                </a:solidFill>
              </a:rPr>
              <a:t>Accuracy</a:t>
            </a:r>
            <a:r>
              <a:rPr lang="en-US" dirty="0"/>
              <a:t> </a:t>
            </a:r>
            <a:r>
              <a:rPr lang="sr-Latn-RS" b="0" dirty="0">
                <a:solidFill>
                  <a:schemeClr val="tx1"/>
                </a:solidFill>
              </a:rPr>
              <a:t>- </a:t>
            </a:r>
            <a:r>
              <a:rPr lang="en-US" b="0" dirty="0">
                <a:solidFill>
                  <a:schemeClr val="tx1"/>
                </a:solidFill>
              </a:rPr>
              <a:t>There </a:t>
            </a:r>
            <a:r>
              <a:rPr lang="sr-Latn-RS" b="0" dirty="0">
                <a:solidFill>
                  <a:schemeClr val="tx1"/>
                </a:solidFill>
              </a:rPr>
              <a:t>is no </a:t>
            </a:r>
            <a:r>
              <a:rPr lang="en-US" b="0" dirty="0">
                <a:solidFill>
                  <a:schemeClr val="tx1"/>
                </a:solidFill>
              </a:rPr>
              <a:t>agreement between the experts </a:t>
            </a:r>
            <a:r>
              <a:rPr lang="sr-Latn-RS" b="0" dirty="0">
                <a:solidFill>
                  <a:schemeClr val="tx1"/>
                </a:solidFill>
              </a:rPr>
              <a:t>on </a:t>
            </a:r>
            <a:r>
              <a:rPr lang="en-US" b="0" dirty="0">
                <a:solidFill>
                  <a:schemeClr val="tx1"/>
                </a:solidFill>
              </a:rPr>
              <a:t>this topic</a:t>
            </a:r>
            <a:r>
              <a:rPr lang="sr-Latn-RS" b="0" dirty="0">
                <a:solidFill>
                  <a:schemeClr val="tx1"/>
                </a:solidFill>
              </a:rPr>
              <a:t>. </a:t>
            </a:r>
            <a:r>
              <a:rPr lang="en-US" b="0" dirty="0">
                <a:solidFill>
                  <a:schemeClr val="tx1"/>
                </a:solidFill>
              </a:rPr>
              <a:t>Method relies on subjective assessments of the potential for occupations to be fully automated.</a:t>
            </a:r>
            <a:r>
              <a:rPr lang="sr-Latn-RS" b="0" dirty="0">
                <a:solidFill>
                  <a:schemeClr val="tx1"/>
                </a:solidFill>
              </a:rPr>
              <a:t> </a:t>
            </a:r>
            <a:r>
              <a:rPr lang="en-US" b="0" dirty="0">
                <a:solidFill>
                  <a:schemeClr val="tx1"/>
                </a:solidFill>
              </a:rPr>
              <a:t>The authors emphasized that they made </a:t>
            </a:r>
            <a:r>
              <a:rPr lang="sr-Latn-RS" b="0" dirty="0">
                <a:solidFill>
                  <a:schemeClr val="tx1"/>
                </a:solidFill>
              </a:rPr>
              <a:t>no </a:t>
            </a:r>
            <a:r>
              <a:rPr lang="en-US" b="0" dirty="0">
                <a:solidFill>
                  <a:schemeClr val="tx1"/>
                </a:solidFill>
              </a:rPr>
              <a:t>attempt</a:t>
            </a:r>
            <a:r>
              <a:rPr lang="sr-Latn-RS" b="0" dirty="0">
                <a:solidFill>
                  <a:schemeClr val="tx1"/>
                </a:solidFill>
              </a:rPr>
              <a:t> </a:t>
            </a:r>
            <a:r>
              <a:rPr lang="en-US" b="0" dirty="0">
                <a:solidFill>
                  <a:schemeClr val="tx1"/>
                </a:solidFill>
              </a:rPr>
              <a:t>to estimate how many jobs will actually be automated</a:t>
            </a:r>
            <a:r>
              <a:rPr lang="sr-Latn-RS" b="0" dirty="0">
                <a:solidFill>
                  <a:schemeClr val="tx1"/>
                </a:solidFill>
              </a:rPr>
              <a:t>, </a:t>
            </a:r>
            <a:r>
              <a:rPr lang="en-US" b="0" dirty="0">
                <a:solidFill>
                  <a:schemeClr val="tx1"/>
                </a:solidFill>
              </a:rPr>
              <a:t>which</a:t>
            </a:r>
            <a:r>
              <a:rPr lang="sr-Latn-RS" b="0" dirty="0">
                <a:solidFill>
                  <a:schemeClr val="tx1"/>
                </a:solidFill>
              </a:rPr>
              <a:t> </a:t>
            </a:r>
            <a:r>
              <a:rPr lang="en-US" b="0" dirty="0">
                <a:solidFill>
                  <a:schemeClr val="tx1"/>
                </a:solidFill>
              </a:rPr>
              <a:t>depend on many other things</a:t>
            </a:r>
            <a:endParaRPr lang="sr-Latn-RS" dirty="0">
              <a:solidFill>
                <a:schemeClr val="tx1"/>
              </a:solidFill>
            </a:endParaRPr>
          </a:p>
          <a:p>
            <a:r>
              <a:rPr lang="en-US" dirty="0">
                <a:solidFill>
                  <a:srgbClr val="FF7F2A"/>
                </a:solidFill>
              </a:rPr>
              <a:t>Relevance</a:t>
            </a:r>
            <a:r>
              <a:rPr lang="sr-Latn-RS" dirty="0">
                <a:solidFill>
                  <a:srgbClr val="FF7F2A"/>
                </a:solidFill>
              </a:rPr>
              <a:t> </a:t>
            </a:r>
            <a:r>
              <a:rPr lang="sr-Latn-RS" b="0" dirty="0">
                <a:solidFill>
                  <a:schemeClr val="tx1"/>
                </a:solidFill>
              </a:rPr>
              <a:t>- </a:t>
            </a:r>
            <a:r>
              <a:rPr lang="sr-Latn-RS" b="0" dirty="0" err="1">
                <a:solidFill>
                  <a:schemeClr val="tx1"/>
                </a:solidFill>
              </a:rPr>
              <a:t>It</a:t>
            </a:r>
            <a:r>
              <a:rPr lang="sr-Latn-RS" b="0" dirty="0">
                <a:solidFill>
                  <a:schemeClr val="tx1"/>
                </a:solidFill>
              </a:rPr>
              <a:t> is </a:t>
            </a:r>
            <a:r>
              <a:rPr lang="en-US" b="0" dirty="0">
                <a:solidFill>
                  <a:schemeClr val="tx1"/>
                </a:solidFill>
              </a:rPr>
              <a:t>highly relevant source for understanding changes </a:t>
            </a:r>
            <a:r>
              <a:rPr lang="sr-Latn-RS" b="0" dirty="0">
                <a:solidFill>
                  <a:schemeClr val="tx1"/>
                </a:solidFill>
              </a:rPr>
              <a:t>in </a:t>
            </a:r>
            <a:r>
              <a:rPr lang="en-US" b="0" dirty="0">
                <a:solidFill>
                  <a:schemeClr val="tx1"/>
                </a:solidFill>
              </a:rPr>
              <a:t>the world of work</a:t>
            </a:r>
            <a:r>
              <a:rPr lang="sr-Latn-RS" b="0" dirty="0">
                <a:solidFill>
                  <a:schemeClr val="tx1"/>
                </a:solidFill>
              </a:rPr>
              <a:t>, but </a:t>
            </a:r>
            <a:r>
              <a:rPr lang="en-US" b="0" dirty="0">
                <a:solidFill>
                  <a:schemeClr val="tx1"/>
                </a:solidFill>
              </a:rPr>
              <a:t>its findings must be put in the context of aims, methods and limitations,</a:t>
            </a:r>
            <a:r>
              <a:rPr lang="sr-Latn-RS" b="0" dirty="0">
                <a:solidFill>
                  <a:schemeClr val="tx1"/>
                </a:solidFill>
              </a:rPr>
              <a:t> as </a:t>
            </a:r>
            <a:r>
              <a:rPr lang="en-US" b="0" dirty="0">
                <a:solidFill>
                  <a:schemeClr val="tx1"/>
                </a:solidFill>
              </a:rPr>
              <a:t>well</a:t>
            </a:r>
            <a:r>
              <a:rPr lang="sr-Latn-RS" b="0" dirty="0">
                <a:solidFill>
                  <a:schemeClr val="tx1"/>
                </a:solidFill>
              </a:rPr>
              <a:t> as more </a:t>
            </a:r>
            <a:r>
              <a:rPr lang="en-US" b="0" dirty="0">
                <a:solidFill>
                  <a:schemeClr val="tx1"/>
                </a:solidFill>
              </a:rPr>
              <a:t>recent findings</a:t>
            </a:r>
            <a:endParaRPr lang="sr-Latn-RS" b="0" dirty="0">
              <a:solidFill>
                <a:schemeClr val="tx1"/>
              </a:solidFill>
            </a:endParaRPr>
          </a:p>
          <a:p>
            <a:endParaRPr lang="sr-Latn-RS" dirty="0"/>
          </a:p>
          <a:p>
            <a:endParaRPr lang="en-US" dirty="0"/>
          </a:p>
        </p:txBody>
      </p:sp>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723702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err="1" smtClean="0"/>
              <a:t>Work</a:t>
            </a:r>
            <a:r>
              <a:rPr lang="sr-Latn-RS" dirty="0" smtClean="0"/>
              <a:t> in </a:t>
            </a:r>
            <a:r>
              <a:rPr lang="sr-Latn-RS" dirty="0" err="1" smtClean="0"/>
              <a:t>groups</a:t>
            </a:r>
            <a:endParaRPr lang="en-US" dirty="0"/>
          </a:p>
        </p:txBody>
      </p:sp>
      <p:sp>
        <p:nvSpPr>
          <p:cNvPr id="3" name="Text Placeholder 2"/>
          <p:cNvSpPr>
            <a:spLocks noGrp="1"/>
          </p:cNvSpPr>
          <p:nvPr>
            <p:ph type="body" idx="1"/>
          </p:nvPr>
        </p:nvSpPr>
        <p:spPr/>
        <p:txBody>
          <a:bodyPr/>
          <a:lstStyle/>
          <a:p>
            <a:r>
              <a:rPr lang="en-GB" dirty="0"/>
              <a:t>We are now going to work in </a:t>
            </a:r>
            <a:r>
              <a:rPr lang="en-GB" dirty="0" smtClean="0"/>
              <a:t>groups</a:t>
            </a:r>
            <a:r>
              <a:rPr lang="en-GB" dirty="0"/>
              <a:t>, and the task is going to be to evaluate the source of given information on the change in the world of work</a:t>
            </a:r>
            <a:r>
              <a:rPr lang="en-GB" b="1" dirty="0"/>
              <a:t> </a:t>
            </a:r>
            <a:r>
              <a:rPr lang="en-US" dirty="0"/>
              <a:t>using the search engine</a:t>
            </a:r>
            <a:r>
              <a:rPr lang="en-GB" dirty="0"/>
              <a:t>.</a:t>
            </a:r>
            <a:endParaRPr lang="en-US" b="1" dirty="0"/>
          </a:p>
          <a:p>
            <a:endParaRPr lang="en-US" dirty="0"/>
          </a:p>
        </p:txBody>
      </p:sp>
      <p:sp>
        <p:nvSpPr>
          <p:cNvPr id="4" name="Footer Placeholder 3"/>
          <p:cNvSpPr>
            <a:spLocks noGrp="1"/>
          </p:cNvSpPr>
          <p:nvPr>
            <p:ph type="ftr" sz="quarter" idx="11"/>
          </p:nvPr>
        </p:nvSpPr>
        <p:spPr/>
        <p:txBody>
          <a:bodyPr/>
          <a:lstStyle/>
          <a:p>
            <a:r>
              <a:rPr lang="lt-LT" smtClean="0"/>
              <a:t>connect-erasmus.eu</a:t>
            </a:r>
            <a:endParaRPr lang="lt-LT"/>
          </a:p>
        </p:txBody>
      </p:sp>
    </p:spTree>
    <p:extLst>
      <p:ext uri="{BB962C8B-B14F-4D97-AF65-F5344CB8AC3E}">
        <p14:creationId xmlns:p14="http://schemas.microsoft.com/office/powerpoint/2010/main" val="15380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1326896" y="4070296"/>
            <a:ext cx="10515600" cy="781685"/>
          </a:xfrm>
        </p:spPr>
        <p:txBody>
          <a:bodyPr>
            <a:normAutofit fontScale="90000"/>
          </a:bodyPr>
          <a:lstStyle/>
          <a:p>
            <a:r>
              <a:rPr lang="en-US" dirty="0"/>
              <a:t>Developments in the world of work have attracted immense attention</a:t>
            </a:r>
            <a:r>
              <a:rPr lang="sr-Latn-RS" dirty="0"/>
              <a:t> in </a:t>
            </a:r>
            <a:r>
              <a:rPr lang="en-US" dirty="0"/>
              <a:t>the recent years</a:t>
            </a:r>
            <a:r>
              <a:rPr lang="sr-Latn-RS" dirty="0"/>
              <a:t>…</a:t>
            </a:r>
            <a:r>
              <a:rPr lang="lt-LT" dirty="0"/>
              <a:t/>
            </a:r>
            <a:br>
              <a:rPr lang="lt-LT" dirty="0"/>
            </a:br>
            <a:r>
              <a:rPr lang="sr-Latn-RS" dirty="0"/>
              <a:t/>
            </a:r>
            <a:br>
              <a:rPr lang="sr-Latn-RS" dirty="0"/>
            </a:b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287910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en-US" dirty="0"/>
              <a:t>Thank you for </a:t>
            </a:r>
            <a:br>
              <a:rPr lang="en-US" dirty="0"/>
            </a:br>
            <a:r>
              <a:rPr lang="en-US" dirty="0"/>
              <a:t>the </a:t>
            </a:r>
            <a:r>
              <a:rPr lang="sr-Latn-RS" dirty="0" smtClean="0"/>
              <a:t>a</a:t>
            </a:r>
            <a:r>
              <a:rPr lang="en-US" dirty="0" err="1" smtClean="0"/>
              <a:t>ttention</a:t>
            </a:r>
            <a:r>
              <a:rPr lang="en-US" dirty="0"/>
              <a:t>. </a:t>
            </a:r>
            <a:br>
              <a:rPr lang="en-US" dirty="0"/>
            </a:br>
            <a:r>
              <a:rPr lang="en-US" dirty="0"/>
              <a:t>Questions?</a:t>
            </a: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551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lt-LT"/>
              <a:t>connect-erasmus.eu</a:t>
            </a:r>
          </a:p>
        </p:txBody>
      </p:sp>
      <p:sp>
        <p:nvSpPr>
          <p:cNvPr id="4" name="Text Placeholder 3"/>
          <p:cNvSpPr>
            <a:spLocks noGrp="1"/>
          </p:cNvSpPr>
          <p:nvPr>
            <p:ph type="body" sz="half" idx="2"/>
          </p:nvPr>
        </p:nvSpPr>
        <p:spPr>
          <a:xfrm>
            <a:off x="1431986" y="4327863"/>
            <a:ext cx="8574656" cy="1106778"/>
          </a:xfrm>
        </p:spPr>
        <p:txBody>
          <a:bodyPr>
            <a:noAutofit/>
          </a:bodyPr>
          <a:lstStyle/>
          <a:p>
            <a:r>
              <a:rPr lang="en-US" sz="1800" dirty="0"/>
              <a:t>International publications regarding</a:t>
            </a:r>
            <a:r>
              <a:rPr lang="sr-Latn-RS" sz="1800" dirty="0"/>
              <a:t> </a:t>
            </a:r>
            <a:r>
              <a:rPr lang="en-US" sz="1800" dirty="0"/>
              <a:t>the future of work from the period</a:t>
            </a:r>
            <a:r>
              <a:rPr lang="sr-Latn-RS" sz="1800" dirty="0"/>
              <a:t> </a:t>
            </a:r>
            <a:r>
              <a:rPr lang="en-US" sz="1800" dirty="0"/>
              <a:t>1959-1997, 1998-2008, 2009-2014 and 2015-2019</a:t>
            </a:r>
            <a:endParaRPr lang="sr-Latn-RS" sz="1800" dirty="0"/>
          </a:p>
          <a:p>
            <a:r>
              <a:rPr lang="en-US" sz="1400" dirty="0"/>
              <a:t>Source</a:t>
            </a:r>
            <a:r>
              <a:rPr lang="sr-Latn-RS" sz="1400" dirty="0"/>
              <a:t>: </a:t>
            </a:r>
            <a:r>
              <a:rPr lang="en-US" sz="1400" dirty="0"/>
              <a:t>Santana, M., &amp; </a:t>
            </a:r>
            <a:r>
              <a:rPr lang="en-US" sz="1400" dirty="0" err="1"/>
              <a:t>Cobo</a:t>
            </a:r>
            <a:r>
              <a:rPr lang="en-US" sz="1400" dirty="0"/>
              <a:t>, M. J. (2020). What is the future of work? A science mapping analysis. </a:t>
            </a:r>
            <a:r>
              <a:rPr lang="en-US" sz="1400" i="1" dirty="0"/>
              <a:t>European Management Journal</a:t>
            </a:r>
            <a:r>
              <a:rPr lang="en-US" sz="1400" dirty="0"/>
              <a:t>, </a:t>
            </a:r>
            <a:r>
              <a:rPr lang="en-US" sz="1400" i="1" dirty="0"/>
              <a:t>38</a:t>
            </a:r>
            <a:r>
              <a:rPr lang="en-US" sz="1400" dirty="0"/>
              <a:t>(6), 846-862.</a:t>
            </a:r>
            <a:endParaRPr lang="sr-Latn-RS" sz="1400" dirty="0"/>
          </a:p>
        </p:txBody>
      </p:sp>
      <p:pic>
        <p:nvPicPr>
          <p:cNvPr id="5" name="Picture 4"/>
          <p:cNvPicPr>
            <a:picLocks noChangeAspect="1"/>
          </p:cNvPicPr>
          <p:nvPr/>
        </p:nvPicPr>
        <p:blipFill>
          <a:blip r:embed="rId2">
            <a:duotone>
              <a:schemeClr val="accent4">
                <a:shade val="45000"/>
                <a:satMod val="135000"/>
              </a:schemeClr>
              <a:prstClr val="white"/>
            </a:duotone>
          </a:blip>
          <a:stretch>
            <a:fillRect/>
          </a:stretch>
        </p:blipFill>
        <p:spPr>
          <a:xfrm>
            <a:off x="2639683" y="294460"/>
            <a:ext cx="6340416" cy="3939676"/>
          </a:xfrm>
          <a:prstGeom prst="rect">
            <a:avLst/>
          </a:prstGeom>
        </p:spPr>
      </p:pic>
    </p:spTree>
    <p:extLst>
      <p:ext uri="{BB962C8B-B14F-4D97-AF65-F5344CB8AC3E}">
        <p14:creationId xmlns:p14="http://schemas.microsoft.com/office/powerpoint/2010/main" val="273539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895" y="-143220"/>
            <a:ext cx="11370975" cy="1179942"/>
          </a:xfrm>
        </p:spPr>
        <p:txBody>
          <a:bodyPr>
            <a:normAutofit/>
          </a:bodyPr>
          <a:lstStyle/>
          <a:p>
            <a:r>
              <a:rPr lang="sr-Latn-RS" sz="4000" dirty="0">
                <a:solidFill>
                  <a:srgbClr val="FF7F2A"/>
                </a:solidFill>
              </a:rPr>
              <a:t>5 </a:t>
            </a:r>
            <a:r>
              <a:rPr lang="en-US" sz="4000" dirty="0">
                <a:solidFill>
                  <a:srgbClr val="FF7F2A"/>
                </a:solidFill>
              </a:rPr>
              <a:t>dimensions </a:t>
            </a:r>
            <a:r>
              <a:rPr lang="en-US" sz="4000" dirty="0"/>
              <a:t>of impact of trends to world</a:t>
            </a:r>
            <a:r>
              <a:rPr lang="sr-Latn-RS" sz="4000" dirty="0"/>
              <a:t> </a:t>
            </a:r>
            <a:r>
              <a:rPr lang="en-US" sz="4000" dirty="0"/>
              <a:t>of work</a:t>
            </a:r>
          </a:p>
        </p:txBody>
      </p:sp>
      <p:sp>
        <p:nvSpPr>
          <p:cNvPr id="3" name="Text Placeholder 2"/>
          <p:cNvSpPr>
            <a:spLocks noGrp="1"/>
          </p:cNvSpPr>
          <p:nvPr>
            <p:ph type="body" idx="1"/>
          </p:nvPr>
        </p:nvSpPr>
        <p:spPr>
          <a:xfrm>
            <a:off x="8356905" y="1933917"/>
            <a:ext cx="3623734" cy="2818705"/>
          </a:xfrm>
        </p:spPr>
        <p:txBody>
          <a:bodyPr/>
          <a:lstStyle/>
          <a:p>
            <a:r>
              <a:rPr lang="en-US" dirty="0">
                <a:solidFill>
                  <a:schemeClr val="tx1">
                    <a:lumMod val="95000"/>
                    <a:lumOff val="5000"/>
                  </a:schemeClr>
                </a:solidFill>
              </a:rPr>
              <a:t>The</a:t>
            </a:r>
            <a:r>
              <a:rPr lang="sr-Latn-RS" dirty="0">
                <a:solidFill>
                  <a:schemeClr val="tx1">
                    <a:lumMod val="95000"/>
                    <a:lumOff val="5000"/>
                  </a:schemeClr>
                </a:solidFill>
              </a:rPr>
              <a:t> </a:t>
            </a:r>
            <a:r>
              <a:rPr lang="en-US" dirty="0">
                <a:solidFill>
                  <a:schemeClr val="tx1">
                    <a:lumMod val="95000"/>
                    <a:lumOff val="5000"/>
                  </a:schemeClr>
                </a:solidFill>
              </a:rPr>
              <a:t>future of work</a:t>
            </a:r>
            <a:r>
              <a:rPr lang="sr-Latn-RS" dirty="0">
                <a:solidFill>
                  <a:schemeClr val="tx1">
                    <a:lumMod val="95000"/>
                    <a:lumOff val="5000"/>
                  </a:schemeClr>
                </a:solidFill>
              </a:rPr>
              <a:t> </a:t>
            </a:r>
            <a:r>
              <a:rPr lang="en-US" dirty="0">
                <a:solidFill>
                  <a:schemeClr val="tx1">
                    <a:lumMod val="95000"/>
                    <a:lumOff val="5000"/>
                  </a:schemeClr>
                </a:solidFill>
              </a:rPr>
              <a:t>can </a:t>
            </a:r>
            <a:r>
              <a:rPr lang="sr-Latn-RS" dirty="0">
                <a:solidFill>
                  <a:schemeClr val="tx1">
                    <a:lumMod val="95000"/>
                    <a:lumOff val="5000"/>
                  </a:schemeClr>
                </a:solidFill>
              </a:rPr>
              <a:t>be </a:t>
            </a:r>
            <a:r>
              <a:rPr lang="en-US" dirty="0">
                <a:solidFill>
                  <a:schemeClr val="tx1">
                    <a:lumMod val="95000"/>
                    <a:lumOff val="5000"/>
                  </a:schemeClr>
                </a:solidFill>
              </a:rPr>
              <a:t>described along five dimensions in which current changes will impact the world of work (</a:t>
            </a:r>
            <a:r>
              <a:rPr lang="en-US" dirty="0" err="1">
                <a:solidFill>
                  <a:schemeClr val="tx1">
                    <a:lumMod val="95000"/>
                    <a:lumOff val="5000"/>
                  </a:schemeClr>
                </a:solidFill>
              </a:rPr>
              <a:t>Balliester</a:t>
            </a:r>
            <a:r>
              <a:rPr lang="sr-Latn-RS" dirty="0">
                <a:solidFill>
                  <a:schemeClr val="tx1">
                    <a:lumMod val="95000"/>
                    <a:lumOff val="5000"/>
                  </a:schemeClr>
                </a:solidFill>
              </a:rPr>
              <a:t> &amp; </a:t>
            </a:r>
            <a:r>
              <a:rPr lang="en-US" dirty="0" err="1">
                <a:solidFill>
                  <a:schemeClr val="tx1">
                    <a:lumMod val="95000"/>
                    <a:lumOff val="5000"/>
                  </a:schemeClr>
                </a:solidFill>
              </a:rPr>
              <a:t>Elsheikhi</a:t>
            </a:r>
            <a:r>
              <a:rPr lang="sr-Latn-RS" dirty="0">
                <a:solidFill>
                  <a:schemeClr val="tx1">
                    <a:lumMod val="95000"/>
                    <a:lumOff val="5000"/>
                  </a:schemeClr>
                </a:solidFill>
              </a:rPr>
              <a:t>, 2018)</a:t>
            </a:r>
          </a:p>
        </p:txBody>
      </p:sp>
      <p:sp>
        <p:nvSpPr>
          <p:cNvPr id="4" name="Footer Placeholder 3"/>
          <p:cNvSpPr>
            <a:spLocks noGrp="1"/>
          </p:cNvSpPr>
          <p:nvPr>
            <p:ph type="ftr" sz="quarter" idx="11"/>
          </p:nvPr>
        </p:nvSpPr>
        <p:spPr/>
        <p:txBody>
          <a:bodyPr/>
          <a:lstStyle/>
          <a:p>
            <a:r>
              <a:rPr lang="lt-LT"/>
              <a:t>connect-erasmus.eu</a:t>
            </a:r>
          </a:p>
        </p:txBody>
      </p:sp>
      <p:graphicFrame>
        <p:nvGraphicFramePr>
          <p:cNvPr id="5" name="Diagram 4"/>
          <p:cNvGraphicFramePr/>
          <p:nvPr>
            <p:extLst>
              <p:ext uri="{D42A27DB-BD31-4B8C-83A1-F6EECF244321}">
                <p14:modId xmlns:p14="http://schemas.microsoft.com/office/powerpoint/2010/main" val="1681122940"/>
              </p:ext>
            </p:extLst>
          </p:nvPr>
        </p:nvGraphicFramePr>
        <p:xfrm>
          <a:off x="930895" y="1150316"/>
          <a:ext cx="7333544" cy="4576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37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9009-5610-4D07-9C4B-84C797754B83}"/>
              </a:ext>
            </a:extLst>
          </p:cNvPr>
          <p:cNvSpPr>
            <a:spLocks noGrp="1"/>
          </p:cNvSpPr>
          <p:nvPr>
            <p:ph type="title"/>
          </p:nvPr>
        </p:nvSpPr>
        <p:spPr>
          <a:xfrm>
            <a:off x="1023938" y="890016"/>
            <a:ext cx="10641399" cy="1492966"/>
          </a:xfrm>
        </p:spPr>
        <p:txBody>
          <a:bodyPr>
            <a:normAutofit fontScale="90000"/>
          </a:bodyPr>
          <a:lstStyle/>
          <a:p>
            <a:r>
              <a:rPr lang="sr-Latn-RS" dirty="0" smtClean="0"/>
              <a:t>W</a:t>
            </a:r>
            <a:r>
              <a:rPr lang="en-US" dirty="0" smtClean="0"/>
              <a:t>e </a:t>
            </a:r>
            <a:r>
              <a:rPr lang="en-US" dirty="0"/>
              <a:t>will </a:t>
            </a:r>
            <a:r>
              <a:rPr lang="sr-Latn-RS" dirty="0" err="1" smtClean="0"/>
              <a:t>now</a:t>
            </a:r>
            <a:r>
              <a:rPr lang="sr-Latn-RS" dirty="0" smtClean="0"/>
              <a:t> </a:t>
            </a:r>
            <a:r>
              <a:rPr lang="en-US" dirty="0" smtClean="0"/>
              <a:t>look </a:t>
            </a:r>
            <a:r>
              <a:rPr lang="en-US" dirty="0"/>
              <a:t>into </a:t>
            </a:r>
            <a:r>
              <a:rPr lang="sr-Latn-RS" dirty="0"/>
              <a:t>some </a:t>
            </a:r>
            <a:r>
              <a:rPr lang="en-US" dirty="0"/>
              <a:t>of the changes and</a:t>
            </a:r>
            <a:r>
              <a:rPr lang="sr-Latn-RS" dirty="0"/>
              <a:t> </a:t>
            </a:r>
            <a:r>
              <a:rPr lang="en-US" dirty="0"/>
              <a:t>their</a:t>
            </a:r>
            <a:r>
              <a:rPr lang="sr-Latn-RS" dirty="0"/>
              <a:t> </a:t>
            </a:r>
            <a:r>
              <a:rPr lang="en-US" dirty="0"/>
              <a:t>potential </a:t>
            </a:r>
            <a:r>
              <a:rPr lang="en-US" dirty="0">
                <a:solidFill>
                  <a:srgbClr val="FF7F2A"/>
                </a:solidFill>
              </a:rPr>
              <a:t>impact </a:t>
            </a:r>
            <a:r>
              <a:rPr lang="sr-Latn-RS" dirty="0">
                <a:solidFill>
                  <a:srgbClr val="FF7F2A"/>
                </a:solidFill>
              </a:rPr>
              <a:t>to </a:t>
            </a:r>
            <a:r>
              <a:rPr lang="en-US" dirty="0">
                <a:solidFill>
                  <a:srgbClr val="FF7F2A"/>
                </a:solidFill>
              </a:rPr>
              <a:t>the number and quality of jobs</a:t>
            </a:r>
            <a:r>
              <a:rPr lang="sr-Latn-RS" dirty="0"/>
              <a:t>…</a:t>
            </a:r>
            <a:endParaRPr lang="en-GB" dirty="0"/>
          </a:p>
        </p:txBody>
      </p:sp>
      <p:graphicFrame>
        <p:nvGraphicFramePr>
          <p:cNvPr id="4" name="Content Placeholder 3">
            <a:extLst>
              <a:ext uri="{FF2B5EF4-FFF2-40B4-BE49-F238E27FC236}">
                <a16:creationId xmlns:a16="http://schemas.microsoft.com/office/drawing/2014/main" id="{FB06CD8E-AB00-4FE6-B41A-137123FE2469}"/>
              </a:ext>
            </a:extLst>
          </p:cNvPr>
          <p:cNvGraphicFramePr>
            <a:graphicFrameLocks noGrp="1"/>
          </p:cNvGraphicFramePr>
          <p:nvPr>
            <p:ph idx="1"/>
            <p:extLst>
              <p:ext uri="{D42A27DB-BD31-4B8C-83A1-F6EECF244321}">
                <p14:modId xmlns:p14="http://schemas.microsoft.com/office/powerpoint/2010/main" val="116451059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798609" y="3224935"/>
            <a:ext cx="1824922" cy="875962"/>
          </a:xfrm>
          <a:prstGeom prst="rect">
            <a:avLst/>
          </a:prstGeom>
          <a:noFill/>
          <a:ln>
            <a:noFill/>
          </a:ln>
          <a:sp3d/>
        </p:spPr>
        <p:style>
          <a:lnRef idx="2">
            <a:scrgbClr r="0" g="0" b="0"/>
          </a:lnRef>
          <a:fillRef idx="1">
            <a:scrgbClr r="0" g="0" b="0"/>
          </a:fillRef>
          <a:effectRef idx="0">
            <a:schemeClr val="accent2">
              <a:hueOff val="-1075187"/>
              <a:satOff val="-25908"/>
              <a:lumOff val="-15589"/>
              <a:alphaOff val="0"/>
            </a:schemeClr>
          </a:effectRef>
          <a:fontRef idx="minor">
            <a:schemeClr val="lt1"/>
          </a:fontRef>
        </p:style>
      </p:sp>
      <p:sp>
        <p:nvSpPr>
          <p:cNvPr id="5"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3" name="TextBox 2"/>
          <p:cNvSpPr txBox="1"/>
          <p:nvPr/>
        </p:nvSpPr>
        <p:spPr>
          <a:xfrm>
            <a:off x="8938167" y="3224935"/>
            <a:ext cx="1685364" cy="723275"/>
          </a:xfrm>
          <a:prstGeom prst="rect">
            <a:avLst/>
          </a:prstGeom>
          <a:noFill/>
        </p:spPr>
        <p:txBody>
          <a:bodyPr wrap="square" rtlCol="0">
            <a:spAutoFit/>
          </a:bodyPr>
          <a:lstStyle/>
          <a:p>
            <a:r>
              <a:rPr lang="sr-Latn-RS" sz="4100" dirty="0">
                <a:solidFill>
                  <a:schemeClr val="bg1"/>
                </a:solidFill>
              </a:rPr>
              <a:t>05</a:t>
            </a:r>
            <a:endParaRPr lang="en-US" sz="4100" dirty="0">
              <a:solidFill>
                <a:schemeClr val="bg1"/>
              </a:solidFill>
            </a:endParaRPr>
          </a:p>
        </p:txBody>
      </p:sp>
    </p:spTree>
    <p:extLst>
      <p:ext uri="{BB962C8B-B14F-4D97-AF65-F5344CB8AC3E}">
        <p14:creationId xmlns:p14="http://schemas.microsoft.com/office/powerpoint/2010/main" val="2580027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048" y="1255160"/>
            <a:ext cx="6445827" cy="4297218"/>
          </a:xfrm>
          <a:prstGeom prst="rect">
            <a:avLst/>
          </a:prstGeom>
        </p:spPr>
      </p:pic>
      <p:sp>
        <p:nvSpPr>
          <p:cNvPr id="7" name="Oval 6"/>
          <p:cNvSpPr/>
          <p:nvPr/>
        </p:nvSpPr>
        <p:spPr>
          <a:xfrm>
            <a:off x="5024581" y="129309"/>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1772829174"/>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485414" y="467591"/>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Tree>
    <p:extLst>
      <p:ext uri="{BB962C8B-B14F-4D97-AF65-F5344CB8AC3E}">
        <p14:creationId xmlns:p14="http://schemas.microsoft.com/office/powerpoint/2010/main" val="362497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819362"/>
            <a:ext cx="10929817" cy="810152"/>
          </a:xfrm>
        </p:spPr>
        <p:txBody>
          <a:bodyPr vert="horz" lIns="91440" tIns="45720" rIns="91440" bIns="45720" rtlCol="0" anchor="b">
            <a:noAutofit/>
          </a:bodyPr>
          <a:lstStyle/>
          <a:p>
            <a:r>
              <a:rPr lang="en-US" sz="3600" dirty="0"/>
              <a:t>Technological advances are permitting an increasing number of tasks to become automated</a:t>
            </a:r>
            <a:r>
              <a:rPr lang="sr-Latn-RS" sz="3600" dirty="0"/>
              <a:t>…</a:t>
            </a:r>
          </a:p>
        </p:txBody>
      </p:sp>
      <p:sp>
        <p:nvSpPr>
          <p:cNvPr id="3" name="Text Placeholder 2"/>
          <p:cNvSpPr>
            <a:spLocks noGrp="1"/>
          </p:cNvSpPr>
          <p:nvPr>
            <p:ph type="body" idx="1"/>
          </p:nvPr>
        </p:nvSpPr>
        <p:spPr>
          <a:xfrm>
            <a:off x="1523279" y="4912659"/>
            <a:ext cx="3953885" cy="496728"/>
          </a:xfrm>
        </p:spPr>
        <p:txBody>
          <a:bodyPr/>
          <a:lstStyle/>
          <a:p>
            <a:r>
              <a:rPr lang="sr-Latn-RS" sz="1100" b="0" dirty="0"/>
              <a:t>https://sites.google.com/a/nexgenacademy.com/more-than-laissez-faire/workers-unions/workers-unions-photos</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523279" y="2734119"/>
            <a:ext cx="3536505" cy="2130425"/>
          </a:xfrm>
        </p:spPr>
      </p:pic>
      <p:sp>
        <p:nvSpPr>
          <p:cNvPr id="5" name="Text Placeholder 4"/>
          <p:cNvSpPr>
            <a:spLocks noGrp="1"/>
          </p:cNvSpPr>
          <p:nvPr>
            <p:ph type="body" sz="quarter" idx="3"/>
          </p:nvPr>
        </p:nvSpPr>
        <p:spPr>
          <a:xfrm>
            <a:off x="6522441" y="4758068"/>
            <a:ext cx="4735945" cy="455251"/>
          </a:xfrm>
        </p:spPr>
        <p:txBody>
          <a:bodyPr/>
          <a:lstStyle/>
          <a:p>
            <a:r>
              <a:rPr lang="sr-Latn-RS" sz="1100" b="0" dirty="0"/>
              <a:t>https://www.automate.org/blogs/fashionable-robots-automation-in-clothing-factories</a:t>
            </a:r>
          </a:p>
        </p:txBody>
      </p:sp>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522441" y="2733344"/>
            <a:ext cx="3447775" cy="2131200"/>
          </a:xfrm>
        </p:spPr>
      </p:pic>
      <p:sp>
        <p:nvSpPr>
          <p:cNvPr id="7" name="Footer Placeholder 6"/>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744719107"/>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25713</TotalTime>
  <Words>2281</Words>
  <Application>Microsoft Office PowerPoint</Application>
  <PresentationFormat>Widescreen</PresentationFormat>
  <Paragraphs>293</Paragraphs>
  <Slides>40</Slides>
  <Notes>20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Open Sans</vt:lpstr>
      <vt:lpstr>Open Sans ExtraBold</vt:lpstr>
      <vt:lpstr>Open Sans ExtraBold</vt:lpstr>
      <vt:lpstr>Open Sans Light</vt:lpstr>
      <vt:lpstr>Wingdings</vt:lpstr>
      <vt:lpstr>„Office“ tema</vt:lpstr>
      <vt:lpstr>Changes that impact the world of work and how do we find information about them</vt:lpstr>
      <vt:lpstr>PowerPoint Presentation</vt:lpstr>
      <vt:lpstr>PowerPoint Presentation</vt:lpstr>
      <vt:lpstr>Developments in the world of work have attracted immense attention in the recent years…  </vt:lpstr>
      <vt:lpstr>PowerPoint Presentation</vt:lpstr>
      <vt:lpstr>5 dimensions of impact of trends to world of work</vt:lpstr>
      <vt:lpstr>We will now look into some of the changes and their potential impact to the number and quality of jobs…</vt:lpstr>
      <vt:lpstr>PowerPoint Presentation</vt:lpstr>
      <vt:lpstr>Technological advances are permitting an increasing number of tasks to become automated…</vt:lpstr>
      <vt:lpstr>Impact of automation on the world of work in headlines</vt:lpstr>
      <vt:lpstr>PowerPoint Presentation</vt:lpstr>
      <vt:lpstr>The two volumes</vt:lpstr>
      <vt:lpstr>PowerPoint Presentation</vt:lpstr>
      <vt:lpstr>Do we expect employment losses due to the technological change? </vt:lpstr>
      <vt:lpstr>PowerPoint Presentation</vt:lpstr>
      <vt:lpstr>https://ec.europa.eu/info/sites/info/files/green_paper_ageing_factsheet_en_2.pdf</vt:lpstr>
      <vt:lpstr>PowerPoint Presentation</vt:lpstr>
      <vt:lpstr>Potential impact of demographic changes on number and quality of jobs</vt:lpstr>
      <vt:lpstr>PowerPoint Presentation</vt:lpstr>
      <vt:lpstr>Globalization</vt:lpstr>
      <vt:lpstr>Potential impact of globalization on number and quality of jobs</vt:lpstr>
      <vt:lpstr>PowerPoint Presentation</vt:lpstr>
      <vt:lpstr>There are many ways in which climate change will affect the world of work</vt:lpstr>
      <vt:lpstr>Potential impact of climate change on number and quality of jobs</vt:lpstr>
      <vt:lpstr>Potential impact of climate change on number and quality of jobs</vt:lpstr>
      <vt:lpstr>Potential impact of climate change on number and quality of jobs</vt:lpstr>
      <vt:lpstr>PowerPoint Presentation</vt:lpstr>
      <vt:lpstr>World of work and COVID-19</vt:lpstr>
      <vt:lpstr>The world of work has already undergone significant changes…</vt:lpstr>
      <vt:lpstr>Keep in mind - changes in the world of work are interrelated</vt:lpstr>
      <vt:lpstr>PowerPoint Presentation</vt:lpstr>
      <vt:lpstr>PowerPoint Presentation</vt:lpstr>
      <vt:lpstr>How to assess quality of sources of information on the changes in the world of work? </vt:lpstr>
      <vt:lpstr>PowerPoint Presentation</vt:lpstr>
      <vt:lpstr>When evaluating sources on changes in the world of work take into account…</vt:lpstr>
      <vt:lpstr> </vt:lpstr>
      <vt:lpstr>If we evaluated this source…</vt:lpstr>
      <vt:lpstr>If we evaluated this source…</vt:lpstr>
      <vt:lpstr>Work in groups</vt:lpstr>
      <vt:lpstr>Thank you for  the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Praktikantas</cp:lastModifiedBy>
  <cp:revision>161</cp:revision>
  <dcterms:created xsi:type="dcterms:W3CDTF">2020-01-27T22:45:30Z</dcterms:created>
  <dcterms:modified xsi:type="dcterms:W3CDTF">2022-08-12T08:40:42Z</dcterms:modified>
</cp:coreProperties>
</file>