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67" r:id="rId16"/>
    <p:sldId id="268" r:id="rId17"/>
  </p:sldIdLst>
  <p:sldSz cx="12192000" cy="6858000"/>
  <p:notesSz cx="6858000" cy="9144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  <p:bold r:id="rId32"/>
      <p:italic r:id="rId33"/>
      <p:boldItalic r:id="rId34"/>
    </p:embeddedFont>
    <p:embeddedFont>
      <p:font typeface="Open Sans ExtraBold" panose="020B0604020202020204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QC2CG9AwGcpgQdmpwLot5Ly1O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>
    <p:extLst>
      <p:ext uri="{19B8F6BF-5375-455C-9EA6-DF929625EA0E}">
        <p15:presenceInfo xmlns:p15="http://schemas.microsoft.com/office/powerpoint/2012/main" userId="Aleks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D06DE-C0F9-4230-A498-AB1A981EF80D}" v="14" dt="2022-01-06T11:15:4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477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36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62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22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3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f7ead754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cf7ead754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17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0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f7ead75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cf7ead75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77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53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4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0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71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39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6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8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39787" y="1665288"/>
            <a:ext cx="103225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Teorija konstrukcije karijere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CCT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97947" y="5848129"/>
            <a:ext cx="4567556" cy="760731"/>
            <a:chOff x="0" y="0"/>
            <a:chExt cx="45675" cy="76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Karijerno savetovanje</a:t>
            </a:r>
          </a:p>
        </p:txBody>
      </p:sp>
      <p:sp>
        <p:nvSpPr>
          <p:cNvPr id="224" name="Google Shape;224;p9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</a:t>
            </a: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</a:t>
            </a: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(2/3)</a:t>
            </a:r>
            <a:endParaRPr dirty="0"/>
          </a:p>
        </p:txBody>
      </p:sp>
      <p:grpSp>
        <p:nvGrpSpPr>
          <p:cNvPr id="225" name="Google Shape;225;p9"/>
          <p:cNvGrpSpPr/>
          <p:nvPr/>
        </p:nvGrpSpPr>
        <p:grpSpPr>
          <a:xfrm>
            <a:off x="822221" y="2102405"/>
            <a:ext cx="456478" cy="576558"/>
            <a:chOff x="839788" y="3010311"/>
            <a:chExt cx="456478" cy="576558"/>
          </a:xfrm>
        </p:grpSpPr>
        <p:sp>
          <p:nvSpPr>
            <p:cNvPr id="226" name="Google Shape;226;p9"/>
            <p:cNvSpPr/>
            <p:nvPr/>
          </p:nvSpPr>
          <p:spPr>
            <a:xfrm rot="5400000">
              <a:off x="788531" y="3079134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839788" y="3113923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4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28" name="Google Shape;228;p9"/>
          <p:cNvSpPr txBox="1"/>
          <p:nvPr/>
        </p:nvSpPr>
        <p:spPr>
          <a:xfrm>
            <a:off x="1410620" y="1994889"/>
            <a:ext cx="9924026" cy="106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sr-Latn-R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konstrukcija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savetnici organizuju priče koje predstavljaju </a:t>
            </a:r>
            <a:r>
              <a:rPr lang="sr-Latn-R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mikronarative</a:t>
            </a: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 makro </a:t>
            </a:r>
            <a:r>
              <a:rPr lang="sr-Latn-R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narative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r-Latn-RS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narative</a:t>
            </a: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identitetu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</p:txBody>
      </p:sp>
      <p:grpSp>
        <p:nvGrpSpPr>
          <p:cNvPr id="229" name="Google Shape;229;p9"/>
          <p:cNvGrpSpPr/>
          <p:nvPr/>
        </p:nvGrpSpPr>
        <p:grpSpPr>
          <a:xfrm>
            <a:off x="822221" y="3277988"/>
            <a:ext cx="456477" cy="576558"/>
            <a:chOff x="824120" y="3994923"/>
            <a:chExt cx="456477" cy="576558"/>
          </a:xfrm>
        </p:grpSpPr>
        <p:sp>
          <p:nvSpPr>
            <p:cNvPr id="230" name="Google Shape;230;p9"/>
            <p:cNvSpPr/>
            <p:nvPr/>
          </p:nvSpPr>
          <p:spPr>
            <a:xfrm rot="5400000">
              <a:off x="772863" y="4063747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24120" y="4098536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5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426288" y="3218771"/>
            <a:ext cx="9873225" cy="106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Ko-konstrukcija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klijenti dobijaju nacrt životnog portreta od savetnika koji ih ohrabruju da ih uređuju 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dopune, izmene, </a:t>
            </a:r>
            <a:r>
              <a:rPr lang="sr-Latn-RS" sz="20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prilagode</a:t>
            </a:r>
            <a:r>
              <a:rPr lang="en-GB" sz="20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Nastaju nove vizije i mogućnosti za budućnost.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33" name="Google Shape;233;p9"/>
          <p:cNvSpPr txBox="1"/>
          <p:nvPr/>
        </p:nvSpPr>
        <p:spPr>
          <a:xfrm>
            <a:off x="1393054" y="4406971"/>
            <a:ext cx="9906459" cy="83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sr-Latn-R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kcija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Klijent i savetnik zajedno sastavljaju plan akcije koji će usmeriti klijenta iz trenutne situacije do one koje želi.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grpSp>
        <p:nvGrpSpPr>
          <p:cNvPr id="234" name="Google Shape;234;p9"/>
          <p:cNvGrpSpPr/>
          <p:nvPr/>
        </p:nvGrpSpPr>
        <p:grpSpPr>
          <a:xfrm>
            <a:off x="805605" y="4429033"/>
            <a:ext cx="456477" cy="576558"/>
            <a:chOff x="530406" y="929100"/>
            <a:chExt cx="456477" cy="576558"/>
          </a:xfrm>
        </p:grpSpPr>
        <p:sp>
          <p:nvSpPr>
            <p:cNvPr id="235" name="Google Shape;235;p9"/>
            <p:cNvSpPr/>
            <p:nvPr/>
          </p:nvSpPr>
          <p:spPr>
            <a:xfrm rot="5400000">
              <a:off x="479149" y="997924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530406" y="1032713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6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242" name="Google Shape;242;p10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4000"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Karijerno savetovanje</a:t>
            </a:r>
          </a:p>
        </p:txBody>
      </p:sp>
      <p:sp>
        <p:nvSpPr>
          <p:cNvPr id="243" name="Google Shape;243;p10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</a:t>
            </a:r>
            <a:r>
              <a:rPr lang="sr-Latn-R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uktura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(3/3)</a:t>
            </a:r>
            <a:endParaRPr dirty="0"/>
          </a:p>
        </p:txBody>
      </p:sp>
      <p:pic>
        <p:nvPicPr>
          <p:cNvPr id="244" name="Google Shape;244;p10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0" y="1651675"/>
            <a:ext cx="12192000" cy="37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4009"/>
            <a:ext cx="12191998" cy="204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A44339-EE41-4199-B6AE-607017E1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450964"/>
            <a:ext cx="10515600" cy="678815"/>
          </a:xfrm>
        </p:spPr>
        <p:txBody>
          <a:bodyPr>
            <a:normAutofit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Životna linija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(Brott, 2001; 2004)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7FA8662-91EA-484C-8DCE-BF635A84E6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5169" y="2357206"/>
            <a:ext cx="11318487" cy="3634920"/>
          </a:xfrm>
        </p:spPr>
        <p:txBody>
          <a:bodyPr>
            <a:normAutofit fontScale="92500" lnSpcReduction="10000"/>
          </a:bodyPr>
          <a:lstStyle/>
          <a:p>
            <a:pPr marL="558800" indent="-457200">
              <a:lnSpc>
                <a:spcPct val="110000"/>
              </a:lnSpc>
              <a:buFont typeface="+mj-lt"/>
              <a:buAutoNum type="arabicPeriod"/>
            </a:pP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Karijerni savetnik zamoli klijenta da se prizove neko rano sećanje i da kaže u kom vremenskom trenutku se ono dogodilo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.</a:t>
            </a:r>
          </a:p>
          <a:p>
            <a:pPr marL="558800" indent="-457200">
              <a:lnSpc>
                <a:spcPct val="110000"/>
              </a:lnSpc>
              <a:buFont typeface="+mj-lt"/>
              <a:buAutoNum type="arabicPeriod"/>
            </a:pP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K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o-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konstrukcija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: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savetnik i klijent otkrivaju poglavlja klijentove priče kroz sećanja klijenta. Primeri pitanja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: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„Čega se sećate u vezi sa ovim događajem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?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sr-Latn-RS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Recite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mi nešto o tome gde ste živeli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”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„Kojih ljudi se sećate i koja su njihova imena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?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„Recite mi nešto o tome šta se osećali u tom trenutku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.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</a:p>
          <a:p>
            <a:pPr marL="558800" indent="-457200">
              <a:lnSpc>
                <a:spcPct val="110000"/>
              </a:lnSpc>
              <a:buFont typeface="+mj-lt"/>
              <a:buAutoNum type="arabicPeriod"/>
            </a:pPr>
            <a:r>
              <a:rPr lang="sr-Latn-RS" dirty="0" smtClean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Reflektivna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pitanja se koriste da klijent razvije svest o značenju koje pridaje životu. Pitanja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: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„Šta ovo iskustvo (ili ova iskustva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)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govore o tome šta vam je važno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?”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„Šta znači ovaj trenutak u vašem životu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?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„Šta ste naučili iz ovog iskustva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?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“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Koji pridevi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(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ili ključne reči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)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opisuju kako se osećate u vezi sa ovim sećanjem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.”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Kako se svako poglavlje proširuje, postaje detaljnije i uključuje druge osobe, klijent daje naslov poglavlju. </a:t>
            </a:r>
            <a:endParaRPr lang="en-US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DF88DB8A-B5FE-4B2A-AEC6-FE07209E42E9}"/>
              </a:ext>
            </a:extLst>
          </p:cNvPr>
          <p:cNvCxnSpPr/>
          <p:nvPr/>
        </p:nvCxnSpPr>
        <p:spPr>
          <a:xfrm>
            <a:off x="2149450" y="2169364"/>
            <a:ext cx="80225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76E9CDC-05B6-478D-B075-D327B02D4FC8}"/>
              </a:ext>
            </a:extLst>
          </p:cNvPr>
          <p:cNvSpPr txBox="1"/>
          <p:nvPr/>
        </p:nvSpPr>
        <p:spPr>
          <a:xfrm>
            <a:off x="2686205" y="18995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1977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D90B97AC-F88A-45F3-BC1A-03A63DBAB38F}"/>
              </a:ext>
            </a:extLst>
          </p:cNvPr>
          <p:cNvSpPr txBox="1"/>
          <p:nvPr/>
        </p:nvSpPr>
        <p:spPr>
          <a:xfrm>
            <a:off x="4432000" y="18995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15D4A8B-62AE-4BDF-AAAF-02364685B955}"/>
              </a:ext>
            </a:extLst>
          </p:cNvPr>
          <p:cNvSpPr txBox="1"/>
          <p:nvPr/>
        </p:nvSpPr>
        <p:spPr>
          <a:xfrm>
            <a:off x="5641040" y="18995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395D2D2-4E2B-47D5-8659-C5A992400E73}"/>
              </a:ext>
            </a:extLst>
          </p:cNvPr>
          <p:cNvSpPr txBox="1"/>
          <p:nvPr/>
        </p:nvSpPr>
        <p:spPr>
          <a:xfrm>
            <a:off x="6596218" y="18995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A84A0F87-A0CD-4C77-B412-44EF39004135}"/>
              </a:ext>
            </a:extLst>
          </p:cNvPr>
          <p:cNvSpPr txBox="1"/>
          <p:nvPr/>
        </p:nvSpPr>
        <p:spPr>
          <a:xfrm>
            <a:off x="7551396" y="18995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2005</a:t>
            </a:r>
          </a:p>
        </p:txBody>
      </p:sp>
      <p:sp>
        <p:nvSpPr>
          <p:cNvPr id="20" name="Google Shape;241;p10">
            <a:extLst>
              <a:ext uri="{FF2B5EF4-FFF2-40B4-BE49-F238E27FC236}">
                <a16:creationId xmlns="" xmlns:a16="http://schemas.microsoft.com/office/drawing/2014/main" id="{CDD797DC-F842-4DB5-BD95-0EBF92F59B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21" name="Google Shape;243;p10">
            <a:extLst>
              <a:ext uri="{FF2B5EF4-FFF2-40B4-BE49-F238E27FC236}">
                <a16:creationId xmlns="" xmlns:a16="http://schemas.microsoft.com/office/drawing/2014/main" id="{0293A173-AB09-4E26-9C1A-A2E9F6DA6BC3}"/>
              </a:ext>
            </a:extLst>
          </p:cNvPr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37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8AB66E50-1186-4A12-862C-0A0F997A132A}"/>
              </a:ext>
            </a:extLst>
          </p:cNvPr>
          <p:cNvSpPr txBox="1">
            <a:spLocks/>
          </p:cNvSpPr>
          <p:nvPr/>
        </p:nvSpPr>
        <p:spPr>
          <a:xfrm>
            <a:off x="496365" y="2594620"/>
            <a:ext cx="11196096" cy="332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558800" indent="-457200">
              <a:lnSpc>
                <a:spcPct val="110000"/>
              </a:lnSpc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de-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onstru</a:t>
            </a:r>
            <a:r>
              <a:rPr lang="sr-Latn-RS" dirty="0" err="1">
                <a:solidFill>
                  <a:srgbClr val="000000"/>
                </a:solidFill>
                <a:latin typeface="Calibri"/>
                <a:cs typeface="Calibri"/>
              </a:rPr>
              <a:t>kcija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sr-Latn-RS" dirty="0" err="1">
                <a:solidFill>
                  <a:srgbClr val="000000"/>
                </a:solidFill>
                <a:latin typeface="Calibri"/>
                <a:cs typeface="Calibri"/>
              </a:rPr>
              <a:t>raspakivanje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 klijentove priče kroz posmatranje životnih poglavlja kao deo većeg sistema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npr. nečija sećanja koja reflektuju uverenja/stavove i njihove izvore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i iz različitih perspektiva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npr. ljudi, očekivanja, razlike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br>
              <a:rPr 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Osobe koje zauzimaju značajno mesto u klijentovoj priči mogu da pruže drugu perspektivu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„Da je tvoja tetka živa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šta bi ti rekla povodom diplomiranja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Izuzeci u klijentovoj priči mogu da se odnose na trenutke kada klijent nije pratio identifikovani obrazac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„Šta bi bilo drugačije danas da ste napravili drugačiji izbor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lang="sr-Latn-RS" dirty="0" smtClean="0">
                <a:solidFill>
                  <a:srgbClr val="000000"/>
                </a:solidFill>
                <a:latin typeface="Calibri"/>
                <a:cs typeface="Calibri"/>
              </a:rPr>
              <a:t>“ može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da se koristi za upoznavanje sa konceptom izbora i slučajnosti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(Mitchell, Levin, &amp;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Krumboltz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 1999). </a:t>
            </a:r>
            <a:br>
              <a:rPr lang="en-US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Razne životne uloge se razumeju u kontekstu dominantnih diskursa u društvu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npr. „Rekli ste da je došlo vreme da se venčate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...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kako bi se istražilo šta je to šta klijent želi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npr.“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. . .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ali ste rekli i da je vama važnije da budete prepoznati zbog svojih akademskih postignuća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”).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DF88DB8A-B5FE-4B2A-AEC6-FE07209E42E9}"/>
              </a:ext>
            </a:extLst>
          </p:cNvPr>
          <p:cNvCxnSpPr/>
          <p:nvPr/>
        </p:nvCxnSpPr>
        <p:spPr>
          <a:xfrm>
            <a:off x="2216357" y="2408664"/>
            <a:ext cx="80225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76E9CDC-05B6-478D-B075-D327B02D4FC8}"/>
              </a:ext>
            </a:extLst>
          </p:cNvPr>
          <p:cNvSpPr txBox="1"/>
          <p:nvPr/>
        </p:nvSpPr>
        <p:spPr>
          <a:xfrm>
            <a:off x="2753112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1977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D90B97AC-F88A-45F3-BC1A-03A63DBAB38F}"/>
              </a:ext>
            </a:extLst>
          </p:cNvPr>
          <p:cNvSpPr txBox="1"/>
          <p:nvPr/>
        </p:nvSpPr>
        <p:spPr>
          <a:xfrm>
            <a:off x="4498907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15D4A8B-62AE-4BDF-AAAF-02364685B955}"/>
              </a:ext>
            </a:extLst>
          </p:cNvPr>
          <p:cNvSpPr txBox="1"/>
          <p:nvPr/>
        </p:nvSpPr>
        <p:spPr>
          <a:xfrm>
            <a:off x="5707947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395D2D2-4E2B-47D5-8659-C5A992400E73}"/>
              </a:ext>
            </a:extLst>
          </p:cNvPr>
          <p:cNvSpPr txBox="1"/>
          <p:nvPr/>
        </p:nvSpPr>
        <p:spPr>
          <a:xfrm>
            <a:off x="6663125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A84A0F87-A0CD-4C77-B412-44EF39004135}"/>
              </a:ext>
            </a:extLst>
          </p:cNvPr>
          <p:cNvSpPr txBox="1"/>
          <p:nvPr/>
        </p:nvSpPr>
        <p:spPr>
          <a:xfrm>
            <a:off x="7618303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2005</a:t>
            </a:r>
          </a:p>
        </p:txBody>
      </p:sp>
      <p:sp>
        <p:nvSpPr>
          <p:cNvPr id="20" name="Google Shape;241;p10">
            <a:extLst>
              <a:ext uri="{FF2B5EF4-FFF2-40B4-BE49-F238E27FC236}">
                <a16:creationId xmlns="" xmlns:a16="http://schemas.microsoft.com/office/drawing/2014/main" id="{CDD797DC-F842-4DB5-BD95-0EBF92F59B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7" name="Google Shape;243;p10">
            <a:extLst>
              <a:ext uri="{FF2B5EF4-FFF2-40B4-BE49-F238E27FC236}">
                <a16:creationId xmlns="" xmlns:a16="http://schemas.microsoft.com/office/drawing/2014/main" id="{C5724FE9-B6EA-49AB-9E5C-B6548B593F3E}"/>
              </a:ext>
            </a:extLst>
          </p:cNvPr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(2/3)</a:t>
            </a:r>
            <a:endParaRPr dirty="0"/>
          </a:p>
        </p:txBody>
      </p:sp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58631FF4-9776-4522-9C76-51BF6959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450964"/>
            <a:ext cx="10515600" cy="678815"/>
          </a:xfrm>
        </p:spPr>
        <p:txBody>
          <a:bodyPr>
            <a:normAutofit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Životna linija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(Brott, 2001; 2004)</a:t>
            </a:r>
          </a:p>
        </p:txBody>
      </p:sp>
    </p:spTree>
    <p:extLst>
      <p:ext uri="{BB962C8B-B14F-4D97-AF65-F5344CB8AC3E}">
        <p14:creationId xmlns:p14="http://schemas.microsoft.com/office/powerpoint/2010/main" val="283311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8AB66E50-1186-4A12-862C-0A0F997A132A}"/>
              </a:ext>
            </a:extLst>
          </p:cNvPr>
          <p:cNvSpPr txBox="1">
            <a:spLocks/>
          </p:cNvSpPr>
          <p:nvPr/>
        </p:nvSpPr>
        <p:spPr>
          <a:xfrm>
            <a:off x="496365" y="2958246"/>
            <a:ext cx="11196096" cy="328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558800" indent="-457200">
              <a:lnSpc>
                <a:spcPct val="110000"/>
              </a:lnSpc>
              <a:buFont typeface="+mj-lt"/>
              <a:buAutoNum type="arabicPeriod" startAt="5"/>
            </a:pP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Konstrukcija sledećeg poglavlja u klijentovoj životnoj priči može da počne sa pitanjima o tome šta bi oni želeli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Ta pitanja budu da budu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„Da li se krećete u željenom pravcu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?” 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ili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sr-Latn-RS" dirty="0" smtClean="0">
                <a:solidFill>
                  <a:srgbClr val="000000"/>
                </a:solidFill>
                <a:latin typeface="Calibri"/>
                <a:cs typeface="Calibri"/>
              </a:rPr>
              <a:t>„Izaberite 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između dve mogućnosti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Pitanja koja sadrže „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zašto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“ može da podstakne klijente da opišu svoju motivaciju, kao na primer pitanje </a:t>
            </a:r>
            <a:r>
              <a:rPr lang="sr-Latn-RS" dirty="0">
                <a:solidFill>
                  <a:srgbClr val="000000"/>
                </a:solidFill>
                <a:latin typeface="Calibri"/>
                <a:cs typeface="Calibri"/>
              </a:rPr>
              <a:t>„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Zašto je to tada vama bilo važno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lang="sr-Latn-RS" sz="2000" dirty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endParaRPr lang="it-IT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="" xmlns:a16="http://schemas.microsoft.com/office/drawing/2014/main" id="{DF88DB8A-B5FE-4B2A-AEC6-FE07209E42E9}"/>
              </a:ext>
            </a:extLst>
          </p:cNvPr>
          <p:cNvCxnSpPr/>
          <p:nvPr/>
        </p:nvCxnSpPr>
        <p:spPr>
          <a:xfrm>
            <a:off x="2216357" y="2408664"/>
            <a:ext cx="80225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76E9CDC-05B6-478D-B075-D327B02D4FC8}"/>
              </a:ext>
            </a:extLst>
          </p:cNvPr>
          <p:cNvSpPr txBox="1"/>
          <p:nvPr/>
        </p:nvSpPr>
        <p:spPr>
          <a:xfrm>
            <a:off x="2753112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1977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D90B97AC-F88A-45F3-BC1A-03A63DBAB38F}"/>
              </a:ext>
            </a:extLst>
          </p:cNvPr>
          <p:cNvSpPr txBox="1"/>
          <p:nvPr/>
        </p:nvSpPr>
        <p:spPr>
          <a:xfrm>
            <a:off x="4498907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015D4A8B-62AE-4BDF-AAAF-02364685B955}"/>
              </a:ext>
            </a:extLst>
          </p:cNvPr>
          <p:cNvSpPr txBox="1"/>
          <p:nvPr/>
        </p:nvSpPr>
        <p:spPr>
          <a:xfrm>
            <a:off x="5707947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1997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395D2D2-4E2B-47D5-8659-C5A992400E73}"/>
              </a:ext>
            </a:extLst>
          </p:cNvPr>
          <p:cNvSpPr txBox="1"/>
          <p:nvPr/>
        </p:nvSpPr>
        <p:spPr>
          <a:xfrm>
            <a:off x="6663125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A84A0F87-A0CD-4C77-B412-44EF39004135}"/>
              </a:ext>
            </a:extLst>
          </p:cNvPr>
          <p:cNvSpPr txBox="1"/>
          <p:nvPr/>
        </p:nvSpPr>
        <p:spPr>
          <a:xfrm>
            <a:off x="7618303" y="2138843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2005</a:t>
            </a:r>
          </a:p>
        </p:txBody>
      </p:sp>
      <p:sp>
        <p:nvSpPr>
          <p:cNvPr id="20" name="Google Shape;241;p10">
            <a:extLst>
              <a:ext uri="{FF2B5EF4-FFF2-40B4-BE49-F238E27FC236}">
                <a16:creationId xmlns="" xmlns:a16="http://schemas.microsoft.com/office/drawing/2014/main" id="{CDD797DC-F842-4DB5-BD95-0EBF92F59B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7" name="Google Shape;243;p10">
            <a:extLst>
              <a:ext uri="{FF2B5EF4-FFF2-40B4-BE49-F238E27FC236}">
                <a16:creationId xmlns="" xmlns:a16="http://schemas.microsoft.com/office/drawing/2014/main" id="{40DA9E47-D766-4CEE-8E05-681EEA247F18}"/>
              </a:ext>
            </a:extLst>
          </p:cNvPr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(3/3)</a:t>
            </a:r>
            <a:endParaRPr dirty="0"/>
          </a:p>
        </p:txBody>
      </p:sp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22EBA939-4997-4FE4-A5D7-DF294D3C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450964"/>
            <a:ext cx="10515600" cy="678815"/>
          </a:xfrm>
        </p:spPr>
        <p:txBody>
          <a:bodyPr>
            <a:normAutofit/>
          </a:bodyPr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Životna linija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(Brott, 2001; 2004)</a:t>
            </a:r>
          </a:p>
        </p:txBody>
      </p:sp>
    </p:spTree>
    <p:extLst>
      <p:ext uri="{BB962C8B-B14F-4D97-AF65-F5344CB8AC3E}">
        <p14:creationId xmlns:p14="http://schemas.microsoft.com/office/powerpoint/2010/main" val="349520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dirty="0"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838200" y="2144338"/>
            <a:ext cx="1106898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US" sz="20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Brott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E. (2004). Constructivist assessment in career counseling. </a:t>
            </a:r>
            <a:r>
              <a:rPr lang="en-US" sz="20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of Career development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0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(3), 189-200.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(2011). 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Washington, DC: American Psychological Association Books</a:t>
            </a:r>
            <a:r>
              <a:rPr lang="en-GB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Savickas, M. L. (2013). Career construction theory and practice. In S. D. Brown &amp; R. W. Lent (Eds.), 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Putting theory and research to work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7ead7544_1_0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Hvala na pažnji!</a:t>
            </a:r>
            <a:br>
              <a:rPr lang="sr-Latn-RS" dirty="0">
                <a:latin typeface="Calibri"/>
                <a:ea typeface="Calibri"/>
                <a:cs typeface="Calibri"/>
                <a:sym typeface="Calibri"/>
              </a:rPr>
            </a:b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cf7ead7544_1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9788" y="42576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428175" y="2235700"/>
            <a:ext cx="54597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Razumevanje osnovnih principa teorije konstrukcije karijere (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Construction Theory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/>
          </a:p>
        </p:txBody>
      </p:sp>
      <p:grpSp>
        <p:nvGrpSpPr>
          <p:cNvPr id="93" name="Google Shape;93;gcf7ead7544_0_9"/>
          <p:cNvGrpSpPr/>
          <p:nvPr/>
        </p:nvGrpSpPr>
        <p:grpSpPr>
          <a:xfrm>
            <a:off x="839788" y="2296069"/>
            <a:ext cx="456478" cy="576600"/>
            <a:chOff x="839788" y="1991269"/>
            <a:chExt cx="456478" cy="576600"/>
          </a:xfrm>
        </p:grpSpPr>
        <p:sp>
          <p:nvSpPr>
            <p:cNvPr id="94" name="Google Shape;94;gcf7ead7544_0_9"/>
            <p:cNvSpPr/>
            <p:nvPr/>
          </p:nvSpPr>
          <p:spPr>
            <a:xfrm rot="5400000">
              <a:off x="788516" y="206011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5" name="Google Shape;95;gcf7ead7544_0_9"/>
            <p:cNvSpPr/>
            <p:nvPr/>
          </p:nvSpPr>
          <p:spPr>
            <a:xfrm>
              <a:off x="839788" y="209488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6" name="Google Shape;96;gcf7ead7544_0_9"/>
          <p:cNvGrpSpPr/>
          <p:nvPr/>
        </p:nvGrpSpPr>
        <p:grpSpPr>
          <a:xfrm>
            <a:off x="839788" y="3644839"/>
            <a:ext cx="456478" cy="576600"/>
            <a:chOff x="839788" y="3568639"/>
            <a:chExt cx="456478" cy="576600"/>
          </a:xfrm>
        </p:grpSpPr>
        <p:sp>
          <p:nvSpPr>
            <p:cNvPr id="97" name="Google Shape;97;gcf7ead7544_0_9"/>
            <p:cNvSpPr/>
            <p:nvPr/>
          </p:nvSpPr>
          <p:spPr>
            <a:xfrm rot="5400000">
              <a:off x="788516" y="3637489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8" name="Google Shape;98;gcf7ead7544_0_9"/>
            <p:cNvSpPr/>
            <p:nvPr/>
          </p:nvSpPr>
          <p:spPr>
            <a:xfrm>
              <a:off x="839788" y="3672251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99" name="Google Shape;99;gcf7ead7544_0_9"/>
          <p:cNvSpPr txBox="1"/>
          <p:nvPr/>
        </p:nvSpPr>
        <p:spPr>
          <a:xfrm>
            <a:off x="1378850" y="3568650"/>
            <a:ext cx="5508900" cy="140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Razumevanje ključnih koraka u karijernom savetovanju po principima konstrukcije karijere (</a:t>
            </a:r>
            <a:r>
              <a:rPr lang="sr-Latn-R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Construction </a:t>
            </a:r>
            <a:r>
              <a:rPr lang="en-GB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pic>
        <p:nvPicPr>
          <p:cNvPr id="100" name="Google Shape;100;gcf7ead754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750" y="2061650"/>
            <a:ext cx="5180675" cy="291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f7ead7544_0_0"/>
          <p:cNvSpPr txBox="1">
            <a:spLocks noGrp="1"/>
          </p:cNvSpPr>
          <p:nvPr>
            <p:ph type="title"/>
          </p:nvPr>
        </p:nvSpPr>
        <p:spPr>
          <a:xfrm>
            <a:off x="836613" y="62950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Uvod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cf7ead7544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07" name="Google Shape;107;gcf7ead7544_0_0"/>
          <p:cNvSpPr txBox="1"/>
          <p:nvPr/>
        </p:nvSpPr>
        <p:spPr>
          <a:xfrm>
            <a:off x="514736" y="1661538"/>
            <a:ext cx="8223912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Razvijena od strane 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L.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Savickas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2005; 2013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 teorija predstavlja: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razumevanje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profesionalnog ponašanja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tokom života, to jeste </a:t>
            </a:r>
            <a:r>
              <a:rPr lang="sr-Latn-R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pojedinci mogu da prođu kroz </a:t>
            </a:r>
            <a:r>
              <a:rPr lang="sr-Latn-RS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celoživotne</a:t>
            </a:r>
            <a:r>
              <a:rPr lang="sr-Latn-R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promene poslova bez gubitka svesti o sebi i socijalnog identiteta</a:t>
            </a:r>
          </a:p>
          <a:p>
            <a:pPr marL="800100" marR="0" lvl="1" indent="-34290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sr-Latn-R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sr-Latn-R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etode i materijale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karijerni savetnici koriste da pomognu klijentima da naprave karijerne izbore i imaju uspešne i zadovoljavajući poslovne aspiracije. 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08" name="Google Shape;108;gcf7ead754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6950" y="1918400"/>
            <a:ext cx="2381525" cy="33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6613" y="62950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JA u teoriji </a:t>
            </a:r>
            <a:r>
              <a:rPr lang="sr-Latn-RS" sz="4000" dirty="0" err="1"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4000" dirty="0">
                <a:latin typeface="Calibri"/>
                <a:ea typeface="Calibri"/>
                <a:cs typeface="Calibri"/>
                <a:sym typeface="Calibri"/>
              </a:rPr>
              <a:t> konstrukcije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2012875" y="1805800"/>
            <a:ext cx="9305543" cy="3936577"/>
            <a:chOff x="0" y="9492"/>
            <a:chExt cx="11261700" cy="3533097"/>
          </a:xfrm>
        </p:grpSpPr>
        <p:sp>
          <p:nvSpPr>
            <p:cNvPr id="116" name="Google Shape;116;p3"/>
            <p:cNvSpPr/>
            <p:nvPr/>
          </p:nvSpPr>
          <p:spPr>
            <a:xfrm>
              <a:off x="0" y="239491"/>
              <a:ext cx="11261700" cy="831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239491"/>
              <a:ext cx="11261700" cy="8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 konstrukcije sebe počinje u detinjstvu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kada osobe stvaraju </a:t>
              </a:r>
              <a:r>
                <a:rPr lang="sr-Latn-RS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društvenu ulogu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kroz svoje </a:t>
              </a:r>
              <a:r>
                <a:rPr lang="sr-Latn-RS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ponašanje u porodici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63086" y="9492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578637" y="25043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sr-Latn-R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Glumac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0" y="1333490"/>
              <a:ext cx="11261700" cy="11151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1333490"/>
              <a:ext cx="11261700" cy="111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Calibri"/>
                <a:buChar char="•"/>
              </a:pP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Tokom </a:t>
              </a:r>
              <a:r>
                <a:rPr lang="sr-Latn-RS" sz="20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adolescencije</a:t>
              </a:r>
              <a:r>
                <a:rPr lang="en-GB" sz="20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osobe </a:t>
              </a: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deluju sa ciljem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adaptiraju sebe u okviru škole i zajednice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omogućava da se Ja adaptira zadacima profesionalnog razvoja, tranzicijama u pogledu zanimanja i traumama u radu</a:t>
              </a: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3086" y="1103491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578637" y="1119042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Agent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2710989"/>
              <a:ext cx="11261700" cy="8316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2710989"/>
              <a:ext cx="11261700" cy="8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4025" tIns="124950" rIns="87402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F2A"/>
                </a:buClr>
                <a:buSzPts val="2000"/>
                <a:buFont typeface="Arial"/>
                <a:buChar char="•"/>
              </a:pP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odraslom dobu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osobe</a:t>
              </a:r>
              <a:r>
                <a:rPr lang="en-GB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integrišu svoje delovanje</a:t>
              </a:r>
              <a:r>
                <a:rPr lang="en-GB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jedinstven identitet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podržan kroz usklađenu i koherentnu životnu priču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dirty="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63086" y="2480990"/>
              <a:ext cx="8187900" cy="318600"/>
            </a:xfrm>
            <a:prstGeom prst="roundRect">
              <a:avLst>
                <a:gd name="adj" fmla="val 16667"/>
              </a:avLst>
            </a:prstGeom>
            <a:solidFill>
              <a:srgbClr val="FF7F2A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578637" y="2496541"/>
              <a:ext cx="81570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50" tIns="0" rIns="297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Autor</a:t>
              </a:r>
              <a:endParaRPr sz="2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88" y="1805789"/>
            <a:ext cx="1304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3161589"/>
            <a:ext cx="1304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00" y="4620523"/>
            <a:ext cx="1150925" cy="11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836613" y="61934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Karijera kao priča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681713" y="2598005"/>
            <a:ext cx="10854907" cy="2983645"/>
            <a:chOff x="30837" y="0"/>
            <a:chExt cx="10854907" cy="2983645"/>
          </a:xfrm>
        </p:grpSpPr>
        <p:sp>
          <p:nvSpPr>
            <p:cNvPr id="138" name="Google Shape;138;p4"/>
            <p:cNvSpPr/>
            <p:nvPr/>
          </p:nvSpPr>
          <p:spPr>
            <a:xfrm>
              <a:off x="30837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30837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sr-Latn-R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Glumac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sr-Latn-R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Priča o poslu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46866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403668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sr-Latn-R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Glumac priča </a:t>
              </a:r>
              <a:r>
                <a:rPr lang="sr-Latn-RS" sz="2000" b="1" dirty="0">
                  <a:latin typeface="Calibri"/>
                  <a:ea typeface="Calibri"/>
                  <a:cs typeface="Calibri"/>
                  <a:sym typeface="Calibri"/>
                </a:rPr>
                <a:t>šta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se dogodilo u okviru svoje biografije 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sr-Latn-R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objektivna karijera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715851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3715851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Agent</a:t>
              </a:r>
              <a:b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sr-Latn-R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Zaplet u vezi sa zanimanjima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dirty="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061388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4118190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Calibri"/>
                <a:buNone/>
              </a:pPr>
              <a:r>
                <a:rPr lang="sr-Latn-RS" sz="2000" dirty="0"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gent </a:t>
              </a:r>
              <a:r>
                <a:rPr lang="sr-Latn-RS" sz="2000" dirty="0">
                  <a:latin typeface="Calibri"/>
                  <a:ea typeface="Calibri"/>
                  <a:cs typeface="Calibri"/>
                  <a:sym typeface="Calibri"/>
                </a:rPr>
                <a:t>objašnjava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1" dirty="0">
                  <a:latin typeface="Calibri"/>
                  <a:ea typeface="Calibri"/>
                  <a:cs typeface="Calibri"/>
                  <a:sym typeface="Calibri"/>
                </a:rPr>
                <a:t>zašto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sr-Latn-RS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se to dogodilo kroz uspostavljanje veza koje pretvaraju objektivnu karijeru u subjektivnu karijeru</a:t>
              </a:r>
              <a:endParaRPr dirty="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430374" y="0"/>
              <a:ext cx="3455370" cy="2983645"/>
            </a:xfrm>
            <a:prstGeom prst="roundRect">
              <a:avLst>
                <a:gd name="adj" fmla="val 1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430374" y="0"/>
              <a:ext cx="3455370" cy="895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Autor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sr-Latn-RS" sz="24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Karijern</a:t>
              </a:r>
              <a:r>
                <a:rPr lang="sr-Latn-RS" sz="24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sr-Latn-R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tema</a:t>
              </a: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2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775911" y="895093"/>
              <a:ext cx="2764296" cy="193936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7832713" y="951895"/>
              <a:ext cx="2650692" cy="1825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38100" rIns="508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sr-Latn-RS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Autor </a:t>
              </a:r>
              <a:r>
                <a:rPr lang="sr-Latn-RS" sz="18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interpretira šta to znači</a:t>
              </a:r>
              <a:endParaRPr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en-GB" sz="1800" dirty="0">
                  <a:latin typeface="Calibri"/>
                  <a:ea typeface="Calibri"/>
                  <a:cs typeface="Calibri"/>
                  <a:sym typeface="Calibri"/>
                </a:rPr>
                <a:t>=</a:t>
              </a:r>
              <a:r>
                <a:rPr lang="en-GB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lang="sr-Latn-RS" sz="18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sr-Latn-RS" sz="1800" b="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ojedinci grade svoju karijeru kroz davanje značenja </a:t>
              </a:r>
              <a:r>
                <a:rPr lang="sr-Latn-RS" sz="18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profesionalnom ponašanju</a:t>
              </a:r>
              <a:endParaRPr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0" name="Google Shape;1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245" y="1746521"/>
            <a:ext cx="827075" cy="8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902" y="1775530"/>
            <a:ext cx="827075" cy="82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7550" y="1746525"/>
            <a:ext cx="827075" cy="8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pic>
        <p:nvPicPr>
          <p:cNvPr id="158" name="Google Shape;158;p5" descr="Spilli colorati collegati da un fil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037" y="2485007"/>
            <a:ext cx="4452754" cy="296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839788" y="62950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Karijerna</a:t>
            </a:r>
            <a:r>
              <a:rPr lang="sr-Latn-R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tema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11273" y="2326114"/>
            <a:ext cx="69930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 ideju koja pruža primarne </a:t>
            </a:r>
            <a:r>
              <a:rPr lang="sr-Latn-R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jedinice značenja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pomažu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se razumeju činjenice o pričama o poslovima i objašnjenje zapleta u vezi sa zanimanjem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800100" marR="0" lvl="1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Arial"/>
              <a:buChar char="•"/>
            </a:pP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Donosi </a:t>
            </a:r>
            <a:r>
              <a:rPr lang="sr-Latn-R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kontinuitet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zato što prati to kako osoba ostaje identična, uprkos različitim </a:t>
            </a:r>
            <a:r>
              <a:rPr lang="sr-Latn-R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mikronarativima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Profesionalna ličnost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39788" y="1096147"/>
            <a:ext cx="90106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Sposobnosti, potrebe, vrednosti i </a:t>
            </a:r>
            <a:r>
              <a:rPr lang="sr-Latn-R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intresovanja</a:t>
            </a: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vezana za karijeru</a:t>
            </a:r>
            <a:endParaRPr dirty="0"/>
          </a:p>
        </p:txBody>
      </p:sp>
      <p:sp>
        <p:nvSpPr>
          <p:cNvPr id="168" name="Google Shape;168;p6"/>
          <p:cNvSpPr txBox="1"/>
          <p:nvPr/>
        </p:nvSpPr>
        <p:spPr>
          <a:xfrm>
            <a:off x="2082350" y="2317350"/>
            <a:ext cx="90108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Strategije za prilagođavanje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 kategorije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Dinamički procesi koji predstavljaju mogućnosti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 crte koje predviđaju budućnost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Relacioni fenomeni koji odražavaju društveno-konstituisana značenja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000" y="2206825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000" y="341410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000" y="4513275"/>
            <a:ext cx="89535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7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1644700"/>
            <a:ext cx="12192000" cy="408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Karijerno savetovanje zasnovano na teoriji </a:t>
            </a:r>
            <a:r>
              <a:rPr lang="sr-Latn-RS" sz="4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konstrukcije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CTT </a:t>
            </a: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 praksi</a:t>
            </a:r>
            <a:endParaRPr dirty="0"/>
          </a:p>
        </p:txBody>
      </p:sp>
      <p:grpSp>
        <p:nvGrpSpPr>
          <p:cNvPr id="180" name="Google Shape;180;p7"/>
          <p:cNvGrpSpPr/>
          <p:nvPr/>
        </p:nvGrpSpPr>
        <p:grpSpPr>
          <a:xfrm>
            <a:off x="439420" y="1958201"/>
            <a:ext cx="11305398" cy="3180463"/>
            <a:chOff x="0" y="618806"/>
            <a:chExt cx="11305398" cy="3180463"/>
          </a:xfrm>
        </p:grpSpPr>
        <p:sp>
          <p:nvSpPr>
            <p:cNvPr id="181" name="Google Shape;181;p7"/>
            <p:cNvSpPr/>
            <p:nvPr/>
          </p:nvSpPr>
          <p:spPr>
            <a:xfrm>
              <a:off x="5649685" y="1218846"/>
              <a:ext cx="466972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076"/>
                  </a:lnTo>
                  <a:lnTo>
                    <a:pt x="120000" y="870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2" name="Google Shape;182;p7"/>
            <p:cNvSpPr/>
            <p:nvPr/>
          </p:nvSpPr>
          <p:spPr>
            <a:xfrm>
              <a:off x="5649685" y="1218846"/>
              <a:ext cx="233486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7076"/>
                  </a:lnTo>
                  <a:lnTo>
                    <a:pt x="120000" y="8707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3" name="Google Shape;183;p7"/>
            <p:cNvSpPr/>
            <p:nvPr/>
          </p:nvSpPr>
          <p:spPr>
            <a:xfrm>
              <a:off x="5603965" y="1218846"/>
              <a:ext cx="9144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4" name="Google Shape;184;p7"/>
            <p:cNvSpPr/>
            <p:nvPr/>
          </p:nvSpPr>
          <p:spPr>
            <a:xfrm>
              <a:off x="3314824" y="1218846"/>
              <a:ext cx="2334860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7076"/>
                  </a:lnTo>
                  <a:lnTo>
                    <a:pt x="0" y="870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5" name="Google Shape;185;p7"/>
            <p:cNvSpPr/>
            <p:nvPr/>
          </p:nvSpPr>
          <p:spPr>
            <a:xfrm>
              <a:off x="985992" y="1218846"/>
              <a:ext cx="4663692" cy="6613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7076"/>
                  </a:lnTo>
                  <a:lnTo>
                    <a:pt x="0" y="87076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6" name="Google Shape;186;p7"/>
            <p:cNvSpPr/>
            <p:nvPr/>
          </p:nvSpPr>
          <p:spPr>
            <a:xfrm>
              <a:off x="4803935" y="618806"/>
              <a:ext cx="1691499" cy="600040"/>
            </a:xfrm>
            <a:prstGeom prst="rect">
              <a:avLst/>
            </a:prstGeom>
            <a:solidFill>
              <a:srgbClr val="FF7F2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803935" y="618806"/>
              <a:ext cx="1691499" cy="60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sr-Latn-RS" sz="3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Ciljevi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0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0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klijenti pričaju priče o svom poslovnom životu i trenutnim prelaznim periodima i izazovima</a:t>
              </a:r>
              <a:endParaRPr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28832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328832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priče se integrišu u </a:t>
              </a:r>
              <a:r>
                <a:rPr lang="sr-Latn-RS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narativ</a:t>
              </a: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identitetu u vezi sa sobom i poslom</a:t>
              </a:r>
              <a:endParaRPr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4663692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4663692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r-Latn-RS" sz="20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narativ</a:t>
              </a: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se koristi za stvaranje značenja o tranzicijama i regulisanje emocija</a:t>
              </a: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6998553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6998553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pravi se scenario  sledeće </a:t>
              </a:r>
              <a:r>
                <a:rPr lang="en-GB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scene </a:t>
              </a: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 klijentovom poslovnom životu</a:t>
              </a: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9333413" y="1880152"/>
              <a:ext cx="1971985" cy="1919117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FF7F2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9333413" y="1880152"/>
              <a:ext cx="1971985" cy="191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sr-Latn-R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podstiču se koraci da klijenti konstruišu život koji im donosi više zadovoljstva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839788" y="425767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Karijerno savetovanje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839788" y="1096147"/>
            <a:ext cx="9010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Struktura</a:t>
            </a:r>
            <a:r>
              <a:rPr lang="en-GB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(1/3)</a:t>
            </a:r>
            <a:endParaRPr dirty="0"/>
          </a:p>
        </p:txBody>
      </p:sp>
      <p:sp>
        <p:nvSpPr>
          <p:cNvPr id="205" name="Google Shape;205;p8"/>
          <p:cNvSpPr txBox="1"/>
          <p:nvPr/>
        </p:nvSpPr>
        <p:spPr>
          <a:xfrm>
            <a:off x="1428179" y="1854700"/>
            <a:ext cx="63582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Klijenti opisuju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sr-Latn-RS" sz="2000" b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događaj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ih pomera od trenutne epizode u priči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njihovu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spremnost za prilagođavanje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r>
              <a:rPr lang="sr-Latn-RS" sz="2000" b="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urse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dirty="0"/>
          </a:p>
          <a:p>
            <a:pPr marL="720725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ExtraBold"/>
              <a:buAutoNum type="alphaLcParenR"/>
            </a:pP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njihove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b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ciljeve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novi scenario</a:t>
            </a:r>
            <a:endParaRPr dirty="0"/>
          </a:p>
        </p:txBody>
      </p:sp>
      <p:grpSp>
        <p:nvGrpSpPr>
          <p:cNvPr id="206" name="Google Shape;206;p8"/>
          <p:cNvGrpSpPr/>
          <p:nvPr/>
        </p:nvGrpSpPr>
        <p:grpSpPr>
          <a:xfrm>
            <a:off x="839788" y="1991269"/>
            <a:ext cx="456478" cy="576558"/>
            <a:chOff x="839788" y="1991269"/>
            <a:chExt cx="456478" cy="576558"/>
          </a:xfrm>
        </p:grpSpPr>
        <p:sp>
          <p:nvSpPr>
            <p:cNvPr id="207" name="Google Shape;207;p8"/>
            <p:cNvSpPr/>
            <p:nvPr/>
          </p:nvSpPr>
          <p:spPr>
            <a:xfrm rot="5400000">
              <a:off x="788531" y="206009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39788" y="209488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839788" y="3568639"/>
            <a:ext cx="456478" cy="576558"/>
            <a:chOff x="839788" y="3568639"/>
            <a:chExt cx="456478" cy="576558"/>
          </a:xfrm>
        </p:grpSpPr>
        <p:sp>
          <p:nvSpPr>
            <p:cNvPr id="210" name="Google Shape;210;p8"/>
            <p:cNvSpPr/>
            <p:nvPr/>
          </p:nvSpPr>
          <p:spPr>
            <a:xfrm rot="5400000">
              <a:off x="788531" y="363746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39788" y="367225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12" name="Google Shape;212;p8"/>
          <p:cNvSpPr txBox="1"/>
          <p:nvPr/>
        </p:nvSpPr>
        <p:spPr>
          <a:xfrm>
            <a:off x="1378847" y="3568650"/>
            <a:ext cx="6358200" cy="10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r-Latn-R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Konstrukcije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priče koje su nastale na osnovu odgovora klijenta na pet pitanja Intervjua </a:t>
            </a:r>
            <a:r>
              <a:rPr lang="sr-Latn-R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konstrukcije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r-Latn-R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Mikronarativi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otkrivaju kako </a:t>
            </a:r>
            <a:r>
              <a:rPr lang="sr-Latn-R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klijenti </a:t>
            </a:r>
            <a:r>
              <a:rPr lang="sr-Latn-R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konstruišu svoje identitet, svoje Ja i svoj profesionalni život.</a:t>
            </a:r>
            <a:r>
              <a:rPr lang="en-GB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1445751" y="4722075"/>
            <a:ext cx="62913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sr-Latn-R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konstrukcija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savetnici identifikuju elemente priča koji predstavljaju ograničenja i barijere kako bi se otvorile opcije koje prethodno nisu bile vidljive ili moguće</a:t>
            </a:r>
            <a:r>
              <a:rPr lang="en-GB" sz="2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214" name="Google Shape;214;p8"/>
          <p:cNvGrpSpPr/>
          <p:nvPr/>
        </p:nvGrpSpPr>
        <p:grpSpPr>
          <a:xfrm>
            <a:off x="839788" y="4722082"/>
            <a:ext cx="456478" cy="576558"/>
            <a:chOff x="839788" y="1991269"/>
            <a:chExt cx="456478" cy="576558"/>
          </a:xfrm>
        </p:grpSpPr>
        <p:sp>
          <p:nvSpPr>
            <p:cNvPr id="215" name="Google Shape;215;p8"/>
            <p:cNvSpPr/>
            <p:nvPr/>
          </p:nvSpPr>
          <p:spPr>
            <a:xfrm rot="5400000">
              <a:off x="788531" y="2060092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9788" y="2094881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pic>
        <p:nvPicPr>
          <p:cNvPr id="217" name="Google Shape;21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6500" y="2244325"/>
            <a:ext cx="3999320" cy="31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996</Words>
  <Application>Microsoft Office PowerPoint</Application>
  <PresentationFormat>Widescreen</PresentationFormat>
  <Paragraphs>113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Trebuchet MS</vt:lpstr>
      <vt:lpstr>Arial</vt:lpstr>
      <vt:lpstr>Open Sans</vt:lpstr>
      <vt:lpstr>Calibri</vt:lpstr>
      <vt:lpstr>Open Sans Light</vt:lpstr>
      <vt:lpstr>Open Sans ExtraBold</vt:lpstr>
      <vt:lpstr>„Office“ tema</vt:lpstr>
      <vt:lpstr>Teorija konstrukcije karijere CCT</vt:lpstr>
      <vt:lpstr>PowerPoint Presentation</vt:lpstr>
      <vt:lpstr>Uvod</vt:lpstr>
      <vt:lpstr>JA u teoriji karijerne konstrukcije</vt:lpstr>
      <vt:lpstr>Karijera kao priča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Primer: Životna linija (Brott, 2001; 2004)</vt:lpstr>
      <vt:lpstr>Primer: Životna linija (Brott, 2001; 2004)</vt:lpstr>
      <vt:lpstr>Primer: Životna linija (Brott, 2001; 2004)</vt:lpstr>
      <vt:lpstr>Reference</vt:lpstr>
      <vt:lpstr>Hvala na pažnji!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 Construction  Theory CCT</dc:title>
  <dc:creator>Alessandra Zuanetti</dc:creator>
  <cp:lastModifiedBy>Microsoft account</cp:lastModifiedBy>
  <cp:revision>16</cp:revision>
  <dcterms:created xsi:type="dcterms:W3CDTF">2021-03-10T15:25:25Z</dcterms:created>
  <dcterms:modified xsi:type="dcterms:W3CDTF">2022-03-13T13:44:41Z</dcterms:modified>
</cp:coreProperties>
</file>