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notesMasterIdLst>
    <p:notesMasterId r:id="rId9"/>
  </p:notesMasterIdLst>
  <p:sldIdLst>
    <p:sldId id="256" r:id="rId4"/>
    <p:sldId id="257" r:id="rId5"/>
    <p:sldId id="258" r:id="rId6"/>
    <p:sldId id="264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CE6F9F-D1DE-7BD1-6D38-AE68D02FFC6A}" v="8" dt="2021-07-22T09:19:37.936"/>
    <p1510:client id="{B65E67BB-659A-2DE1-FD01-BCC32B15490D}" v="4" dt="2021-08-03T20:48:14.2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anetti Alessandra" userId="S::alessandra.zuanetti@studenti.unipd.it::62c843e8-eff1-401f-8c64-96493ae781c5" providerId="AD" clId="Web-{B65E67BB-659A-2DE1-FD01-BCC32B15490D}"/>
    <pc:docChg chg="modSld">
      <pc:chgData name="Zuanetti Alessandra" userId="S::alessandra.zuanetti@studenti.unipd.it::62c843e8-eff1-401f-8c64-96493ae781c5" providerId="AD" clId="Web-{B65E67BB-659A-2DE1-FD01-BCC32B15490D}" dt="2021-08-03T20:48:14.294" v="1" actId="20577"/>
      <pc:docMkLst>
        <pc:docMk/>
      </pc:docMkLst>
      <pc:sldChg chg="modSp">
        <pc:chgData name="Zuanetti Alessandra" userId="S::alessandra.zuanetti@studenti.unipd.it::62c843e8-eff1-401f-8c64-96493ae781c5" providerId="AD" clId="Web-{B65E67BB-659A-2DE1-FD01-BCC32B15490D}" dt="2021-08-03T20:48:14.294" v="1" actId="20577"/>
        <pc:sldMkLst>
          <pc:docMk/>
          <pc:sldMk cId="0" sldId="258"/>
        </pc:sldMkLst>
        <pc:spChg chg="mod">
          <ac:chgData name="Zuanetti Alessandra" userId="S::alessandra.zuanetti@studenti.unipd.it::62c843e8-eff1-401f-8c64-96493ae781c5" providerId="AD" clId="Web-{B65E67BB-659A-2DE1-FD01-BCC32B15490D}" dt="2021-08-03T20:48:14.294" v="1" actId="20577"/>
          <ac:spMkLst>
            <pc:docMk/>
            <pc:sldMk cId="0" sldId="258"/>
            <ac:spMk id="6" creationId="{EBF427BA-249F-40CC-B8FC-7BBB42283C77}"/>
          </ac:spMkLst>
        </pc:spChg>
      </pc:sldChg>
    </pc:docChg>
  </pc:docChgLst>
  <pc:docChgLst>
    <pc:chgData name="Ferrari Lea" userId="S::lea.ferrari@unipd.it::76de2d51-a5bc-493f-a7d6-16f2215d8c59" providerId="AD" clId="Web-{A3CE6F9F-D1DE-7BD1-6D38-AE68D02FFC6A}"/>
    <pc:docChg chg="modSld">
      <pc:chgData name="Ferrari Lea" userId="S::lea.ferrari@unipd.it::76de2d51-a5bc-493f-a7d6-16f2215d8c59" providerId="AD" clId="Web-{A3CE6F9F-D1DE-7BD1-6D38-AE68D02FFC6A}" dt="2021-07-22T09:19:37.936" v="4" actId="14100"/>
      <pc:docMkLst>
        <pc:docMk/>
      </pc:docMkLst>
      <pc:sldChg chg="modSp">
        <pc:chgData name="Ferrari Lea" userId="S::lea.ferrari@unipd.it::76de2d51-a5bc-493f-a7d6-16f2215d8c59" providerId="AD" clId="Web-{A3CE6F9F-D1DE-7BD1-6D38-AE68D02FFC6A}" dt="2021-07-22T09:19:37.936" v="4" actId="14100"/>
        <pc:sldMkLst>
          <pc:docMk/>
          <pc:sldMk cId="3214650052" sldId="256"/>
        </pc:sldMkLst>
        <pc:spChg chg="mod">
          <ac:chgData name="Ferrari Lea" userId="S::lea.ferrari@unipd.it::76de2d51-a5bc-493f-a7d6-16f2215d8c59" providerId="AD" clId="Web-{A3CE6F9F-D1DE-7BD1-6D38-AE68D02FFC6A}" dt="2021-07-22T09:19:37.936" v="4" actId="14100"/>
          <ac:spMkLst>
            <pc:docMk/>
            <pc:sldMk cId="3214650052" sldId="256"/>
            <ac:spMk id="2" creationId="{1E72143F-FFBF-4E50-B2CA-1B0DCE1E0278}"/>
          </ac:spMkLst>
        </pc:spChg>
      </pc:sldChg>
    </pc:docChg>
  </pc:docChgLst>
  <pc:docChgLst>
    <pc:chgData clId="Web-{A3CE6F9F-D1DE-7BD1-6D38-AE68D02FFC6A}"/>
    <pc:docChg chg="modSld">
      <pc:chgData name="" userId="" providerId="" clId="Web-{A3CE6F9F-D1DE-7BD1-6D38-AE68D02FFC6A}" dt="2021-07-22T09:19:25.811" v="1"/>
      <pc:docMkLst>
        <pc:docMk/>
      </pc:docMkLst>
      <pc:sldChg chg="addSp modSp">
        <pc:chgData name="" userId="" providerId="" clId="Web-{A3CE6F9F-D1DE-7BD1-6D38-AE68D02FFC6A}" dt="2021-07-22T09:19:25.811" v="1"/>
        <pc:sldMkLst>
          <pc:docMk/>
          <pc:sldMk cId="3214650052" sldId="256"/>
        </pc:sldMkLst>
        <pc:spChg chg="add mod">
          <ac:chgData name="" userId="" providerId="" clId="Web-{A3CE6F9F-D1DE-7BD1-6D38-AE68D02FFC6A}" dt="2021-07-22T09:19:25.811" v="1"/>
          <ac:spMkLst>
            <pc:docMk/>
            <pc:sldMk cId="3214650052" sldId="256"/>
            <ac:spMk id="2" creationId="{1E72143F-FFBF-4E50-B2CA-1B0DCE1E027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DA826-7351-4F4D-8D05-089FBACBD371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535F7-8AE5-47CE-8223-2BAB9F3EC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44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f4a51f76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f4a51f76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cf4a51f76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181AED-DAF0-46C6-9000-63E4BCF1D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EA796C0-9551-40B0-81DF-0B8C52F98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736C63-7148-4E4F-A829-B7EE5520A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A787BE-5B12-409E-BDF2-6E43FFD7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D0B434-D4C6-48A1-A3F7-98E3FCFD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55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DD6490-CF2F-4B96-87D9-E7D2F39A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EDB1E34-6EEE-462B-B1EE-9E0D79AEE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473F4C-7F24-4DD2-B86C-68B76F9B3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046B1D-6C6A-4E93-8422-D534C39A5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A7E4F8-F775-4231-9431-D03918E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27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F885C8D-07AF-4FA1-9E72-630F6020BE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C0C507-9ACD-4F7A-888B-B026F7DC4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75B054-6250-48FD-AE4E-51E4BA91A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055E54-431C-41E6-AF7A-6C44DD3E0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E0C055-66BB-467C-8A8C-9B4232810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728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480470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51030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1269674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491860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3840616552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652058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2089009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9333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CEC5FA-75F4-498C-8939-90F27029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9D1552-4002-4DB5-B679-03CB35E4A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ECA252-80B8-4012-B46C-0F4699360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1685B5-8ED0-4871-8F52-E18DA1730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8AB003-15B9-4665-BEDD-CB8E1FD1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854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75079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12601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o skaidrė" type="title">
  <p:cSld name="Pavadinimo skaidrė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7"/>
          <p:cNvPicPr preferRelativeResize="0"/>
          <p:nvPr/>
        </p:nvPicPr>
        <p:blipFill rotWithShape="1">
          <a:blip r:embed="rId2">
            <a:alphaModFix/>
          </a:blip>
          <a:srcRect t="10089" b="23357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 ExtraBold"/>
              <a:buNone/>
              <a:defRPr sz="6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99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yginimas" type="twoTxTwoObj">
  <p:cSld name="Lyginima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8"/>
          <p:cNvPicPr preferRelativeResize="0"/>
          <p:nvPr/>
        </p:nvPicPr>
        <p:blipFill rotWithShape="1">
          <a:blip r:embed="rId2">
            <a:alphaModFix/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839788" y="2046922"/>
            <a:ext cx="5157787" cy="99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2"/>
          </p:nvPr>
        </p:nvSpPr>
        <p:spPr>
          <a:xfrm>
            <a:off x="839788" y="3277550"/>
            <a:ext cx="5157787" cy="213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3"/>
          </p:nvPr>
        </p:nvSpPr>
        <p:spPr>
          <a:xfrm>
            <a:off x="6172200" y="2046923"/>
            <a:ext cx="5183188" cy="99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body" idx="4"/>
          </p:nvPr>
        </p:nvSpPr>
        <p:spPr>
          <a:xfrm>
            <a:off x="6172200" y="3277550"/>
            <a:ext cx="5183188" cy="213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86769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>
  <p:cSld name="Pavadinimas ir turiny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1163637" y="196059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1163638" y="2450347"/>
            <a:ext cx="10190162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3"/>
          </p:nvPr>
        </p:nvSpPr>
        <p:spPr>
          <a:xfrm>
            <a:off x="1163637" y="363234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4"/>
          </p:nvPr>
        </p:nvSpPr>
        <p:spPr>
          <a:xfrm>
            <a:off x="1163638" y="4122093"/>
            <a:ext cx="1018857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2240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turiniai">
  <p:cSld name="Du turiniai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1163637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1163638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3"/>
          </p:nvPr>
        </p:nvSpPr>
        <p:spPr>
          <a:xfrm>
            <a:off x="1163638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4"/>
          </p:nvPr>
        </p:nvSpPr>
        <p:spPr>
          <a:xfrm>
            <a:off x="1163638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5"/>
          </p:nvPr>
        </p:nvSpPr>
        <p:spPr>
          <a:xfrm>
            <a:off x="6496049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6"/>
          </p:nvPr>
        </p:nvSpPr>
        <p:spPr>
          <a:xfrm>
            <a:off x="6496050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7"/>
          </p:nvPr>
        </p:nvSpPr>
        <p:spPr>
          <a:xfrm>
            <a:off x="6496050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8"/>
          </p:nvPr>
        </p:nvSpPr>
        <p:spPr>
          <a:xfrm>
            <a:off x="6496050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7647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kcijos antraštė" type="secHead">
  <p:cSld name="Sekcijos antraštė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1"/>
          <p:cNvSpPr txBox="1">
            <a:spLocks noGrp="1"/>
          </p:cNvSpPr>
          <p:nvPr>
            <p:ph type="title"/>
          </p:nvPr>
        </p:nvSpPr>
        <p:spPr>
          <a:xfrm>
            <a:off x="847726" y="765176"/>
            <a:ext cx="4242752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1"/>
          </p:nvPr>
        </p:nvSpPr>
        <p:spPr>
          <a:xfrm>
            <a:off x="839788" y="1630680"/>
            <a:ext cx="4242752" cy="377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4898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kcijos antraštė">
  <p:cSld name="1_Sekcijos antraštė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2"/>
          <p:cNvPicPr preferRelativeResize="0"/>
          <p:nvPr/>
        </p:nvPicPr>
        <p:blipFill rotWithShape="1">
          <a:blip r:embed="rId2">
            <a:alphaModFix/>
          </a:blip>
          <a:srcRect t="15291" b="29466"/>
          <a:stretch/>
        </p:blipFill>
        <p:spPr>
          <a:xfrm>
            <a:off x="0" y="0"/>
            <a:ext cx="12192000" cy="223266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2"/>
          <p:cNvSpPr txBox="1">
            <a:spLocks noGrp="1"/>
          </p:cNvSpPr>
          <p:nvPr>
            <p:ph type="title"/>
          </p:nvPr>
        </p:nvSpPr>
        <p:spPr>
          <a:xfrm>
            <a:off x="847726" y="2766153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1"/>
          </p:nvPr>
        </p:nvSpPr>
        <p:spPr>
          <a:xfrm>
            <a:off x="839787" y="3596640"/>
            <a:ext cx="10512425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 sz="22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90540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ščia">
  <p:cSld name="Tuščia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74273" cy="13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body" idx="2"/>
          </p:nvPr>
        </p:nvSpPr>
        <p:spPr>
          <a:xfrm>
            <a:off x="1074312" y="3604208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3"/>
          </p:nvPr>
        </p:nvSpPr>
        <p:spPr>
          <a:xfrm>
            <a:off x="4167547" y="3607238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4"/>
          </p:nvPr>
        </p:nvSpPr>
        <p:spPr>
          <a:xfrm>
            <a:off x="1075794" y="4475701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body" idx="5"/>
          </p:nvPr>
        </p:nvSpPr>
        <p:spPr>
          <a:xfrm>
            <a:off x="4169029" y="4478731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7605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>
  <p:cSld name="Turinys ir antraštė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13313" cy="358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316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348040-130F-470C-897E-883D22A1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A6D363-EB69-42C4-83CC-EAB09E1CF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C59C2A-ACFC-4DA3-85A7-6DC00F7B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8F1256-93D9-48FD-A520-675D6D7D7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1E2F3F-216D-4FD7-AA86-F6052B18D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3742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ėlis ir antraštė">
  <p:cSld name="Paveikslėlis ir antraštė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>
            <a:off x="1370011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body" idx="2"/>
          </p:nvPr>
        </p:nvSpPr>
        <p:spPr>
          <a:xfrm>
            <a:off x="1370012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body" idx="3"/>
          </p:nvPr>
        </p:nvSpPr>
        <p:spPr>
          <a:xfrm>
            <a:off x="1370012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4"/>
          </p:nvPr>
        </p:nvSpPr>
        <p:spPr>
          <a:xfrm>
            <a:off x="1370012" y="4289734"/>
            <a:ext cx="4558348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5"/>
          </p:nvPr>
        </p:nvSpPr>
        <p:spPr>
          <a:xfrm>
            <a:off x="6793863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body" idx="6"/>
          </p:nvPr>
        </p:nvSpPr>
        <p:spPr>
          <a:xfrm>
            <a:off x="6793864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7"/>
          </p:nvPr>
        </p:nvSpPr>
        <p:spPr>
          <a:xfrm>
            <a:off x="6793864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8"/>
          </p:nvPr>
        </p:nvSpPr>
        <p:spPr>
          <a:xfrm>
            <a:off x="6793864" y="4289733"/>
            <a:ext cx="4558348" cy="111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9"/>
          </p:nvPr>
        </p:nvSpPr>
        <p:spPr>
          <a:xfrm>
            <a:off x="1538167" y="8832967"/>
            <a:ext cx="396889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21120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>
  <p:cSld name="Pavadinimas ir vertikalus teksta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26"/>
          <p:cNvPicPr preferRelativeResize="0"/>
          <p:nvPr/>
        </p:nvPicPr>
        <p:blipFill rotWithShape="1">
          <a:blip r:embed="rId2">
            <a:alphaModFix/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6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>
            <a:spLocks noGrp="1"/>
          </p:cNvSpPr>
          <p:nvPr>
            <p:ph type="pic" idx="2"/>
          </p:nvPr>
        </p:nvSpPr>
        <p:spPr>
          <a:xfrm>
            <a:off x="836613" y="3793201"/>
            <a:ext cx="10515600" cy="44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417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1F04E3-22CB-4430-987E-7359BAFEC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D08605-79D3-4274-B8D2-D7266EAF8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663B6F2-B603-41F3-BA28-07D7CCBB1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4FE5BA2-214A-4B08-8601-E3021FF00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4BD41A7-310D-46AC-BF40-7FF61867D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5BFC27-D3F8-45D9-AABF-F98711FF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93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6F1FB0-7A10-4269-97B4-51002ED4B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E4304E3-93AB-4A0B-82F1-ED0E5A558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8DB0310-A9C7-4F34-8997-4C2A9DF5C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5F5BE32-8922-494A-A827-E02B3BC81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EAA8667-B9AB-4625-A88D-0E715EA91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1F38803-A0AE-4104-B507-E4B37860E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119B17B-6868-473D-9E0A-22AEEBF12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9F0F72A-7E29-47D6-A702-DF0B43027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32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814986-902D-4BA5-BEF3-2856C1A07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4B4EDB7-6E29-4B1C-857F-44512E822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1F19176-6AE8-42CC-BB88-993DB09C4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559EE13-03E9-4291-BB0C-0BB03EB2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35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AF5F4D3-8607-441C-92D9-A98A2EF8F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38574B6-E204-4BCC-A5C9-CD377A7A0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64FEFDE-085B-464A-BF9F-07AEC8D5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71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990D08-8746-4E3A-B3A7-3BF47E0C8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78D615-89ED-461C-B823-67F39D4C3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204CEB-0E61-45FB-8B8E-5A2FEFEFF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738573F-D93C-4176-88F4-98F97A57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0274A61-8B63-4191-AB5D-1B9C0DF4C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809F7E-4535-42E6-A199-932ABAB9C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77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5F10B0-3E68-4076-A9F3-D4763DCB5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AB71A84-C1B6-47DA-BB07-1B90BC74A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3809AA-11DF-46D4-BED1-27D23CC33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80C325F-E917-4F0A-B3C8-6F31A2E7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C8A806-9B20-4291-8414-E6C898B2E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3861B0-DA6D-4B96-A145-0305428C5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25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8BA13C3-E6F2-476B-A9EF-46BFA677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E874262-A482-4DE1-B5A9-8E4BBE91D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DC4DA5-E2B2-4B1E-998C-B01951068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5EB79-E44B-4757-87D8-44D703D947F4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56AB95-B893-4C93-8FFF-2E1A61030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0096FE-5E1A-4BF8-91B0-9FD9DD6D9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9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003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  <a:defRPr sz="44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pic>
        <p:nvPicPr>
          <p:cNvPr id="13" name="Google Shape;13;p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3707" y="5853458"/>
            <a:ext cx="1226837" cy="50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35004" y="5904739"/>
            <a:ext cx="2218796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5548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6" name="Pavadinimas 1">
            <a:extLst>
              <a:ext uri="{FF2B5EF4-FFF2-40B4-BE49-F238E27FC236}">
                <a16:creationId xmlns:a16="http://schemas.microsoft.com/office/drawing/2014/main" id="{4352F008-37D1-4165-A4C1-C61163B37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UD3 – SESSION 2</a:t>
            </a:r>
            <a:endParaRPr lang="lt-L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ntrinis pavadinimas 2">
            <a:extLst>
              <a:ext uri="{FF2B5EF4-FFF2-40B4-BE49-F238E27FC236}">
                <a16:creationId xmlns:a16="http://schemas.microsoft.com/office/drawing/2014/main" id="{81701242-EA72-442C-AF71-BC1F68A15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</p:spPr>
        <p:txBody>
          <a:bodyPr>
            <a:normAutofit/>
          </a:bodyPr>
          <a:lstStyle/>
          <a:p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Postmodern career assessment tools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72143F-FFBF-4E50-B2CA-1B0DCE1E0278}"/>
              </a:ext>
            </a:extLst>
          </p:cNvPr>
          <p:cNvSpPr txBox="1"/>
          <p:nvPr/>
        </p:nvSpPr>
        <p:spPr>
          <a:xfrm>
            <a:off x="841829" y="4349448"/>
            <a:ext cx="367453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/>
                <a:cs typeface="Segoe UI"/>
              </a:rPr>
              <a:t>Lea Ferrari</a:t>
            </a:r>
            <a:r>
              <a:rPr lang="en-US" sz="2400" dirty="0">
                <a:latin typeface="Calibri"/>
                <a:cs typeface="Segoe UI"/>
              </a:rPr>
              <a:t>​</a:t>
            </a:r>
          </a:p>
          <a:p>
            <a:r>
              <a:rPr lang="en-US" sz="2400" dirty="0">
                <a:solidFill>
                  <a:srgbClr val="FFFFFF"/>
                </a:solidFill>
                <a:latin typeface="Calibri"/>
                <a:cs typeface="Segoe UI"/>
              </a:rPr>
              <a:t>Teresa Maria </a:t>
            </a:r>
            <a:r>
              <a:rPr lang="en-US" sz="2400" dirty="0" err="1">
                <a:solidFill>
                  <a:srgbClr val="FFFFFF"/>
                </a:solidFill>
                <a:latin typeface="Calibri"/>
                <a:cs typeface="Segoe UI"/>
              </a:rPr>
              <a:t>Sgaramella</a:t>
            </a:r>
            <a:endParaRPr lang="en-US" sz="2400">
              <a:solidFill>
                <a:srgbClr val="FFFFFF"/>
              </a:solidFill>
              <a:latin typeface="Calibri"/>
              <a:cs typeface="Segoe U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13" y="5776151"/>
            <a:ext cx="896520" cy="3151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53511" y="6091333"/>
            <a:ext cx="35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This license lets you (or other party) share, remix, transform, and build upon this material non-commercially, as long as you credit the Connect! project partners and license your new creations under identical terms.</a:t>
            </a:r>
            <a:endParaRPr lang="lt-LT" sz="800" dirty="0"/>
          </a:p>
        </p:txBody>
      </p:sp>
    </p:spTree>
    <p:extLst>
      <p:ext uri="{BB962C8B-B14F-4D97-AF65-F5344CB8AC3E}">
        <p14:creationId xmlns:p14="http://schemas.microsoft.com/office/powerpoint/2010/main" val="321465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Open Sans Light"/>
              </a:rPr>
              <a:t>connect-erasmus.eu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7F2A"/>
              </a:solidFill>
              <a:effectLst/>
              <a:uLnTx/>
              <a:uFillTx/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838200" y="2122949"/>
            <a:ext cx="10515600" cy="28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39419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320"/>
              <a:buFont typeface="Calibri"/>
              <a:buChar char="▲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Based on your experience and learning what are the most important characteristics of the postmodern era? 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9419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320"/>
              <a:buFont typeface="Calibri"/>
              <a:buChar char="▲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What is the role of career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counselors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in the postmodern era?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9419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320"/>
              <a:buFont typeface="Calibri"/>
              <a:buChar char="▲"/>
              <a:tabLst/>
              <a:defRPr/>
            </a:pP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Prilleltensky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(1989) suggested that constructive actions should be preceded by reflection through which psychologists should become aware of the ‘‘socio-cultural determinants of their professional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endeavors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’’ (p. 801). What are yours?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Pavadinimas 4">
            <a:extLst>
              <a:ext uri="{FF2B5EF4-FFF2-40B4-BE49-F238E27FC236}">
                <a16:creationId xmlns:a16="http://schemas.microsoft.com/office/drawing/2014/main" id="{0F5EC815-E404-4FA3-B426-CDA033EBC4D4}"/>
              </a:ext>
            </a:extLst>
          </p:cNvPr>
          <p:cNvSpPr txBox="1">
            <a:spLocks/>
          </p:cNvSpPr>
          <p:nvPr/>
        </p:nvSpPr>
        <p:spPr>
          <a:xfrm>
            <a:off x="836613" y="361724"/>
            <a:ext cx="10515600" cy="678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Reconnecting</a:t>
            </a:r>
            <a:r>
              <a:rPr lang="it-IT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3.1</a:t>
            </a:r>
            <a:endParaRPr lang="lt-LT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avadinimas 4">
            <a:extLst>
              <a:ext uri="{FF2B5EF4-FFF2-40B4-BE49-F238E27FC236}">
                <a16:creationId xmlns:a16="http://schemas.microsoft.com/office/drawing/2014/main" id="{46ADDE9F-DEA1-4E82-B24F-EF1DE4E05C11}"/>
              </a:ext>
            </a:extLst>
          </p:cNvPr>
          <p:cNvSpPr txBox="1">
            <a:spLocks/>
          </p:cNvSpPr>
          <p:nvPr/>
        </p:nvSpPr>
        <p:spPr>
          <a:xfrm>
            <a:off x="836613" y="1040539"/>
            <a:ext cx="10515600" cy="499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Homework Reflective Exercise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f4a51f762_1_0"/>
          <p:cNvSpPr txBox="1">
            <a:spLocks noGrp="1"/>
          </p:cNvSpPr>
          <p:nvPr>
            <p:ph type="title"/>
          </p:nvPr>
        </p:nvSpPr>
        <p:spPr>
          <a:xfrm>
            <a:off x="1293813" y="3742250"/>
            <a:ext cx="10515600" cy="678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Calibri"/>
                <a:ea typeface="Calibri"/>
                <a:cs typeface="Calibri"/>
                <a:sym typeface="Calibri"/>
              </a:rPr>
              <a:t>Knowledge evaluation form 3.1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cf4a51f762_1_0"/>
          <p:cNvSpPr txBox="1"/>
          <p:nvPr/>
        </p:nvSpPr>
        <p:spPr>
          <a:xfrm>
            <a:off x="1163650" y="1956800"/>
            <a:ext cx="10178100" cy="3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Expected answers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Q1= b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Q2= a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Q3= c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Q4= c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Q5= c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Q6= a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Q7= b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Q8= b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Q9= c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Q10= b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cf4a51f762_1_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Open Sans Light"/>
              </a:rPr>
              <a:t>connect-erasmus.eu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7F2A"/>
              </a:solidFill>
              <a:effectLst/>
              <a:uLnTx/>
              <a:uFillTx/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" name="Pavadinimas 4">
            <a:extLst>
              <a:ext uri="{FF2B5EF4-FFF2-40B4-BE49-F238E27FC236}">
                <a16:creationId xmlns:a16="http://schemas.microsoft.com/office/drawing/2014/main" id="{5584B68A-D45F-448F-BC36-FB2376005E7F}"/>
              </a:ext>
            </a:extLst>
          </p:cNvPr>
          <p:cNvSpPr txBox="1">
            <a:spLocks/>
          </p:cNvSpPr>
          <p:nvPr/>
        </p:nvSpPr>
        <p:spPr>
          <a:xfrm>
            <a:off x="836613" y="361724"/>
            <a:ext cx="10515600" cy="678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Reconnecting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with 3.1</a:t>
            </a:r>
            <a:endParaRPr lang="lt-L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avadinimas 4">
            <a:extLst>
              <a:ext uri="{FF2B5EF4-FFF2-40B4-BE49-F238E27FC236}">
                <a16:creationId xmlns:a16="http://schemas.microsoft.com/office/drawing/2014/main" id="{EBF427BA-249F-40CC-B8FC-7BBB42283C77}"/>
              </a:ext>
            </a:extLst>
          </p:cNvPr>
          <p:cNvSpPr txBox="1">
            <a:spLocks/>
          </p:cNvSpPr>
          <p:nvPr/>
        </p:nvSpPr>
        <p:spPr>
          <a:xfrm>
            <a:off x="836613" y="1040539"/>
            <a:ext cx="10515600" cy="499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>
                <a:latin typeface="Calibri"/>
                <a:cs typeface="Calibri"/>
              </a:rPr>
              <a:t>Knowledge evaluation form 3.1.1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connect-erasmus.eu</a:t>
            </a:r>
          </a:p>
        </p:txBody>
      </p:sp>
      <p:sp>
        <p:nvSpPr>
          <p:cNvPr id="16" name="Pavadinimas 4">
            <a:extLst>
              <a:ext uri="{FF2B5EF4-FFF2-40B4-BE49-F238E27FC236}">
                <a16:creationId xmlns:a16="http://schemas.microsoft.com/office/drawing/2014/main" id="{009082CD-0098-495E-84E5-222527B107DC}"/>
              </a:ext>
            </a:extLst>
          </p:cNvPr>
          <p:cNvSpPr txBox="1">
            <a:spLocks/>
          </p:cNvSpPr>
          <p:nvPr/>
        </p:nvSpPr>
        <p:spPr>
          <a:xfrm>
            <a:off x="836613" y="564420"/>
            <a:ext cx="10515600" cy="678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of Session 2</a:t>
            </a:r>
            <a:endParaRPr lang="lt-L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08B6848-2A6B-487F-8063-26308CE5F0DD}"/>
              </a:ext>
            </a:extLst>
          </p:cNvPr>
          <p:cNvSpPr txBox="1"/>
          <p:nvPr/>
        </p:nvSpPr>
        <p:spPr>
          <a:xfrm>
            <a:off x="402771" y="2021691"/>
            <a:ext cx="11538510" cy="370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Reconnecting with 3.1 and description of the goal of the session</a:t>
            </a: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Teaching Activity 1 - Description of the Career Construction Interview and analyses of one of the case studies</a:t>
            </a: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Teaching Activity 2 - Description of the Five C- Career Adapt-Ability Scale CAAS and analyses of a case study</a:t>
            </a: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Teaching Activity 3 - Description of the interview My System of Career Influences </a:t>
            </a: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Learning Activity: Students, in small group (or individually) are required to analyse one or more case studies and provide a comment answering questions reported in the provided fact sheet</a:t>
            </a: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Closing thoughts: Summarizing strengths and constraints of the three tools</a:t>
            </a: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Evaluation level of learning</a:t>
            </a:r>
          </a:p>
        </p:txBody>
      </p:sp>
      <p:pic>
        <p:nvPicPr>
          <p:cNvPr id="7" name="Immagine 6" descr="Luci della città messe a fuoco in una lente di ingrandimento">
            <a:extLst>
              <a:ext uri="{FF2B5EF4-FFF2-40B4-BE49-F238E27FC236}">
                <a16:creationId xmlns:a16="http://schemas.microsoft.com/office/drawing/2014/main" id="{0357716B-200C-4FC7-AD1F-E033405AF23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520" y="137791"/>
            <a:ext cx="3353761" cy="223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56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connect-erasmus.eu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08B6848-2A6B-487F-8063-26308CE5F0DD}"/>
              </a:ext>
            </a:extLst>
          </p:cNvPr>
          <p:cNvSpPr txBox="1"/>
          <p:nvPr/>
        </p:nvSpPr>
        <p:spPr>
          <a:xfrm>
            <a:off x="634101" y="1912834"/>
            <a:ext cx="10515600" cy="2045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2400"/>
              </a:spcAft>
              <a:buClr>
                <a:srgbClr val="FF7F2A"/>
              </a:buClr>
              <a:buSzPct val="130000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Based on the knowledge developed and the case studies analysis, you will be able to: </a:t>
            </a:r>
          </a:p>
          <a:p>
            <a:pPr marL="285750" indent="-285750">
              <a:lnSpc>
                <a:spcPct val="150000"/>
              </a:lnSpc>
              <a:spcAft>
                <a:spcPts val="24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Describe the strengths and usefulness of the proposed assessment tools</a:t>
            </a:r>
          </a:p>
          <a:p>
            <a:pPr marL="285750" indent="-285750">
              <a:lnSpc>
                <a:spcPct val="150000"/>
              </a:lnSpc>
              <a:spcAft>
                <a:spcPts val="24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Identify similarities and differences of the proposed assessment tools</a:t>
            </a:r>
          </a:p>
        </p:txBody>
      </p:sp>
      <p:pic>
        <p:nvPicPr>
          <p:cNvPr id="6" name="Immagine 5" descr="Strumenti di lavoro su sfondo rosso">
            <a:extLst>
              <a:ext uri="{FF2B5EF4-FFF2-40B4-BE49-F238E27FC236}">
                <a16:creationId xmlns:a16="http://schemas.microsoft.com/office/drawing/2014/main" id="{F2CD380B-136C-4AD1-91CE-FD666C48DD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01"/>
          <a:stretch/>
        </p:blipFill>
        <p:spPr>
          <a:xfrm>
            <a:off x="0" y="4383084"/>
            <a:ext cx="4895385" cy="1329868"/>
          </a:xfrm>
          <a:prstGeom prst="rect">
            <a:avLst/>
          </a:prstGeom>
        </p:spPr>
      </p:pic>
      <p:pic>
        <p:nvPicPr>
          <p:cNvPr id="11" name="Immagine 10" descr="Strumenti di lavoro su sfondo rosso">
            <a:extLst>
              <a:ext uri="{FF2B5EF4-FFF2-40B4-BE49-F238E27FC236}">
                <a16:creationId xmlns:a16="http://schemas.microsoft.com/office/drawing/2014/main" id="{743C0C42-F197-4455-8608-6F3C7225CE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01"/>
          <a:stretch/>
        </p:blipFill>
        <p:spPr>
          <a:xfrm>
            <a:off x="4848924" y="4383084"/>
            <a:ext cx="4895385" cy="1329868"/>
          </a:xfrm>
          <a:prstGeom prst="rect">
            <a:avLst/>
          </a:prstGeom>
        </p:spPr>
      </p:pic>
      <p:pic>
        <p:nvPicPr>
          <p:cNvPr id="12" name="Immagine 11" descr="Strumenti di lavoro su sfondo rosso">
            <a:extLst>
              <a:ext uri="{FF2B5EF4-FFF2-40B4-BE49-F238E27FC236}">
                <a16:creationId xmlns:a16="http://schemas.microsoft.com/office/drawing/2014/main" id="{7721548E-630C-4571-92E3-2753D4BF6B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01" r="50000"/>
          <a:stretch/>
        </p:blipFill>
        <p:spPr>
          <a:xfrm>
            <a:off x="9744309" y="4383084"/>
            <a:ext cx="2447691" cy="1329868"/>
          </a:xfrm>
          <a:prstGeom prst="rect">
            <a:avLst/>
          </a:prstGeom>
        </p:spPr>
      </p:pic>
      <p:sp>
        <p:nvSpPr>
          <p:cNvPr id="9" name="Pavadinimas 4">
            <a:extLst>
              <a:ext uri="{FF2B5EF4-FFF2-40B4-BE49-F238E27FC236}">
                <a16:creationId xmlns:a16="http://schemas.microsoft.com/office/drawing/2014/main" id="{88BF85D3-9F76-4DDA-BAA2-8D0098CA30BB}"/>
              </a:ext>
            </a:extLst>
          </p:cNvPr>
          <p:cNvSpPr txBox="1">
            <a:spLocks/>
          </p:cNvSpPr>
          <p:nvPr/>
        </p:nvSpPr>
        <p:spPr>
          <a:xfrm>
            <a:off x="836613" y="564420"/>
            <a:ext cx="10515600" cy="678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Session 2 - Learning goals</a:t>
            </a:r>
            <a:endParaRPr lang="lt-L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810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3.xml><?xml version="1.0" encoding="utf-8"?>
<a:theme xmlns:a="http://schemas.openxmlformats.org/drawingml/2006/main" name="1_„Office“ tema">
  <a:themeElements>
    <a:clrScheme name="Raudona oranžinė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331</Words>
  <Application>Microsoft Office PowerPoint</Application>
  <PresentationFormat>Widescreen</PresentationFormat>
  <Paragraphs>43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Open Sans Extrabold</vt:lpstr>
      <vt:lpstr>Open Sans Extrabold</vt:lpstr>
      <vt:lpstr>Open Sans Light</vt:lpstr>
      <vt:lpstr>Segoe UI</vt:lpstr>
      <vt:lpstr>Tema di Office</vt:lpstr>
      <vt:lpstr>„Office“ tema</vt:lpstr>
      <vt:lpstr>1_„Office“ tema</vt:lpstr>
      <vt:lpstr>UD3 – SESSION 2</vt:lpstr>
      <vt:lpstr>PowerPoint Presentation</vt:lpstr>
      <vt:lpstr>Knowledge evaluation form 3.1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UD3’s GOALS</dc:title>
  <dc:creator>Zuanetti Alessandra</dc:creator>
  <cp:lastModifiedBy>Praktikantas</cp:lastModifiedBy>
  <cp:revision>32</cp:revision>
  <dcterms:created xsi:type="dcterms:W3CDTF">2021-05-17T08:13:07Z</dcterms:created>
  <dcterms:modified xsi:type="dcterms:W3CDTF">2022-03-02T08:37:54Z</dcterms:modified>
</cp:coreProperties>
</file>