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80" r:id="rId6"/>
    <p:sldId id="291" r:id="rId7"/>
    <p:sldId id="292" r:id="rId8"/>
    <p:sldId id="327" r:id="rId9"/>
    <p:sldId id="296" r:id="rId10"/>
    <p:sldId id="297" r:id="rId11"/>
    <p:sldId id="330" r:id="rId12"/>
    <p:sldId id="328" r:id="rId13"/>
    <p:sldId id="329" r:id="rId14"/>
    <p:sldId id="299" r:id="rId15"/>
    <p:sldId id="301" r:id="rId16"/>
    <p:sldId id="302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35" r:id="rId31"/>
    <p:sldId id="331" r:id="rId32"/>
    <p:sldId id="319" r:id="rId33"/>
    <p:sldId id="322" r:id="rId34"/>
    <p:sldId id="323" r:id="rId35"/>
    <p:sldId id="324" r:id="rId36"/>
    <p:sldId id="334" r:id="rId37"/>
    <p:sldId id="325" r:id="rId38"/>
    <p:sldId id="287" r:id="rId39"/>
  </p:sldIdLst>
  <p:sldSz cx="12192000" cy="6858000"/>
  <p:notesSz cx="6889750" cy="100187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" initials="R" lastIdx="1" clrIdx="0">
    <p:extLst>
      <p:ext uri="{19B8F6BF-5375-455C-9EA6-DF929625EA0E}">
        <p15:presenceInfo xmlns:p15="http://schemas.microsoft.com/office/powerpoint/2012/main" userId="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2A"/>
    <a:srgbClr val="B23D0C"/>
    <a:srgbClr val="B23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332" autoAdjust="0"/>
  </p:normalViewPr>
  <p:slideViewPr>
    <p:cSldViewPr snapToGrid="0" showGuides="1">
      <p:cViewPr varScale="1">
        <p:scale>
          <a:sx n="81" d="100"/>
          <a:sy n="81" d="100"/>
        </p:scale>
        <p:origin x="53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189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3D44F1-0FBC-48C3-854F-3002426B58E9}" type="doc">
      <dgm:prSet loTypeId="urn:microsoft.com/office/officeart/2005/8/layout/radial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0DF711-0DA4-41BD-8EF6-A3156C8FB7B7}">
      <dgm:prSet phldrT="[Text]" custT="1"/>
      <dgm:spPr/>
      <dgm:t>
        <a:bodyPr/>
        <a:lstStyle/>
        <a:p>
          <a:r>
            <a:rPr lang="sr-Latn-RS" sz="2400" dirty="0" smtClean="0"/>
            <a:t>DOP</a:t>
          </a:r>
          <a:endParaRPr lang="de-DE" sz="2400" dirty="0"/>
        </a:p>
      </dgm:t>
    </dgm:pt>
    <dgm:pt modelId="{294E2261-C60F-4D14-9F60-004BD74008C5}" type="parTrans" cxnId="{FD9B04C7-D08D-4D56-A605-61C380751596}">
      <dgm:prSet/>
      <dgm:spPr/>
      <dgm:t>
        <a:bodyPr/>
        <a:lstStyle/>
        <a:p>
          <a:endParaRPr lang="de-DE" sz="2400"/>
        </a:p>
      </dgm:t>
    </dgm:pt>
    <dgm:pt modelId="{DF4B806B-C8A5-4C80-B45D-84AD618F536D}" type="sibTrans" cxnId="{FD9B04C7-D08D-4D56-A605-61C380751596}">
      <dgm:prSet/>
      <dgm:spPr/>
      <dgm:t>
        <a:bodyPr/>
        <a:lstStyle/>
        <a:p>
          <a:endParaRPr lang="de-DE" sz="2400"/>
        </a:p>
      </dgm:t>
    </dgm:pt>
    <dgm:pt modelId="{F8335AFF-B9D6-471D-8D34-29E9EDEC181D}">
      <dgm:prSet phldrT="[Text]" custT="1"/>
      <dgm:spPr/>
      <dgm:t>
        <a:bodyPr/>
        <a:lstStyle/>
        <a:p>
          <a:r>
            <a:rPr lang="sr-Latn-RS" sz="1050" dirty="0" smtClean="0"/>
            <a:t>Poslovna etika</a:t>
          </a:r>
          <a:endParaRPr lang="de-DE" sz="1050" dirty="0"/>
        </a:p>
      </dgm:t>
    </dgm:pt>
    <dgm:pt modelId="{28D8DA42-69E7-4CDA-9D4E-5288ADA6614A}" type="parTrans" cxnId="{8D7004A8-4E75-4955-9607-6245D7573CEE}">
      <dgm:prSet custT="1"/>
      <dgm:spPr/>
      <dgm:t>
        <a:bodyPr/>
        <a:lstStyle/>
        <a:p>
          <a:endParaRPr lang="de-DE" sz="700"/>
        </a:p>
      </dgm:t>
    </dgm:pt>
    <dgm:pt modelId="{6635B0EF-12E9-4D67-B472-85023A17CB90}" type="sibTrans" cxnId="{8D7004A8-4E75-4955-9607-6245D7573CEE}">
      <dgm:prSet/>
      <dgm:spPr/>
      <dgm:t>
        <a:bodyPr/>
        <a:lstStyle/>
        <a:p>
          <a:endParaRPr lang="de-DE" sz="2400"/>
        </a:p>
      </dgm:t>
    </dgm:pt>
    <dgm:pt modelId="{8C2B2053-7929-48C1-B11C-F9087D785E97}">
      <dgm:prSet phldrT="[Text]" custT="1"/>
      <dgm:spPr/>
      <dgm:t>
        <a:bodyPr/>
        <a:lstStyle/>
        <a:p>
          <a:r>
            <a:rPr lang="sr-Latn-RS" sz="1050" dirty="0" smtClean="0"/>
            <a:t>Etičko ponašanje zainteresovanih strana</a:t>
          </a:r>
          <a:endParaRPr lang="de-DE" sz="1050" dirty="0"/>
        </a:p>
      </dgm:t>
    </dgm:pt>
    <dgm:pt modelId="{C1622DAF-FEB3-459D-B1F5-1E95EF000092}" type="parTrans" cxnId="{E587A4E8-672F-457D-9C44-55558933CDF8}">
      <dgm:prSet custT="1"/>
      <dgm:spPr/>
      <dgm:t>
        <a:bodyPr/>
        <a:lstStyle/>
        <a:p>
          <a:endParaRPr lang="de-DE" sz="700"/>
        </a:p>
      </dgm:t>
    </dgm:pt>
    <dgm:pt modelId="{7DF004D6-9DE0-454D-A2E4-4F598D957FFA}" type="sibTrans" cxnId="{E587A4E8-672F-457D-9C44-55558933CDF8}">
      <dgm:prSet/>
      <dgm:spPr/>
      <dgm:t>
        <a:bodyPr/>
        <a:lstStyle/>
        <a:p>
          <a:endParaRPr lang="de-DE" sz="2400"/>
        </a:p>
      </dgm:t>
    </dgm:pt>
    <dgm:pt modelId="{359EC759-9506-4CEB-895E-44B07B2A4ED7}">
      <dgm:prSet phldrT="[Text]" custT="1"/>
      <dgm:spPr/>
      <dgm:t>
        <a:bodyPr/>
        <a:lstStyle/>
        <a:p>
          <a:r>
            <a:rPr lang="sr-Latn-RS" sz="1050" dirty="0" smtClean="0"/>
            <a:t>Dobro korporativno upravljanje</a:t>
          </a:r>
          <a:endParaRPr lang="de-DE" sz="1050" dirty="0"/>
        </a:p>
      </dgm:t>
    </dgm:pt>
    <dgm:pt modelId="{DE0224E5-376A-4052-B7DB-FC85C1DC4022}" type="parTrans" cxnId="{79FDA4F3-0195-4084-A3A3-0B090BD854BA}">
      <dgm:prSet custT="1"/>
      <dgm:spPr/>
      <dgm:t>
        <a:bodyPr/>
        <a:lstStyle/>
        <a:p>
          <a:endParaRPr lang="de-DE" sz="700"/>
        </a:p>
      </dgm:t>
    </dgm:pt>
    <dgm:pt modelId="{292C80B8-34AD-4C9F-9800-AE62084B6B58}" type="sibTrans" cxnId="{79FDA4F3-0195-4084-A3A3-0B090BD854BA}">
      <dgm:prSet/>
      <dgm:spPr/>
      <dgm:t>
        <a:bodyPr/>
        <a:lstStyle/>
        <a:p>
          <a:endParaRPr lang="de-DE" sz="2400"/>
        </a:p>
      </dgm:t>
    </dgm:pt>
    <dgm:pt modelId="{914CD50F-B3D3-4848-B920-27734BD8A250}">
      <dgm:prSet custT="1"/>
      <dgm:spPr/>
      <dgm:t>
        <a:bodyPr/>
        <a:lstStyle/>
        <a:p>
          <a:r>
            <a:rPr lang="sr-Latn-RS" sz="1050" dirty="0" smtClean="0"/>
            <a:t>Poslovne društvene performanse</a:t>
          </a:r>
          <a:endParaRPr lang="de-DE" sz="1050" dirty="0"/>
        </a:p>
      </dgm:t>
    </dgm:pt>
    <dgm:pt modelId="{CA771EC4-EB82-4CF8-8A1A-51C6B5866174}" type="parTrans" cxnId="{BBE6A06C-1D47-4EBE-BE55-0BF4A8242657}">
      <dgm:prSet custT="1"/>
      <dgm:spPr/>
      <dgm:t>
        <a:bodyPr/>
        <a:lstStyle/>
        <a:p>
          <a:endParaRPr lang="de-DE" sz="700"/>
        </a:p>
      </dgm:t>
    </dgm:pt>
    <dgm:pt modelId="{EEA45702-D14E-4B42-B353-94183771A222}" type="sibTrans" cxnId="{BBE6A06C-1D47-4EBE-BE55-0BF4A8242657}">
      <dgm:prSet/>
      <dgm:spPr/>
      <dgm:t>
        <a:bodyPr/>
        <a:lstStyle/>
        <a:p>
          <a:endParaRPr lang="de-DE" sz="2400"/>
        </a:p>
      </dgm:t>
    </dgm:pt>
    <dgm:pt modelId="{2C84F2F3-6802-4455-8C4A-356B12CC3F7A}">
      <dgm:prSet custT="1"/>
      <dgm:spPr/>
      <dgm:t>
        <a:bodyPr/>
        <a:lstStyle/>
        <a:p>
          <a:r>
            <a:rPr lang="sr-Latn-RS" sz="1050" dirty="0" smtClean="0"/>
            <a:t>Korporativna održivost</a:t>
          </a:r>
          <a:endParaRPr lang="de-DE" sz="1050" dirty="0"/>
        </a:p>
      </dgm:t>
    </dgm:pt>
    <dgm:pt modelId="{46717585-AEB5-4371-A4DC-70E03CECBCA4}" type="parTrans" cxnId="{A63F166D-1BE1-43AD-8899-2C1A3AFB9AAB}">
      <dgm:prSet custT="1"/>
      <dgm:spPr/>
      <dgm:t>
        <a:bodyPr/>
        <a:lstStyle/>
        <a:p>
          <a:endParaRPr lang="de-DE" sz="700"/>
        </a:p>
      </dgm:t>
    </dgm:pt>
    <dgm:pt modelId="{7884075E-B536-400F-9720-0CAB9A935A2C}" type="sibTrans" cxnId="{A63F166D-1BE1-43AD-8899-2C1A3AFB9AAB}">
      <dgm:prSet/>
      <dgm:spPr/>
      <dgm:t>
        <a:bodyPr/>
        <a:lstStyle/>
        <a:p>
          <a:endParaRPr lang="de-DE" sz="2400"/>
        </a:p>
      </dgm:t>
    </dgm:pt>
    <dgm:pt modelId="{6E757C4F-883C-4920-A98B-C252F24694D6}">
      <dgm:prSet custT="1"/>
      <dgm:spPr/>
      <dgm:t>
        <a:bodyPr/>
        <a:lstStyle/>
        <a:p>
          <a:r>
            <a:rPr lang="sr-Latn-RS" sz="1050" dirty="0" smtClean="0"/>
            <a:t>Poslovno građanstvo</a:t>
          </a:r>
          <a:endParaRPr lang="de-DE" sz="1050" dirty="0"/>
        </a:p>
      </dgm:t>
    </dgm:pt>
    <dgm:pt modelId="{D5675142-7F70-4AAC-B549-BE0CB3FC3371}" type="parTrans" cxnId="{C13C2B22-0D21-4572-9AAE-7DA3A8044004}">
      <dgm:prSet custT="1"/>
      <dgm:spPr/>
      <dgm:t>
        <a:bodyPr/>
        <a:lstStyle/>
        <a:p>
          <a:endParaRPr lang="de-DE" sz="700"/>
        </a:p>
      </dgm:t>
    </dgm:pt>
    <dgm:pt modelId="{44145199-A5B3-4725-BC39-85938B3FC929}" type="sibTrans" cxnId="{C13C2B22-0D21-4572-9AAE-7DA3A8044004}">
      <dgm:prSet/>
      <dgm:spPr/>
      <dgm:t>
        <a:bodyPr/>
        <a:lstStyle/>
        <a:p>
          <a:endParaRPr lang="de-DE" sz="2400"/>
        </a:p>
      </dgm:t>
    </dgm:pt>
    <dgm:pt modelId="{B464B3B7-FE5F-4777-88C6-ED3AE35B9719}">
      <dgm:prSet custT="1"/>
      <dgm:spPr/>
      <dgm:t>
        <a:bodyPr/>
        <a:lstStyle/>
        <a:p>
          <a:r>
            <a:rPr lang="sr-Latn-RS" sz="1050" dirty="0" smtClean="0"/>
            <a:t>Pristup zainteresovanih strana</a:t>
          </a:r>
          <a:endParaRPr lang="de-DE" sz="1050" dirty="0"/>
        </a:p>
      </dgm:t>
    </dgm:pt>
    <dgm:pt modelId="{4225C604-B964-4E8C-9A31-DA0AF0AB57E3}" type="parTrans" cxnId="{3990857E-F763-47AC-AB3E-0FCD1C996311}">
      <dgm:prSet custT="1"/>
      <dgm:spPr/>
      <dgm:t>
        <a:bodyPr/>
        <a:lstStyle/>
        <a:p>
          <a:endParaRPr lang="de-DE" sz="700"/>
        </a:p>
      </dgm:t>
    </dgm:pt>
    <dgm:pt modelId="{A790058F-C38C-46AF-8EFE-B0BE86C10A76}" type="sibTrans" cxnId="{3990857E-F763-47AC-AB3E-0FCD1C996311}">
      <dgm:prSet/>
      <dgm:spPr/>
      <dgm:t>
        <a:bodyPr/>
        <a:lstStyle/>
        <a:p>
          <a:endParaRPr lang="de-DE" sz="2400"/>
        </a:p>
      </dgm:t>
    </dgm:pt>
    <dgm:pt modelId="{ABF2595A-D2EE-4A04-B7A9-F227D1ABB80A}">
      <dgm:prSet custT="1"/>
      <dgm:spPr/>
      <dgm:t>
        <a:bodyPr/>
        <a:lstStyle/>
        <a:p>
          <a:r>
            <a:rPr lang="sr-Latn-RS" sz="1050" dirty="0" smtClean="0"/>
            <a:t>Poslovna odgovornost</a:t>
          </a:r>
          <a:endParaRPr lang="de-DE" sz="1050" dirty="0"/>
        </a:p>
      </dgm:t>
    </dgm:pt>
    <dgm:pt modelId="{583B30CB-E42C-4EE0-A38C-E48093B93F4B}" type="parTrans" cxnId="{5B70EA4B-C6C5-442E-B8E3-70039127A54E}">
      <dgm:prSet custT="1"/>
      <dgm:spPr/>
      <dgm:t>
        <a:bodyPr/>
        <a:lstStyle/>
        <a:p>
          <a:endParaRPr lang="de-DE" sz="700"/>
        </a:p>
      </dgm:t>
    </dgm:pt>
    <dgm:pt modelId="{58093251-96AA-4D7B-9918-78E6E641DC36}" type="sibTrans" cxnId="{5B70EA4B-C6C5-442E-B8E3-70039127A54E}">
      <dgm:prSet/>
      <dgm:spPr/>
      <dgm:t>
        <a:bodyPr/>
        <a:lstStyle/>
        <a:p>
          <a:endParaRPr lang="de-DE" sz="2400"/>
        </a:p>
      </dgm:t>
    </dgm:pt>
    <dgm:pt modelId="{3A8AC281-FDC8-481A-B55C-FBDFC022EBD3}" type="pres">
      <dgm:prSet presAssocID="{EA3D44F1-0FBC-48C3-854F-3002426B58E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DF80A1-B941-45EA-B134-1C0D8C83985E}" type="pres">
      <dgm:prSet presAssocID="{6C0DF711-0DA4-41BD-8EF6-A3156C8FB7B7}" presName="centerShape" presStyleLbl="node0" presStyleIdx="0" presStyleCnt="1"/>
      <dgm:spPr/>
      <dgm:t>
        <a:bodyPr/>
        <a:lstStyle/>
        <a:p>
          <a:endParaRPr lang="en-US"/>
        </a:p>
      </dgm:t>
    </dgm:pt>
    <dgm:pt modelId="{6382D651-5FB5-4E73-9065-3423A54D84BC}" type="pres">
      <dgm:prSet presAssocID="{28D8DA42-69E7-4CDA-9D4E-5288ADA6614A}" presName="Name9" presStyleLbl="parChTrans1D2" presStyleIdx="0" presStyleCnt="8"/>
      <dgm:spPr/>
      <dgm:t>
        <a:bodyPr/>
        <a:lstStyle/>
        <a:p>
          <a:endParaRPr lang="en-US"/>
        </a:p>
      </dgm:t>
    </dgm:pt>
    <dgm:pt modelId="{2CC08489-C8B4-4DC3-BA93-D68CD247DE8E}" type="pres">
      <dgm:prSet presAssocID="{28D8DA42-69E7-4CDA-9D4E-5288ADA6614A}" presName="connTx" presStyleLbl="parChTrans1D2" presStyleIdx="0" presStyleCnt="8"/>
      <dgm:spPr/>
      <dgm:t>
        <a:bodyPr/>
        <a:lstStyle/>
        <a:p>
          <a:endParaRPr lang="en-US"/>
        </a:p>
      </dgm:t>
    </dgm:pt>
    <dgm:pt modelId="{8F53E9D3-E250-449C-8E11-D3F2C80B4B69}" type="pres">
      <dgm:prSet presAssocID="{F8335AFF-B9D6-471D-8D34-29E9EDEC181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03A32F-A71E-4AEB-950F-DF365E5055E6}" type="pres">
      <dgm:prSet presAssocID="{46717585-AEB5-4371-A4DC-70E03CECBCA4}" presName="Name9" presStyleLbl="parChTrans1D2" presStyleIdx="1" presStyleCnt="8"/>
      <dgm:spPr/>
      <dgm:t>
        <a:bodyPr/>
        <a:lstStyle/>
        <a:p>
          <a:endParaRPr lang="en-US"/>
        </a:p>
      </dgm:t>
    </dgm:pt>
    <dgm:pt modelId="{4F4B1C4E-4135-4C12-AE85-3084D7523CC0}" type="pres">
      <dgm:prSet presAssocID="{46717585-AEB5-4371-A4DC-70E03CECBCA4}" presName="connTx" presStyleLbl="parChTrans1D2" presStyleIdx="1" presStyleCnt="8"/>
      <dgm:spPr/>
      <dgm:t>
        <a:bodyPr/>
        <a:lstStyle/>
        <a:p>
          <a:endParaRPr lang="en-US"/>
        </a:p>
      </dgm:t>
    </dgm:pt>
    <dgm:pt modelId="{F74E9161-A489-46AA-B41D-94489506FE02}" type="pres">
      <dgm:prSet presAssocID="{2C84F2F3-6802-4455-8C4A-356B12CC3F7A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C7665-775D-47B0-9781-6A151F5121F0}" type="pres">
      <dgm:prSet presAssocID="{4225C604-B964-4E8C-9A31-DA0AF0AB57E3}" presName="Name9" presStyleLbl="parChTrans1D2" presStyleIdx="2" presStyleCnt="8"/>
      <dgm:spPr/>
      <dgm:t>
        <a:bodyPr/>
        <a:lstStyle/>
        <a:p>
          <a:endParaRPr lang="en-US"/>
        </a:p>
      </dgm:t>
    </dgm:pt>
    <dgm:pt modelId="{4A60C8ED-852E-4665-A174-BA53D8C96AEF}" type="pres">
      <dgm:prSet presAssocID="{4225C604-B964-4E8C-9A31-DA0AF0AB57E3}" presName="connTx" presStyleLbl="parChTrans1D2" presStyleIdx="2" presStyleCnt="8"/>
      <dgm:spPr/>
      <dgm:t>
        <a:bodyPr/>
        <a:lstStyle/>
        <a:p>
          <a:endParaRPr lang="en-US"/>
        </a:p>
      </dgm:t>
    </dgm:pt>
    <dgm:pt modelId="{CFE7EF34-2E96-45FF-84DA-356D0704E6D7}" type="pres">
      <dgm:prSet presAssocID="{B464B3B7-FE5F-4777-88C6-ED3AE35B971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2D03D-A71F-4DCB-98B6-0DD75F166658}" type="pres">
      <dgm:prSet presAssocID="{583B30CB-E42C-4EE0-A38C-E48093B93F4B}" presName="Name9" presStyleLbl="parChTrans1D2" presStyleIdx="3" presStyleCnt="8"/>
      <dgm:spPr/>
      <dgm:t>
        <a:bodyPr/>
        <a:lstStyle/>
        <a:p>
          <a:endParaRPr lang="en-US"/>
        </a:p>
      </dgm:t>
    </dgm:pt>
    <dgm:pt modelId="{34F138D9-41B8-4A34-9697-96F5273076A7}" type="pres">
      <dgm:prSet presAssocID="{583B30CB-E42C-4EE0-A38C-E48093B93F4B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170CE2C-E99D-4440-97AA-B12CEC8E9233}" type="pres">
      <dgm:prSet presAssocID="{ABF2595A-D2EE-4A04-B7A9-F227D1ABB80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A05B62-40C5-42D6-B495-0CF2FA025E2C}" type="pres">
      <dgm:prSet presAssocID="{D5675142-7F70-4AAC-B549-BE0CB3FC3371}" presName="Name9" presStyleLbl="parChTrans1D2" presStyleIdx="4" presStyleCnt="8"/>
      <dgm:spPr/>
      <dgm:t>
        <a:bodyPr/>
        <a:lstStyle/>
        <a:p>
          <a:endParaRPr lang="en-US"/>
        </a:p>
      </dgm:t>
    </dgm:pt>
    <dgm:pt modelId="{59E74FAC-29EA-49D4-A766-7D3D50CF7A3E}" type="pres">
      <dgm:prSet presAssocID="{D5675142-7F70-4AAC-B549-BE0CB3FC3371}" presName="connTx" presStyleLbl="parChTrans1D2" presStyleIdx="4" presStyleCnt="8"/>
      <dgm:spPr/>
      <dgm:t>
        <a:bodyPr/>
        <a:lstStyle/>
        <a:p>
          <a:endParaRPr lang="en-US"/>
        </a:p>
      </dgm:t>
    </dgm:pt>
    <dgm:pt modelId="{F01F6CB3-4B53-4608-9EB4-BDD40F996C3D}" type="pres">
      <dgm:prSet presAssocID="{6E757C4F-883C-4920-A98B-C252F24694D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D7CE2-0850-4296-B5CD-F15903C86CE6}" type="pres">
      <dgm:prSet presAssocID="{CA771EC4-EB82-4CF8-8A1A-51C6B5866174}" presName="Name9" presStyleLbl="parChTrans1D2" presStyleIdx="5" presStyleCnt="8"/>
      <dgm:spPr/>
      <dgm:t>
        <a:bodyPr/>
        <a:lstStyle/>
        <a:p>
          <a:endParaRPr lang="en-US"/>
        </a:p>
      </dgm:t>
    </dgm:pt>
    <dgm:pt modelId="{B9240B4A-D799-44A0-A2F4-0FFA521627C9}" type="pres">
      <dgm:prSet presAssocID="{CA771EC4-EB82-4CF8-8A1A-51C6B5866174}" presName="connTx" presStyleLbl="parChTrans1D2" presStyleIdx="5" presStyleCnt="8"/>
      <dgm:spPr/>
      <dgm:t>
        <a:bodyPr/>
        <a:lstStyle/>
        <a:p>
          <a:endParaRPr lang="en-US"/>
        </a:p>
      </dgm:t>
    </dgm:pt>
    <dgm:pt modelId="{EE532547-2CFC-42BC-B622-E8B5545F91B9}" type="pres">
      <dgm:prSet presAssocID="{914CD50F-B3D3-4848-B920-27734BD8A250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E7D9D-411D-4BEB-B88B-FCA5437F2D29}" type="pres">
      <dgm:prSet presAssocID="{C1622DAF-FEB3-459D-B1F5-1E95EF000092}" presName="Name9" presStyleLbl="parChTrans1D2" presStyleIdx="6" presStyleCnt="8"/>
      <dgm:spPr/>
      <dgm:t>
        <a:bodyPr/>
        <a:lstStyle/>
        <a:p>
          <a:endParaRPr lang="en-US"/>
        </a:p>
      </dgm:t>
    </dgm:pt>
    <dgm:pt modelId="{03E8A6A1-116C-4728-9C3A-EA135E9CC427}" type="pres">
      <dgm:prSet presAssocID="{C1622DAF-FEB3-459D-B1F5-1E95EF000092}" presName="connTx" presStyleLbl="parChTrans1D2" presStyleIdx="6" presStyleCnt="8"/>
      <dgm:spPr/>
      <dgm:t>
        <a:bodyPr/>
        <a:lstStyle/>
        <a:p>
          <a:endParaRPr lang="en-US"/>
        </a:p>
      </dgm:t>
    </dgm:pt>
    <dgm:pt modelId="{60E4CF1F-A3D1-472D-85E7-495C1581D099}" type="pres">
      <dgm:prSet presAssocID="{8C2B2053-7929-48C1-B11C-F9087D785E9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37291-D756-4779-8D3D-637BEB801962}" type="pres">
      <dgm:prSet presAssocID="{DE0224E5-376A-4052-B7DB-FC85C1DC4022}" presName="Name9" presStyleLbl="parChTrans1D2" presStyleIdx="7" presStyleCnt="8"/>
      <dgm:spPr/>
      <dgm:t>
        <a:bodyPr/>
        <a:lstStyle/>
        <a:p>
          <a:endParaRPr lang="en-US"/>
        </a:p>
      </dgm:t>
    </dgm:pt>
    <dgm:pt modelId="{F1DBA148-93EE-48FE-B983-B4F5B31AA9C2}" type="pres">
      <dgm:prSet presAssocID="{DE0224E5-376A-4052-B7DB-FC85C1DC4022}" presName="connTx" presStyleLbl="parChTrans1D2" presStyleIdx="7" presStyleCnt="8"/>
      <dgm:spPr/>
      <dgm:t>
        <a:bodyPr/>
        <a:lstStyle/>
        <a:p>
          <a:endParaRPr lang="en-US"/>
        </a:p>
      </dgm:t>
    </dgm:pt>
    <dgm:pt modelId="{17B4FD15-4D20-4466-B34A-57BBC9286188}" type="pres">
      <dgm:prSet presAssocID="{359EC759-9506-4CEB-895E-44B07B2A4ED7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4ABAFA-C7AD-468F-896E-662CC7A1ECE4}" type="presOf" srcId="{4225C604-B964-4E8C-9A31-DA0AF0AB57E3}" destId="{4B7C7665-775D-47B0-9781-6A151F5121F0}" srcOrd="0" destOrd="0" presId="urn:microsoft.com/office/officeart/2005/8/layout/radial1"/>
    <dgm:cxn modelId="{0BBE06EF-1D48-4CD7-B08A-B91DD8BDEA5F}" type="presOf" srcId="{6C0DF711-0DA4-41BD-8EF6-A3156C8FB7B7}" destId="{15DF80A1-B941-45EA-B134-1C0D8C83985E}" srcOrd="0" destOrd="0" presId="urn:microsoft.com/office/officeart/2005/8/layout/radial1"/>
    <dgm:cxn modelId="{B2667E8D-189E-42BB-B18F-82062F7C636F}" type="presOf" srcId="{4225C604-B964-4E8C-9A31-DA0AF0AB57E3}" destId="{4A60C8ED-852E-4665-A174-BA53D8C96AEF}" srcOrd="1" destOrd="0" presId="urn:microsoft.com/office/officeart/2005/8/layout/radial1"/>
    <dgm:cxn modelId="{7BB996CF-3D2A-4D69-B2D1-4B2C1E6364DE}" type="presOf" srcId="{D5675142-7F70-4AAC-B549-BE0CB3FC3371}" destId="{59E74FAC-29EA-49D4-A766-7D3D50CF7A3E}" srcOrd="1" destOrd="0" presId="urn:microsoft.com/office/officeart/2005/8/layout/radial1"/>
    <dgm:cxn modelId="{83EAE904-2B56-46F0-AD38-E0FAAAC285E8}" type="presOf" srcId="{ABF2595A-D2EE-4A04-B7A9-F227D1ABB80A}" destId="{9170CE2C-E99D-4440-97AA-B12CEC8E9233}" srcOrd="0" destOrd="0" presId="urn:microsoft.com/office/officeart/2005/8/layout/radial1"/>
    <dgm:cxn modelId="{4C23CBB8-E4EE-4F22-8B55-479386A9ADC2}" type="presOf" srcId="{28D8DA42-69E7-4CDA-9D4E-5288ADA6614A}" destId="{2CC08489-C8B4-4DC3-BA93-D68CD247DE8E}" srcOrd="1" destOrd="0" presId="urn:microsoft.com/office/officeart/2005/8/layout/radial1"/>
    <dgm:cxn modelId="{A63F166D-1BE1-43AD-8899-2C1A3AFB9AAB}" srcId="{6C0DF711-0DA4-41BD-8EF6-A3156C8FB7B7}" destId="{2C84F2F3-6802-4455-8C4A-356B12CC3F7A}" srcOrd="1" destOrd="0" parTransId="{46717585-AEB5-4371-A4DC-70E03CECBCA4}" sibTransId="{7884075E-B536-400F-9720-0CAB9A935A2C}"/>
    <dgm:cxn modelId="{12624D2F-8F49-4F01-AF5D-114149E1AEBF}" type="presOf" srcId="{583B30CB-E42C-4EE0-A38C-E48093B93F4B}" destId="{34F138D9-41B8-4A34-9697-96F5273076A7}" srcOrd="1" destOrd="0" presId="urn:microsoft.com/office/officeart/2005/8/layout/radial1"/>
    <dgm:cxn modelId="{F674406C-3F74-4169-94C0-07D9EA260B9C}" type="presOf" srcId="{46717585-AEB5-4371-A4DC-70E03CECBCA4}" destId="{4F4B1C4E-4135-4C12-AE85-3084D7523CC0}" srcOrd="1" destOrd="0" presId="urn:microsoft.com/office/officeart/2005/8/layout/radial1"/>
    <dgm:cxn modelId="{79FDA4F3-0195-4084-A3A3-0B090BD854BA}" srcId="{6C0DF711-0DA4-41BD-8EF6-A3156C8FB7B7}" destId="{359EC759-9506-4CEB-895E-44B07B2A4ED7}" srcOrd="7" destOrd="0" parTransId="{DE0224E5-376A-4052-B7DB-FC85C1DC4022}" sibTransId="{292C80B8-34AD-4C9F-9800-AE62084B6B58}"/>
    <dgm:cxn modelId="{527FEF9F-E5D7-4D67-97E6-DE693F86EA62}" type="presOf" srcId="{8C2B2053-7929-48C1-B11C-F9087D785E97}" destId="{60E4CF1F-A3D1-472D-85E7-495C1581D099}" srcOrd="0" destOrd="0" presId="urn:microsoft.com/office/officeart/2005/8/layout/radial1"/>
    <dgm:cxn modelId="{E587A4E8-672F-457D-9C44-55558933CDF8}" srcId="{6C0DF711-0DA4-41BD-8EF6-A3156C8FB7B7}" destId="{8C2B2053-7929-48C1-B11C-F9087D785E97}" srcOrd="6" destOrd="0" parTransId="{C1622DAF-FEB3-459D-B1F5-1E95EF000092}" sibTransId="{7DF004D6-9DE0-454D-A2E4-4F598D957FFA}"/>
    <dgm:cxn modelId="{31405EC0-92BB-4CDA-814A-B1008152C484}" type="presOf" srcId="{C1622DAF-FEB3-459D-B1F5-1E95EF000092}" destId="{8F0E7D9D-411D-4BEB-B88B-FCA5437F2D29}" srcOrd="0" destOrd="0" presId="urn:microsoft.com/office/officeart/2005/8/layout/radial1"/>
    <dgm:cxn modelId="{08BD0D4A-B4AB-4F4A-A6F0-45FEE4549CA2}" type="presOf" srcId="{6E757C4F-883C-4920-A98B-C252F24694D6}" destId="{F01F6CB3-4B53-4608-9EB4-BDD40F996C3D}" srcOrd="0" destOrd="0" presId="urn:microsoft.com/office/officeart/2005/8/layout/radial1"/>
    <dgm:cxn modelId="{FD9B04C7-D08D-4D56-A605-61C380751596}" srcId="{EA3D44F1-0FBC-48C3-854F-3002426B58E9}" destId="{6C0DF711-0DA4-41BD-8EF6-A3156C8FB7B7}" srcOrd="0" destOrd="0" parTransId="{294E2261-C60F-4D14-9F60-004BD74008C5}" sibTransId="{DF4B806B-C8A5-4C80-B45D-84AD618F536D}"/>
    <dgm:cxn modelId="{5CA2A0FD-663C-43F1-AE4F-F79FCE836177}" type="presOf" srcId="{DE0224E5-376A-4052-B7DB-FC85C1DC4022}" destId="{7E237291-D756-4779-8D3D-637BEB801962}" srcOrd="0" destOrd="0" presId="urn:microsoft.com/office/officeart/2005/8/layout/radial1"/>
    <dgm:cxn modelId="{2550263E-0394-4EA4-A7B3-D6C9FF3EFC65}" type="presOf" srcId="{EA3D44F1-0FBC-48C3-854F-3002426B58E9}" destId="{3A8AC281-FDC8-481A-B55C-FBDFC022EBD3}" srcOrd="0" destOrd="0" presId="urn:microsoft.com/office/officeart/2005/8/layout/radial1"/>
    <dgm:cxn modelId="{C2249985-FCB9-43C8-B63D-0DB6FA566310}" type="presOf" srcId="{D5675142-7F70-4AAC-B549-BE0CB3FC3371}" destId="{72A05B62-40C5-42D6-B495-0CF2FA025E2C}" srcOrd="0" destOrd="0" presId="urn:microsoft.com/office/officeart/2005/8/layout/radial1"/>
    <dgm:cxn modelId="{23C56C5B-D216-4BE1-9DCF-915808157ADA}" type="presOf" srcId="{CA771EC4-EB82-4CF8-8A1A-51C6B5866174}" destId="{4CED7CE2-0850-4296-B5CD-F15903C86CE6}" srcOrd="0" destOrd="0" presId="urn:microsoft.com/office/officeart/2005/8/layout/radial1"/>
    <dgm:cxn modelId="{1C5ED1E5-E1B1-4F4F-BE87-51A2C65FF8BD}" type="presOf" srcId="{2C84F2F3-6802-4455-8C4A-356B12CC3F7A}" destId="{F74E9161-A489-46AA-B41D-94489506FE02}" srcOrd="0" destOrd="0" presId="urn:microsoft.com/office/officeart/2005/8/layout/radial1"/>
    <dgm:cxn modelId="{8B564C20-EC22-4797-B2D9-EFA4DC1FFF18}" type="presOf" srcId="{C1622DAF-FEB3-459D-B1F5-1E95EF000092}" destId="{03E8A6A1-116C-4728-9C3A-EA135E9CC427}" srcOrd="1" destOrd="0" presId="urn:microsoft.com/office/officeart/2005/8/layout/radial1"/>
    <dgm:cxn modelId="{A5354EF3-1285-40C8-A115-FA098FDA94E3}" type="presOf" srcId="{DE0224E5-376A-4052-B7DB-FC85C1DC4022}" destId="{F1DBA148-93EE-48FE-B983-B4F5B31AA9C2}" srcOrd="1" destOrd="0" presId="urn:microsoft.com/office/officeart/2005/8/layout/radial1"/>
    <dgm:cxn modelId="{7F07D268-4EBA-40C0-8CCD-C8F27E4CCBE7}" type="presOf" srcId="{914CD50F-B3D3-4848-B920-27734BD8A250}" destId="{EE532547-2CFC-42BC-B622-E8B5545F91B9}" srcOrd="0" destOrd="0" presId="urn:microsoft.com/office/officeart/2005/8/layout/radial1"/>
    <dgm:cxn modelId="{E40466B1-C195-4EFE-AD6E-07858F0F096A}" type="presOf" srcId="{CA771EC4-EB82-4CF8-8A1A-51C6B5866174}" destId="{B9240B4A-D799-44A0-A2F4-0FFA521627C9}" srcOrd="1" destOrd="0" presId="urn:microsoft.com/office/officeart/2005/8/layout/radial1"/>
    <dgm:cxn modelId="{8D7004A8-4E75-4955-9607-6245D7573CEE}" srcId="{6C0DF711-0DA4-41BD-8EF6-A3156C8FB7B7}" destId="{F8335AFF-B9D6-471D-8D34-29E9EDEC181D}" srcOrd="0" destOrd="0" parTransId="{28D8DA42-69E7-4CDA-9D4E-5288ADA6614A}" sibTransId="{6635B0EF-12E9-4D67-B472-85023A17CB90}"/>
    <dgm:cxn modelId="{C13C2B22-0D21-4572-9AAE-7DA3A8044004}" srcId="{6C0DF711-0DA4-41BD-8EF6-A3156C8FB7B7}" destId="{6E757C4F-883C-4920-A98B-C252F24694D6}" srcOrd="4" destOrd="0" parTransId="{D5675142-7F70-4AAC-B549-BE0CB3FC3371}" sibTransId="{44145199-A5B3-4725-BC39-85938B3FC929}"/>
    <dgm:cxn modelId="{DA9FDE6A-4615-4C71-A591-1A24113DA28A}" type="presOf" srcId="{359EC759-9506-4CEB-895E-44B07B2A4ED7}" destId="{17B4FD15-4D20-4466-B34A-57BBC9286188}" srcOrd="0" destOrd="0" presId="urn:microsoft.com/office/officeart/2005/8/layout/radial1"/>
    <dgm:cxn modelId="{2574453F-3D99-40E1-AFF7-B22A4853DD00}" type="presOf" srcId="{B464B3B7-FE5F-4777-88C6-ED3AE35B9719}" destId="{CFE7EF34-2E96-45FF-84DA-356D0704E6D7}" srcOrd="0" destOrd="0" presId="urn:microsoft.com/office/officeart/2005/8/layout/radial1"/>
    <dgm:cxn modelId="{5B70EA4B-C6C5-442E-B8E3-70039127A54E}" srcId="{6C0DF711-0DA4-41BD-8EF6-A3156C8FB7B7}" destId="{ABF2595A-D2EE-4A04-B7A9-F227D1ABB80A}" srcOrd="3" destOrd="0" parTransId="{583B30CB-E42C-4EE0-A38C-E48093B93F4B}" sibTransId="{58093251-96AA-4D7B-9918-78E6E641DC36}"/>
    <dgm:cxn modelId="{278B98DB-92B6-4B27-B5CC-E4DF9691A48E}" type="presOf" srcId="{46717585-AEB5-4371-A4DC-70E03CECBCA4}" destId="{D303A32F-A71E-4AEB-950F-DF365E5055E6}" srcOrd="0" destOrd="0" presId="urn:microsoft.com/office/officeart/2005/8/layout/radial1"/>
    <dgm:cxn modelId="{9705CBF0-CD6F-444F-BA53-38FFE4879A5D}" type="presOf" srcId="{583B30CB-E42C-4EE0-A38C-E48093B93F4B}" destId="{9822D03D-A71F-4DCB-98B6-0DD75F166658}" srcOrd="0" destOrd="0" presId="urn:microsoft.com/office/officeart/2005/8/layout/radial1"/>
    <dgm:cxn modelId="{BBE6A06C-1D47-4EBE-BE55-0BF4A8242657}" srcId="{6C0DF711-0DA4-41BD-8EF6-A3156C8FB7B7}" destId="{914CD50F-B3D3-4848-B920-27734BD8A250}" srcOrd="5" destOrd="0" parTransId="{CA771EC4-EB82-4CF8-8A1A-51C6B5866174}" sibTransId="{EEA45702-D14E-4B42-B353-94183771A222}"/>
    <dgm:cxn modelId="{3990857E-F763-47AC-AB3E-0FCD1C996311}" srcId="{6C0DF711-0DA4-41BD-8EF6-A3156C8FB7B7}" destId="{B464B3B7-FE5F-4777-88C6-ED3AE35B9719}" srcOrd="2" destOrd="0" parTransId="{4225C604-B964-4E8C-9A31-DA0AF0AB57E3}" sibTransId="{A790058F-C38C-46AF-8EFE-B0BE86C10A76}"/>
    <dgm:cxn modelId="{340073CB-610F-4118-9445-894849283A52}" type="presOf" srcId="{28D8DA42-69E7-4CDA-9D4E-5288ADA6614A}" destId="{6382D651-5FB5-4E73-9065-3423A54D84BC}" srcOrd="0" destOrd="0" presId="urn:microsoft.com/office/officeart/2005/8/layout/radial1"/>
    <dgm:cxn modelId="{A1818F64-E8CE-4A20-9A67-6D106FE6281B}" type="presOf" srcId="{F8335AFF-B9D6-471D-8D34-29E9EDEC181D}" destId="{8F53E9D3-E250-449C-8E11-D3F2C80B4B69}" srcOrd="0" destOrd="0" presId="urn:microsoft.com/office/officeart/2005/8/layout/radial1"/>
    <dgm:cxn modelId="{7A4E9781-55CD-468D-B9B4-B2B4BBCB4EE6}" type="presParOf" srcId="{3A8AC281-FDC8-481A-B55C-FBDFC022EBD3}" destId="{15DF80A1-B941-45EA-B134-1C0D8C83985E}" srcOrd="0" destOrd="0" presId="urn:microsoft.com/office/officeart/2005/8/layout/radial1"/>
    <dgm:cxn modelId="{D1102FB9-F89A-4A18-9F75-0415637C3C58}" type="presParOf" srcId="{3A8AC281-FDC8-481A-B55C-FBDFC022EBD3}" destId="{6382D651-5FB5-4E73-9065-3423A54D84BC}" srcOrd="1" destOrd="0" presId="urn:microsoft.com/office/officeart/2005/8/layout/radial1"/>
    <dgm:cxn modelId="{893B77E3-1185-487E-9C44-B9F54A43B7A2}" type="presParOf" srcId="{6382D651-5FB5-4E73-9065-3423A54D84BC}" destId="{2CC08489-C8B4-4DC3-BA93-D68CD247DE8E}" srcOrd="0" destOrd="0" presId="urn:microsoft.com/office/officeart/2005/8/layout/radial1"/>
    <dgm:cxn modelId="{9B081834-CD53-44D9-AD16-0293B15069F1}" type="presParOf" srcId="{3A8AC281-FDC8-481A-B55C-FBDFC022EBD3}" destId="{8F53E9D3-E250-449C-8E11-D3F2C80B4B69}" srcOrd="2" destOrd="0" presId="urn:microsoft.com/office/officeart/2005/8/layout/radial1"/>
    <dgm:cxn modelId="{FBB367C6-D4E1-490A-9148-DCA083FF3169}" type="presParOf" srcId="{3A8AC281-FDC8-481A-B55C-FBDFC022EBD3}" destId="{D303A32F-A71E-4AEB-950F-DF365E5055E6}" srcOrd="3" destOrd="0" presId="urn:microsoft.com/office/officeart/2005/8/layout/radial1"/>
    <dgm:cxn modelId="{0D5BAB9E-1170-4D60-8AFA-C7D8AD5339ED}" type="presParOf" srcId="{D303A32F-A71E-4AEB-950F-DF365E5055E6}" destId="{4F4B1C4E-4135-4C12-AE85-3084D7523CC0}" srcOrd="0" destOrd="0" presId="urn:microsoft.com/office/officeart/2005/8/layout/radial1"/>
    <dgm:cxn modelId="{4CA2C26B-8371-42D5-9132-E34D93E1F74C}" type="presParOf" srcId="{3A8AC281-FDC8-481A-B55C-FBDFC022EBD3}" destId="{F74E9161-A489-46AA-B41D-94489506FE02}" srcOrd="4" destOrd="0" presId="urn:microsoft.com/office/officeart/2005/8/layout/radial1"/>
    <dgm:cxn modelId="{89766CA0-A58B-45F1-8717-E3435E0F9AC1}" type="presParOf" srcId="{3A8AC281-FDC8-481A-B55C-FBDFC022EBD3}" destId="{4B7C7665-775D-47B0-9781-6A151F5121F0}" srcOrd="5" destOrd="0" presId="urn:microsoft.com/office/officeart/2005/8/layout/radial1"/>
    <dgm:cxn modelId="{5684911D-FB2A-49D4-A82C-2E20D4DC3830}" type="presParOf" srcId="{4B7C7665-775D-47B0-9781-6A151F5121F0}" destId="{4A60C8ED-852E-4665-A174-BA53D8C96AEF}" srcOrd="0" destOrd="0" presId="urn:microsoft.com/office/officeart/2005/8/layout/radial1"/>
    <dgm:cxn modelId="{80422C8C-7FF9-407A-B659-605D064DC1C8}" type="presParOf" srcId="{3A8AC281-FDC8-481A-B55C-FBDFC022EBD3}" destId="{CFE7EF34-2E96-45FF-84DA-356D0704E6D7}" srcOrd="6" destOrd="0" presId="urn:microsoft.com/office/officeart/2005/8/layout/radial1"/>
    <dgm:cxn modelId="{B5319BE6-1505-4444-85C2-6FD348960A3F}" type="presParOf" srcId="{3A8AC281-FDC8-481A-B55C-FBDFC022EBD3}" destId="{9822D03D-A71F-4DCB-98B6-0DD75F166658}" srcOrd="7" destOrd="0" presId="urn:microsoft.com/office/officeart/2005/8/layout/radial1"/>
    <dgm:cxn modelId="{D6A950DF-8045-48C5-A33B-083EF76CBF18}" type="presParOf" srcId="{9822D03D-A71F-4DCB-98B6-0DD75F166658}" destId="{34F138D9-41B8-4A34-9697-96F5273076A7}" srcOrd="0" destOrd="0" presId="urn:microsoft.com/office/officeart/2005/8/layout/radial1"/>
    <dgm:cxn modelId="{0D9C0354-B2FC-4D9A-BF64-646B12F48700}" type="presParOf" srcId="{3A8AC281-FDC8-481A-B55C-FBDFC022EBD3}" destId="{9170CE2C-E99D-4440-97AA-B12CEC8E9233}" srcOrd="8" destOrd="0" presId="urn:microsoft.com/office/officeart/2005/8/layout/radial1"/>
    <dgm:cxn modelId="{2CE2A7D6-CCBB-4368-B1AD-FFDEA43F1187}" type="presParOf" srcId="{3A8AC281-FDC8-481A-B55C-FBDFC022EBD3}" destId="{72A05B62-40C5-42D6-B495-0CF2FA025E2C}" srcOrd="9" destOrd="0" presId="urn:microsoft.com/office/officeart/2005/8/layout/radial1"/>
    <dgm:cxn modelId="{F4FBD4D6-6969-4B8C-A378-5694CBB243AE}" type="presParOf" srcId="{72A05B62-40C5-42D6-B495-0CF2FA025E2C}" destId="{59E74FAC-29EA-49D4-A766-7D3D50CF7A3E}" srcOrd="0" destOrd="0" presId="urn:microsoft.com/office/officeart/2005/8/layout/radial1"/>
    <dgm:cxn modelId="{B578CD3D-B40C-44C8-BCE3-9FEFD34B7098}" type="presParOf" srcId="{3A8AC281-FDC8-481A-B55C-FBDFC022EBD3}" destId="{F01F6CB3-4B53-4608-9EB4-BDD40F996C3D}" srcOrd="10" destOrd="0" presId="urn:microsoft.com/office/officeart/2005/8/layout/radial1"/>
    <dgm:cxn modelId="{3DA5C2FF-8546-45D3-BA38-A5B9FF7C9CD6}" type="presParOf" srcId="{3A8AC281-FDC8-481A-B55C-FBDFC022EBD3}" destId="{4CED7CE2-0850-4296-B5CD-F15903C86CE6}" srcOrd="11" destOrd="0" presId="urn:microsoft.com/office/officeart/2005/8/layout/radial1"/>
    <dgm:cxn modelId="{A87262ED-52E9-4B4C-9942-FE2E8B6FB571}" type="presParOf" srcId="{4CED7CE2-0850-4296-B5CD-F15903C86CE6}" destId="{B9240B4A-D799-44A0-A2F4-0FFA521627C9}" srcOrd="0" destOrd="0" presId="urn:microsoft.com/office/officeart/2005/8/layout/radial1"/>
    <dgm:cxn modelId="{690AB0C1-FF01-495F-9195-FC1CEC8C3A67}" type="presParOf" srcId="{3A8AC281-FDC8-481A-B55C-FBDFC022EBD3}" destId="{EE532547-2CFC-42BC-B622-E8B5545F91B9}" srcOrd="12" destOrd="0" presId="urn:microsoft.com/office/officeart/2005/8/layout/radial1"/>
    <dgm:cxn modelId="{CE85FB57-4893-4183-966D-9AF43EA79CCF}" type="presParOf" srcId="{3A8AC281-FDC8-481A-B55C-FBDFC022EBD3}" destId="{8F0E7D9D-411D-4BEB-B88B-FCA5437F2D29}" srcOrd="13" destOrd="0" presId="urn:microsoft.com/office/officeart/2005/8/layout/radial1"/>
    <dgm:cxn modelId="{5D10A2AC-88C0-4B02-89AF-B12138C0F01C}" type="presParOf" srcId="{8F0E7D9D-411D-4BEB-B88B-FCA5437F2D29}" destId="{03E8A6A1-116C-4728-9C3A-EA135E9CC427}" srcOrd="0" destOrd="0" presId="urn:microsoft.com/office/officeart/2005/8/layout/radial1"/>
    <dgm:cxn modelId="{5AB0049C-DD47-4F77-9AB4-9032C7155B29}" type="presParOf" srcId="{3A8AC281-FDC8-481A-B55C-FBDFC022EBD3}" destId="{60E4CF1F-A3D1-472D-85E7-495C1581D099}" srcOrd="14" destOrd="0" presId="urn:microsoft.com/office/officeart/2005/8/layout/radial1"/>
    <dgm:cxn modelId="{D895764F-F89A-40B7-BFA3-395E64CABD63}" type="presParOf" srcId="{3A8AC281-FDC8-481A-B55C-FBDFC022EBD3}" destId="{7E237291-D756-4779-8D3D-637BEB801962}" srcOrd="15" destOrd="0" presId="urn:microsoft.com/office/officeart/2005/8/layout/radial1"/>
    <dgm:cxn modelId="{430E9FB5-9FA6-4429-8F97-4DA7A6552EA3}" type="presParOf" srcId="{7E237291-D756-4779-8D3D-637BEB801962}" destId="{F1DBA148-93EE-48FE-B983-B4F5B31AA9C2}" srcOrd="0" destOrd="0" presId="urn:microsoft.com/office/officeart/2005/8/layout/radial1"/>
    <dgm:cxn modelId="{A7449645-54B8-4488-AB3F-DEC1FBEB3714}" type="presParOf" srcId="{3A8AC281-FDC8-481A-B55C-FBDFC022EBD3}" destId="{17B4FD15-4D20-4466-B34A-57BBC928618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6D2CC101-83B2-4FCF-8E40-64EEF50EDD64}" type="datetimeFigureOut">
              <a:rPr lang="lt-LT" smtClean="0"/>
              <a:t>2022-03-13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474F2A99-8335-4AAC-9EFD-09FA6B9BBAD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5408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6716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6418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F2A99-8335-4AAC-9EFD-09FA6B9BBADF}" type="slidenum">
              <a:rPr lang="lt-LT" smtClean="0"/>
              <a:t>19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843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aveikslėlis 15">
            <a:extLst>
              <a:ext uri="{FF2B5EF4-FFF2-40B4-BE49-F238E27FC236}">
                <a16:creationId xmlns:a16="http://schemas.microsoft.com/office/drawing/2014/main" xmlns="" id="{246EBA82-0447-4FA4-8B1C-C45FC5F54C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9" b="23358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F688FB5-BEAA-43D8-9143-D2CE529CE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" y="924243"/>
            <a:ext cx="10058400" cy="23876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DEMO </a:t>
            </a:r>
            <a:br>
              <a:rPr lang="en-US" dirty="0"/>
            </a:br>
            <a:r>
              <a:rPr lang="en-US" dirty="0"/>
              <a:t>TITLE TEXT</a:t>
            </a:r>
            <a:endParaRPr lang="lt-LT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85069AEC-D0AD-490C-B670-14EB62EA77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820" y="3434398"/>
            <a:ext cx="100584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 err="1">
                <a:solidFill>
                  <a:srgbClr val="FFFFFF"/>
                </a:solidFill>
              </a:rPr>
              <a:t>Date</a:t>
            </a:r>
            <a:r>
              <a:rPr lang="lt-LT" dirty="0">
                <a:solidFill>
                  <a:srgbClr val="FFFFFF"/>
                </a:solidFill>
              </a:rPr>
              <a:t>, name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the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event</a:t>
            </a:r>
            <a:r>
              <a:rPr lang="lt-LT" dirty="0">
                <a:solidFill>
                  <a:srgbClr val="FFFFFF"/>
                </a:solidFill>
              </a:rPr>
              <a:t>, </a:t>
            </a:r>
            <a:endParaRPr lang="en-US" dirty="0">
              <a:solidFill>
                <a:srgbClr val="FFFFFF"/>
              </a:solidFill>
            </a:endParaRPr>
          </a:p>
          <a:p>
            <a:r>
              <a:rPr lang="lt-LT" dirty="0">
                <a:solidFill>
                  <a:srgbClr val="FFFFFF"/>
                </a:solidFill>
              </a:rPr>
              <a:t>name </a:t>
            </a:r>
            <a:r>
              <a:rPr lang="lt-LT" dirty="0" err="1">
                <a:solidFill>
                  <a:srgbClr val="FFFFFF"/>
                </a:solidFill>
              </a:rPr>
              <a:t>and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surname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of</a:t>
            </a:r>
            <a:r>
              <a:rPr lang="lt-LT" dirty="0">
                <a:solidFill>
                  <a:srgbClr val="FFFFFF"/>
                </a:solidFill>
              </a:rPr>
              <a:t> </a:t>
            </a:r>
            <a:r>
              <a:rPr lang="lt-LT" dirty="0" err="1">
                <a:solidFill>
                  <a:srgbClr val="FFFFFF"/>
                </a:solidFill>
              </a:rPr>
              <a:t>author</a:t>
            </a:r>
            <a:endParaRPr lang="lt-LT" dirty="0">
              <a:solidFill>
                <a:srgbClr val="FFFFFF"/>
              </a:solidFill>
            </a:endParaRP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C5F0BFDC-D1E8-4156-8099-C8816EB1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 dirty="0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575977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>
            <a:extLst>
              <a:ext uri="{FF2B5EF4-FFF2-40B4-BE49-F238E27FC236}">
                <a16:creationId xmlns:a16="http://schemas.microsoft.com/office/drawing/2014/main" xmlns="" id="{A418BBB0-10BE-4452-AA0B-FC7B9192D6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A6473C05-AE7B-43DD-A2CC-85F602C58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1577340"/>
            <a:ext cx="10515600" cy="20116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the Attention. </a:t>
            </a:r>
            <a:br>
              <a:rPr lang="en-US" dirty="0"/>
            </a:br>
            <a:r>
              <a:rPr lang="en-US" dirty="0"/>
              <a:t>Questions?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F987F0DC-379D-4245-BFBB-CD4C4288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8" name="Paveikslėlio vietos rezervavimo ženklas 2">
            <a:extLst>
              <a:ext uri="{FF2B5EF4-FFF2-40B4-BE49-F238E27FC236}">
                <a16:creationId xmlns:a16="http://schemas.microsoft.com/office/drawing/2014/main" xmlns="" id="{ADAA6A37-774A-4614-893F-080D49E13D8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36613" y="3793201"/>
            <a:ext cx="10515600" cy="44351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dirty="0" err="1"/>
              <a:t>your</a:t>
            </a:r>
            <a:r>
              <a:rPr lang="en-US" dirty="0"/>
              <a:t>@email_address.eu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504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4DBD5-18D9-404A-9580-46B63D4EF5A6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7BA2C-6D61-4939-A52F-AB0211224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8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087A0520-26DB-468D-A939-2C056B42E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/>
              <a:t>THIS </a:t>
            </a:r>
            <a:r>
              <a:rPr lang="en-US" dirty="0"/>
              <a:t>IS </a:t>
            </a:r>
            <a:r>
              <a:rPr lang="lt-LT" dirty="0"/>
              <a:t>YOUR PRES</a:t>
            </a:r>
            <a:r>
              <a:rPr lang="en-US" dirty="0"/>
              <a:t>E</a:t>
            </a:r>
            <a:r>
              <a:rPr lang="lt-LT" dirty="0"/>
              <a:t>NTATION TITLE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64F49264-9819-4214-9D8F-E6C3E238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7" name="Teksto vietos rezervavimo ženklas 4">
            <a:extLst>
              <a:ext uri="{FF2B5EF4-FFF2-40B4-BE49-F238E27FC236}">
                <a16:creationId xmlns:a16="http://schemas.microsoft.com/office/drawing/2014/main" xmlns="" id="{BDFAC399-EE8D-4178-8118-DD34860C58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960595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8" name="Teksto vietos rezervavimo ženklas 5">
            <a:extLst>
              <a:ext uri="{FF2B5EF4-FFF2-40B4-BE49-F238E27FC236}">
                <a16:creationId xmlns:a16="http://schemas.microsoft.com/office/drawing/2014/main" xmlns="" id="{4047D1D2-D11B-42D9-9745-D7326C1723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9" name="Teksto vietos rezervavimo ženklas 6">
            <a:extLst>
              <a:ext uri="{FF2B5EF4-FFF2-40B4-BE49-F238E27FC236}">
                <a16:creationId xmlns:a16="http://schemas.microsoft.com/office/drawing/2014/main" xmlns="" id="{07F8CD99-43EF-4FF2-99E1-8D34466DB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7" y="3632341"/>
            <a:ext cx="10188575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0" name="Teksto vietos rezervavimo ženklas 7">
            <a:extLst>
              <a:ext uri="{FF2B5EF4-FFF2-40B4-BE49-F238E27FC236}">
                <a16:creationId xmlns:a16="http://schemas.microsoft.com/office/drawing/2014/main" xmlns="" id="{F2249229-369C-45F0-AC14-92594C51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122093"/>
            <a:ext cx="10188574" cy="88090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301334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B481432-44F8-44DD-9892-E4F4DB2C4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xmlns="" id="{BDA783FD-8F85-442B-A8BA-288E684FB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1" name="Teksto vietos rezervavimo ženklas 4">
            <a:extLst>
              <a:ext uri="{FF2B5EF4-FFF2-40B4-BE49-F238E27FC236}">
                <a16:creationId xmlns:a16="http://schemas.microsoft.com/office/drawing/2014/main" xmlns="" id="{4BEA5B49-6392-46FE-95D9-CBD5386D91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7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2" name="Teksto vietos rezervavimo ženklas 5">
            <a:extLst>
              <a:ext uri="{FF2B5EF4-FFF2-40B4-BE49-F238E27FC236}">
                <a16:creationId xmlns:a16="http://schemas.microsoft.com/office/drawing/2014/main" xmlns="" id="{27313128-8193-4824-B1AE-9E071C6AEC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3" name="Teksto vietos rezervavimo ženklas 6">
            <a:extLst>
              <a:ext uri="{FF2B5EF4-FFF2-40B4-BE49-F238E27FC236}">
                <a16:creationId xmlns:a16="http://schemas.microsoft.com/office/drawing/2014/main" xmlns="" id="{A077DE58-2DDD-4954-8D21-4C85B7EFA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63638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4" name="Teksto vietos rezervavimo ženklas 7">
            <a:extLst>
              <a:ext uri="{FF2B5EF4-FFF2-40B4-BE49-F238E27FC236}">
                <a16:creationId xmlns:a16="http://schemas.microsoft.com/office/drawing/2014/main" xmlns="" id="{E3581FEC-4D88-4BB9-981C-24765FCF2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63638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3" name="Teksto vietos rezervavimo ženklas 4">
            <a:extLst>
              <a:ext uri="{FF2B5EF4-FFF2-40B4-BE49-F238E27FC236}">
                <a16:creationId xmlns:a16="http://schemas.microsoft.com/office/drawing/2014/main" xmlns="" id="{909C3B4A-7EF2-44A9-975A-1CEB406446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96049" y="1871345"/>
            <a:ext cx="4856163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4" name="Teksto vietos rezervavimo ženklas 5">
            <a:extLst>
              <a:ext uri="{FF2B5EF4-FFF2-40B4-BE49-F238E27FC236}">
                <a16:creationId xmlns:a16="http://schemas.microsoft.com/office/drawing/2014/main" xmlns="" id="{9216C79D-EC44-44C8-A2B6-019A760EE8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96050" y="2419867"/>
            <a:ext cx="4856162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25" name="Teksto vietos rezervavimo ženklas 6">
            <a:extLst>
              <a:ext uri="{FF2B5EF4-FFF2-40B4-BE49-F238E27FC236}">
                <a16:creationId xmlns:a16="http://schemas.microsoft.com/office/drawing/2014/main" xmlns="" id="{392CD55E-0853-4A78-83D2-38CB78A8EF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6050" y="3799981"/>
            <a:ext cx="4856162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26" name="Teksto vietos rezervavimo ženklas 7">
            <a:extLst>
              <a:ext uri="{FF2B5EF4-FFF2-40B4-BE49-F238E27FC236}">
                <a16:creationId xmlns:a16="http://schemas.microsoft.com/office/drawing/2014/main" xmlns="" id="{FB1D40FF-4B08-4151-9334-2544815042A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050" y="4289733"/>
            <a:ext cx="4856162" cy="1143327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</p:spTree>
    <p:extLst>
      <p:ext uri="{BB962C8B-B14F-4D97-AF65-F5344CB8AC3E}">
        <p14:creationId xmlns:p14="http://schemas.microsoft.com/office/powerpoint/2010/main" val="299886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765176"/>
            <a:ext cx="4242752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/>
              <a:t>TITLE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30680"/>
            <a:ext cx="4242752" cy="37779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4352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>
            <a:extLst>
              <a:ext uri="{FF2B5EF4-FFF2-40B4-BE49-F238E27FC236}">
                <a16:creationId xmlns:a16="http://schemas.microsoft.com/office/drawing/2014/main" xmlns="" id="{A795C131-0461-4D89-86BB-BAB1471E1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9F3B8AD3-C7F0-4510-80E6-73F9F6E110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6613" y="544195"/>
            <a:ext cx="10515600" cy="67881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AB577E9-5C2A-4610-BAB9-C380F630556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046922"/>
            <a:ext cx="5157787" cy="993457"/>
          </a:xfrm>
        </p:spPr>
        <p:txBody>
          <a:bodyPr anchor="b">
            <a:noAutofit/>
          </a:bodyPr>
          <a:lstStyle>
            <a:lvl1pPr marL="0" indent="0">
              <a:buNone/>
              <a:defRPr sz="2200" b="1" i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xmlns="" id="{438B05CD-471C-442E-96BD-5E5C8E34E6E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277550"/>
            <a:ext cx="5157787" cy="2131063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en-US" dirty="0"/>
          </a:p>
          <a:p>
            <a:pPr lvl="0"/>
            <a:endParaRPr lang="lt-LT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xmlns="" id="{D7947542-5711-447B-B36E-783076834C6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46923"/>
            <a:ext cx="5183188" cy="993456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Lorem Ipsum is simply dummy text of the printing and typesetting industry. Lorem Ipsum</a:t>
            </a:r>
            <a:endParaRPr lang="lt-LT" dirty="0"/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xmlns="" id="{01851487-E90A-476B-8236-8E2AD4C3C49E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77550"/>
            <a:ext cx="5183188" cy="2131064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Lorem Ipsum is simply dummy text of the printing and typesetting industry.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Lorem Ipsum is simply dummy text of the printing and typesetting industry. </a:t>
            </a:r>
          </a:p>
          <a:p>
            <a:pPr lvl="0"/>
            <a:endParaRPr lang="lt-LT" dirty="0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xmlns="" id="{4E8C299C-BD33-4ACE-B6AE-D5A93B335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1056949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>
            <a:extLst>
              <a:ext uri="{FF2B5EF4-FFF2-40B4-BE49-F238E27FC236}">
                <a16:creationId xmlns:a16="http://schemas.microsoft.com/office/drawing/2014/main" xmlns="" id="{4A9E677A-DE7C-4EDD-A463-732D04EDE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91" b="29467"/>
          <a:stretch/>
        </p:blipFill>
        <p:spPr>
          <a:xfrm>
            <a:off x="0" y="0"/>
            <a:ext cx="12192000" cy="223266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58F55BD5-71C7-4644-8399-58A9C27E4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726" y="2766153"/>
            <a:ext cx="10504487" cy="68421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5E284254-621B-44AA-B10E-61CA73CE7E2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7" y="3596640"/>
            <a:ext cx="10512425" cy="155289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Lorem Ipsum is simply dummy text of the printing and typesetting industry. Lorem Ipsum has been the industry's standard dummy text ever since the 1500s, when an unknown printer took a galley of type and scrambled it to make a type specimen book.</a:t>
            </a:r>
            <a:endParaRPr lang="lt-LT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A3A20304-FE67-4161-B68E-3977359B0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40058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xmlns="" id="{B50A104B-5302-47EA-AE12-CCC791CA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6E9B5A7C-F7EF-46F5-B610-E5C9118C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lt-LT" dirty="0"/>
          </a:p>
        </p:txBody>
      </p:sp>
      <p:sp>
        <p:nvSpPr>
          <p:cNvPr id="6" name="Teksto vietos rezervavimo ženklas 2">
            <a:extLst>
              <a:ext uri="{FF2B5EF4-FFF2-40B4-BE49-F238E27FC236}">
                <a16:creationId xmlns:a16="http://schemas.microsoft.com/office/drawing/2014/main" xmlns="" id="{9C4FA155-81CE-4E5B-B645-6E983D51D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678308"/>
            <a:ext cx="4974273" cy="1375083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 b="1"/>
              <a:t>Spustelėkite, kad galėtumėte redaguoti šablono teksto stilius</a:t>
            </a:r>
          </a:p>
          <a:p>
            <a:pPr lvl="1"/>
            <a:r>
              <a:rPr lang="lt-LT" b="1"/>
              <a:t>Antras lygis</a:t>
            </a:r>
          </a:p>
        </p:txBody>
      </p:sp>
      <p:sp>
        <p:nvSpPr>
          <p:cNvPr id="8" name="Teksto vietos rezervavimo ženklas 4">
            <a:extLst>
              <a:ext uri="{FF2B5EF4-FFF2-40B4-BE49-F238E27FC236}">
                <a16:creationId xmlns:a16="http://schemas.microsoft.com/office/drawing/2014/main" xmlns="" id="{72957E55-222E-45C4-9866-DB472EB19DEE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1074312" y="3604208"/>
            <a:ext cx="2930230" cy="320676"/>
          </a:xfrm>
        </p:spPr>
        <p:txBody>
          <a:bodyPr/>
          <a:lstStyle>
            <a:lvl1pPr marL="0" indent="0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ksto vietos rezervavimo ženklas 5">
            <a:extLst>
              <a:ext uri="{FF2B5EF4-FFF2-40B4-BE49-F238E27FC236}">
                <a16:creationId xmlns:a16="http://schemas.microsoft.com/office/drawing/2014/main" xmlns="" id="{A84CCAB9-0CE1-4809-96A3-0C3C836CFA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4167547" y="3607238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0" name="Teksto vietos rezervavimo ženklas 6">
            <a:extLst>
              <a:ext uri="{FF2B5EF4-FFF2-40B4-BE49-F238E27FC236}">
                <a16:creationId xmlns:a16="http://schemas.microsoft.com/office/drawing/2014/main" xmlns="" id="{3C694306-6791-46A0-93E3-F993DD3FD56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1075794" y="4475701"/>
            <a:ext cx="2930230" cy="320676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11" name="Teksto vietos rezervavimo ženklas 7">
            <a:extLst>
              <a:ext uri="{FF2B5EF4-FFF2-40B4-BE49-F238E27FC236}">
                <a16:creationId xmlns:a16="http://schemas.microsoft.com/office/drawing/2014/main" xmlns="" id="{B266443C-BFC6-4637-B51B-F5DFF2A789B6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169029" y="4478731"/>
            <a:ext cx="1264136" cy="320676"/>
          </a:xfrm>
        </p:spPr>
        <p:txBody>
          <a:bodyPr>
            <a:noAutofit/>
          </a:bodyPr>
          <a:lstStyle>
            <a:lvl1pPr marL="0" indent="0" algn="r">
              <a:buNone/>
              <a:defRPr sz="2000"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122694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raštės vietos rezervavimo ženklas 2">
            <a:extLst>
              <a:ext uri="{FF2B5EF4-FFF2-40B4-BE49-F238E27FC236}">
                <a16:creationId xmlns:a16="http://schemas.microsoft.com/office/drawing/2014/main" xmlns="" id="{EE69AF60-FA40-499C-8BD1-BB582192B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2" name="Pavadinimas 1">
            <a:extLst>
              <a:ext uri="{FF2B5EF4-FFF2-40B4-BE49-F238E27FC236}">
                <a16:creationId xmlns:a16="http://schemas.microsoft.com/office/drawing/2014/main" xmlns="" id="{92C0A8A4-6E46-47A7-B127-A1727C82B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</p:spPr>
        <p:txBody>
          <a:bodyPr/>
          <a:lstStyle/>
          <a:p>
            <a:r>
              <a:rPr lang="lt-LT" dirty="0"/>
              <a:t>Spustelėję redaguokite stilių</a:t>
            </a:r>
          </a:p>
        </p:txBody>
      </p:sp>
      <p:sp>
        <p:nvSpPr>
          <p:cNvPr id="13" name="Teksto vietos rezervavimo ženklas 2">
            <a:extLst>
              <a:ext uri="{FF2B5EF4-FFF2-40B4-BE49-F238E27FC236}">
                <a16:creationId xmlns:a16="http://schemas.microsoft.com/office/drawing/2014/main" xmlns="" id="{E674514D-A2B0-46BF-8562-6414A749BAD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1678308"/>
            <a:ext cx="4913313" cy="35886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200" b="0"/>
            </a:lvl1pPr>
          </a:lstStyle>
          <a:p>
            <a:pPr lvl="0"/>
            <a:r>
              <a:rPr lang="en-US" b="1" dirty="0"/>
              <a:t>Lorem Ipsum</a:t>
            </a:r>
            <a:r>
              <a:rPr lang="en-US" dirty="0"/>
              <a:t> is simply dummy text of the printing and typesetting industry. Lorem Ipsum has been the industry's standard.</a:t>
            </a:r>
          </a:p>
          <a:p>
            <a:pPr lvl="0"/>
            <a:r>
              <a:rPr lang="en-US" dirty="0"/>
              <a:t>It is a long established fact that a reader will be distracted by the readable content of a page when looking at its layout.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6990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vadinimas 1">
            <a:extLst>
              <a:ext uri="{FF2B5EF4-FFF2-40B4-BE49-F238E27FC236}">
                <a16:creationId xmlns:a16="http://schemas.microsoft.com/office/drawing/2014/main" xmlns="" id="{D9E0AAC3-04FD-4D0F-92B9-537D80AEB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65175"/>
            <a:ext cx="10515600" cy="781685"/>
          </a:xfrm>
        </p:spPr>
        <p:txBody>
          <a:bodyPr/>
          <a:lstStyle/>
          <a:p>
            <a:r>
              <a:rPr lang="lt-LT" dirty="0" err="1"/>
              <a:t>This</a:t>
            </a:r>
            <a:r>
              <a:rPr lang="lt-LT" dirty="0"/>
              <a:t> </a:t>
            </a:r>
            <a:r>
              <a:rPr lang="en-US" dirty="0"/>
              <a:t>is </a:t>
            </a:r>
            <a:r>
              <a:rPr lang="lt-LT" dirty="0" err="1"/>
              <a:t>your</a:t>
            </a:r>
            <a:r>
              <a:rPr lang="lt-LT" dirty="0"/>
              <a:t> </a:t>
            </a:r>
            <a:r>
              <a:rPr lang="lt-LT" dirty="0" err="1"/>
              <a:t>pres</a:t>
            </a:r>
            <a:r>
              <a:rPr lang="en-US" dirty="0"/>
              <a:t>e</a:t>
            </a:r>
            <a:r>
              <a:rPr lang="lt-LT" dirty="0" err="1"/>
              <a:t>ntation</a:t>
            </a:r>
            <a:r>
              <a:rPr lang="lt-LT" dirty="0"/>
              <a:t> </a:t>
            </a:r>
            <a:r>
              <a:rPr lang="lt-LT" dirty="0" err="1"/>
              <a:t>title</a:t>
            </a:r>
            <a:endParaRPr lang="lt-LT" dirty="0"/>
          </a:p>
        </p:txBody>
      </p:sp>
      <p:sp>
        <p:nvSpPr>
          <p:cNvPr id="9" name="Poraštės vietos rezervavimo ženklas 5">
            <a:extLst>
              <a:ext uri="{FF2B5EF4-FFF2-40B4-BE49-F238E27FC236}">
                <a16:creationId xmlns:a16="http://schemas.microsoft.com/office/drawing/2014/main" xmlns="" id="{2C50AA4C-CE9C-4374-97C6-59368F847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82362" y="5954171"/>
            <a:ext cx="1613338" cy="274324"/>
          </a:xfrm>
        </p:spPr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10" name="Teksto vietos rezervavimo ženklas 4">
            <a:extLst>
              <a:ext uri="{FF2B5EF4-FFF2-40B4-BE49-F238E27FC236}">
                <a16:creationId xmlns:a16="http://schemas.microsoft.com/office/drawing/2014/main" xmlns="" id="{D67CD8CF-82AF-4C4F-AF52-FE07C1CCA1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0011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1" name="Teksto vietos rezervavimo ženklas 5">
            <a:extLst>
              <a:ext uri="{FF2B5EF4-FFF2-40B4-BE49-F238E27FC236}">
                <a16:creationId xmlns:a16="http://schemas.microsoft.com/office/drawing/2014/main" xmlns="" id="{45F5817B-EF3F-4C33-9E12-D5515A9909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0012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2" name="Teksto vietos rezervavimo ženklas 6">
            <a:extLst>
              <a:ext uri="{FF2B5EF4-FFF2-40B4-BE49-F238E27FC236}">
                <a16:creationId xmlns:a16="http://schemas.microsoft.com/office/drawing/2014/main" xmlns="" id="{83636D7C-2994-4826-A09A-3D7CCA79DA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0012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3" name="Teksto vietos rezervavimo ženklas 7">
            <a:extLst>
              <a:ext uri="{FF2B5EF4-FFF2-40B4-BE49-F238E27FC236}">
                <a16:creationId xmlns:a16="http://schemas.microsoft.com/office/drawing/2014/main" xmlns="" id="{4A13C3F0-BE25-4946-A514-5FE224C8F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70012" y="4289734"/>
            <a:ext cx="4558348" cy="1118880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6" name="Teksto vietos rezervavimo ženklas 4">
            <a:extLst>
              <a:ext uri="{FF2B5EF4-FFF2-40B4-BE49-F238E27FC236}">
                <a16:creationId xmlns:a16="http://schemas.microsoft.com/office/drawing/2014/main" xmlns="" id="{20386619-6D9A-4A6C-8B60-93F690D30D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3863" y="1825625"/>
            <a:ext cx="4558349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7" name="Teksto vietos rezervavimo ženklas 5">
            <a:extLst>
              <a:ext uri="{FF2B5EF4-FFF2-40B4-BE49-F238E27FC236}">
                <a16:creationId xmlns:a16="http://schemas.microsoft.com/office/drawing/2014/main" xmlns="" id="{5E07B69E-A4E4-4A44-86FF-61B0598CAA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93864" y="2374147"/>
            <a:ext cx="4558348" cy="1206662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18" name="Teksto vietos rezervavimo ženklas 6">
            <a:extLst>
              <a:ext uri="{FF2B5EF4-FFF2-40B4-BE49-F238E27FC236}">
                <a16:creationId xmlns:a16="http://schemas.microsoft.com/office/drawing/2014/main" xmlns="" id="{2CFADEEF-7D22-4AD2-9357-08A4FB5BAC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93864" y="3799981"/>
            <a:ext cx="4558348" cy="466586"/>
          </a:xfrm>
        </p:spPr>
        <p:txBody>
          <a:bodyPr/>
          <a:lstStyle>
            <a:lvl1pPr marL="0" indent="0">
              <a:buNone/>
              <a:defRPr sz="28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demo</a:t>
            </a:r>
            <a:endParaRPr lang="lt-LT" dirty="0"/>
          </a:p>
          <a:p>
            <a:endParaRPr lang="lt-LT" dirty="0"/>
          </a:p>
        </p:txBody>
      </p:sp>
      <p:sp>
        <p:nvSpPr>
          <p:cNvPr id="19" name="Teksto vietos rezervavimo ženklas 7">
            <a:extLst>
              <a:ext uri="{FF2B5EF4-FFF2-40B4-BE49-F238E27FC236}">
                <a16:creationId xmlns:a16="http://schemas.microsoft.com/office/drawing/2014/main" xmlns="" id="{A0B9ACD5-57AB-4C65-AEE8-33E9E93973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93864" y="4289733"/>
            <a:ext cx="4558348" cy="1118881"/>
          </a:xfrm>
        </p:spPr>
        <p:txBody>
          <a:bodyPr/>
          <a:lstStyle>
            <a:lvl1pPr marL="0" indent="0">
              <a:buNone/>
              <a:defRPr sz="2200" b="0"/>
            </a:lvl1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</p:txBody>
      </p:sp>
      <p:sp>
        <p:nvSpPr>
          <p:cNvPr id="41" name="Teksto vietos rezervavimo ženklas 12">
            <a:extLst>
              <a:ext uri="{FF2B5EF4-FFF2-40B4-BE49-F238E27FC236}">
                <a16:creationId xmlns:a16="http://schemas.microsoft.com/office/drawing/2014/main" xmlns="" id="{68A6F5E9-4836-4C11-B445-35E04A26BBD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38167" y="8832967"/>
            <a:ext cx="3968894" cy="880901"/>
          </a:xfrm>
        </p:spPr>
        <p:txBody>
          <a:bodyPr/>
          <a:lstStyle/>
          <a:p>
            <a:r>
              <a:rPr lang="en-US" dirty="0"/>
              <a:t>It ha survived not only five centuries, but also the leap into electronic typesetting. </a:t>
            </a:r>
            <a:endParaRPr lang="lt-LT" dirty="0"/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418158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xmlns="" id="{9238D304-EF92-4DD5-9C5F-DED7167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TITLE</a:t>
            </a:r>
            <a:endParaRPr lang="lt-LT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xmlns="" id="{81EA7476-B6B1-4FB1-9FE2-382A1BD5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xmlns="" id="{0C42BB42-CE74-4F95-B74C-223124E7E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7F2A"/>
                </a:solidFill>
              </a:defRPr>
            </a:lvl1pPr>
          </a:lstStyle>
          <a:p>
            <a:pPr algn="r"/>
            <a:r>
              <a:rPr lang="lt-LT" dirty="0"/>
              <a:t>connect-erasmus.eu</a:t>
            </a:r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xmlns="" id="{7F4DFF34-B933-41F4-AE23-4B46CC8760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7" y="5853458"/>
            <a:ext cx="1226837" cy="5084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04" y="5904739"/>
            <a:ext cx="2218796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71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9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733" userDrawn="1">
          <p15:clr>
            <a:srgbClr val="F26B43"/>
          </p15:clr>
        </p15:guide>
        <p15:guide id="4" orient="horz" pos="3407" userDrawn="1">
          <p15:clr>
            <a:srgbClr val="F26B43"/>
          </p15:clr>
        </p15:guide>
        <p15:guide id="5" pos="5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sites/vickyvalet/2019/09/17/the-worlds-most-reputable-companies-for-corporate-responsibility-2019/?sh=5f7eaa07679b" TargetMode="Externa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simonmainwaring/2016/08/11/how-lego-rebuilt-itself-as-a-purposeful-and-sustainable-brand/?sh=641e125c6f3c" TargetMode="External"/><Relationship Id="rId2" Type="http://schemas.openxmlformats.org/officeDocument/2006/relationships/hyperlink" Target="https://www.theguardian.com/environment/2014/oct/09/lego-ends-shell-partnership-following-greenpeace-campaign" TargetMode="Externa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bpf_sHebLI" TargetMode="External"/><Relationship Id="rId2" Type="http://schemas.openxmlformats.org/officeDocument/2006/relationships/hyperlink" Target="https://www.goodreturns.org/blog/5-creative-csr-initiatives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youtu.be/nkteAJBtM9A" TargetMode="External"/><Relationship Id="rId5" Type="http://schemas.openxmlformats.org/officeDocument/2006/relationships/hyperlink" Target="https://youtu.be/l9IyDvkxADU" TargetMode="External"/><Relationship Id="rId4" Type="http://schemas.openxmlformats.org/officeDocument/2006/relationships/hyperlink" Target="https://www.youtube.com/watch?v=Z5KZhm19EO0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xmlns="" id="{2202E593-ED43-4FFC-8DD0-E023EDF71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5756" y="489857"/>
            <a:ext cx="10058400" cy="3346517"/>
          </a:xfrm>
        </p:spPr>
        <p:txBody>
          <a:bodyPr>
            <a:normAutofit/>
          </a:bodyPr>
          <a:lstStyle/>
          <a:p>
            <a:r>
              <a:rPr lang="sr-Latn-RS" noProof="0" dirty="0" smtClean="0"/>
              <a:t>Posvećenost društveno odgovornom poslovanju</a:t>
            </a:r>
            <a:endParaRPr lang="en-GB" noProof="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xmlns="" id="{11E258F2-1684-456C-BD99-58FC3C8EEE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5756" y="3836374"/>
            <a:ext cx="10058400" cy="1356112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/>
              <a:t> </a:t>
            </a:r>
            <a:endParaRPr lang="sr-Latn-RS" dirty="0"/>
          </a:p>
          <a:p>
            <a:r>
              <a:rPr lang="sr-Latn-RS" noProof="0" dirty="0" smtClean="0"/>
              <a:t>Definicija, konceptualni okvir</a:t>
            </a:r>
            <a:r>
              <a:rPr lang="en-GB" noProof="0" dirty="0" smtClean="0"/>
              <a:t>,</a:t>
            </a:r>
            <a:r>
              <a:rPr lang="sr-Latn-RS" noProof="0" dirty="0" smtClean="0"/>
              <a:t> motivi. Uloge razvoja ljudskih resursa.</a:t>
            </a:r>
            <a:r>
              <a:rPr lang="en-GB" noProof="0" dirty="0" smtClean="0"/>
              <a:t> </a:t>
            </a:r>
            <a:endParaRPr lang="sr-Latn-RS" noProof="0" dirty="0" smtClean="0"/>
          </a:p>
          <a:p>
            <a:endParaRPr lang="en-GB" dirty="0"/>
          </a:p>
          <a:p>
            <a:r>
              <a:rPr lang="en-GB" noProof="0" dirty="0"/>
              <a:t>Filiz Keser Aschenberger, Monika </a:t>
            </a:r>
            <a:r>
              <a:rPr lang="en-GB" noProof="0" dirty="0" err="1"/>
              <a:t>Petermandl</a:t>
            </a:r>
            <a:r>
              <a:rPr lang="en-GB" noProof="0" dirty="0"/>
              <a:t>, </a:t>
            </a:r>
            <a:r>
              <a:rPr lang="en-GB" noProof="0" dirty="0" err="1"/>
              <a:t>Klausjürgen</a:t>
            </a:r>
            <a:r>
              <a:rPr lang="en-GB" noProof="0" dirty="0"/>
              <a:t> Heinrich</a:t>
            </a:r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xmlns="" id="{FA497B08-078B-41F2-AAF0-DC973336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991127" y="5798945"/>
            <a:ext cx="4567555" cy="584775"/>
            <a:chOff x="0" y="0"/>
            <a:chExt cx="4567555" cy="5847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9060"/>
              <a:ext cx="895985" cy="314960"/>
            </a:xfrm>
            <a:prstGeom prst="rect">
              <a:avLst/>
            </a:prstGeom>
          </p:spPr>
        </p:pic>
        <p:sp>
          <p:nvSpPr>
            <p:cNvPr id="7" name="TextBox 5"/>
            <p:cNvSpPr txBox="1"/>
            <p:nvPr/>
          </p:nvSpPr>
          <p:spPr>
            <a:xfrm>
              <a:off x="982980" y="0"/>
              <a:ext cx="35845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lt-L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Ova licenca dozvoljava vama (ili drugim stranama) da delite, prerađujete, izmenite i razvijate ovaj </a:t>
              </a:r>
              <a:r>
                <a:rPr lang="sr-Latn-RS" sz="800" kern="1200" dirty="0" smtClean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materijal </a:t>
              </a: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 </a:t>
              </a:r>
              <a:r>
                <a:rPr lang="sr-Latn-RS" sz="800" kern="1200" dirty="0" smtClean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nekomercijalne </a:t>
              </a: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svrhe, pod uslovom da citirate </a:t>
              </a:r>
              <a:r>
                <a:rPr lang="sr-Latn-RS" sz="800" kern="1200" dirty="0" err="1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Connect</a:t>
              </a: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! partnere na projektu i da </a:t>
              </a:r>
              <a:r>
                <a:rPr lang="sr-Latn-RS" sz="800" kern="1200" dirty="0" smtClean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materijal </a:t>
              </a:r>
              <a:r>
                <a:rPr lang="sr-Latn-RS" sz="800" kern="1200" dirty="0">
                  <a:solidFill>
                    <a:srgbClr val="000000"/>
                  </a:solidFill>
                  <a:effectLst/>
                  <a:latin typeface="Trebuchet MS" panose="020B0603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koji kreirate licencirate pod istim uslovima.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65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866773"/>
            <a:ext cx="10515600" cy="781685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Uloga konteksta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75416"/>
            <a:ext cx="10515600" cy="44690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Kontekst je važan</a:t>
            </a:r>
            <a:r>
              <a:rPr lang="en-GB" dirty="0" smtClean="0"/>
              <a:t>: </a:t>
            </a:r>
            <a:r>
              <a:rPr lang="sr-Latn-RS" dirty="0" smtClean="0"/>
              <a:t>DOP i institucionalni kontekst korporacija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000" dirty="0"/>
              <a:t>Matten &amp; Moon (2008) </a:t>
            </a:r>
            <a:r>
              <a:rPr lang="sr-Latn-RS" sz="2000" dirty="0" smtClean="0"/>
              <a:t>su razvili okvir zasnovan na interakciji sledećih elemenata</a:t>
            </a:r>
            <a:r>
              <a:rPr lang="en-GB" sz="2000" dirty="0" smtClean="0"/>
              <a:t>: </a:t>
            </a:r>
            <a:endParaRPr lang="en-GB" sz="20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sz="1800" dirty="0" smtClean="0"/>
              <a:t>Nacionalni kontekst</a:t>
            </a:r>
            <a:endParaRPr lang="en-GB" sz="1800" dirty="0"/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sr-Latn-RS" sz="1600" dirty="0" smtClean="0"/>
              <a:t>Politički sistem</a:t>
            </a:r>
            <a:endParaRPr lang="en-GB" sz="1600" dirty="0"/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sr-Latn-RS" sz="1600" dirty="0" smtClean="0"/>
              <a:t>Finansijski sistem</a:t>
            </a:r>
            <a:endParaRPr lang="en-GB" sz="1600" dirty="0"/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sr-Latn-RS" sz="1600" dirty="0" smtClean="0"/>
              <a:t>Sistem obrazovanja i tržišta rada</a:t>
            </a:r>
            <a:endParaRPr lang="en-GB" sz="1600" dirty="0"/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sr-Latn-RS" sz="1600" dirty="0" err="1" smtClean="0"/>
              <a:t>Kulturalni</a:t>
            </a:r>
            <a:r>
              <a:rPr lang="sr-Latn-RS" sz="1600" dirty="0" smtClean="0"/>
              <a:t> sistem</a:t>
            </a:r>
            <a:endParaRPr lang="en-GB" sz="160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sz="1800" dirty="0" smtClean="0"/>
              <a:t>Poslovni sektor</a:t>
            </a:r>
            <a:endParaRPr lang="en-GB" sz="1800" dirty="0" smtClean="0"/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sr-Latn-RS" sz="1600" dirty="0" smtClean="0"/>
              <a:t>Karakteristike firme</a:t>
            </a:r>
            <a:endParaRPr lang="en-GB" sz="1600" dirty="0" smtClean="0"/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sr-Latn-RS" sz="1600" dirty="0" smtClean="0"/>
              <a:t>Organizacija tržišta</a:t>
            </a:r>
            <a:endParaRPr lang="en-GB" sz="1600" dirty="0"/>
          </a:p>
          <a:p>
            <a:pPr lvl="3">
              <a:lnSpc>
                <a:spcPct val="100000"/>
              </a:lnSpc>
              <a:spcBef>
                <a:spcPts val="600"/>
              </a:spcBef>
            </a:pPr>
            <a:r>
              <a:rPr lang="sr-Latn-RS" sz="1600" dirty="0" smtClean="0"/>
              <a:t>Sistemi kontrole i koordinacije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36071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72815"/>
            <a:ext cx="10515600" cy="781685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Uloge konteksta</a:t>
            </a:r>
            <a:r>
              <a:rPr lang="en-GB" sz="4000" dirty="0"/>
              <a:t>		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50126"/>
            <a:ext cx="10515600" cy="4626837"/>
          </a:xfrm>
        </p:spPr>
        <p:txBody>
          <a:bodyPr/>
          <a:lstStyle/>
          <a:p>
            <a:r>
              <a:rPr lang="sr-Latn-RS" dirty="0" smtClean="0"/>
              <a:t>Kontekst je važan</a:t>
            </a:r>
            <a:r>
              <a:rPr lang="en-GB" dirty="0" smtClean="0"/>
              <a:t>: </a:t>
            </a:r>
            <a:endParaRPr lang="en-GB" dirty="0"/>
          </a:p>
          <a:p>
            <a:r>
              <a:rPr lang="sr-Latn-RS" sz="2200" b="0" dirty="0" smtClean="0"/>
              <a:t>Primeri pitanja u vezi sa DOP-om u američkom i evropskom kontekstu</a:t>
            </a:r>
            <a:r>
              <a:rPr lang="en-GB" sz="2200" b="0" dirty="0" smtClean="0"/>
              <a:t> (</a:t>
            </a:r>
            <a:r>
              <a:rPr lang="sr-Latn-RS" sz="2200" b="0" dirty="0" smtClean="0"/>
              <a:t>primeri</a:t>
            </a:r>
            <a:r>
              <a:rPr lang="en-GB" sz="2200" b="0" dirty="0" smtClean="0"/>
              <a:t>) </a:t>
            </a:r>
            <a:r>
              <a:rPr lang="en-GB" sz="1600" b="0" dirty="0"/>
              <a:t>(Matten &amp; Moon, 2008)</a:t>
            </a:r>
          </a:p>
          <a:p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903" y="2602567"/>
            <a:ext cx="5245977" cy="392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8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709189"/>
            <a:ext cx="10515600" cy="781685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Motivi za DOP-om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95689"/>
            <a:ext cx="10515600" cy="475581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r-Latn-RS" dirty="0" smtClean="0"/>
              <a:t>Dva glavna motiva</a:t>
            </a:r>
            <a:endParaRPr lang="en-GB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r-Latn-RS" dirty="0" smtClean="0"/>
              <a:t>Etički motivi </a:t>
            </a:r>
            <a:r>
              <a:rPr lang="en-GB" dirty="0" smtClean="0"/>
              <a:t>(</a:t>
            </a:r>
            <a:r>
              <a:rPr lang="en-GB" dirty="0" err="1" smtClean="0"/>
              <a:t>intrin</a:t>
            </a:r>
            <a:r>
              <a:rPr lang="sr-Latn-RS" dirty="0" err="1" smtClean="0"/>
              <a:t>zički</a:t>
            </a:r>
            <a:r>
              <a:rPr lang="en-GB" dirty="0" smtClean="0"/>
              <a:t>)</a:t>
            </a:r>
            <a:endParaRPr lang="en-GB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sr-Latn-RS" dirty="0" smtClean="0"/>
              <a:t>Promovisanje društvenih inovacija, kohezije, inkluzije i održivosti</a:t>
            </a:r>
            <a:r>
              <a:rPr lang="en-GB" dirty="0" smtClean="0"/>
              <a:t>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smtClean="0"/>
              <a:t>Instrumental</a:t>
            </a:r>
            <a:r>
              <a:rPr lang="sr-Latn-RS" dirty="0" smtClean="0"/>
              <a:t>ni</a:t>
            </a:r>
            <a:r>
              <a:rPr lang="en-GB" dirty="0" smtClean="0"/>
              <a:t> (e</a:t>
            </a:r>
            <a:r>
              <a:rPr lang="sr-Latn-RS" dirty="0" err="1" smtClean="0"/>
              <a:t>kstrinzički</a:t>
            </a:r>
            <a:r>
              <a:rPr lang="en-GB" dirty="0" smtClean="0"/>
              <a:t>) </a:t>
            </a:r>
            <a:r>
              <a:rPr lang="en-GB" dirty="0" err="1" smtClean="0"/>
              <a:t>motiv</a:t>
            </a:r>
            <a:r>
              <a:rPr lang="sr-Latn-RS" dirty="0" smtClean="0"/>
              <a:t>i</a:t>
            </a:r>
            <a:endParaRPr lang="en-GB" dirty="0" smtClean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sr-Latn-RS" b="0" dirty="0" smtClean="0"/>
              <a:t>Privlačenje talenata, povećanje angažovanosti, motivacije i zadovoljstva zaposlenih, zadržavanje zaposlenih u organizaciji, što sve na kraju doprinosi učinku na poslu i produktivnosti</a:t>
            </a:r>
            <a:r>
              <a:rPr lang="en-GB" b="0" dirty="0" smtClean="0"/>
              <a:t>.</a:t>
            </a:r>
            <a:r>
              <a:rPr lang="en-GB" dirty="0" smtClean="0"/>
              <a:t> </a:t>
            </a:r>
            <a:endParaRPr lang="en-GB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sr-Latn-RS" dirty="0" smtClean="0"/>
              <a:t>Povećati poverenje i podršku produktima </a:t>
            </a:r>
            <a:r>
              <a:rPr lang="sr-Latn-RS" dirty="0"/>
              <a:t>i </a:t>
            </a:r>
            <a:r>
              <a:rPr lang="sr-Latn-RS" dirty="0" smtClean="0"/>
              <a:t>brendovima od strane potrošača i investitora. Ovo dovodi do bolje reputacije, povećanje prodaje i sposobnosti za dodatno naplaćivanje društveno odgovornih i održivih produkata</a:t>
            </a:r>
            <a:r>
              <a:rPr lang="en-GB" b="0" dirty="0" smtClean="0"/>
              <a:t>.</a:t>
            </a:r>
            <a:endParaRPr lang="en-GB" b="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sr-Latn-RS" b="0" dirty="0" smtClean="0"/>
              <a:t>Smanjenje troškova</a:t>
            </a:r>
            <a:r>
              <a:rPr lang="en-GB" b="0" dirty="0" smtClean="0"/>
              <a:t>. </a:t>
            </a:r>
            <a:r>
              <a:rPr lang="sr-Latn-RS" b="0" dirty="0" smtClean="0"/>
              <a:t>Na primer, sprovođenje energetski efikasnih mera ili recikliranja dovodi do štednje energije, smanjenja otpada i korišćenja sirovih materijala</a:t>
            </a:r>
            <a:r>
              <a:rPr lang="en-GB" b="0" dirty="0" smtClean="0"/>
              <a:t>.</a:t>
            </a:r>
            <a:endParaRPr lang="en-GB" b="0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sr-Latn-RS" dirty="0" smtClean="0"/>
              <a:t>Postići efektivnije upravljanje ekološkim i socijalnim rizicima</a:t>
            </a:r>
            <a:r>
              <a:rPr lang="en-GB" b="0" dirty="0" smtClean="0"/>
              <a:t>.</a:t>
            </a:r>
            <a:r>
              <a:rPr lang="en-GB" dirty="0" smtClean="0"/>
              <a:t> </a:t>
            </a:r>
            <a:endParaRPr lang="en-GB" dirty="0"/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sr-Latn-RS" dirty="0" smtClean="0"/>
              <a:t>Doprineti </a:t>
            </a:r>
            <a:r>
              <a:rPr lang="sr-Latn-RS" dirty="0" err="1" smtClean="0"/>
              <a:t>kompetitivnosti</a:t>
            </a:r>
            <a:r>
              <a:rPr lang="sr-Latn-RS" dirty="0" smtClean="0"/>
              <a:t> kompanije </a:t>
            </a:r>
            <a:r>
              <a:rPr lang="en-GB" sz="1800" dirty="0" smtClean="0"/>
              <a:t>(</a:t>
            </a:r>
            <a:r>
              <a:rPr lang="en-GB" sz="1800" dirty="0" err="1" smtClean="0"/>
              <a:t>Wickert</a:t>
            </a:r>
            <a:r>
              <a:rPr lang="en-GB" sz="1800" dirty="0" smtClean="0"/>
              <a:t> </a:t>
            </a:r>
            <a:r>
              <a:rPr lang="en-GB" sz="1800" dirty="0"/>
              <a:t>&amp; </a:t>
            </a:r>
            <a:r>
              <a:rPr lang="en-GB" sz="1800" dirty="0" err="1"/>
              <a:t>Risi</a:t>
            </a:r>
            <a:r>
              <a:rPr lang="en-GB" sz="1800" dirty="0"/>
              <a:t>, 2019, pp. 25-31). </a:t>
            </a:r>
            <a:endParaRPr lang="en-GB" dirty="0"/>
          </a:p>
          <a:p>
            <a:pPr marL="914400" lvl="2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012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Uticaj društveno odgovornog poslovanja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Učinak organizacije u vezi sa društvenom odgovornošću, može pored drugih stvari da utiče i na</a:t>
            </a:r>
            <a:r>
              <a:rPr lang="en-GB" dirty="0" smtClean="0"/>
              <a:t>: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sr-Latn-RS" dirty="0" err="1" smtClean="0"/>
              <a:t>Kompetitivnu</a:t>
            </a:r>
            <a:r>
              <a:rPr lang="sr-Latn-RS" dirty="0" smtClean="0"/>
              <a:t> prednost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dirty="0" err="1" smtClean="0"/>
              <a:t>Reputa</a:t>
            </a:r>
            <a:r>
              <a:rPr lang="sr-Latn-RS" dirty="0" err="1" smtClean="0"/>
              <a:t>ciju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Sposobnost za privlačenje i zadržavanje radnika ili članova, kupaca, klijenata i korisnika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Održanje posvećenosti i produktivnosti zaposlenih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Percepcije investitora, vlasnika, </a:t>
            </a:r>
            <a:r>
              <a:rPr lang="sr-Latn-RS" dirty="0" err="1" smtClean="0"/>
              <a:t>donora</a:t>
            </a:r>
            <a:r>
              <a:rPr lang="sr-Latn-RS" dirty="0" smtClean="0"/>
              <a:t>, sponzora i finansijske zajednice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Povezanost sa kompanijama, vladama, medijima, dobavljačima, potrošačima i zajednicom u kojoj organizacija deluje</a:t>
            </a:r>
            <a:r>
              <a:rPr lang="en-GB" dirty="0" smtClean="0"/>
              <a:t> </a:t>
            </a:r>
            <a:r>
              <a:rPr lang="en-GB" dirty="0"/>
              <a:t>(ISO 26000)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Nema snažnih dokaza za povezanost DOP-a i povećanja profita.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66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25031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sr-Latn-RS" sz="4000" dirty="0" smtClean="0"/>
              <a:t>Odnos menadžmenta </a:t>
            </a:r>
            <a:r>
              <a:rPr lang="sv-SE" sz="4000" dirty="0" smtClean="0"/>
              <a:t>ljudskih resursa</a:t>
            </a:r>
            <a:r>
              <a:rPr lang="sr-Latn-RS" sz="4000" dirty="0" smtClean="0"/>
              <a:t> (HRM)</a:t>
            </a:r>
            <a:r>
              <a:rPr lang="sv-SE" sz="4000" dirty="0" smtClean="0"/>
              <a:t> </a:t>
            </a:r>
            <a:r>
              <a:rPr lang="sr-Latn-RS" sz="4000" dirty="0" smtClean="0"/>
              <a:t>i</a:t>
            </a:r>
            <a:r>
              <a:rPr lang="sv-SE" sz="4000" dirty="0" smtClean="0"/>
              <a:t> </a:t>
            </a:r>
            <a:r>
              <a:rPr lang="sv-SE" sz="4000" dirty="0"/>
              <a:t>društveno </a:t>
            </a:r>
            <a:r>
              <a:rPr lang="sv-SE" sz="4000" dirty="0" smtClean="0"/>
              <a:t>odgovorno</a:t>
            </a:r>
            <a:r>
              <a:rPr lang="sr-Latn-RS" sz="4000" dirty="0" smtClean="0"/>
              <a:t>g</a:t>
            </a:r>
            <a:r>
              <a:rPr lang="sv-SE" sz="4000" dirty="0" smtClean="0"/>
              <a:t> poslovanj</a:t>
            </a:r>
            <a:r>
              <a:rPr lang="sr-Latn-RS" sz="4000" dirty="0" smtClean="0"/>
              <a:t>a</a:t>
            </a:r>
            <a:endParaRPr lang="en-GB" sz="4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380154"/>
              </p:ext>
            </p:extLst>
          </p:nvPr>
        </p:nvGraphicFramePr>
        <p:xfrm>
          <a:off x="1337952" y="2031591"/>
          <a:ext cx="8438606" cy="372488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15574">
                  <a:extLst>
                    <a:ext uri="{9D8B030D-6E8A-4147-A177-3AD203B41FA5}">
                      <a16:colId xmlns:a16="http://schemas.microsoft.com/office/drawing/2014/main" xmlns="" val="3066354312"/>
                    </a:ext>
                  </a:extLst>
                </a:gridCol>
                <a:gridCol w="5223032">
                  <a:extLst>
                    <a:ext uri="{9D8B030D-6E8A-4147-A177-3AD203B41FA5}">
                      <a16:colId xmlns:a16="http://schemas.microsoft.com/office/drawing/2014/main" xmlns="" val="3824083427"/>
                    </a:ext>
                  </a:extLst>
                </a:gridCol>
              </a:tblGrid>
              <a:tr h="218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Veza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400" dirty="0" smtClean="0">
                          <a:effectLst/>
                        </a:rPr>
                        <a:t>Pojašnjenje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4306621"/>
                  </a:ext>
                </a:extLst>
              </a:tr>
              <a:tr h="1011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HRM </a:t>
                      </a:r>
                      <a:r>
                        <a:rPr lang="sr-Latn-RS" sz="1100" dirty="0" smtClean="0">
                          <a:effectLst/>
                        </a:rPr>
                        <a:t>kao</a:t>
                      </a:r>
                      <a:r>
                        <a:rPr lang="sr-Latn-RS" sz="1100" baseline="0" dirty="0" smtClean="0">
                          <a:effectLst/>
                        </a:rPr>
                        <a:t> komponenta DOP-a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HRM </a:t>
                      </a:r>
                      <a:r>
                        <a:rPr lang="sr-Latn-RS" sz="1100" b="0" dirty="0" smtClean="0">
                          <a:effectLst/>
                        </a:rPr>
                        <a:t>kao element DOP-a</a:t>
                      </a:r>
                      <a:endParaRPr lang="en-US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DOP</a:t>
                      </a:r>
                      <a:r>
                        <a:rPr lang="sr-Latn-RS" sz="1100" b="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kao fokus istraživanja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HRM </a:t>
                      </a:r>
                      <a:r>
                        <a:rPr lang="sr-Latn-RS" sz="1100" b="1" dirty="0" smtClean="0">
                          <a:effectLst/>
                        </a:rPr>
                        <a:t>kao prethodnik DOP-u</a:t>
                      </a:r>
                      <a:endParaRPr lang="en-US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</a:rPr>
                        <a:t>„Ljudski resursi“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(i.e. </a:t>
                      </a:r>
                      <a:r>
                        <a:rPr lang="sr-Latn-RS" sz="1100" dirty="0" smtClean="0">
                          <a:effectLst/>
                        </a:rPr>
                        <a:t>radnici</a:t>
                      </a:r>
                      <a:r>
                        <a:rPr lang="en-US" sz="1100" dirty="0" smtClean="0">
                          <a:effectLst/>
                        </a:rPr>
                        <a:t>) </a:t>
                      </a:r>
                      <a:r>
                        <a:rPr lang="sr-Latn-RS" sz="1100" dirty="0" smtClean="0">
                          <a:effectLst/>
                        </a:rPr>
                        <a:t>i menadžment</a:t>
                      </a:r>
                      <a:r>
                        <a:rPr lang="sr-Latn-RS" sz="1100" baseline="0" dirty="0" smtClean="0">
                          <a:effectLst/>
                        </a:rPr>
                        <a:t> ljudskih resursa omogućavaju DOP u organizaciji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effectLst/>
                        </a:rPr>
                        <a:t>HRM </a:t>
                      </a:r>
                      <a:r>
                        <a:rPr lang="sr-Latn-RS" sz="1100" b="1" dirty="0" smtClean="0">
                          <a:effectLst/>
                        </a:rPr>
                        <a:t>kao </a:t>
                      </a:r>
                      <a:r>
                        <a:rPr lang="sr-Latn-RS" sz="1100" b="1" dirty="0" err="1" smtClean="0">
                          <a:effectLst/>
                        </a:rPr>
                        <a:t>podkategorija</a:t>
                      </a:r>
                      <a:r>
                        <a:rPr lang="sr-Latn-RS" sz="1100" b="1" dirty="0" smtClean="0">
                          <a:effectLst/>
                        </a:rPr>
                        <a:t> DOP-a</a:t>
                      </a:r>
                      <a:endParaRPr lang="en-US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HRM </a:t>
                      </a:r>
                      <a:r>
                        <a:rPr lang="sr-Latn-RS" sz="1100" dirty="0" smtClean="0">
                          <a:effectLst/>
                        </a:rPr>
                        <a:t>je jedan od nekoliko faktora koji čine DOP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84216931"/>
                  </a:ext>
                </a:extLst>
              </a:tr>
              <a:tr h="9085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</a:rPr>
                        <a:t>DOP kao komponenta</a:t>
                      </a:r>
                      <a:r>
                        <a:rPr lang="sr-Latn-RS" sz="1100" baseline="0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HRM</a:t>
                      </a:r>
                      <a:r>
                        <a:rPr lang="sr-Latn-RS" sz="1100" dirty="0" smtClean="0">
                          <a:effectLst/>
                        </a:rPr>
                        <a:t>-a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0" dirty="0" smtClean="0">
                          <a:effectLst/>
                        </a:rPr>
                        <a:t>DOP kao</a:t>
                      </a:r>
                      <a:r>
                        <a:rPr lang="sr-Latn-RS" sz="1100" b="0" baseline="0" dirty="0" smtClean="0">
                          <a:effectLst/>
                        </a:rPr>
                        <a:t> element </a:t>
                      </a:r>
                      <a:r>
                        <a:rPr lang="en-US" sz="1100" b="0" dirty="0" smtClean="0">
                          <a:effectLst/>
                        </a:rPr>
                        <a:t>HRM</a:t>
                      </a:r>
                      <a:r>
                        <a:rPr lang="en-US" sz="1100" b="0" dirty="0"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HRM </a:t>
                      </a:r>
                      <a:r>
                        <a:rPr lang="sr-Latn-RS" sz="1100" b="0" dirty="0" smtClean="0">
                          <a:effectLst/>
                        </a:rPr>
                        <a:t>kao fokus istraživanja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dirty="0" smtClean="0">
                          <a:effectLst/>
                        </a:rPr>
                        <a:t>DOP koji</a:t>
                      </a:r>
                      <a:r>
                        <a:rPr lang="sr-Latn-RS" sz="1100" b="1" baseline="0" dirty="0" smtClean="0">
                          <a:effectLst/>
                        </a:rPr>
                        <a:t> omogućava „</a:t>
                      </a:r>
                      <a:r>
                        <a:rPr lang="en-US" sz="1100" b="1" dirty="0" err="1" smtClean="0">
                          <a:effectLst/>
                        </a:rPr>
                        <a:t>efe</a:t>
                      </a:r>
                      <a:r>
                        <a:rPr lang="sr-Latn-RS" sz="1100" b="1" dirty="0" err="1" smtClean="0">
                          <a:effectLst/>
                        </a:rPr>
                        <a:t>ktivan</a:t>
                      </a:r>
                      <a:r>
                        <a:rPr lang="sr-Latn-RS" sz="1100" b="1" dirty="0" smtClean="0">
                          <a:effectLst/>
                        </a:rPr>
                        <a:t>“</a:t>
                      </a:r>
                      <a:r>
                        <a:rPr lang="en-US" sz="1100" b="1" dirty="0" smtClean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HRM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</a:rPr>
                        <a:t>DOP se koristi</a:t>
                      </a:r>
                      <a:r>
                        <a:rPr lang="sr-Latn-RS" sz="1100" baseline="0" dirty="0" smtClean="0">
                          <a:effectLst/>
                        </a:rPr>
                        <a:t> da bi se postigli ciljevi </a:t>
                      </a:r>
                      <a:r>
                        <a:rPr lang="en-US" sz="1100" dirty="0" smtClean="0">
                          <a:effectLst/>
                        </a:rPr>
                        <a:t>HRM</a:t>
                      </a:r>
                      <a:r>
                        <a:rPr lang="sr-Latn-RS" sz="1100" dirty="0" smtClean="0">
                          <a:effectLst/>
                        </a:rPr>
                        <a:t>-a</a:t>
                      </a:r>
                      <a:r>
                        <a:rPr lang="en-US" sz="1100" dirty="0" smtClean="0">
                          <a:effectLst/>
                        </a:rPr>
                        <a:t> (</a:t>
                      </a:r>
                      <a:r>
                        <a:rPr lang="sr-Latn-RS" sz="1100" dirty="0" smtClean="0">
                          <a:effectLst/>
                        </a:rPr>
                        <a:t>npr.</a:t>
                      </a:r>
                      <a:r>
                        <a:rPr lang="sr-Latn-RS" sz="1100" baseline="0" dirty="0" smtClean="0">
                          <a:effectLst/>
                        </a:rPr>
                        <a:t> unapređenje zapošljavanja</a:t>
                      </a:r>
                      <a:r>
                        <a:rPr lang="en-US" sz="1100" dirty="0" smtClean="0">
                          <a:effectLst/>
                        </a:rPr>
                        <a:t>).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dirty="0" smtClean="0">
                          <a:effectLst/>
                        </a:rPr>
                        <a:t>DOP koji omogućava „odgovoran“</a:t>
                      </a:r>
                      <a:r>
                        <a:rPr lang="en-US" sz="1100" b="1" dirty="0" smtClean="0">
                          <a:effectLst/>
                        </a:rPr>
                        <a:t> </a:t>
                      </a:r>
                      <a:r>
                        <a:rPr lang="en-US" sz="1100" b="1" dirty="0">
                          <a:effectLst/>
                        </a:rPr>
                        <a:t>HRM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</a:rPr>
                        <a:t>DOP se smatra sredstvom</a:t>
                      </a:r>
                      <a:r>
                        <a:rPr lang="sr-Latn-RS" sz="1100" baseline="0" dirty="0" smtClean="0">
                          <a:effectLst/>
                        </a:rPr>
                        <a:t> za osiguranje odgovornog upravljanja </a:t>
                      </a:r>
                      <a:r>
                        <a:rPr lang="sr-Latn-RS" sz="1100" baseline="0" dirty="0" err="1" smtClean="0">
                          <a:effectLst/>
                        </a:rPr>
                        <a:t>radncima</a:t>
                      </a:r>
                      <a:r>
                        <a:rPr lang="en-US" sz="1100" dirty="0" smtClean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2760343"/>
                  </a:ext>
                </a:extLst>
              </a:tr>
              <a:tr h="15767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</a:rPr>
                        <a:t>DOP i </a:t>
                      </a:r>
                      <a:r>
                        <a:rPr lang="en-US" sz="1100" dirty="0" smtClean="0">
                          <a:effectLst/>
                        </a:rPr>
                        <a:t>HRM </a:t>
                      </a:r>
                      <a:r>
                        <a:rPr lang="sr-Latn-RS" sz="1100" dirty="0" smtClean="0">
                          <a:effectLst/>
                        </a:rPr>
                        <a:t>kao uzajamno zavisni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0" dirty="0" smtClean="0">
                          <a:effectLst/>
                        </a:rPr>
                        <a:t>I DOP i</a:t>
                      </a:r>
                      <a:r>
                        <a:rPr lang="en-US" sz="1100" b="0" dirty="0" smtClean="0">
                          <a:effectLst/>
                        </a:rPr>
                        <a:t> </a:t>
                      </a:r>
                      <a:r>
                        <a:rPr lang="en-US" sz="1100" b="0" dirty="0">
                          <a:effectLst/>
                        </a:rPr>
                        <a:t>HRM </a:t>
                      </a:r>
                      <a:r>
                        <a:rPr lang="sr-Latn-RS" sz="1100" b="0" dirty="0" smtClean="0">
                          <a:effectLst/>
                        </a:rPr>
                        <a:t>su fokus istraživanja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dirty="0" smtClean="0">
                          <a:effectLst/>
                        </a:rPr>
                        <a:t>DOP</a:t>
                      </a:r>
                      <a:r>
                        <a:rPr lang="en-US" sz="1100" b="1" dirty="0" smtClean="0">
                          <a:effectLst/>
                        </a:rPr>
                        <a:t> </a:t>
                      </a:r>
                      <a:r>
                        <a:rPr lang="sr-Latn-RS" sz="1100" b="1" dirty="0" smtClean="0">
                          <a:effectLst/>
                        </a:rPr>
                        <a:t>i HRM su oboje prisutni, ali se ne preklapaju</a:t>
                      </a:r>
                      <a:endParaRPr lang="en-US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</a:rPr>
                        <a:t>Postoje paralelno </a:t>
                      </a:r>
                      <a:r>
                        <a:rPr lang="en-US" sz="1100" dirty="0" smtClean="0">
                          <a:effectLst/>
                        </a:rPr>
                        <a:t>(</a:t>
                      </a:r>
                      <a:r>
                        <a:rPr lang="sr-Latn-RS" sz="1100" dirty="0" smtClean="0">
                          <a:effectLst/>
                        </a:rPr>
                        <a:t>npr.</a:t>
                      </a:r>
                      <a:r>
                        <a:rPr lang="sr-Latn-RS" sz="1100" baseline="0" dirty="0" smtClean="0">
                          <a:effectLst/>
                        </a:rPr>
                        <a:t> na oboje utiče neki zajednički faktor</a:t>
                      </a:r>
                      <a:r>
                        <a:rPr lang="en-US" sz="1100" dirty="0" smtClean="0">
                          <a:effectLst/>
                        </a:rPr>
                        <a:t>).</a:t>
                      </a:r>
                      <a:endParaRPr lang="en-US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b="1" dirty="0" smtClean="0">
                          <a:effectLst/>
                        </a:rPr>
                        <a:t>DOP</a:t>
                      </a:r>
                      <a:r>
                        <a:rPr lang="sr-Latn-RS" sz="1100" b="1" baseline="0" dirty="0" smtClean="0">
                          <a:effectLst/>
                        </a:rPr>
                        <a:t> i </a:t>
                      </a:r>
                      <a:r>
                        <a:rPr lang="en-US" sz="1100" b="1" dirty="0" smtClean="0">
                          <a:effectLst/>
                        </a:rPr>
                        <a:t>HRM </a:t>
                      </a:r>
                      <a:r>
                        <a:rPr lang="sr-Latn-RS" sz="1100" b="1" dirty="0" smtClean="0">
                          <a:effectLst/>
                        </a:rPr>
                        <a:t>u interakciji</a:t>
                      </a:r>
                      <a:endParaRPr lang="en-US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r-Latn-RS" sz="1100" dirty="0" smtClean="0">
                          <a:effectLst/>
                        </a:rPr>
                        <a:t>DOP</a:t>
                      </a:r>
                      <a:r>
                        <a:rPr lang="en-US" sz="1100" dirty="0" smtClean="0">
                          <a:effectLst/>
                        </a:rPr>
                        <a:t>–HRM </a:t>
                      </a:r>
                      <a:r>
                        <a:rPr lang="sr-Latn-RS" sz="1100" dirty="0" smtClean="0">
                          <a:effectLst/>
                        </a:rPr>
                        <a:t>kao kompleksni fenomen</a:t>
                      </a:r>
                      <a:r>
                        <a:rPr lang="en-US" sz="1100" dirty="0" smtClean="0">
                          <a:effectLst/>
                        </a:rPr>
                        <a:t>. </a:t>
                      </a:r>
                      <a:r>
                        <a:rPr lang="sr-Latn-RS" sz="1100" dirty="0" smtClean="0">
                          <a:effectLst/>
                        </a:rPr>
                        <a:t>Radnici, predstavnici radnika, menadžeri</a:t>
                      </a:r>
                      <a:r>
                        <a:rPr lang="sr-Latn-RS" sz="1100" baseline="0" dirty="0" smtClean="0">
                          <a:effectLst/>
                        </a:rPr>
                        <a:t> radnika su svi akteri u mreži koja uključuje mnoge zainteresovane strane i institucije.</a:t>
                      </a:r>
                      <a:endParaRPr lang="en-US" sz="1100" dirty="0" smtClean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6368035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140823" y="1376766"/>
            <a:ext cx="850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Trendovi u istraživanjima odnosa DOP-a i HRM-a</a:t>
            </a:r>
            <a:r>
              <a:rPr lang="en-US" dirty="0" smtClean="0"/>
              <a:t> </a:t>
            </a:r>
            <a:r>
              <a:rPr lang="en-US" sz="1400" dirty="0"/>
              <a:t>Voegtlin &amp; Greenwood (2016)</a:t>
            </a:r>
          </a:p>
        </p:txBody>
      </p:sp>
    </p:spTree>
    <p:extLst>
      <p:ext uri="{BB962C8B-B14F-4D97-AF65-F5344CB8AC3E}">
        <p14:creationId xmlns:p14="http://schemas.microsoft.com/office/powerpoint/2010/main" val="1078415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Implikacije za menadžment ljudskih resursa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r-Latn-RS" b="0" dirty="0" smtClean="0"/>
              <a:t>Porast DOP-a ima značajne implikacije za </a:t>
            </a:r>
            <a:r>
              <a:rPr lang="sr-Latn-RS" b="0" dirty="0"/>
              <a:t>praksu </a:t>
            </a:r>
            <a:r>
              <a:rPr lang="sr-Latn-RS" b="0" dirty="0" smtClean="0"/>
              <a:t>menadžmenta </a:t>
            </a:r>
            <a:r>
              <a:rPr lang="sr-Latn-RS" b="0" dirty="0"/>
              <a:t>ljudskih resursa</a:t>
            </a:r>
            <a:r>
              <a:rPr lang="sr-Latn-RS" b="0" dirty="0" smtClean="0"/>
              <a:t>. Od etičkih standarda, do rada sa važnim predstavnicima zainteresovanih strana i praksi koje podstiču zaposlene na aktivnosti kao što je </a:t>
            </a:r>
            <a:r>
              <a:rPr lang="sr-Latn-RS" b="0" dirty="0" err="1" smtClean="0"/>
              <a:t>volontiranje</a:t>
            </a:r>
            <a:r>
              <a:rPr lang="sr-Latn-RS" b="0" dirty="0" smtClean="0"/>
              <a:t> u zajednici, m</a:t>
            </a:r>
            <a:r>
              <a:rPr lang="en-GB" b="0" dirty="0" err="1" smtClean="0"/>
              <a:t>enadžment</a:t>
            </a:r>
            <a:r>
              <a:rPr lang="en-GB" b="0" dirty="0" smtClean="0"/>
              <a:t> </a:t>
            </a:r>
            <a:r>
              <a:rPr lang="en-GB" b="0" dirty="0" err="1"/>
              <a:t>ljudskih</a:t>
            </a:r>
            <a:r>
              <a:rPr lang="en-GB" b="0" dirty="0"/>
              <a:t> </a:t>
            </a:r>
            <a:r>
              <a:rPr lang="en-GB" b="0" dirty="0" err="1" smtClean="0"/>
              <a:t>resursa</a:t>
            </a:r>
            <a:r>
              <a:rPr lang="sr-Latn-RS" b="0" dirty="0" smtClean="0"/>
              <a:t> sadrži brojne zadatke vezane za DOP</a:t>
            </a:r>
            <a:r>
              <a:rPr lang="en-GB" b="0" dirty="0" smtClean="0"/>
              <a:t>. </a:t>
            </a:r>
            <a:r>
              <a:rPr lang="en-GB" sz="1900" b="0" dirty="0"/>
              <a:t>(Preuss et al., 2009)</a:t>
            </a:r>
            <a:endParaRPr lang="en-GB" b="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r-Latn-RS" b="0" dirty="0" smtClean="0"/>
              <a:t>Ljudski resursi su ključ za uspešno </a:t>
            </a:r>
            <a:r>
              <a:rPr lang="sr-Latn-RS" b="0" dirty="0"/>
              <a:t>sprovođenje DOP-a. </a:t>
            </a:r>
            <a:r>
              <a:rPr lang="sr-Latn-RS" b="0" dirty="0" smtClean="0"/>
              <a:t>Menadžment </a:t>
            </a:r>
            <a:r>
              <a:rPr lang="sr-Latn-RS" b="0" dirty="0"/>
              <a:t>ljudskih </a:t>
            </a:r>
            <a:r>
              <a:rPr lang="sr-Latn-RS" b="0" dirty="0" smtClean="0"/>
              <a:t>resursa može da ponudi odgovarajući okvir kojim se mogu podržati napori organizacije u primeni strategija DOP-a u praksi kroz aktivnosti menadžera i ishode, naročito u vezi sa internim kontekstom organizacije.</a:t>
            </a:r>
            <a:endParaRPr lang="en-GB" b="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r-Latn-RS" b="0" dirty="0" smtClean="0"/>
              <a:t>Na nivou kompanije, društveno odgovorne </a:t>
            </a:r>
            <a:r>
              <a:rPr lang="sr-Latn-RS" b="0" dirty="0"/>
              <a:t>prakse primarno uključuju zaposlene </a:t>
            </a:r>
            <a:r>
              <a:rPr lang="sr-Latn-RS" b="0" dirty="0" smtClean="0"/>
              <a:t>i vezane su za pitanja kao što su investiranje u ljudski kapital, zdravlje i bezbednost i upravljanje promenama</a:t>
            </a:r>
            <a:r>
              <a:rPr lang="sr-Latn-RS" b="0" dirty="0"/>
              <a:t> </a:t>
            </a:r>
            <a:r>
              <a:rPr lang="en-GB" sz="2200" b="0" dirty="0" smtClean="0"/>
              <a:t>(</a:t>
            </a:r>
            <a:r>
              <a:rPr lang="en-GB" sz="2200" b="0" i="1" dirty="0" smtClean="0"/>
              <a:t>Green </a:t>
            </a:r>
            <a:r>
              <a:rPr lang="en-GB" sz="2200" b="0" i="1" dirty="0"/>
              <a:t>Paper</a:t>
            </a:r>
            <a:r>
              <a:rPr lang="en-GB" sz="2200" b="0" dirty="0"/>
              <a:t>). </a:t>
            </a:r>
            <a:endParaRPr lang="en-GB" sz="1900" b="0" dirty="0"/>
          </a:p>
        </p:txBody>
      </p:sp>
    </p:spTree>
    <p:extLst>
      <p:ext uri="{BB962C8B-B14F-4D97-AF65-F5344CB8AC3E}">
        <p14:creationId xmlns:p14="http://schemas.microsoft.com/office/powerpoint/2010/main" val="1334938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 smtClean="0"/>
              <a:t>Uloge ljudskih resursa u društveno odgovornom poslovanju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Model strateškog partnerstva</a:t>
            </a:r>
            <a:r>
              <a:rPr lang="en-GB" dirty="0" smtClean="0"/>
              <a:t> </a:t>
            </a:r>
            <a:r>
              <a:rPr lang="en-GB" sz="2000" b="0" dirty="0" smtClean="0"/>
              <a:t>(</a:t>
            </a:r>
            <a:r>
              <a:rPr lang="en-GB" sz="2000" b="0" dirty="0" err="1"/>
              <a:t>Jamali</a:t>
            </a:r>
            <a:r>
              <a:rPr lang="en-GB" sz="2000" b="0" dirty="0"/>
              <a:t> et al. 2015, p. 130)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869" y="2414916"/>
            <a:ext cx="5476358" cy="426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84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Oblasti doprinosa</a:t>
            </a:r>
            <a:endParaRPr lang="en-GB" sz="4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262394"/>
              </p:ext>
            </p:extLst>
          </p:nvPr>
        </p:nvGraphicFramePr>
        <p:xfrm>
          <a:off x="668517" y="1713411"/>
          <a:ext cx="10439399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6746">
                  <a:extLst>
                    <a:ext uri="{9D8B030D-6E8A-4147-A177-3AD203B41FA5}">
                      <a16:colId xmlns:a16="http://schemas.microsoft.com/office/drawing/2014/main" xmlns="" val="587917861"/>
                    </a:ext>
                  </a:extLst>
                </a:gridCol>
                <a:gridCol w="3592653">
                  <a:extLst>
                    <a:ext uri="{9D8B030D-6E8A-4147-A177-3AD203B41FA5}">
                      <a16:colId xmlns:a16="http://schemas.microsoft.com/office/drawing/2014/main" xmlns="" val="3813135566"/>
                    </a:ext>
                  </a:extLst>
                </a:gridCol>
              </a:tblGrid>
              <a:tr h="558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sr-Latn-RS" sz="2800" dirty="0" smtClean="0">
                          <a:latin typeface="+mn-lt"/>
                        </a:rPr>
                        <a:t>Oblasti doprinosa</a:t>
                      </a:r>
                      <a:r>
                        <a:rPr lang="sr-Latn-RS" sz="2800" baseline="0" dirty="0" smtClean="0">
                          <a:latin typeface="+mn-lt"/>
                        </a:rPr>
                        <a:t> menadžmenta ljudskih resursa društveno odgovornom poslovanju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sr-Latn-RS" sz="2800" dirty="0" smtClean="0">
                          <a:latin typeface="+mn-lt"/>
                        </a:rPr>
                        <a:t>Uloga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60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Pomaže</a:t>
                      </a:r>
                      <a:r>
                        <a:rPr lang="sr-Latn-RS" sz="2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 se definiše i sprovede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Strateški</a:t>
                      </a:r>
                      <a:r>
                        <a:rPr lang="sr-Latn-RS" sz="2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partner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1965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Pomaže da se kreira potrebna promena 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Pokretač promene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26585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Pomaže da se poveća doprinos</a:t>
                      </a:r>
                      <a:r>
                        <a:rPr lang="sr-Latn-RS" sz="2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zaposlenih DOP-u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Podrška zaposlenima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23268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Pomaže</a:t>
                      </a:r>
                      <a:r>
                        <a:rPr lang="sr-Latn-RS" sz="24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 se DOP sprovede efikasnije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4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Ekspert za administraciju</a:t>
                      </a:r>
                      <a:endParaRPr lang="en-US" sz="3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40207817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838200" y="4929051"/>
            <a:ext cx="7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Izvor</a:t>
            </a:r>
            <a:r>
              <a:rPr lang="en-US" dirty="0" smtClean="0"/>
              <a:t>: </a:t>
            </a:r>
            <a:r>
              <a:rPr lang="en-US" dirty="0" err="1"/>
              <a:t>Jamali</a:t>
            </a:r>
            <a:r>
              <a:rPr lang="en-US" dirty="0"/>
              <a:t> et al., 2015, p. 135</a:t>
            </a:r>
          </a:p>
        </p:txBody>
      </p:sp>
    </p:spTree>
    <p:extLst>
      <p:ext uri="{BB962C8B-B14F-4D97-AF65-F5344CB8AC3E}">
        <p14:creationId xmlns:p14="http://schemas.microsoft.com/office/powerpoint/2010/main" val="2452240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Oblasti doprinosa</a:t>
            </a:r>
            <a:endParaRPr lang="en-GB" sz="4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291451"/>
              </p:ext>
            </p:extLst>
          </p:nvPr>
        </p:nvGraphicFramePr>
        <p:xfrm>
          <a:off x="1280160" y="2536260"/>
          <a:ext cx="9231086" cy="248822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231086">
                  <a:extLst>
                    <a:ext uri="{9D8B030D-6E8A-4147-A177-3AD203B41FA5}">
                      <a16:colId xmlns:a16="http://schemas.microsoft.com/office/drawing/2014/main" xmlns="" val="3342789835"/>
                    </a:ext>
                  </a:extLst>
                </a:gridCol>
              </a:tblGrid>
              <a:tr h="450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 smtClean="0">
                          <a:effectLst/>
                        </a:rPr>
                        <a:t>Pomaže da se definiše i sprovede</a:t>
                      </a:r>
                      <a:endParaRPr lang="it-IT" sz="20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6319280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Doprinosi razvoju DOP-a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9450166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Sugeriše</a:t>
                      </a:r>
                      <a:r>
                        <a:rPr lang="sr-Latn-RS" sz="2000" b="0" baseline="0" dirty="0" smtClean="0">
                          <a:effectLst/>
                        </a:rPr>
                        <a:t> iz svoje perspektive koji je odgovarajući opseg DOP-a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5259040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Integriše</a:t>
                      </a:r>
                      <a:r>
                        <a:rPr lang="sr-Latn-RS" sz="2000" b="0" baseline="0" dirty="0" smtClean="0">
                          <a:effectLst/>
                        </a:rPr>
                        <a:t> DOP u misiju i funkcije menadžmenta ljudskih resursa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55047584"/>
                  </a:ext>
                </a:extLst>
              </a:tr>
              <a:tr h="6861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Razvija planove za sakupljanje informacija o DOP-u</a:t>
                      </a:r>
                      <a:r>
                        <a:rPr lang="sr-Latn-RS" sz="2000" b="0" baseline="0" dirty="0" smtClean="0">
                          <a:effectLst/>
                        </a:rPr>
                        <a:t> od strane predstavnika zainteresovanih strana, sa posebnim fokusom na zaposlene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1376382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280160" y="1846217"/>
            <a:ext cx="4598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RS" sz="2800" b="1" dirty="0" smtClean="0"/>
              <a:t>Kao strateški partner</a:t>
            </a:r>
            <a:r>
              <a:rPr lang="de-DE" sz="2800" b="1" dirty="0" smtClean="0"/>
              <a:t>: </a:t>
            </a:r>
            <a:endParaRPr lang="en-US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280160" y="5426979"/>
            <a:ext cx="7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Izvor</a:t>
            </a:r>
            <a:r>
              <a:rPr lang="en-US" dirty="0" smtClean="0"/>
              <a:t>: </a:t>
            </a:r>
            <a:r>
              <a:rPr lang="en-US" dirty="0" err="1"/>
              <a:t>Jamali</a:t>
            </a:r>
            <a:r>
              <a:rPr lang="en-US" dirty="0"/>
              <a:t> et al., 2015, p. 135</a:t>
            </a:r>
          </a:p>
        </p:txBody>
      </p:sp>
    </p:spTree>
    <p:extLst>
      <p:ext uri="{BB962C8B-B14F-4D97-AF65-F5344CB8AC3E}">
        <p14:creationId xmlns:p14="http://schemas.microsoft.com/office/powerpoint/2010/main" val="1115296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Oblasti doprinosa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Pokretač promene</a:t>
            </a:r>
            <a:endParaRPr lang="en-GB" b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64775"/>
              </p:ext>
            </p:extLst>
          </p:nvPr>
        </p:nvGraphicFramePr>
        <p:xfrm>
          <a:off x="1197823" y="2108067"/>
          <a:ext cx="10302878" cy="293527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302878">
                  <a:extLst>
                    <a:ext uri="{9D8B030D-6E8A-4147-A177-3AD203B41FA5}">
                      <a16:colId xmlns:a16="http://schemas.microsoft.com/office/drawing/2014/main" xmlns="" val="160107391"/>
                    </a:ext>
                  </a:extLst>
                </a:gridCol>
              </a:tblGrid>
              <a:tr h="3593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Pomaže da se kreira potrebna promena 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90155972"/>
                  </a:ext>
                </a:extLst>
              </a:tr>
              <a:tr h="735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Razume kako će promene u vezi sa DOP-om</a:t>
                      </a:r>
                      <a:r>
                        <a:rPr lang="sr-Latn-RS" sz="2000" b="0" baseline="0" dirty="0" smtClean="0">
                          <a:effectLst/>
                        </a:rPr>
                        <a:t> uticati na predstavnike zainteresovanih strana (potrošače, investitore, zajednicu</a:t>
                      </a:r>
                      <a:r>
                        <a:rPr lang="en-US" sz="2000" b="0" dirty="0" smtClean="0">
                          <a:effectLst/>
                        </a:rPr>
                        <a:t>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2882876"/>
                  </a:ext>
                </a:extLst>
              </a:tr>
              <a:tr h="735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Povećanje</a:t>
                      </a:r>
                      <a:r>
                        <a:rPr lang="sr-Latn-RS" sz="2000" b="0" baseline="0" dirty="0" smtClean="0">
                          <a:effectLst/>
                        </a:rPr>
                        <a:t> osetljivosti i spremnosti zaposlenih za promene koje su vezane za sprovođenje DOP-a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09629244"/>
                  </a:ext>
                </a:extLst>
              </a:tr>
              <a:tr h="7352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Pokretanje inicijativa</a:t>
                      </a:r>
                      <a:r>
                        <a:rPr lang="sr-Latn-RS" sz="2000" b="0" baseline="0" dirty="0" smtClean="0">
                          <a:effectLst/>
                        </a:rPr>
                        <a:t> koje promovišu ciljeve DOP-a i prevazilaze otpore prema promenama i druge prepreke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282383"/>
                  </a:ext>
                </a:extLst>
              </a:tr>
              <a:tr h="370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Povećanje svesti</a:t>
                      </a:r>
                      <a:r>
                        <a:rPr lang="sr-Latn-RS" sz="2000" b="0" baseline="0" dirty="0" smtClean="0">
                          <a:effectLst/>
                        </a:rPr>
                        <a:t> menadžera o promenama vezanim za DOP kroz obuke i razvoj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7810397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124528" y="5465135"/>
            <a:ext cx="7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Izvor</a:t>
            </a:r>
            <a:r>
              <a:rPr lang="en-US" dirty="0" smtClean="0"/>
              <a:t>: </a:t>
            </a:r>
            <a:r>
              <a:rPr lang="en-US" dirty="0" err="1"/>
              <a:t>Jamali</a:t>
            </a:r>
            <a:r>
              <a:rPr lang="en-US" dirty="0"/>
              <a:t> et al., 2015, p. 135</a:t>
            </a:r>
          </a:p>
        </p:txBody>
      </p:sp>
    </p:spTree>
    <p:extLst>
      <p:ext uri="{BB962C8B-B14F-4D97-AF65-F5344CB8AC3E}">
        <p14:creationId xmlns:p14="http://schemas.microsoft.com/office/powerpoint/2010/main" val="88313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C87766-35FA-44BE-B22F-3E336B70F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Današnja tema</a:t>
            </a:r>
            <a:endParaRPr lang="en-GB" sz="40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E7D17FB5-4A56-44C4-AFC2-B155245D3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CACFE39C-CCC4-4DCA-A062-76373A290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63637" y="1747157"/>
            <a:ext cx="10188575" cy="680024"/>
          </a:xfrm>
        </p:spPr>
        <p:txBody>
          <a:bodyPr>
            <a:normAutofit/>
          </a:bodyPr>
          <a:lstStyle/>
          <a:p>
            <a:r>
              <a:rPr lang="sr-Latn-RS" dirty="0" smtClean="0"/>
              <a:t>Cilj</a:t>
            </a:r>
            <a:r>
              <a:rPr lang="en-GB" dirty="0" smtClean="0"/>
              <a:t>:</a:t>
            </a:r>
            <a:endParaRPr lang="en-GB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12684791-2E56-4079-A117-F8DFB7E81D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8" y="2253343"/>
            <a:ext cx="10190162" cy="1077905"/>
          </a:xfrm>
        </p:spPr>
        <p:txBody>
          <a:bodyPr>
            <a:noAutofit/>
          </a:bodyPr>
          <a:lstStyle/>
          <a:p>
            <a:r>
              <a:rPr lang="sr-Latn-RS" sz="2400" dirty="0" smtClean="0"/>
              <a:t>Moći ćete da:</a:t>
            </a:r>
            <a:endParaRPr lang="en-GB" sz="2400" dirty="0"/>
          </a:p>
          <a:p>
            <a:r>
              <a:rPr lang="en-GB" sz="2400" dirty="0" smtClean="0"/>
              <a:t>-</a:t>
            </a:r>
            <a:r>
              <a:rPr lang="sr-Latn-RS" sz="2400" dirty="0" smtClean="0"/>
              <a:t>objasnite kako društveno odgovorno poslovanje pokreće društvo</a:t>
            </a:r>
          </a:p>
          <a:p>
            <a:r>
              <a:rPr lang="en-GB" sz="2400" dirty="0" smtClean="0"/>
              <a:t>-</a:t>
            </a:r>
            <a:r>
              <a:rPr lang="sr-Latn-RS" sz="2400" dirty="0" smtClean="0"/>
              <a:t>identifikujte uloge zaposlenih u ljudskim resursima u ovoj oblasti</a:t>
            </a:r>
            <a:endParaRPr lang="en-GB" sz="2400" dirty="0"/>
          </a:p>
          <a:p>
            <a:r>
              <a:rPr lang="en-GB" sz="2400" dirty="0" smtClean="0"/>
              <a:t>-</a:t>
            </a:r>
            <a:r>
              <a:rPr lang="sr-Latn-RS" sz="2400" dirty="0" smtClean="0"/>
              <a:t>opišete primere uspešnih aktivnosti društveno</a:t>
            </a:r>
            <a:r>
              <a:rPr lang="en-GB" sz="2400" dirty="0" smtClean="0"/>
              <a:t> </a:t>
            </a:r>
            <a:r>
              <a:rPr lang="en-GB" sz="2400" dirty="0" err="1" smtClean="0"/>
              <a:t>odgovorno</a:t>
            </a:r>
            <a:r>
              <a:rPr lang="sr-Latn-RS" sz="2400" dirty="0" smtClean="0"/>
              <a:t>g</a:t>
            </a:r>
            <a:r>
              <a:rPr lang="en-GB" sz="2400" dirty="0" smtClean="0"/>
              <a:t> </a:t>
            </a:r>
            <a:r>
              <a:rPr lang="en-GB" sz="2400" dirty="0" err="1" smtClean="0"/>
              <a:t>poslovanj</a:t>
            </a:r>
            <a:r>
              <a:rPr lang="sr-Latn-RS" sz="2400" dirty="0" smtClean="0"/>
              <a:t>a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67602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87047"/>
            <a:ext cx="10515600" cy="781685"/>
          </a:xfrm>
        </p:spPr>
        <p:txBody>
          <a:bodyPr>
            <a:normAutofit/>
          </a:bodyPr>
          <a:lstStyle/>
          <a:p>
            <a:r>
              <a:rPr lang="en-GB" sz="4000" dirty="0" err="1"/>
              <a:t>Oblasti</a:t>
            </a:r>
            <a:r>
              <a:rPr lang="en-GB" sz="4000" dirty="0"/>
              <a:t> </a:t>
            </a:r>
            <a:r>
              <a:rPr lang="en-GB" sz="4000" dirty="0" err="1"/>
              <a:t>doprinosa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03705"/>
            <a:ext cx="10515600" cy="3716973"/>
          </a:xfrm>
        </p:spPr>
        <p:txBody>
          <a:bodyPr/>
          <a:lstStyle/>
          <a:p>
            <a:r>
              <a:rPr lang="sr-Latn-RS" dirty="0" smtClean="0"/>
              <a:t>Podrška zaposlenima</a:t>
            </a:r>
            <a:endParaRPr lang="en-GB" b="1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728255"/>
              </p:ext>
            </p:extLst>
          </p:nvPr>
        </p:nvGraphicFramePr>
        <p:xfrm>
          <a:off x="1022923" y="1801658"/>
          <a:ext cx="8708571" cy="33528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708571">
                  <a:extLst>
                    <a:ext uri="{9D8B030D-6E8A-4147-A177-3AD203B41FA5}">
                      <a16:colId xmlns:a16="http://schemas.microsoft.com/office/drawing/2014/main" xmlns="" val="319647372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Pomaže da se poveća doprinos</a:t>
                      </a:r>
                      <a:r>
                        <a:rPr lang="sr-Latn-RS" sz="20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zaposlenih DOP-u</a:t>
                      </a:r>
                      <a:r>
                        <a:rPr lang="en-U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070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Povećanje uključenosti i motivacije zaposlenih za DOP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3846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Promovisanje i komuniciranje</a:t>
                      </a:r>
                      <a:r>
                        <a:rPr lang="sr-Latn-RS" sz="2000" b="0" baseline="0" dirty="0" smtClean="0">
                          <a:effectLst/>
                        </a:rPr>
                        <a:t> važnosti DOP-a među zaposlenima, vezano za rane faze zapošljavanja, vrednovanje učinka, plate, unapređenja i  odlazak u penziju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09917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Unapređenje znanja i svesti zaposlenih o DOP-u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4405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Omogućavanje</a:t>
                      </a:r>
                      <a:r>
                        <a:rPr lang="sr-Latn-RS" sz="2000" b="0" baseline="0" dirty="0" smtClean="0">
                          <a:effectLst/>
                        </a:rPr>
                        <a:t> inicijativa koje pomažu zaposlenima da služe zajednici, kao što su programi </a:t>
                      </a:r>
                      <a:r>
                        <a:rPr lang="sr-Latn-RS" sz="2000" b="0" baseline="0" dirty="0" err="1" smtClean="0">
                          <a:effectLst/>
                        </a:rPr>
                        <a:t>volontiranja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7042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Prikupljanje/deljenje</a:t>
                      </a:r>
                      <a:r>
                        <a:rPr lang="sr-Latn-RS" sz="2000" b="0" baseline="0" dirty="0" smtClean="0">
                          <a:effectLst/>
                        </a:rPr>
                        <a:t> informacija sa zaposlenima u vezi sa DOP-om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5840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Proslavljanje</a:t>
                      </a:r>
                      <a:r>
                        <a:rPr lang="sr-Latn-RS" sz="2000" b="0" baseline="0" dirty="0" smtClean="0">
                          <a:effectLst/>
                        </a:rPr>
                        <a:t> uspešnih aktivnosti DOP-a sa zaposlenima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3798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• </a:t>
                      </a:r>
                      <a:r>
                        <a:rPr lang="sr-Latn-RS" sz="2000" b="0" dirty="0" smtClean="0">
                          <a:effectLst/>
                        </a:rPr>
                        <a:t>Kreiranje</a:t>
                      </a:r>
                      <a:r>
                        <a:rPr lang="sr-Latn-RS" sz="2000" b="0" baseline="0" dirty="0" smtClean="0">
                          <a:effectLst/>
                        </a:rPr>
                        <a:t> i sprovođenje kodeksa ponašanja </a:t>
                      </a:r>
                      <a:r>
                        <a:rPr lang="sr-Latn-RS" sz="2000" b="0" baseline="0" dirty="0" err="1" smtClean="0">
                          <a:effectLst/>
                        </a:rPr>
                        <a:t>zaposenih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3604655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1022923" y="5270794"/>
            <a:ext cx="7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Izvor</a:t>
            </a:r>
            <a:r>
              <a:rPr lang="en-US" dirty="0" smtClean="0"/>
              <a:t>: </a:t>
            </a:r>
            <a:r>
              <a:rPr lang="en-US" dirty="0" err="1"/>
              <a:t>Jamali</a:t>
            </a:r>
            <a:r>
              <a:rPr lang="en-US" dirty="0"/>
              <a:t> et al., 2015, p. 135</a:t>
            </a:r>
          </a:p>
        </p:txBody>
      </p:sp>
    </p:spTree>
    <p:extLst>
      <p:ext uri="{BB962C8B-B14F-4D97-AF65-F5344CB8AC3E}">
        <p14:creationId xmlns:p14="http://schemas.microsoft.com/office/powerpoint/2010/main" val="53497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87892"/>
            <a:ext cx="10515600" cy="781685"/>
          </a:xfrm>
        </p:spPr>
        <p:txBody>
          <a:bodyPr>
            <a:normAutofit/>
          </a:bodyPr>
          <a:lstStyle/>
          <a:p>
            <a:r>
              <a:rPr lang="en-GB" sz="4000" dirty="0" err="1"/>
              <a:t>Oblasti</a:t>
            </a:r>
            <a:r>
              <a:rPr lang="en-GB" sz="4000" dirty="0"/>
              <a:t> </a:t>
            </a:r>
            <a:r>
              <a:rPr lang="en-GB" sz="4000" dirty="0" err="1"/>
              <a:t>doprinosa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10280"/>
            <a:ext cx="10515600" cy="3716973"/>
          </a:xfrm>
        </p:spPr>
        <p:txBody>
          <a:bodyPr/>
          <a:lstStyle/>
          <a:p>
            <a:r>
              <a:rPr lang="sr-Latn-RS" dirty="0" smtClean="0"/>
              <a:t>Ekspert za administraciju</a:t>
            </a:r>
            <a:endParaRPr lang="en-GB" b="1" dirty="0"/>
          </a:p>
          <a:p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944032"/>
              </p:ext>
            </p:extLst>
          </p:nvPr>
        </p:nvGraphicFramePr>
        <p:xfrm>
          <a:off x="967443" y="1956478"/>
          <a:ext cx="8464731" cy="319494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8464731">
                  <a:extLst>
                    <a:ext uri="{9D8B030D-6E8A-4147-A177-3AD203B41FA5}">
                      <a16:colId xmlns:a16="http://schemas.microsoft.com/office/drawing/2014/main" xmlns="" val="63148430"/>
                    </a:ext>
                  </a:extLst>
                </a:gridCol>
              </a:tblGrid>
              <a:tr h="3436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r-Latn-RS" sz="2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Pomaže</a:t>
                      </a:r>
                      <a:r>
                        <a:rPr lang="sr-Latn-RS" sz="2000" b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da se DOP sprovede efikasnije</a:t>
                      </a:r>
                      <a:endParaRPr lang="en-US" sz="3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25774093"/>
                  </a:ext>
                </a:extLst>
              </a:tr>
              <a:tr h="603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• </a:t>
                      </a:r>
                      <a:r>
                        <a:rPr lang="sr-Latn-RS" sz="1800" b="0" dirty="0" smtClean="0">
                          <a:effectLst/>
                        </a:rPr>
                        <a:t>Postavljanje pokazatelja učinka DOP-a, i</a:t>
                      </a:r>
                      <a:r>
                        <a:rPr lang="sr-Latn-RS" sz="1800" b="0" baseline="0" dirty="0" smtClean="0">
                          <a:effectLst/>
                        </a:rPr>
                        <a:t> praćenje rezultata u vezi sa ciljevima učenja unutar sistema upravljanja učinkom ljudskih resursa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7946896"/>
                  </a:ext>
                </a:extLst>
              </a:tr>
              <a:tr h="650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• </a:t>
                      </a:r>
                      <a:r>
                        <a:rPr lang="sr-Latn-RS" sz="1800" b="0" dirty="0" smtClean="0">
                          <a:effectLst/>
                        </a:rPr>
                        <a:t>Bavljenj</a:t>
                      </a:r>
                      <a:r>
                        <a:rPr lang="sr-Latn-RS" sz="1800" b="0" baseline="0" dirty="0" smtClean="0">
                          <a:effectLst/>
                        </a:rPr>
                        <a:t>e društvenim i pravnim pitanjima u vezi sa DOP praksama, koja se zasnivaju na sposobnostima u oblasti menadžmenta ljudskih resursa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06240449"/>
                  </a:ext>
                </a:extLst>
              </a:tr>
              <a:tr h="499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• </a:t>
                      </a:r>
                      <a:r>
                        <a:rPr lang="sr-Latn-RS" sz="1800" b="0" dirty="0" smtClean="0">
                          <a:effectLst/>
                        </a:rPr>
                        <a:t>Merenje i izveštavanje o učinku DOP-a</a:t>
                      </a:r>
                      <a:r>
                        <a:rPr lang="sr-Latn-RS" sz="1800" b="0" baseline="0" dirty="0" smtClean="0">
                          <a:effectLst/>
                        </a:rPr>
                        <a:t> </a:t>
                      </a:r>
                      <a:r>
                        <a:rPr lang="sr-Latn-RS" sz="1800" b="0" dirty="0" smtClean="0">
                          <a:effectLst/>
                        </a:rPr>
                        <a:t>kroz sredstva i</a:t>
                      </a:r>
                      <a:r>
                        <a:rPr lang="sr-Latn-RS" sz="1800" b="0" baseline="0" dirty="0" smtClean="0">
                          <a:effectLst/>
                        </a:rPr>
                        <a:t> alate procene menadžmenta ljudskih resursa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6435404"/>
                  </a:ext>
                </a:extLst>
              </a:tr>
              <a:tr h="10105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• </a:t>
                      </a:r>
                      <a:r>
                        <a:rPr lang="sr-Latn-RS" sz="1800" b="0" dirty="0" smtClean="0">
                          <a:effectLst/>
                        </a:rPr>
                        <a:t>Merenje i izveštavanje o indikatorima</a:t>
                      </a:r>
                      <a:r>
                        <a:rPr lang="sr-Latn-RS" sz="1800" b="0" baseline="0" dirty="0" smtClean="0">
                          <a:effectLst/>
                        </a:rPr>
                        <a:t> vezanim za ljudski kapital kao što su napuštanje posla, zdravlje i bezbednost, razvoj zaposlenih i diverzitet kao deo opsežnijeg merenja učinka u odnosu na društvo u celoj organizaciji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92117704"/>
                  </a:ext>
                </a:extLst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967443" y="5304119"/>
            <a:ext cx="7062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Izvor</a:t>
            </a:r>
            <a:r>
              <a:rPr lang="en-US" dirty="0" smtClean="0"/>
              <a:t>: </a:t>
            </a:r>
            <a:r>
              <a:rPr lang="en-US" dirty="0"/>
              <a:t>Jamali et al., 2015, p. 135</a:t>
            </a:r>
          </a:p>
        </p:txBody>
      </p:sp>
    </p:spTree>
    <p:extLst>
      <p:ext uri="{BB962C8B-B14F-4D97-AF65-F5344CB8AC3E}">
        <p14:creationId xmlns:p14="http://schemas.microsoft.com/office/powerpoint/2010/main" val="387105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81196"/>
            <a:ext cx="10515600" cy="781685"/>
          </a:xfrm>
        </p:spPr>
        <p:txBody>
          <a:bodyPr>
            <a:normAutofit/>
          </a:bodyPr>
          <a:lstStyle/>
          <a:p>
            <a:r>
              <a:rPr lang="en-GB" sz="4000" dirty="0" err="1"/>
              <a:t>Oblasti</a:t>
            </a:r>
            <a:r>
              <a:rPr lang="en-GB" sz="4000" dirty="0"/>
              <a:t> </a:t>
            </a:r>
            <a:r>
              <a:rPr lang="en-GB" sz="4000" dirty="0" err="1"/>
              <a:t>doprinosa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01681"/>
            <a:ext cx="3696478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Model ko-kreacije HRM-DOP</a:t>
            </a:r>
            <a:endParaRPr lang="en-GB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r-Latn-RS" sz="1900" b="0" dirty="0" smtClean="0"/>
              <a:t>Model </a:t>
            </a:r>
            <a:r>
              <a:rPr lang="sr-Latn-RS" sz="1900" b="0" dirty="0" err="1" smtClean="0"/>
              <a:t>mapira</a:t>
            </a:r>
            <a:r>
              <a:rPr lang="sr-Latn-RS" sz="1900" b="0" dirty="0" smtClean="0"/>
              <a:t> ulogu menadžmenta ljudskih resursa u odnosu na tri cilja tipičnog strateškog DOP-a</a:t>
            </a:r>
            <a:r>
              <a:rPr lang="en-GB" sz="1900" b="0" dirty="0" smtClean="0"/>
              <a:t>, </a:t>
            </a:r>
            <a:endParaRPr lang="en-GB" sz="1900" b="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1900" b="0" dirty="0"/>
              <a:t>(1) </a:t>
            </a:r>
            <a:r>
              <a:rPr lang="sr-Latn-RS" sz="1900" b="0" dirty="0" smtClean="0"/>
              <a:t>uvodna faza i faza postavljanja strategije</a:t>
            </a:r>
            <a:r>
              <a:rPr lang="en-GB" sz="1900" b="0" dirty="0" smtClean="0"/>
              <a:t>; </a:t>
            </a:r>
            <a:endParaRPr lang="en-GB" sz="1900" b="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1900" b="0" dirty="0"/>
              <a:t>(2) </a:t>
            </a:r>
            <a:r>
              <a:rPr lang="sr-Latn-RS" sz="1900" b="0" dirty="0" smtClean="0"/>
              <a:t>sprovođenje</a:t>
            </a:r>
            <a:r>
              <a:rPr lang="en-GB" sz="1900" b="0" dirty="0" smtClean="0"/>
              <a:t>;</a:t>
            </a:r>
            <a:endParaRPr lang="en-GB" sz="1900" b="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1900" b="0" dirty="0"/>
              <a:t>(3) </a:t>
            </a:r>
            <a:r>
              <a:rPr lang="sr-Latn-RS" sz="1900" b="0" dirty="0" smtClean="0"/>
              <a:t>učenje i razvoj kroz kontinuiranu procenu ishoda</a:t>
            </a:r>
            <a:endParaRPr lang="en-GB" sz="1900" b="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1900" b="0" dirty="0" err="1"/>
              <a:t>Jamali</a:t>
            </a:r>
            <a:r>
              <a:rPr lang="en-GB" sz="1900" b="0" dirty="0"/>
              <a:t> et al., 2015, p. 133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51" y="1690688"/>
            <a:ext cx="7582309" cy="483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95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 smtClean="0"/>
              <a:t>Društveno odgovorno poslovanje integrisano u prakse menadžmenta ljudskih resursa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r-Latn-RS" dirty="0"/>
              <a:t>Prakse menadžmenta ljudskih resursa</a:t>
            </a:r>
            <a:endParaRPr lang="en-GB" dirty="0"/>
          </a:p>
          <a:p>
            <a:pPr marL="631825">
              <a:lnSpc>
                <a:spcPct val="100000"/>
              </a:lnSpc>
              <a:spcBef>
                <a:spcPts val="600"/>
              </a:spcBef>
            </a:pPr>
            <a:r>
              <a:rPr lang="sr-Latn-RS" sz="2200" b="0" dirty="0"/>
              <a:t>Selekcij</a:t>
            </a:r>
            <a:r>
              <a:rPr lang="sr-Latn-RS" b="0" dirty="0" smtClean="0"/>
              <a:t>a</a:t>
            </a:r>
            <a:endParaRPr lang="en-GB" b="0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Zapošljavanje novih zaposlenih koji mogu da doprinesu DOP-u, i koji na primer imaju prethodna iskustva u </a:t>
            </a:r>
            <a:r>
              <a:rPr lang="sr-Latn-RS" dirty="0" err="1" smtClean="0"/>
              <a:t>volontiranju</a:t>
            </a:r>
            <a:endParaRPr lang="sr-Latn-RS" dirty="0" smtClean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Proveravanje koliko znanja i svesti o DOP-u imaju novi zaposleni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Uključivanje pitanja i studija slučaja vezanih za DOP u okviru intervjua sa kandidatima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Uključivanje informacija o DOP aktivnostima u vodičima za zaposlene i programe orijentacije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Jamali</a:t>
            </a:r>
            <a:r>
              <a:rPr lang="en-GB" dirty="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2933985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 smtClean="0"/>
              <a:t>Društveno odgovorno poslovanje integrisano u prakse menadžmenta ljudskih resursa</a:t>
            </a:r>
            <a:endParaRPr lang="sr-Latn-R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76481"/>
            <a:ext cx="10515600" cy="409334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r-Latn-RS" dirty="0"/>
              <a:t>Prakse menadžmenta ljudskih resursa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Vrednovanje učinka</a:t>
            </a:r>
            <a:endParaRPr lang="en-GB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Definisanje učinka koji nije zasnovan samo na ishodima i rezultatima, već takođe na ciljevima vezanim za društvo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Uključiti doprinos zajednici i učešće, </a:t>
            </a:r>
            <a:r>
              <a:rPr lang="sr-Latn-RS" dirty="0" err="1" smtClean="0"/>
              <a:t>uključenost</a:t>
            </a:r>
            <a:r>
              <a:rPr lang="sr-Latn-RS" dirty="0" smtClean="0"/>
              <a:t> i doprinos društvenim inicijativama kao deo vrednovanja učinka, i povezati to sa nagradama kao što su bonusi</a:t>
            </a:r>
            <a:endParaRPr lang="en-GB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Pratiti šta zaposleni rade po pitanju DOP-a, napraviti akcione planove i motivisati zaposlene da se više uključe u DOP u okviru regularnih sastanaka za vrednovanje učinka</a:t>
            </a:r>
            <a:endParaRPr lang="en-GB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Dozvoliti zaposlenima da doprinesu formulisanju pokazatelja učinka u vezi sa DOP-om i uključiti ih u projekte vezane za DOP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err="1"/>
              <a:t>Jamali</a:t>
            </a:r>
            <a:r>
              <a:rPr lang="en-GB" dirty="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25835695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 smtClean="0"/>
              <a:t>Društveno odgovorno poslovanje integrisano u prakse menadžmenta ljudskih resursa</a:t>
            </a:r>
            <a:endParaRPr lang="sr-Latn-R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r-Latn-RS" dirty="0"/>
              <a:t>Prakse menadžmenta ljudskih resursa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Nagrade i plate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Nagrađivanje zaposlenih za ponašanja u skladu sa vrednostima DOP-a kako bi se oni motivisali i naglašavali značaj DOP-a za organizaciju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Pripremiti različite vrste nagrada za učešće zaposlenih u DOP-u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Pripremiti podsticaje koji promovišu društvene </a:t>
            </a:r>
            <a:r>
              <a:rPr lang="sr-Latn-RS" dirty="0" err="1" smtClean="0"/>
              <a:t>cijleve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Komunicirati ove prakse sa eksternim zainteresovanim stranama da bi se unapredila reputacija kompanije i položaj na tržištu</a:t>
            </a:r>
            <a:r>
              <a:rPr lang="en-GB" dirty="0" smtClean="0"/>
              <a:t> (</a:t>
            </a:r>
            <a:r>
              <a:rPr lang="en-GB" dirty="0" err="1"/>
              <a:t>Jamali</a:t>
            </a:r>
            <a:r>
              <a:rPr lang="en-GB" dirty="0"/>
              <a:t> et al., 2015)</a:t>
            </a:r>
          </a:p>
        </p:txBody>
      </p:sp>
    </p:spTree>
    <p:extLst>
      <p:ext uri="{BB962C8B-B14F-4D97-AF65-F5344CB8AC3E}">
        <p14:creationId xmlns:p14="http://schemas.microsoft.com/office/powerpoint/2010/main" val="264193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4000" dirty="0" smtClean="0"/>
              <a:t>Društveno odgovorno poslovanje integrisano u prakse menadžmenta ljudskih resursa</a:t>
            </a:r>
            <a:endParaRPr lang="sr-Latn-R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Prakse menadžmenta ljudskih resursa</a:t>
            </a:r>
            <a:endParaRPr lang="en-GB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Obuke i razvoj</a:t>
            </a:r>
            <a:endParaRPr lang="en-GB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Obučavati i unapređivati svest zaposlenih o DOP-u, na primer o praksama vezanim za održivost kao što je recikliranje unutar i van organizacije</a:t>
            </a:r>
            <a:endParaRPr lang="en-GB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Držati redovne seminare i radionice o DOP-u i omogućiti podsticaje i nagrade za učešće zaposlenih u njima</a:t>
            </a:r>
            <a:endParaRPr lang="en-GB" dirty="0"/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Programi obuka i razvoja veština mogu da budu za zaposlene na svim pozicijama</a:t>
            </a:r>
          </a:p>
          <a:p>
            <a:pPr lvl="2">
              <a:lnSpc>
                <a:spcPct val="110000"/>
              </a:lnSpc>
              <a:spcBef>
                <a:spcPts val="600"/>
              </a:spcBef>
            </a:pPr>
            <a:r>
              <a:rPr lang="sr-Latn-RS" dirty="0" smtClean="0"/>
              <a:t>Pozvati zaposlene u NVO da podele iskustva sa zaposlenima u vezi sa zajedničkim DOP projektima</a:t>
            </a:r>
            <a:r>
              <a:rPr lang="en-GB" dirty="0" smtClean="0"/>
              <a:t> </a:t>
            </a:r>
            <a:r>
              <a:rPr lang="en-GB" sz="1800" dirty="0" smtClean="0"/>
              <a:t>(</a:t>
            </a:r>
            <a:r>
              <a:rPr lang="en-GB" sz="1800" dirty="0" err="1"/>
              <a:t>Jamali</a:t>
            </a:r>
            <a:r>
              <a:rPr lang="en-GB" sz="1800" dirty="0"/>
              <a:t> et al., 2015)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5822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D473A50-E158-4641-A6C5-A37E85E3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4" y="1026473"/>
            <a:ext cx="10515600" cy="781685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DOP u malim i </a:t>
            </a:r>
            <a:br>
              <a:rPr lang="sr-Latn-RS" dirty="0" smtClean="0"/>
            </a:br>
            <a:r>
              <a:rPr lang="sr-Latn-RS" dirty="0" smtClean="0"/>
              <a:t>srednjim </a:t>
            </a:r>
            <a:br>
              <a:rPr lang="sr-Latn-RS" dirty="0" smtClean="0"/>
            </a:br>
            <a:r>
              <a:rPr lang="sr-Latn-RS" dirty="0" smtClean="0"/>
              <a:t>preduzećima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50D8498-7B56-4C32-93BE-E6A5AB930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1640"/>
            <a:ext cx="4924425" cy="426253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sr-Latn-RS" sz="1900" i="0" u="none" strike="noStrike" baseline="0" dirty="0" smtClean="0">
                <a:solidFill>
                  <a:srgbClr val="1F1E1F"/>
                </a:solidFill>
              </a:rPr>
              <a:t>Različiti primeri</a:t>
            </a:r>
            <a:endParaRPr lang="en-US" sz="1900" i="0" u="none" strike="noStrike" baseline="0" dirty="0">
              <a:solidFill>
                <a:srgbClr val="1F1E1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r-Latn-RS" sz="1600" b="0" i="0" u="none" strike="noStrike" baseline="0" dirty="0" smtClean="0">
                <a:solidFill>
                  <a:srgbClr val="1F1E1F"/>
                </a:solidFill>
              </a:rPr>
              <a:t>Na pitanja</a:t>
            </a:r>
            <a:r>
              <a:rPr lang="sr-Latn-RS" sz="1600" b="0" i="0" u="none" strike="noStrike" dirty="0" smtClean="0">
                <a:solidFill>
                  <a:srgbClr val="1F1E1F"/>
                </a:solidFill>
              </a:rPr>
              <a:t> ko, zašto, kako i šta u vezi sa DOP-om odgovor malih i srednjih preduzeća se može razlikovati zbog </a:t>
            </a:r>
            <a:r>
              <a:rPr lang="sr-Latn-RS" sz="1600" b="0" i="0" u="none" strike="noStrike" dirty="0" err="1" smtClean="0">
                <a:solidFill>
                  <a:srgbClr val="1F1E1F"/>
                </a:solidFill>
              </a:rPr>
              <a:t>kulturalnih</a:t>
            </a:r>
            <a:r>
              <a:rPr lang="sr-Latn-RS" sz="1600" b="0" i="0" u="none" strike="noStrike" dirty="0" smtClean="0">
                <a:solidFill>
                  <a:srgbClr val="1F1E1F"/>
                </a:solidFill>
              </a:rPr>
              <a:t> razlika koje su nastale zbog različitih vlasničkih struktura, strateškog usmerenja, karakteristika vlasnika-menadžera i geografske lokacije.</a:t>
            </a:r>
            <a:r>
              <a:rPr lang="en-US" sz="1600" b="0" i="0" u="none" strike="noStrike" baseline="0" dirty="0" smtClean="0">
                <a:solidFill>
                  <a:srgbClr val="1F1E1F"/>
                </a:solidFill>
              </a:rPr>
              <a:t> </a:t>
            </a:r>
            <a:endParaRPr lang="en-US" sz="1600" b="0" i="0" u="none" strike="noStrike" baseline="0" dirty="0">
              <a:solidFill>
                <a:srgbClr val="1F1E1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r-Latn-RS" sz="1600" b="0" i="0" u="none" strike="noStrike" baseline="0" dirty="0" smtClean="0">
                <a:solidFill>
                  <a:srgbClr val="1F1E1F"/>
                </a:solidFill>
              </a:rPr>
              <a:t>Velike kompanije su najčešće u velikoj meri svesne DOP-a,</a:t>
            </a:r>
            <a:r>
              <a:rPr lang="sr-Latn-RS" sz="1600" b="0" i="0" u="none" strike="noStrike" dirty="0" smtClean="0">
                <a:solidFill>
                  <a:srgbClr val="1F1E1F"/>
                </a:solidFill>
              </a:rPr>
              <a:t> dok je moguće da male kompanije </a:t>
            </a:r>
            <a:r>
              <a:rPr lang="sr-Latn-RS" sz="1600" b="0" i="0" u="none" strike="noStrike" baseline="0" dirty="0" smtClean="0">
                <a:solidFill>
                  <a:srgbClr val="1F1E1F"/>
                </a:solidFill>
              </a:rPr>
              <a:t>sprovode DOP a da to ne prepoznaju.</a:t>
            </a:r>
            <a:endParaRPr lang="en-US" sz="1600" b="0" i="0" u="none" strike="noStrike" baseline="0" dirty="0">
              <a:solidFill>
                <a:srgbClr val="1F1E1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r-Latn-RS" sz="1600" b="0" dirty="0" smtClean="0">
                <a:solidFill>
                  <a:srgbClr val="1F1E1F"/>
                </a:solidFill>
              </a:rPr>
              <a:t>Postoje brojne prilike da menadžeri u malim i srednjim preduzećima prihvate agendu DOP-a s obzirom na to da su oni fleksibilniji, </a:t>
            </a:r>
            <a:r>
              <a:rPr lang="sr-Latn-RS" sz="1600" b="0" dirty="0" err="1" smtClean="0">
                <a:solidFill>
                  <a:srgbClr val="1F1E1F"/>
                </a:solidFill>
              </a:rPr>
              <a:t>responzivniji</a:t>
            </a:r>
            <a:r>
              <a:rPr lang="sr-Latn-RS" sz="1600" b="0" dirty="0" smtClean="0">
                <a:solidFill>
                  <a:srgbClr val="1F1E1F"/>
                </a:solidFill>
              </a:rPr>
              <a:t> i bolji u internoj komunikaciji. </a:t>
            </a:r>
            <a:r>
              <a:rPr lang="en-US" sz="1600" b="0" i="0" u="none" strike="noStrike" baseline="0" dirty="0" smtClean="0">
                <a:solidFill>
                  <a:srgbClr val="1F1E1F"/>
                </a:solidFill>
              </a:rPr>
              <a:t>(</a:t>
            </a:r>
            <a:r>
              <a:rPr lang="en-US" sz="1600" b="0" i="0" u="none" strike="noStrike" baseline="0" dirty="0">
                <a:solidFill>
                  <a:srgbClr val="1F1E1F"/>
                </a:solidFill>
              </a:rPr>
              <a:t>Jenkins, 2004, p. 51)</a:t>
            </a:r>
            <a:endParaRPr lang="de-AT" sz="20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6A5DA802-7195-4858-81EF-95081CB66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5" y="319087"/>
            <a:ext cx="55911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04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Global</a:t>
            </a:r>
            <a:r>
              <a:rPr lang="sr-Latn-RS" sz="4000" dirty="0"/>
              <a:t>ni i</a:t>
            </a:r>
            <a:r>
              <a:rPr lang="en-US" sz="4000" dirty="0"/>
              <a:t> EU </a:t>
            </a:r>
            <a:r>
              <a:rPr lang="sr-Latn-RS" sz="4000" dirty="0"/>
              <a:t>p</a:t>
            </a:r>
            <a:r>
              <a:rPr lang="en-US" sz="4000" dirty="0" err="1"/>
              <a:t>rincip</a:t>
            </a:r>
            <a:r>
              <a:rPr lang="sr-Latn-RS" sz="4000" dirty="0"/>
              <a:t>i</a:t>
            </a:r>
            <a:r>
              <a:rPr lang="en-US" sz="4000" dirty="0"/>
              <a:t> &amp; </a:t>
            </a:r>
            <a:r>
              <a:rPr lang="sr-Latn-RS" sz="4000" dirty="0"/>
              <a:t>smernice</a:t>
            </a:r>
            <a:endParaRPr lang="en-U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Neke od poznatih smernica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200" dirty="0"/>
              <a:t>EU Green Paper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200" dirty="0"/>
              <a:t>UN Global Compact Principles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200" dirty="0"/>
              <a:t>ISO 26000- Guidance on Social Responsibility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2200" dirty="0"/>
              <a:t>OECD- Guidelines for Responsible Business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485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296948"/>
            <a:ext cx="10515600" cy="466530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000" dirty="0"/>
              <a:t>Green Paper (2001): </a:t>
            </a:r>
            <a:r>
              <a:rPr lang="sr-Latn-RS" sz="2000" dirty="0" smtClean="0"/>
              <a:t>Promovisanje </a:t>
            </a:r>
            <a:r>
              <a:rPr lang="sr-Latn-RS" sz="2000" dirty="0"/>
              <a:t>evropskog okvira za </a:t>
            </a:r>
            <a:r>
              <a:rPr lang="sr-Latn-RS" sz="2000" dirty="0" smtClean="0"/>
              <a:t>društveno </a:t>
            </a:r>
            <a:r>
              <a:rPr lang="sr-Latn-RS" sz="2000" dirty="0"/>
              <a:t>odgovorno </a:t>
            </a:r>
            <a:r>
              <a:rPr lang="sr-Latn-RS" sz="2000" dirty="0" smtClean="0"/>
              <a:t>poslovanje</a:t>
            </a:r>
            <a:endParaRPr lang="en-GB" sz="2000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r-Latn-RS" sz="1700" dirty="0" smtClean="0"/>
              <a:t>Ključna pitanja</a:t>
            </a:r>
            <a:r>
              <a:rPr lang="en-GB" sz="1700" dirty="0" smtClean="0"/>
              <a:t>: </a:t>
            </a:r>
            <a:endParaRPr lang="en-GB" sz="17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r-Latn-RS" sz="1700" dirty="0" smtClean="0"/>
              <a:t>Društveno odgovorno poslovanje</a:t>
            </a:r>
            <a:r>
              <a:rPr lang="en-GB" sz="1700" dirty="0" smtClean="0"/>
              <a:t>: </a:t>
            </a:r>
            <a:r>
              <a:rPr lang="sr-Latn-RS" sz="1700" dirty="0" smtClean="0"/>
              <a:t>interna dimenzija</a:t>
            </a:r>
            <a:endParaRPr lang="en-GB" sz="1700" dirty="0"/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500" dirty="0"/>
              <a:t>1. </a:t>
            </a:r>
            <a:r>
              <a:rPr lang="sr-Latn-RS" sz="1500" dirty="0" smtClean="0"/>
              <a:t>Menadžment ljudskih resursa</a:t>
            </a:r>
            <a:endParaRPr lang="en-GB" sz="1500" dirty="0"/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500" dirty="0"/>
              <a:t>2. </a:t>
            </a:r>
            <a:r>
              <a:rPr lang="sr-Latn-RS" sz="1500" dirty="0" smtClean="0"/>
              <a:t>Zdravlje i bezbednost na radu</a:t>
            </a:r>
            <a:endParaRPr lang="en-GB" sz="1500" dirty="0"/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500" dirty="0"/>
              <a:t>3. </a:t>
            </a:r>
            <a:r>
              <a:rPr lang="sr-Latn-RS" sz="1500" dirty="0" smtClean="0"/>
              <a:t>Adaptacija na promene</a:t>
            </a:r>
            <a:endParaRPr lang="en-GB" sz="15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r-Latn-RS" sz="1700" dirty="0"/>
              <a:t>Društveno odgovorno </a:t>
            </a:r>
            <a:r>
              <a:rPr lang="sr-Latn-RS" sz="1700" dirty="0" smtClean="0"/>
              <a:t>poslovanje</a:t>
            </a:r>
            <a:r>
              <a:rPr lang="en-GB" sz="1700" dirty="0" smtClean="0"/>
              <a:t>: </a:t>
            </a:r>
            <a:r>
              <a:rPr lang="sr-Latn-RS" sz="1700" dirty="0" smtClean="0"/>
              <a:t>eksterna dimenzija</a:t>
            </a:r>
            <a:endParaRPr lang="en-GB" sz="1700" dirty="0"/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500" dirty="0"/>
              <a:t>1. </a:t>
            </a:r>
            <a:r>
              <a:rPr lang="sr-Latn-RS" sz="1500" dirty="0" smtClean="0"/>
              <a:t>Lokalne zajednice</a:t>
            </a:r>
            <a:endParaRPr lang="en-GB" sz="1500" dirty="0"/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500" dirty="0"/>
              <a:t>2. </a:t>
            </a:r>
            <a:r>
              <a:rPr lang="sr-Latn-RS" sz="1500" dirty="0" smtClean="0"/>
              <a:t>Poslovni partneri, </a:t>
            </a:r>
            <a:r>
              <a:rPr lang="sr-Latn-RS" sz="1500" dirty="0" err="1" smtClean="0"/>
              <a:t>dobljavači</a:t>
            </a:r>
            <a:r>
              <a:rPr lang="sr-Latn-RS" sz="1500" dirty="0" smtClean="0"/>
              <a:t> i potrošači</a:t>
            </a:r>
            <a:endParaRPr lang="en-GB" sz="1500" dirty="0"/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500" dirty="0"/>
              <a:t>3. </a:t>
            </a:r>
            <a:r>
              <a:rPr lang="sr-Latn-RS" sz="1500" dirty="0" smtClean="0"/>
              <a:t>Ljudska prava</a:t>
            </a:r>
            <a:endParaRPr lang="en-GB" sz="1500" dirty="0"/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500" dirty="0"/>
              <a:t>4. </a:t>
            </a:r>
            <a:r>
              <a:rPr lang="sr-Latn-RS" sz="1500" dirty="0" smtClean="0"/>
              <a:t>Odgovornost prema zaštiti životne sredine</a:t>
            </a:r>
            <a:endParaRPr lang="en-GB" sz="1500" dirty="0"/>
          </a:p>
          <a:p>
            <a:pPr marL="914400" lvl="2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1500" dirty="0"/>
              <a:t>5. </a:t>
            </a:r>
            <a:r>
              <a:rPr lang="sr-Latn-RS" sz="1500" dirty="0" smtClean="0"/>
              <a:t>Održivi razvoj</a:t>
            </a:r>
            <a:endParaRPr lang="en-GB" sz="15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r-Latn-RS" sz="1700" dirty="0" smtClean="0"/>
              <a:t>Menadžment koji uključuje društvenu odgovornost</a:t>
            </a:r>
            <a:endParaRPr lang="en-GB" sz="1700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sr-Latn-RS" sz="1700" dirty="0" smtClean="0"/>
              <a:t>Društveno odgovorno ulaganje</a:t>
            </a:r>
            <a:endParaRPr lang="en-GB" sz="17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990600" y="510517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Global</a:t>
            </a:r>
            <a:r>
              <a:rPr lang="sr-Latn-RS" sz="4000" dirty="0" smtClean="0"/>
              <a:t>ni i</a:t>
            </a:r>
            <a:r>
              <a:rPr lang="en-US" sz="4000" dirty="0" smtClean="0"/>
              <a:t> </a:t>
            </a:r>
            <a:r>
              <a:rPr lang="en-US" sz="4000" dirty="0"/>
              <a:t>EU </a:t>
            </a:r>
            <a:r>
              <a:rPr lang="sr-Latn-RS" sz="4000" dirty="0" err="1" smtClean="0"/>
              <a:t>p</a:t>
            </a:r>
            <a:r>
              <a:rPr lang="en-US" sz="4000" dirty="0" err="1" smtClean="0"/>
              <a:t>rincip</a:t>
            </a:r>
            <a:r>
              <a:rPr lang="sr-Latn-RS" sz="4000" dirty="0" smtClean="0"/>
              <a:t>i</a:t>
            </a:r>
            <a:r>
              <a:rPr lang="en-US" sz="4000" dirty="0" smtClean="0"/>
              <a:t> </a:t>
            </a:r>
            <a:r>
              <a:rPr lang="en-US" sz="4000" dirty="0"/>
              <a:t>&amp; </a:t>
            </a:r>
            <a:r>
              <a:rPr lang="sr-Latn-RS" sz="4000" dirty="0" smtClean="0"/>
              <a:t>smernice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57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Pregled </a:t>
            </a:r>
            <a:endParaRPr lang="en-GB" sz="4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 smtClean="0"/>
              <a:t>Teme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1163638" y="2450347"/>
            <a:ext cx="10190162" cy="310070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Konceptualni okvir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Uloga konteksta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Motiva</a:t>
            </a:r>
            <a:r>
              <a:rPr lang="sr-Latn-RS" dirty="0" err="1" smtClean="0"/>
              <a:t>cija</a:t>
            </a:r>
            <a:r>
              <a:rPr lang="sr-Latn-RS" dirty="0" smtClean="0"/>
              <a:t> za društveno odgovornim poslovanjem (DOP)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Uloga razvoja ljudskih resursa u DOP-u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Oblasti doprinosa razvoja ljudskih resursa DOP-u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DOP u malim i srednjim preduzećima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Globalni i </a:t>
            </a:r>
            <a:r>
              <a:rPr lang="en-GB" dirty="0" smtClean="0"/>
              <a:t>EU </a:t>
            </a:r>
            <a:r>
              <a:rPr lang="en-GB" dirty="0" err="1" smtClean="0"/>
              <a:t>princip</a:t>
            </a:r>
            <a:r>
              <a:rPr lang="sr-Latn-RS" dirty="0" smtClean="0"/>
              <a:t>i</a:t>
            </a:r>
            <a:r>
              <a:rPr lang="en-GB" dirty="0" smtClean="0"/>
              <a:t> </a:t>
            </a:r>
            <a:r>
              <a:rPr lang="en-GB" dirty="0"/>
              <a:t>&amp; </a:t>
            </a:r>
            <a:r>
              <a:rPr lang="sr-Latn-RS" dirty="0" smtClean="0"/>
              <a:t>smernice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Latn-RS" dirty="0" smtClean="0"/>
              <a:t>Primeri dobre prakse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750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ISO-26000 </a:t>
            </a:r>
            <a:r>
              <a:rPr lang="sr-Latn-RS" dirty="0" smtClean="0"/>
              <a:t>ključni koncepti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53" y="2241209"/>
            <a:ext cx="4941089" cy="4280362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838200" y="556664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</a:t>
            </a:r>
            <a:r>
              <a:rPr lang="sr-Latn-RS" sz="4000" dirty="0"/>
              <a:t>ni i</a:t>
            </a:r>
            <a:r>
              <a:rPr lang="en-US" sz="4000" dirty="0"/>
              <a:t> EU </a:t>
            </a:r>
            <a:r>
              <a:rPr lang="sr-Latn-RS" sz="4000" dirty="0"/>
              <a:t>p</a:t>
            </a:r>
            <a:r>
              <a:rPr lang="en-US" sz="4000" dirty="0" err="1"/>
              <a:t>rincip</a:t>
            </a:r>
            <a:r>
              <a:rPr lang="sr-Latn-RS" sz="4000" dirty="0"/>
              <a:t>i</a:t>
            </a:r>
            <a:r>
              <a:rPr lang="en-US" sz="4000" dirty="0"/>
              <a:t> &amp; </a:t>
            </a:r>
            <a:r>
              <a:rPr lang="sr-Latn-RS" sz="4000" dirty="0"/>
              <a:t>smernice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96910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dirty="0"/>
              <a:t>OECD (2011) </a:t>
            </a:r>
            <a:r>
              <a:rPr lang="sr-Latn-RS" dirty="0" smtClean="0"/>
              <a:t>Vodič za odgovorni poslovni sektor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dirty="0" err="1" smtClean="0"/>
              <a:t>Princip</a:t>
            </a:r>
            <a:r>
              <a:rPr lang="sr-Latn-RS" dirty="0" smtClean="0"/>
              <a:t>i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Ljudska prava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Zapošljavanje i industrijski odnosi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Životna sredina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Sprečavanje davanja i iznuđivanja mita, kao i ucenjivanja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Interes potrošača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Nauka i tehnologije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sr-Latn-RS" dirty="0" err="1"/>
              <a:t>K</a:t>
            </a:r>
            <a:r>
              <a:rPr lang="en-GB" dirty="0" err="1" smtClean="0"/>
              <a:t>ompeti</a:t>
            </a:r>
            <a:r>
              <a:rPr lang="sr-Latn-RS" dirty="0" err="1" smtClean="0"/>
              <a:t>cija</a:t>
            </a:r>
            <a:endParaRPr lang="en-GB" dirty="0"/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n-GB" dirty="0" smtClean="0"/>
              <a:t>T</a:t>
            </a:r>
            <a:r>
              <a:rPr lang="sr-Latn-RS" dirty="0" err="1" smtClean="0"/>
              <a:t>akse</a:t>
            </a:r>
            <a:endParaRPr lang="en-GB" dirty="0"/>
          </a:p>
          <a:p>
            <a:endParaRPr lang="en-GB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556664"/>
            <a:ext cx="10515600" cy="781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Global</a:t>
            </a:r>
            <a:r>
              <a:rPr lang="sr-Latn-RS" sz="4000" dirty="0"/>
              <a:t>ni i</a:t>
            </a:r>
            <a:r>
              <a:rPr lang="en-US" sz="4000" dirty="0"/>
              <a:t> EU </a:t>
            </a:r>
            <a:r>
              <a:rPr lang="sr-Latn-RS" sz="4000" dirty="0"/>
              <a:t>p</a:t>
            </a:r>
            <a:r>
              <a:rPr lang="en-US" sz="4000" dirty="0" err="1"/>
              <a:t>rincip</a:t>
            </a:r>
            <a:r>
              <a:rPr lang="sr-Latn-RS" sz="4000" dirty="0"/>
              <a:t>i</a:t>
            </a:r>
            <a:r>
              <a:rPr lang="en-US" sz="4000" dirty="0"/>
              <a:t> &amp; </a:t>
            </a:r>
            <a:r>
              <a:rPr lang="sr-Latn-RS" sz="4000" dirty="0"/>
              <a:t>smernice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34793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Primeri dobre prakse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For</a:t>
            </a:r>
            <a:r>
              <a:rPr lang="sr-Latn-RS" dirty="0" err="1" smtClean="0"/>
              <a:t>bsova</a:t>
            </a:r>
            <a:r>
              <a:rPr lang="sr-Latn-RS" dirty="0" smtClean="0"/>
              <a:t> Lista kompanija koje su najpoznatije po društvenoj odgovornosti</a:t>
            </a:r>
            <a:r>
              <a:rPr lang="en-GB" dirty="0" smtClean="0"/>
              <a:t> </a:t>
            </a:r>
            <a:r>
              <a:rPr lang="en-GB" dirty="0"/>
              <a:t>(2019)</a:t>
            </a:r>
            <a:endParaRPr lang="en-GB" dirty="0">
              <a:hlinkClick r:id="rId2"/>
            </a:endParaRPr>
          </a:p>
          <a:p>
            <a:r>
              <a:rPr lang="en-GB" sz="1800" dirty="0">
                <a:hlinkClick r:id="rId2"/>
              </a:rPr>
              <a:t>https://www.forbes.com/sites/vickyvalet/2019/09/17/the-worlds-most-reputable-companies-for-corporate-responsibility-2019/?sh=5f7eaa07679b</a:t>
            </a:r>
            <a:endParaRPr lang="en-GB" sz="1800" dirty="0"/>
          </a:p>
          <a:p>
            <a:endParaRPr lang="en-GB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687919"/>
              </p:ext>
            </p:extLst>
          </p:nvPr>
        </p:nvGraphicFramePr>
        <p:xfrm>
          <a:off x="3058886" y="3036747"/>
          <a:ext cx="3263537" cy="3352800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534789">
                  <a:extLst>
                    <a:ext uri="{9D8B030D-6E8A-4147-A177-3AD203B41FA5}">
                      <a16:colId xmlns:a16="http://schemas.microsoft.com/office/drawing/2014/main" xmlns="" val="906905478"/>
                    </a:ext>
                  </a:extLst>
                </a:gridCol>
                <a:gridCol w="2728748">
                  <a:extLst>
                    <a:ext uri="{9D8B030D-6E8A-4147-A177-3AD203B41FA5}">
                      <a16:colId xmlns:a16="http://schemas.microsoft.com/office/drawing/2014/main" xmlns="" val="3480449575"/>
                    </a:ext>
                  </a:extLst>
                </a:gridCol>
              </a:tblGrid>
              <a:tr h="31074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LEGO Group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74003190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Natura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89245136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3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Microsoft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12060323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4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Google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016458721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5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The Walt Disney Company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22777330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6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The Bosch Group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9054236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7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effectLst/>
                        </a:rPr>
                        <a:t>Havaianas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319910694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8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Intel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478883465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9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Lavazza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2239468"/>
                  </a:ext>
                </a:extLst>
              </a:tr>
              <a:tr h="310749"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10</a:t>
                      </a:r>
                      <a:endParaRPr lang="en-US" sz="16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IKEA</a:t>
                      </a:r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14447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7108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Primeri dobre prakse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46860"/>
            <a:ext cx="10515600" cy="426253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sz="3600" dirty="0"/>
              <a:t>LEGO</a:t>
            </a:r>
            <a:r>
              <a:rPr lang="en-GB" sz="2900" dirty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GB" sz="2900" dirty="0" smtClean="0"/>
              <a:t>Greenpeace </a:t>
            </a:r>
            <a:r>
              <a:rPr lang="sr-Latn-RS" sz="2900" dirty="0" smtClean="0"/>
              <a:t>slučaj</a:t>
            </a:r>
            <a:r>
              <a:rPr lang="en-GB" sz="2900" dirty="0" smtClean="0"/>
              <a:t>: </a:t>
            </a:r>
            <a:r>
              <a:rPr lang="sr-Latn-RS" sz="2900" b="0" dirty="0" smtClean="0"/>
              <a:t>Kako je </a:t>
            </a:r>
            <a:r>
              <a:rPr lang="en-GB" sz="2900" b="0" dirty="0" smtClean="0"/>
              <a:t>LEGO </a:t>
            </a:r>
            <a:r>
              <a:rPr lang="sr-Latn-RS" sz="2900" b="0" dirty="0" smtClean="0"/>
              <a:t>reagovao na kampanju koju je organizovao </a:t>
            </a:r>
            <a:r>
              <a:rPr lang="en-GB" sz="2900" b="0" dirty="0" smtClean="0"/>
              <a:t>Greenpeace</a:t>
            </a:r>
            <a:r>
              <a:rPr lang="en-GB" sz="2900" b="0" dirty="0"/>
              <a:t>?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GB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://youtu.be/qhbliUq0_r4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hlinkClick r:id="rId2"/>
              </a:rPr>
              <a:t>https://www.theguardian.com/environment/2014/oct/09/lego-ends-shell-partnership-following-greenpeace-campaign</a:t>
            </a:r>
            <a:r>
              <a:rPr lang="en-GB" dirty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sr-Latn-RS" sz="2900" b="1" dirty="0" smtClean="0"/>
              <a:t>Kako se</a:t>
            </a:r>
            <a:r>
              <a:rPr lang="en-GB" sz="2900" b="1" dirty="0" smtClean="0"/>
              <a:t> </a:t>
            </a:r>
            <a:r>
              <a:rPr lang="en-GB" sz="2900" b="1" dirty="0"/>
              <a:t>LEGO </a:t>
            </a:r>
            <a:r>
              <a:rPr lang="sr-Latn-RS" sz="2900" b="1" dirty="0" smtClean="0"/>
              <a:t>izgradio kao održivi brend</a:t>
            </a:r>
            <a:r>
              <a:rPr lang="en-GB" sz="2900" b="1" dirty="0" smtClean="0"/>
              <a:t>?</a:t>
            </a:r>
            <a:endParaRPr lang="en-GB" sz="2900" b="1" dirty="0"/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GB" dirty="0">
                <a:hlinkClick r:id="rId3"/>
              </a:rPr>
              <a:t>https://www.forbes.com/sites/simonmainwaring/2016/08/11/how-lego-rebuilt-itself-as-a-purposeful-and-sustainable-brand/?sh=641e125c6f3c</a:t>
            </a:r>
            <a:r>
              <a:rPr lang="en-GB" dirty="0"/>
              <a:t> </a:t>
            </a:r>
          </a:p>
          <a:p>
            <a:pPr lvl="1"/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471" y="2328545"/>
            <a:ext cx="3481119" cy="208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46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/>
              <a:t>Izvori o društveno odgovornom poslovanju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000" dirty="0">
                <a:hlinkClick r:id="rId2"/>
              </a:rPr>
              <a:t>https://www.goodreturns.org/blog/5-creative-csr-initiatives</a:t>
            </a:r>
            <a:endParaRPr lang="en-GB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2000" dirty="0" smtClean="0"/>
              <a:t>What is CSR: </a:t>
            </a:r>
            <a:r>
              <a:rPr lang="en-GB" sz="2000" u="sng" dirty="0">
                <a:hlinkClick r:id="rId3"/>
              </a:rPr>
              <a:t>https://youtu.be/1bpf_sHebLI</a:t>
            </a:r>
            <a:endParaRPr lang="en-GB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2000" dirty="0" err="1"/>
              <a:t>TedTalk</a:t>
            </a:r>
            <a:r>
              <a:rPr lang="en-GB" sz="2000" dirty="0"/>
              <a:t> </a:t>
            </a:r>
            <a:r>
              <a:rPr lang="en-GB" sz="2000" dirty="0" smtClean="0"/>
              <a:t>The social responsibility of business | </a:t>
            </a:r>
            <a:r>
              <a:rPr lang="en-GB" sz="2000" dirty="0"/>
              <a:t>Alex Edmans | </a:t>
            </a:r>
            <a:r>
              <a:rPr lang="en-GB" sz="2000" dirty="0" err="1"/>
              <a:t>TEDxLondonBusinessSchool</a:t>
            </a:r>
            <a:r>
              <a:rPr lang="en-GB" sz="2000" dirty="0"/>
              <a:t> </a:t>
            </a:r>
            <a:r>
              <a:rPr lang="en-GB" sz="2000" u="sng" dirty="0">
                <a:hlinkClick r:id="rId4"/>
              </a:rPr>
              <a:t>https://www.youtube.com/watch?v=Z5KZhm19EO0</a:t>
            </a:r>
            <a:endParaRPr lang="en-GB" sz="2000" dirty="0"/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2000" dirty="0" smtClean="0"/>
              <a:t>Corporate Social Responsibility (CSR</a:t>
            </a:r>
            <a:r>
              <a:rPr lang="en-GB" sz="2000" dirty="0"/>
              <a:t>): Practical Perspectives by Thomas </a:t>
            </a:r>
            <a:r>
              <a:rPr lang="en-GB" sz="2000" dirty="0" err="1"/>
              <a:t>Beschorner</a:t>
            </a:r>
            <a:r>
              <a:rPr lang="en-GB" sz="2000" dirty="0"/>
              <a:t> </a:t>
            </a:r>
            <a:r>
              <a:rPr lang="en-GB" sz="2000" u="sng" dirty="0">
                <a:hlinkClick r:id="rId5"/>
              </a:rPr>
              <a:t>https://youtu.be/l9IyDvkxADU</a:t>
            </a:r>
            <a:r>
              <a:rPr lang="en-GB" sz="2000" dirty="0"/>
              <a:t> </a:t>
            </a:r>
          </a:p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n-GB" sz="2000" dirty="0"/>
              <a:t>Business and Corporate Social Responsibility (CSR) </a:t>
            </a:r>
            <a:r>
              <a:rPr lang="en-GB" sz="2000" u="sng" dirty="0">
                <a:hlinkClick r:id="rId6"/>
              </a:rPr>
              <a:t>https://youtu.be/nkteAJBtM9A</a:t>
            </a:r>
            <a:r>
              <a:rPr lang="en-GB" sz="2000" dirty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610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921766E-C461-44C6-999D-2AF60C11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821"/>
            <a:ext cx="10515600" cy="2955472"/>
          </a:xfrm>
        </p:spPr>
        <p:txBody>
          <a:bodyPr>
            <a:normAutofit/>
          </a:bodyPr>
          <a:lstStyle/>
          <a:p>
            <a:r>
              <a:rPr lang="sr-Latn-RS" dirty="0" smtClean="0"/>
              <a:t>Hvala na pažnji.</a:t>
            </a:r>
            <a:br>
              <a:rPr lang="sr-Latn-RS" dirty="0" smtClean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 smtClean="0"/>
              <a:t>Radujemo se vašim komentarima i pitanjima.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29F50C51-C445-4F1A-96E0-5965085B9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</p:spTree>
    <p:extLst>
      <p:ext uri="{BB962C8B-B14F-4D97-AF65-F5344CB8AC3E}">
        <p14:creationId xmlns:p14="http://schemas.microsoft.com/office/powerpoint/2010/main" val="2496307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05161"/>
            <a:ext cx="10515600" cy="781685"/>
          </a:xfrm>
        </p:spPr>
        <p:txBody>
          <a:bodyPr>
            <a:normAutofit/>
          </a:bodyPr>
          <a:lstStyle/>
          <a:p>
            <a:r>
              <a:rPr lang="sr-Latn-RS" sz="4000" dirty="0" smtClean="0"/>
              <a:t>Konceptualni okvir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11158"/>
            <a:ext cx="10515600" cy="48292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RS" sz="2800" dirty="0" smtClean="0">
                <a:solidFill>
                  <a:schemeClr val="accent4">
                    <a:lumMod val="75000"/>
                  </a:schemeClr>
                </a:solidFill>
              </a:rPr>
              <a:t>Istorija</a:t>
            </a:r>
            <a:endParaRPr lang="en-GB" sz="28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r-Latn-RS" sz="2000" dirty="0" smtClean="0"/>
              <a:t>DOP</a:t>
            </a:r>
            <a:r>
              <a:rPr lang="en-GB" sz="2000" dirty="0" smtClean="0"/>
              <a:t> </a:t>
            </a:r>
            <a:r>
              <a:rPr lang="sr-Latn-RS" sz="2000" dirty="0" smtClean="0"/>
              <a:t>nije novo pitanje</a:t>
            </a:r>
            <a:endParaRPr lang="en-GB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r-Latn-RS" sz="1800" dirty="0" smtClean="0"/>
              <a:t>Diskurs društvene odgovornosti „ne samo da je postao prihvatljiv u vodećim poslovnim krugovima, nego i popularan“</a:t>
            </a:r>
            <a:r>
              <a:rPr lang="en-GB" sz="1800" dirty="0" smtClean="0"/>
              <a:t> 1953</a:t>
            </a:r>
            <a:r>
              <a:rPr lang="sr-Latn-RS" sz="1800" dirty="0" smtClean="0"/>
              <a:t>. godine</a:t>
            </a:r>
            <a:r>
              <a:rPr lang="en-GB" sz="1800" dirty="0" smtClean="0"/>
              <a:t> </a:t>
            </a:r>
            <a:r>
              <a:rPr lang="en-GB" sz="1800" dirty="0"/>
              <a:t>(Gond et al., 2011, p. 44)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r-Latn-RS" sz="2000" dirty="0" smtClean="0"/>
              <a:t>U prethodne dve decenije interesovanje za društveno odgovorno poslovanje je stabilno raslo. Ovo je rezultat tri grupe povezanih promena</a:t>
            </a:r>
            <a:r>
              <a:rPr lang="en-GB" sz="2000" dirty="0" smtClean="0"/>
              <a:t>:</a:t>
            </a:r>
            <a:endParaRPr lang="en-GB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r-Latn-RS" sz="1800" b="1" dirty="0" smtClean="0"/>
              <a:t>Prvo</a:t>
            </a:r>
            <a:r>
              <a:rPr lang="en-GB" sz="1800" dirty="0" smtClean="0"/>
              <a:t>, </a:t>
            </a:r>
            <a:r>
              <a:rPr lang="sr-Latn-RS" sz="1800" dirty="0" smtClean="0"/>
              <a:t>političke promene koje su dovele do smanjenja moći nacionalnih vlada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r-Latn-RS" sz="1800" b="1" dirty="0" smtClean="0"/>
              <a:t>Drugo</a:t>
            </a:r>
            <a:r>
              <a:rPr lang="en-GB" sz="1800" b="1" dirty="0" smtClean="0"/>
              <a:t>, </a:t>
            </a:r>
            <a:r>
              <a:rPr lang="sr-Latn-RS" sz="1800" dirty="0" smtClean="0"/>
              <a:t>civilno društvo je u industrijalizovanim društvima pretrpelo promene poslednjih godina kada je u pitanju svest o problemima životne sredine i </a:t>
            </a:r>
            <a:r>
              <a:rPr lang="sr-Latn-RS" sz="1800" dirty="0" err="1" smtClean="0"/>
              <a:t>opstajuće</a:t>
            </a:r>
            <a:r>
              <a:rPr lang="sr-Latn-RS" sz="1800" dirty="0" smtClean="0"/>
              <a:t> nejednakosti u društvu</a:t>
            </a:r>
            <a:r>
              <a:rPr lang="en-GB" sz="1800" dirty="0" smtClean="0"/>
              <a:t>,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GB" sz="1800" b="1" dirty="0" smtClean="0"/>
              <a:t>T</a:t>
            </a:r>
            <a:r>
              <a:rPr lang="sr-Latn-RS" sz="1800" b="1" dirty="0" err="1" smtClean="0"/>
              <a:t>reće</a:t>
            </a:r>
            <a:r>
              <a:rPr lang="en-GB" sz="1800" dirty="0" smtClean="0"/>
              <a:t>, </a:t>
            </a:r>
            <a:r>
              <a:rPr lang="sr-Latn-RS" sz="1800" dirty="0" smtClean="0"/>
              <a:t>vidimo povećanje u mobilnosti korporacija i rastuće važnosti finansijskog tržišta za ekonomski uspeh</a:t>
            </a:r>
            <a:r>
              <a:rPr lang="en-GB" sz="1800" dirty="0" smtClean="0"/>
              <a:t>. </a:t>
            </a:r>
            <a:endParaRPr lang="en-GB" sz="18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r-Latn-RS" sz="1800" dirty="0" smtClean="0"/>
              <a:t>Ove tri grupe promena, pojačane medijskim pritiscima i napretkom u informacionim tehnologijama, dovele su do većih očekivanja da poslovni sektor </a:t>
            </a:r>
            <a:r>
              <a:rPr lang="en-GB" sz="1800" dirty="0" smtClean="0"/>
              <a:t>– </a:t>
            </a:r>
            <a:r>
              <a:rPr lang="sr-Latn-RS" sz="1800" dirty="0" smtClean="0"/>
              <a:t>imajući u vidu njegovu ekonomsku ulogu u društvu</a:t>
            </a:r>
            <a:r>
              <a:rPr lang="en-GB" sz="1800" dirty="0" smtClean="0"/>
              <a:t>– </a:t>
            </a:r>
            <a:r>
              <a:rPr lang="sr-Latn-RS" sz="1800" dirty="0" smtClean="0"/>
              <a:t>treba da ima i značajniju društvenu ulogu</a:t>
            </a:r>
            <a:r>
              <a:rPr lang="en-GB" sz="1800" dirty="0" smtClean="0"/>
              <a:t>. </a:t>
            </a:r>
            <a:r>
              <a:rPr lang="en-GB" sz="1800" dirty="0"/>
              <a:t>(</a:t>
            </a:r>
            <a:r>
              <a:rPr lang="en-GB" sz="1800" dirty="0" err="1"/>
              <a:t>Preuss</a:t>
            </a:r>
            <a:r>
              <a:rPr lang="en-GB" sz="1800" dirty="0"/>
              <a:t> et al, 2009, p. 955)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841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2605" y="392305"/>
            <a:ext cx="10515600" cy="781685"/>
          </a:xfrm>
        </p:spPr>
        <p:txBody>
          <a:bodyPr>
            <a:normAutofit/>
          </a:bodyPr>
          <a:lstStyle/>
          <a:p>
            <a:r>
              <a:rPr lang="sr-Latn-RS" sz="4000" dirty="0"/>
              <a:t>Konceptualni okvir</a:t>
            </a:r>
            <a:endParaRPr lang="en-GB" sz="400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t-LT"/>
              <a:t>connect-erasmus.eu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42392" y="1324947"/>
            <a:ext cx="10411408" cy="475259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800" b="1" dirty="0" smtClean="0"/>
              <a:t>Da li je najbolje razumeti ga kao</a:t>
            </a:r>
            <a:endParaRPr lang="en-GB" sz="1800" b="1" dirty="0"/>
          </a:p>
          <a:p>
            <a:pPr marL="1028700" lvl="1" indent="-342900">
              <a:lnSpc>
                <a:spcPct val="120000"/>
              </a:lnSpc>
              <a:spcBef>
                <a:spcPts val="600"/>
              </a:spcBef>
            </a:pPr>
            <a:r>
              <a:rPr lang="en-GB" sz="1600" dirty="0" err="1" smtClean="0"/>
              <a:t>ideolog</a:t>
            </a:r>
            <a:r>
              <a:rPr lang="sr-Latn-RS" sz="1600" dirty="0" smtClean="0"/>
              <a:t>iju</a:t>
            </a:r>
            <a:r>
              <a:rPr lang="en-GB" sz="1600" dirty="0" smtClean="0"/>
              <a:t>, </a:t>
            </a:r>
            <a:r>
              <a:rPr lang="sr-Latn-RS" sz="1600" dirty="0" smtClean="0"/>
              <a:t>politiku, praksu ili proces</a:t>
            </a:r>
            <a:r>
              <a:rPr lang="en-GB" sz="1600" dirty="0" smtClean="0"/>
              <a:t>?</a:t>
            </a:r>
            <a:endParaRPr lang="en-GB" sz="1600" dirty="0"/>
          </a:p>
          <a:p>
            <a:pPr marL="1028700" lvl="1" indent="-342900">
              <a:lnSpc>
                <a:spcPct val="120000"/>
              </a:lnSpc>
              <a:spcBef>
                <a:spcPts val="600"/>
              </a:spcBef>
            </a:pPr>
            <a:r>
              <a:rPr lang="sr-Latn-RS" sz="1600" dirty="0"/>
              <a:t>korporativnu velikodušnost</a:t>
            </a:r>
            <a:r>
              <a:rPr lang="en-GB" sz="1600" dirty="0"/>
              <a:t>, </a:t>
            </a:r>
            <a:r>
              <a:rPr lang="sr-Latn-RS" sz="1600" dirty="0"/>
              <a:t>meku regulativu, odnose sa javnošću, </a:t>
            </a:r>
            <a:r>
              <a:rPr lang="en-GB" sz="1600" dirty="0" err="1"/>
              <a:t>korporativn</a:t>
            </a:r>
            <a:r>
              <a:rPr lang="sr-Latn-RS" sz="1600" dirty="0"/>
              <a:t>u</a:t>
            </a:r>
            <a:r>
              <a:rPr lang="en-GB" sz="1600" dirty="0"/>
              <a:t> </a:t>
            </a:r>
            <a:r>
              <a:rPr lang="en-GB" sz="1600" dirty="0" err="1"/>
              <a:t>odgovornost</a:t>
            </a:r>
            <a:r>
              <a:rPr lang="en-GB" sz="1600" dirty="0"/>
              <a:t>, </a:t>
            </a:r>
            <a:r>
              <a:rPr lang="en-GB" sz="1600" dirty="0" err="1"/>
              <a:t>korporativn</a:t>
            </a:r>
            <a:r>
              <a:rPr lang="sr-Latn-RS" sz="1600" dirty="0"/>
              <a:t>u</a:t>
            </a:r>
            <a:r>
              <a:rPr lang="en-GB" sz="1600" dirty="0"/>
              <a:t> </a:t>
            </a:r>
            <a:r>
              <a:rPr lang="en-GB" sz="1600" dirty="0" err="1"/>
              <a:t>hegemonij</a:t>
            </a:r>
            <a:r>
              <a:rPr lang="sr-Latn-RS" sz="1600" dirty="0"/>
              <a:t>u</a:t>
            </a:r>
            <a:r>
              <a:rPr lang="en-GB" sz="1600" dirty="0"/>
              <a:t>?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800" b="1" dirty="0" smtClean="0"/>
              <a:t>Ono </a:t>
            </a:r>
            <a:r>
              <a:rPr lang="sr-Latn-RS" sz="1800" b="1" dirty="0"/>
              <a:t>je neodređen</a:t>
            </a:r>
            <a:r>
              <a:rPr lang="en-GB" sz="1800" b="1" dirty="0"/>
              <a:t>, </a:t>
            </a:r>
            <a:r>
              <a:rPr lang="sr-Latn-RS" sz="1800" b="1" dirty="0"/>
              <a:t>preispitivani</a:t>
            </a:r>
            <a:r>
              <a:rPr lang="en-GB" sz="1800" b="1" dirty="0"/>
              <a:t>, </a:t>
            </a:r>
            <a:r>
              <a:rPr lang="sr-Latn-RS" sz="1800" b="1" dirty="0"/>
              <a:t>i dinamički </a:t>
            </a:r>
            <a:r>
              <a:rPr lang="sr-Latn-RS" sz="1800" b="1" dirty="0" smtClean="0"/>
              <a:t>fenomen</a:t>
            </a:r>
            <a:endParaRPr lang="en-GB" sz="1800" b="1" dirty="0"/>
          </a:p>
          <a:p>
            <a:pPr marL="1028700" lvl="1" indent="-342900">
              <a:lnSpc>
                <a:spcPct val="120000"/>
              </a:lnSpc>
              <a:spcBef>
                <a:spcPts val="600"/>
              </a:spcBef>
            </a:pPr>
            <a:r>
              <a:rPr lang="sr-Latn-RS" sz="1600" dirty="0" smtClean="0"/>
              <a:t>Njegove definicije variraju u različitim vremenskim periodima, regionima, zemljama, kulturama, kao i tipovima organizacija</a:t>
            </a:r>
            <a:r>
              <a:rPr lang="en-GB" sz="1600" dirty="0" smtClean="0"/>
              <a:t>. </a:t>
            </a:r>
            <a:endParaRPr lang="en-GB" sz="1600" dirty="0"/>
          </a:p>
          <a:p>
            <a:pPr marL="1028700" lvl="1" indent="-342900">
              <a:lnSpc>
                <a:spcPct val="120000"/>
              </a:lnSpc>
              <a:spcBef>
                <a:spcPts val="600"/>
              </a:spcBef>
            </a:pPr>
            <a:r>
              <a:rPr lang="sr-Latn-RS" sz="1600" dirty="0" smtClean="0"/>
              <a:t>Preklapa se sa drugim konceptima koji opisuju odnos poslovni sektor-društvo kao što su </a:t>
            </a:r>
            <a:r>
              <a:rPr lang="sr-Latn-RS" sz="1600" i="1" dirty="0" smtClean="0"/>
              <a:t>poslovna etika</a:t>
            </a:r>
            <a:r>
              <a:rPr lang="en-GB" sz="1600" dirty="0" smtClean="0"/>
              <a:t>, </a:t>
            </a:r>
            <a:r>
              <a:rPr lang="sr-Latn-RS" sz="1600" i="1" dirty="0" smtClean="0"/>
              <a:t>poslovna održivost</a:t>
            </a:r>
            <a:r>
              <a:rPr lang="en-GB" sz="1600" dirty="0" smtClean="0"/>
              <a:t>, </a:t>
            </a:r>
            <a:r>
              <a:rPr lang="sr-Latn-RS" sz="1600" dirty="0" smtClean="0"/>
              <a:t>ili</a:t>
            </a:r>
            <a:r>
              <a:rPr lang="en-GB" sz="1600" dirty="0" smtClean="0"/>
              <a:t> </a:t>
            </a:r>
            <a:r>
              <a:rPr lang="sr-Latn-RS" sz="1600" i="1" dirty="0" smtClean="0"/>
              <a:t>poslovno građanstvo</a:t>
            </a:r>
            <a:r>
              <a:rPr lang="en-GB" sz="1600" dirty="0" smtClean="0"/>
              <a:t>.</a:t>
            </a:r>
            <a:endParaRPr lang="en-GB" sz="1600" dirty="0"/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r-Latn-RS" sz="1800" b="1" dirty="0" smtClean="0"/>
              <a:t>Kako bi se razlikovali različiti pristupi DOP-u, treba razmotriti sledeća osnovna pitanja</a:t>
            </a:r>
            <a:r>
              <a:rPr lang="en-GB" sz="1800" b="1" dirty="0" smtClean="0"/>
              <a:t>:</a:t>
            </a:r>
            <a:endParaRPr lang="en-GB" sz="1800" b="1" dirty="0"/>
          </a:p>
          <a:p>
            <a:pPr marL="1028700" lvl="1" indent="-342900">
              <a:lnSpc>
                <a:spcPct val="120000"/>
              </a:lnSpc>
              <a:spcBef>
                <a:spcPts val="600"/>
              </a:spcBef>
            </a:pPr>
            <a:r>
              <a:rPr lang="sr-Latn-RS" sz="1600" dirty="0" smtClean="0"/>
              <a:t>Šta je svrha organizacije</a:t>
            </a:r>
            <a:r>
              <a:rPr lang="en-GB" sz="1600" dirty="0" smtClean="0"/>
              <a:t>? </a:t>
            </a:r>
            <a:endParaRPr lang="en-GB" sz="1600" dirty="0"/>
          </a:p>
          <a:p>
            <a:pPr marL="1028700" lvl="1" indent="-342900">
              <a:lnSpc>
                <a:spcPct val="120000"/>
              </a:lnSpc>
              <a:spcBef>
                <a:spcPts val="600"/>
              </a:spcBef>
            </a:pPr>
            <a:r>
              <a:rPr lang="sr-Latn-RS" sz="1600" dirty="0" smtClean="0"/>
              <a:t>Kome ona odgovara</a:t>
            </a:r>
            <a:r>
              <a:rPr lang="en-GB" sz="1600" dirty="0" smtClean="0"/>
              <a:t>? </a:t>
            </a:r>
            <a:endParaRPr lang="en-GB" sz="1600" dirty="0"/>
          </a:p>
          <a:p>
            <a:pPr marL="1028700" lvl="1" indent="-342900">
              <a:lnSpc>
                <a:spcPct val="120000"/>
              </a:lnSpc>
              <a:spcBef>
                <a:spcPts val="600"/>
              </a:spcBef>
            </a:pPr>
            <a:r>
              <a:rPr lang="sr-Latn-RS" sz="1600" dirty="0" smtClean="0"/>
              <a:t>Koja je uloga organizacije u odnosu na društvo</a:t>
            </a:r>
            <a:r>
              <a:rPr lang="en-GB" sz="1600" dirty="0" smtClean="0"/>
              <a:t>? </a:t>
            </a:r>
            <a:endParaRPr lang="en-GB" sz="1600" dirty="0"/>
          </a:p>
          <a:p>
            <a:pPr marL="1028700" lvl="1" indent="-342900">
              <a:lnSpc>
                <a:spcPct val="120000"/>
              </a:lnSpc>
              <a:spcBef>
                <a:spcPts val="600"/>
              </a:spcBef>
            </a:pPr>
            <a:r>
              <a:rPr lang="sr-Latn-RS" sz="1600" dirty="0" smtClean="0"/>
              <a:t>Koja je pozicija zainteresovanih strana</a:t>
            </a:r>
            <a:r>
              <a:rPr lang="en-GB" sz="1600" dirty="0" smtClean="0"/>
              <a:t>? </a:t>
            </a:r>
            <a:endParaRPr lang="en-GB" sz="1600" dirty="0"/>
          </a:p>
          <a:p>
            <a:pPr marL="1028700" lvl="1" indent="-342900">
              <a:lnSpc>
                <a:spcPct val="120000"/>
              </a:lnSpc>
              <a:spcBef>
                <a:spcPts val="600"/>
              </a:spcBef>
            </a:pPr>
            <a:r>
              <a:rPr lang="sr-Latn-RS" sz="1600" dirty="0" smtClean="0"/>
              <a:t>A koja je uloga Vlade/propisa</a:t>
            </a:r>
            <a:r>
              <a:rPr lang="en-GB" sz="1600" dirty="0" smtClean="0"/>
              <a:t>? </a:t>
            </a:r>
            <a:r>
              <a:rPr lang="en-GB" sz="1600" dirty="0"/>
              <a:t>(</a:t>
            </a:r>
            <a:r>
              <a:rPr lang="en-GB" sz="1400" dirty="0" err="1"/>
              <a:t>Voegtlin</a:t>
            </a:r>
            <a:r>
              <a:rPr lang="en-GB" sz="1400" dirty="0"/>
              <a:t> &amp; Greenwood, 2015)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92120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Konceptualni okvir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41968" y="2409800"/>
            <a:ext cx="10236200" cy="2590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r-Latn-RS" b="0" dirty="0" smtClean="0"/>
              <a:t>Društveno odgovorno poslovanje </a:t>
            </a:r>
            <a:r>
              <a:rPr lang="en-GB" b="0" dirty="0" smtClean="0"/>
              <a:t>(</a:t>
            </a:r>
            <a:r>
              <a:rPr lang="sr-Latn-RS" b="0" dirty="0" smtClean="0"/>
              <a:t>DOP</a:t>
            </a:r>
            <a:r>
              <a:rPr lang="en-GB" b="0" dirty="0" smtClean="0"/>
              <a:t>) </a:t>
            </a:r>
            <a:r>
              <a:rPr lang="sr-Latn-RS" b="0" dirty="0" smtClean="0"/>
              <a:t>je krovni termin kojim se opisuje kako poslovne organizacije, male i velike, integrišu relevantne društvene, ekološke i etičke odgovornosti u svoje </a:t>
            </a:r>
            <a:r>
              <a:rPr lang="sr-Latn-RS" b="0" dirty="0" err="1" smtClean="0"/>
              <a:t>sržne</a:t>
            </a:r>
            <a:r>
              <a:rPr lang="sr-Latn-RS" b="0" dirty="0" smtClean="0"/>
              <a:t> poslovne strategije, strukture i procedure kroz odeljenja, funkcije i vrednosne sisteme u saradnji sa relevantnim predstavnicima zainteresovanih strana</a:t>
            </a:r>
            <a:r>
              <a:rPr lang="en-GB" b="0" dirty="0" smtClean="0"/>
              <a:t> </a:t>
            </a:r>
            <a:r>
              <a:rPr lang="en-GB" b="0" dirty="0"/>
              <a:t>(</a:t>
            </a:r>
            <a:r>
              <a:rPr lang="en-GB" b="0" dirty="0" err="1"/>
              <a:t>Wickert</a:t>
            </a:r>
            <a:r>
              <a:rPr lang="en-GB" b="0" dirty="0"/>
              <a:t> &amp; </a:t>
            </a:r>
            <a:r>
              <a:rPr lang="en-GB" b="0" dirty="0" err="1"/>
              <a:t>Risi</a:t>
            </a:r>
            <a:r>
              <a:rPr lang="en-GB" b="0" dirty="0"/>
              <a:t>, 2019, p. 1).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sr-Latn-RS" b="0" dirty="0" smtClean="0"/>
              <a:t>Ne odnosi se više na to </a:t>
            </a:r>
            <a:r>
              <a:rPr lang="sr-Latn-RS" dirty="0" smtClean="0"/>
              <a:t>kako se novac troši, već kako nastaje</a:t>
            </a:r>
            <a:r>
              <a:rPr lang="en-GB" b="0" dirty="0" smtClean="0"/>
              <a:t> </a:t>
            </a:r>
            <a:r>
              <a:rPr lang="en-GB" b="0" dirty="0"/>
              <a:t>(</a:t>
            </a:r>
            <a:r>
              <a:rPr lang="en-GB" b="0" dirty="0" err="1"/>
              <a:t>Wickert</a:t>
            </a:r>
            <a:r>
              <a:rPr lang="en-GB" b="0" dirty="0"/>
              <a:t> &amp; </a:t>
            </a:r>
            <a:r>
              <a:rPr lang="en-GB" b="0" dirty="0" err="1"/>
              <a:t>Risi</a:t>
            </a:r>
            <a:r>
              <a:rPr lang="en-GB" b="0" dirty="0"/>
              <a:t>, 2019, p. 1). </a:t>
            </a:r>
          </a:p>
          <a:p>
            <a:endParaRPr lang="en-GB" b="0" dirty="0"/>
          </a:p>
          <a:p>
            <a:endParaRPr lang="en-GB" b="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platzhalter 3"/>
          <p:cNvSpPr txBox="1">
            <a:spLocks/>
          </p:cNvSpPr>
          <p:nvPr/>
        </p:nvSpPr>
        <p:spPr>
          <a:xfrm>
            <a:off x="941968" y="1692744"/>
            <a:ext cx="10188575" cy="466586"/>
          </a:xfrm>
        </p:spPr>
        <p:txBody>
          <a:bodyPr>
            <a:norm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</a:rPr>
              <a:t>Definicije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4202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Konceptualni okvir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691640"/>
            <a:ext cx="10515600" cy="41549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r-Latn-RS" dirty="0" smtClean="0"/>
              <a:t>Definicija iz Zelenog papira EU (</a:t>
            </a:r>
            <a:r>
              <a:rPr lang="sr-Latn-RS" dirty="0" err="1" smtClean="0"/>
              <a:t>eng</a:t>
            </a:r>
            <a:r>
              <a:rPr lang="sr-Latn-RS" dirty="0" smtClean="0"/>
              <a:t>. </a:t>
            </a:r>
            <a:r>
              <a:rPr lang="en-GB" dirty="0" smtClean="0"/>
              <a:t>EU </a:t>
            </a:r>
            <a:r>
              <a:rPr lang="en-GB" dirty="0"/>
              <a:t>Green </a:t>
            </a:r>
            <a:r>
              <a:rPr lang="en-GB" dirty="0" smtClean="0"/>
              <a:t>Paper</a:t>
            </a:r>
            <a:r>
              <a:rPr lang="sr-Latn-RS" dirty="0" smtClean="0"/>
              <a:t>)</a:t>
            </a:r>
            <a:endParaRPr lang="en-GB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r-Latn-RS" sz="2000" dirty="0" smtClean="0"/>
              <a:t>DOP je koncept koji se odnosi na integrisanje društvenih i ekoloških pitanja u poslovne operacije i u interakciji sa zainteresovanim stranama, na dobrovoljnoj osnovi</a:t>
            </a:r>
            <a:r>
              <a:rPr lang="en-GB" sz="2000" dirty="0" smtClean="0"/>
              <a:t> </a:t>
            </a:r>
            <a:r>
              <a:rPr lang="en-GB" sz="1800" dirty="0"/>
              <a:t>(Green Paper, Commission of the European Communities, 2001, p. 6).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r-Latn-RS" sz="2000" dirty="0" smtClean="0"/>
              <a:t>DOP pruža osnovu </a:t>
            </a:r>
            <a:r>
              <a:rPr lang="sr-Latn-RS" sz="2000" dirty="0"/>
              <a:t>za integrisani pristup koji kombinuje ekonomske, ekološke i društvene interese</a:t>
            </a:r>
            <a:r>
              <a:rPr lang="en-GB" sz="2000" dirty="0"/>
              <a:t> </a:t>
            </a:r>
            <a:r>
              <a:rPr lang="sr-Latn-RS" sz="2000" dirty="0"/>
              <a:t>uz uzajamnu korist</a:t>
            </a:r>
            <a:r>
              <a:rPr lang="en-GB" sz="2000" dirty="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r-Latn-RS" sz="2000" dirty="0" smtClean="0"/>
              <a:t>Pruža način za upravljanje promenama i usklađivanje društvenog razvoja sa većom </a:t>
            </a:r>
            <a:r>
              <a:rPr lang="sr-Latn-RS" sz="2000" dirty="0" err="1" smtClean="0"/>
              <a:t>kompetitivnošću</a:t>
            </a:r>
            <a:r>
              <a:rPr lang="en-GB" sz="2000" dirty="0" smtClean="0"/>
              <a:t>.</a:t>
            </a:r>
            <a:endParaRPr lang="en-GB" sz="20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sr-Latn-RS" sz="2000" dirty="0" smtClean="0"/>
              <a:t>Biti društveno odgovoran ne znači samo ispunjavati pravne obaveze, već podrazumeva veće investiranje u ljudski kapital, okruženje i njihove odnose sa zainteresovanim stranama</a:t>
            </a:r>
            <a:r>
              <a:rPr lang="sr-Latn-RS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8081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15795"/>
            <a:ext cx="10515600" cy="781685"/>
          </a:xfrm>
        </p:spPr>
        <p:txBody>
          <a:bodyPr>
            <a:normAutofit/>
          </a:bodyPr>
          <a:lstStyle/>
          <a:p>
            <a:r>
              <a:rPr lang="sr-Latn-RS" sz="4000" dirty="0"/>
              <a:t>Konceptualni okvir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16150"/>
            <a:ext cx="10515600" cy="371697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RS" dirty="0" smtClean="0"/>
              <a:t>Piramida DOP-a </a:t>
            </a:r>
            <a:r>
              <a:rPr lang="en-GB" dirty="0" smtClean="0"/>
              <a:t>(Carroll</a:t>
            </a:r>
            <a:r>
              <a:rPr lang="en-GB" dirty="0"/>
              <a:t>, 1979)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sr-Latn-RS" b="0" dirty="0" smtClean="0"/>
              <a:t>„Društveno odgovorno poslovanje obuhvata ekonomska, pravna, etička i filantropska očekivanja koje društvo ima </a:t>
            </a:r>
            <a:r>
              <a:rPr lang="sr-Latn-RS" b="0" dirty="0"/>
              <a:t>od </a:t>
            </a:r>
            <a:r>
              <a:rPr lang="sr-Latn-RS" b="0" dirty="0" smtClean="0"/>
              <a:t>organizacija“</a:t>
            </a:r>
            <a:r>
              <a:rPr lang="en-GB" b="0" dirty="0" smtClean="0"/>
              <a:t> </a:t>
            </a:r>
            <a:r>
              <a:rPr lang="en-GB" sz="2000" b="0" dirty="0"/>
              <a:t>(Carroll, 2016, p. 2).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055" y="3154495"/>
            <a:ext cx="5319612" cy="35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2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45107"/>
            <a:ext cx="10515600" cy="781685"/>
          </a:xfrm>
        </p:spPr>
        <p:txBody>
          <a:bodyPr>
            <a:normAutofit/>
          </a:bodyPr>
          <a:lstStyle/>
          <a:p>
            <a:r>
              <a:rPr lang="sr-Latn-RS" sz="4000" dirty="0"/>
              <a:t>Konceptualni okvir</a:t>
            </a:r>
            <a:endParaRPr lang="en-GB" sz="4000" dirty="0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587374796"/>
              </p:ext>
            </p:extLst>
          </p:nvPr>
        </p:nvGraphicFramePr>
        <p:xfrm>
          <a:off x="2508926" y="1426792"/>
          <a:ext cx="7842550" cy="497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971955" y="1601889"/>
            <a:ext cx="10515600" cy="1060796"/>
          </a:xfrm>
        </p:spPr>
        <p:txBody>
          <a:bodyPr/>
          <a:lstStyle/>
          <a:p>
            <a:r>
              <a:rPr lang="sr-Latn-RS" dirty="0" smtClean="0"/>
              <a:t>Povezani koncepti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183035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asirinktinis 3">
      <a:majorFont>
        <a:latin typeface="Open Sans Extra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ct! template" id="{6C52D79F-18D7-4FA6-A121-BDBD81370BAE}" vid="{B099076F-3487-4F76-89D1-DA1651670C9E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CD2780C72AF0C42861EAEE3EDEEDC6B" ma:contentTypeVersion="4" ma:contentTypeDescription="Ein neues Dokument erstellen." ma:contentTypeScope="" ma:versionID="cf0d59e42a989195a3c02b4709af9757">
  <xsd:schema xmlns:xsd="http://www.w3.org/2001/XMLSchema" xmlns:xs="http://www.w3.org/2001/XMLSchema" xmlns:p="http://schemas.microsoft.com/office/2006/metadata/properties" xmlns:ns2="32c33877-4bc8-4626-ad7d-26c0138b51ab" targetNamespace="http://schemas.microsoft.com/office/2006/metadata/properties" ma:root="true" ma:fieldsID="a01a4c50d07b1ee557d68463fc43ea87" ns2:_="">
    <xsd:import namespace="32c33877-4bc8-4626-ad7d-26c0138b51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c33877-4bc8-4626-ad7d-26c0138b51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F2EE8E-6F27-4E79-BF12-5AB4C39DAE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c33877-4bc8-4626-ad7d-26c0138b51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10B18C-7AB4-4B37-ABCD-0CA0121EBE7A}">
  <ds:schemaRefs>
    <ds:schemaRef ds:uri="32c33877-4bc8-4626-ad7d-26c0138b51ab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E19954B-F7D2-4490-AE97-73FD72B2BB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Connect! template</Template>
  <TotalTime>2998</TotalTime>
  <Words>2631</Words>
  <Application>Microsoft Office PowerPoint</Application>
  <PresentationFormat>Widescreen</PresentationFormat>
  <Paragraphs>309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Open Sans</vt:lpstr>
      <vt:lpstr>Open Sans ExtraBold</vt:lpstr>
      <vt:lpstr>Open Sans Light</vt:lpstr>
      <vt:lpstr>Times New Roman</vt:lpstr>
      <vt:lpstr>Trebuchet MS</vt:lpstr>
      <vt:lpstr>„Office“ tema</vt:lpstr>
      <vt:lpstr>Posvećenost društveno odgovornom poslovanju</vt:lpstr>
      <vt:lpstr>Današnja tema</vt:lpstr>
      <vt:lpstr>Pregled </vt:lpstr>
      <vt:lpstr>Konceptualni okvir</vt:lpstr>
      <vt:lpstr>Konceptualni okvir</vt:lpstr>
      <vt:lpstr>Konceptualni okvir</vt:lpstr>
      <vt:lpstr>Konceptualni okvir</vt:lpstr>
      <vt:lpstr>Konceptualni okvir</vt:lpstr>
      <vt:lpstr>Konceptualni okvir</vt:lpstr>
      <vt:lpstr>Uloga konteksta</vt:lpstr>
      <vt:lpstr>Uloge konteksta  </vt:lpstr>
      <vt:lpstr>Motivi za DOP-om</vt:lpstr>
      <vt:lpstr>Uticaj društveno odgovornog poslovanja</vt:lpstr>
      <vt:lpstr>Odnos menadžmenta ljudskih resursa (HRM) i društveno odgovornog poslovanja</vt:lpstr>
      <vt:lpstr>Implikacije za menadžment ljudskih resursa</vt:lpstr>
      <vt:lpstr>Uloge ljudskih resursa u društveno odgovornom poslovanju</vt:lpstr>
      <vt:lpstr>Oblasti doprinosa</vt:lpstr>
      <vt:lpstr>Oblasti doprinosa</vt:lpstr>
      <vt:lpstr>Oblasti doprinosa</vt:lpstr>
      <vt:lpstr>Oblasti doprinosa</vt:lpstr>
      <vt:lpstr>Oblasti doprinosa</vt:lpstr>
      <vt:lpstr>Oblasti doprinosa</vt:lpstr>
      <vt:lpstr>Društveno odgovorno poslovanje integrisano u prakse menadžmenta ljudskih resursa</vt:lpstr>
      <vt:lpstr>Društveno odgovorno poslovanje integrisano u prakse menadžmenta ljudskih resursa</vt:lpstr>
      <vt:lpstr>Društveno odgovorno poslovanje integrisano u prakse menadžmenta ljudskih resursa</vt:lpstr>
      <vt:lpstr>Društveno odgovorno poslovanje integrisano u prakse menadžmenta ljudskih resursa</vt:lpstr>
      <vt:lpstr>DOP u malim i  srednjim  preduzećima</vt:lpstr>
      <vt:lpstr>Globalni i EU principi &amp; smernice</vt:lpstr>
      <vt:lpstr>PowerPoint Presentation</vt:lpstr>
      <vt:lpstr>PowerPoint Presentation</vt:lpstr>
      <vt:lpstr>PowerPoint Presentation</vt:lpstr>
      <vt:lpstr>Primeri dobre prakse</vt:lpstr>
      <vt:lpstr>Primeri dobre prakse</vt:lpstr>
      <vt:lpstr>Izvori o društveno odgovornom poslovanju</vt:lpstr>
      <vt:lpstr>Hvala na pažnji.  Radujemo se vašim komentarima i pitanjima.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Laura</dc:creator>
  <cp:lastModifiedBy>Microsoft account</cp:lastModifiedBy>
  <cp:revision>178</cp:revision>
  <cp:lastPrinted>2021-04-14T15:48:43Z</cp:lastPrinted>
  <dcterms:created xsi:type="dcterms:W3CDTF">2020-01-27T22:45:30Z</dcterms:created>
  <dcterms:modified xsi:type="dcterms:W3CDTF">2022-03-13T13:49:48Z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0x0101000CD2780C72AF0C42861EAEE3EDEEDC6B</vt:lpwstr>
  </property>
</Properties>
</file>