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3" r:id="rId3"/>
    <p:sldId id="341" r:id="rId4"/>
    <p:sldId id="343" r:id="rId5"/>
    <p:sldId id="332" r:id="rId6"/>
    <p:sldId id="344" r:id="rId7"/>
    <p:sldId id="340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705" autoAdjust="0"/>
  </p:normalViewPr>
  <p:slideViewPr>
    <p:cSldViewPr snapToGrid="0" showGuides="1">
      <p:cViewPr varScale="1">
        <p:scale>
          <a:sx n="80" d="100"/>
          <a:sy n="80" d="100"/>
        </p:scale>
        <p:origin x="73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3CEE5B78-4A05-8F37-E56A-F73748E29A14}"/>
    <pc:docChg chg="modSld">
      <pc:chgData name="Ferrari Lea" userId="S::lea.ferrari@unipd.it::76de2d51-a5bc-493f-a7d6-16f2215d8c59" providerId="AD" clId="Web-{3CEE5B78-4A05-8F37-E56A-F73748E29A14}" dt="2021-07-22T09:12:29.116" v="7" actId="14100"/>
      <pc:docMkLst>
        <pc:docMk/>
      </pc:docMkLst>
      <pc:sldChg chg="addSp modSp">
        <pc:chgData name="Ferrari Lea" userId="S::lea.ferrari@unipd.it::76de2d51-a5bc-493f-a7d6-16f2215d8c59" providerId="AD" clId="Web-{3CEE5B78-4A05-8F37-E56A-F73748E29A14}" dt="2021-07-22T09:12:29.116" v="7" actId="14100"/>
        <pc:sldMkLst>
          <pc:docMk/>
          <pc:sldMk cId="3214650052" sldId="256"/>
        </pc:sldMkLst>
        <pc:spChg chg="add mod">
          <ac:chgData name="Ferrari Lea" userId="S::lea.ferrari@unipd.it::76de2d51-a5bc-493f-a7d6-16f2215d8c59" providerId="AD" clId="Web-{3CEE5B78-4A05-8F37-E56A-F73748E29A14}" dt="2021-07-22T09:12:29.116" v="7" actId="14100"/>
          <ac:spMkLst>
            <pc:docMk/>
            <pc:sldMk cId="3214650052" sldId="256"/>
            <ac:spMk id="3" creationId="{E37EDE04-D53E-4152-B9F9-BFF787321B6E}"/>
          </ac:spMkLst>
        </pc:spChg>
      </pc:sldChg>
    </pc:docChg>
  </pc:docChgLst>
  <pc:docChgLst>
    <pc:chgData name="Ferrari Lea" userId="S::lea.ferrari@unipd.it::76de2d51-a5bc-493f-a7d6-16f2215d8c59" providerId="AD" clId="Web-{F0CE91B3-4F4A-E586-D323-35E7330F413A}"/>
    <pc:docChg chg="modSld">
      <pc:chgData name="Ferrari Lea" userId="S::lea.ferrari@unipd.it::76de2d51-a5bc-493f-a7d6-16f2215d8c59" providerId="AD" clId="Web-{F0CE91B3-4F4A-E586-D323-35E7330F413A}" dt="2021-07-22T07:52:41.105" v="0" actId="14100"/>
      <pc:docMkLst>
        <pc:docMk/>
      </pc:docMkLst>
      <pc:sldChg chg="modSp">
        <pc:chgData name="Ferrari Lea" userId="S::lea.ferrari@unipd.it::76de2d51-a5bc-493f-a7d6-16f2215d8c59" providerId="AD" clId="Web-{F0CE91B3-4F4A-E586-D323-35E7330F413A}" dt="2021-07-22T07:52:41.105" v="0" actId="14100"/>
        <pc:sldMkLst>
          <pc:docMk/>
          <pc:sldMk cId="2727564340" sldId="333"/>
        </pc:sldMkLst>
        <pc:graphicFrameChg chg="mod">
          <ac:chgData name="Ferrari Lea" userId="S::lea.ferrari@unipd.it::76de2d51-a5bc-493f-a7d6-16f2215d8c59" providerId="AD" clId="Web-{F0CE91B3-4F4A-E586-D323-35E7330F413A}" dt="2021-07-22T07:52:41.105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  <pc:docChgLst>
    <pc:chgData name="Zuanetti Alessandra" userId="62c843e8-eff1-401f-8c64-96493ae781c5" providerId="ADAL" clId="{FF51F9CE-E223-428F-AD99-3D6CE3E1AF9B}"/>
    <pc:docChg chg="modSld">
      <pc:chgData name="Zuanetti Alessandra" userId="62c843e8-eff1-401f-8c64-96493ae781c5" providerId="ADAL" clId="{FF51F9CE-E223-428F-AD99-3D6CE3E1AF9B}" dt="2021-12-28T17:23:36.199" v="0" actId="14100"/>
      <pc:docMkLst>
        <pc:docMk/>
      </pc:docMkLst>
      <pc:sldChg chg="modSp mod">
        <pc:chgData name="Zuanetti Alessandra" userId="62c843e8-eff1-401f-8c64-96493ae781c5" providerId="ADAL" clId="{FF51F9CE-E223-428F-AD99-3D6CE3E1AF9B}" dt="2021-12-28T17:23:36.199" v="0" actId="14100"/>
        <pc:sldMkLst>
          <pc:docMk/>
          <pc:sldMk cId="2727564340" sldId="333"/>
        </pc:sldMkLst>
        <pc:graphicFrameChg chg="mod">
          <ac:chgData name="Zuanetti Alessandra" userId="62c843e8-eff1-401f-8c64-96493ae781c5" providerId="ADAL" clId="{FF51F9CE-E223-428F-AD99-3D6CE3E1AF9B}" dt="2021-12-28T17:23:36.199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 smtClean="0"/>
            <a:t>Tehnološke promene</a:t>
          </a:r>
          <a:endParaRPr lang="en-GB" b="1" dirty="0"/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sr-Latn-RS" b="1" i="0" noProof="0" dirty="0" smtClean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 err="1" smtClean="0"/>
            <a:t>Globaliza</a:t>
          </a:r>
          <a:r>
            <a:rPr lang="sr-Latn-RS" b="1" i="0" noProof="0" dirty="0" err="1" smtClean="0"/>
            <a:t>cija</a:t>
          </a:r>
          <a:endParaRPr lang="en-GB" b="0" i="0" dirty="0"/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sr-Latn-RS" b="1" i="0" noProof="0" dirty="0" smtClean="0"/>
            <a:t>Klimatske promene</a:t>
          </a:r>
          <a:endParaRPr lang="en-GB" b="0" i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1" i="0" dirty="0" smtClean="0"/>
            <a:t>KOVID-19 </a:t>
          </a:r>
          <a:r>
            <a:rPr lang="en-US" b="1" i="0" noProof="0" dirty="0" err="1" smtClean="0"/>
            <a:t>pandem</a:t>
          </a:r>
          <a:r>
            <a:rPr lang="sr-Latn-RS" b="1" i="0" noProof="0" dirty="0" err="1" smtClean="0"/>
            <a:t>ija</a:t>
          </a:r>
          <a:endParaRPr lang="en-US" b="1" i="0" noProof="0" dirty="0"/>
        </a:p>
      </dgm:t>
    </dgm:pt>
    <dgm:pt modelId="{817B7AFC-8DBA-4D24-BE30-4C61EE5C4CD0}" type="parTrans" cxnId="{0AC268D9-D720-4C6B-A422-2E1A12D811BC}">
      <dgm:prSet/>
      <dgm:spPr/>
      <dgm:t>
        <a:bodyPr/>
        <a:lstStyle/>
        <a:p>
          <a:endParaRPr lang="en-GB"/>
        </a:p>
      </dgm:t>
    </dgm:pt>
    <dgm:pt modelId="{63273C97-C0E3-4C16-852B-ABEA2B6CA576}" type="sibTrans" cxnId="{0AC268D9-D720-4C6B-A422-2E1A12D811BC}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  <dgm:t>
        <a:bodyPr/>
        <a:lstStyle/>
        <a:p>
          <a:endParaRPr lang="en-US"/>
        </a:p>
      </dgm:t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67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68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UVOD U LEKCIJU 3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37EDE04-D53E-4152-B9F9-BFF787321B6E}"/>
              </a:ext>
            </a:extLst>
          </p:cNvPr>
          <p:cNvSpPr txBox="1"/>
          <p:nvPr/>
        </p:nvSpPr>
        <p:spPr>
          <a:xfrm>
            <a:off x="937079" y="3658658"/>
            <a:ext cx="51684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sr-Latn-RS" sz="2400" b="1" dirty="0" smtClean="0">
                <a:solidFill>
                  <a:srgbClr val="FFFFFF"/>
                </a:solidFill>
                <a:cs typeface="Segoe UI"/>
              </a:rPr>
              <a:t>Đurović</a:t>
            </a:r>
            <a:endParaRPr lang="en-US" sz="2400" dirty="0">
              <a:ea typeface="Open Sans Light"/>
              <a:cs typeface="Segoe UI"/>
            </a:endParaRPr>
          </a:p>
          <a:p>
            <a:r>
              <a:rPr lang="sr-Latn-RS" sz="2400" b="1" dirty="0" smtClean="0">
                <a:solidFill>
                  <a:srgbClr val="FFFFFF"/>
                </a:solidFill>
                <a:cs typeface="Segoe UI"/>
              </a:rPr>
              <a:t>Tim Beogradske otvorene škole</a:t>
            </a:r>
            <a:endParaRPr lang="en-US" sz="2400" dirty="0">
              <a:ea typeface="Open Sans Light"/>
              <a:cs typeface="Segoe U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16997" y="5848129"/>
            <a:ext cx="4567556" cy="760731"/>
            <a:chOff x="0" y="0"/>
            <a:chExt cx="45675" cy="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884" y="1442455"/>
            <a:ext cx="6476169" cy="2158199"/>
          </a:xfrm>
        </p:spPr>
        <p:txBody>
          <a:bodyPr>
            <a:noAutofit/>
          </a:bodyPr>
          <a:lstStyle/>
          <a:p>
            <a:r>
              <a:rPr lang="sv-SE" sz="1800" dirty="0"/>
              <a:t>- Dimenzije uticaja različitih trendova na svet </a:t>
            </a:r>
            <a:r>
              <a:rPr lang="sv-SE" sz="1800" dirty="0" smtClean="0"/>
              <a:t>rada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- Pregled pojedinih trendova koji utiču na svet rada i njihove moguće implikacije na broj i kvalitet poslova</a:t>
            </a: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 smtClean="0"/>
              <a:t>- Koje </a:t>
            </a:r>
            <a:r>
              <a:rPr lang="sr-Latn-RS" sz="1800" dirty="0"/>
              <a:t>metode se koriste za predviđanje promena u svetu rada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sr-Latn-RS" sz="1800" dirty="0" smtClean="0"/>
              <a:t>- Koje </a:t>
            </a:r>
            <a:r>
              <a:rPr lang="sr-Latn-RS" sz="1800" dirty="0"/>
              <a:t>su njihove prednosti i mane?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r-Latn-RS" sz="1800" dirty="0" smtClean="0"/>
              <a:t>- Primeri </a:t>
            </a:r>
            <a:r>
              <a:rPr lang="sr-Latn-RS" sz="1800" dirty="0"/>
              <a:t>uticaja različitih metoda</a:t>
            </a:r>
            <a:br>
              <a:rPr lang="sr-Latn-RS" sz="1800" dirty="0"/>
            </a:br>
            <a:r>
              <a:rPr lang="sr-Latn-RS" sz="1800" dirty="0" smtClean="0"/>
              <a:t>- Kako </a:t>
            </a:r>
            <a:r>
              <a:rPr lang="sr-Latn-RS" sz="1800" dirty="0"/>
              <a:t>proceniti kredibilnost informacija o promenama u svetu rada</a:t>
            </a:r>
            <a:r>
              <a:rPr lang="en-US" sz="1800" dirty="0"/>
              <a:t>?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dirty="0" smtClean="0"/>
              <a:t>O čemu smo govorili u lekcijama 1 i 2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7BF7D0F-1CEF-47E9-A630-A44258E49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476545"/>
              </p:ext>
            </p:extLst>
          </p:nvPr>
        </p:nvGraphicFramePr>
        <p:xfrm>
          <a:off x="1085079" y="4541816"/>
          <a:ext cx="10050581" cy="97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Rezultati upitnika za procenu znanja nakon Lekcije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637" y="3586384"/>
            <a:ext cx="10188574" cy="880901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Da li je bilo nekih pitanja koja su vam bila teška</a:t>
            </a:r>
            <a:r>
              <a:rPr lang="en-US" dirty="0">
                <a:solidFill>
                  <a:schemeClr val="tx1"/>
                </a:solidFill>
              </a:rPr>
              <a:t>?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Da li je potrebno dodatno objašnjenje nekih sadržaja lekcije 2?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3637" y="2357190"/>
            <a:ext cx="10086254" cy="9956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sr-Latn-RS" sz="2200" dirty="0" smtClean="0">
                <a:solidFill>
                  <a:schemeClr val="tx1"/>
                </a:solidFill>
              </a:rPr>
              <a:t>Očekivani odgovori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Q1=b; Q2 =c; Q3 = b; Q4 = b; Q5 = a; Q6 = b; Q7 = c; Q8 = b; Q9 = b; Q10 = c.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189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Refleksija u vezi sa radom od kuće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i="1" dirty="0" smtClean="0">
                <a:solidFill>
                  <a:schemeClr val="tx1"/>
                </a:solidFill>
              </a:rPr>
              <a:t>Koje implikacije promena u svetu rada na pružanje usluga podrške karijernom razvoju prepoznajete?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36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 prezentacije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396993" y="2686148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sr-Latn-RS" sz="2400" dirty="0">
                <a:sym typeface="Calibri"/>
              </a:rPr>
              <a:t>Da se identifikuju situacije u kojima nalazi o promenama u svetu rada mogu da se primene u praksi prilikom pružanja podrške karijernom razvoju zaposlenih</a:t>
            </a:r>
            <a:endParaRPr lang="sr-Latn-RS" sz="2400" i="1" dirty="0"/>
          </a:p>
          <a:p>
            <a:pPr lvl="0" algn="just"/>
            <a:endParaRPr sz="1800" dirty="0"/>
          </a:p>
        </p:txBody>
      </p:sp>
      <p:sp>
        <p:nvSpPr>
          <p:cNvPr id="94" name="Google Shape;94;gcf7ead7544_0_9"/>
          <p:cNvSpPr/>
          <p:nvPr/>
        </p:nvSpPr>
        <p:spPr>
          <a:xfrm rot="5400000">
            <a:off x="806048" y="2965598"/>
            <a:ext cx="576600" cy="438900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32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sr-Latn-RS" sz="3200" dirty="0">
                <a:solidFill>
                  <a:schemeClr val="tx1"/>
                </a:solidFill>
              </a:rPr>
              <a:t>Šta biste želeli da naučite tokom današnje lekcije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EF1B689-333A-4EBA-B0B8-D4853A6F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2" y="2289827"/>
            <a:ext cx="6288260" cy="2961862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tx1"/>
                </a:solidFill>
              </a:rPr>
              <a:t>Uloga karijernog vođenja i savetovanja u kontekstu promena u svetu rada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 smtClean="0">
                <a:solidFill>
                  <a:schemeClr val="tx1"/>
                </a:solidFill>
              </a:rPr>
              <a:t>Priprema za </a:t>
            </a:r>
            <a:r>
              <a:rPr lang="sr-Latn-RS" dirty="0" err="1" smtClean="0">
                <a:solidFill>
                  <a:schemeClr val="tx1"/>
                </a:solidFill>
              </a:rPr>
              <a:t>karijerne</a:t>
            </a:r>
            <a:r>
              <a:rPr lang="sr-Latn-RS" dirty="0" smtClean="0">
                <a:solidFill>
                  <a:schemeClr val="tx1"/>
                </a:solidFill>
              </a:rPr>
              <a:t> promene</a:t>
            </a:r>
          </a:p>
          <a:p>
            <a:r>
              <a:rPr lang="sr-Latn-RS" dirty="0" smtClean="0">
                <a:solidFill>
                  <a:schemeClr val="tx1"/>
                </a:solidFill>
              </a:rPr>
              <a:t>Odgovor </a:t>
            </a:r>
            <a:r>
              <a:rPr lang="sr-Latn-RS" dirty="0">
                <a:solidFill>
                  <a:schemeClr val="tx1"/>
                </a:solidFill>
              </a:rPr>
              <a:t>na </a:t>
            </a:r>
            <a:r>
              <a:rPr lang="sr-Latn-RS" dirty="0" err="1">
                <a:solidFill>
                  <a:schemeClr val="tx1"/>
                </a:solidFill>
              </a:rPr>
              <a:t>karijerne</a:t>
            </a:r>
            <a:r>
              <a:rPr lang="sr-Latn-RS" dirty="0">
                <a:solidFill>
                  <a:schemeClr val="tx1"/>
                </a:solidFill>
              </a:rPr>
              <a:t> teškoće u kontekstu tehnoloških i demografskih promena, globalizacije i klimatskih promena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xmlns="" id="{B0AE554C-D68A-4657-B321-E64A4E2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sr-Latn-RS" dirty="0" smtClean="0">
                <a:solidFill>
                  <a:srgbClr val="FF7F2A"/>
                </a:solidFill>
              </a:rPr>
              <a:t>Pregled dela 3</a:t>
            </a:r>
            <a:endParaRPr lang="en-GB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9782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26497</TotalTime>
  <Words>244</Words>
  <Application>Microsoft Office PowerPoint</Application>
  <PresentationFormat>Widescreen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ExtraBold</vt:lpstr>
      <vt:lpstr>Open Sans Light</vt:lpstr>
      <vt:lpstr>Segoe UI</vt:lpstr>
      <vt:lpstr>Trebuchet MS</vt:lpstr>
      <vt:lpstr>„Office“ tema</vt:lpstr>
      <vt:lpstr>UVOD U LEKCIJU 3</vt:lpstr>
      <vt:lpstr>- Dimenzije uticaja različitih trendova na svet rada - Pregled pojedinih trendova koji utiču na svet rada i njihove moguće implikacije na broj i kvalitet poslova - Koje metode se koriste za predviđanje promena u svetu rada? - Koje su njihove prednosti i mane? - Primeri uticaja različitih metoda - Kako proceniti kredibilnost informacija o promenama u svetu rada?</vt:lpstr>
      <vt:lpstr>Rezultati upitnika za procenu znanja nakon Lekcije 2</vt:lpstr>
      <vt:lpstr>Refleksija u vezi sa radom od kuće</vt:lpstr>
      <vt:lpstr>PowerPoint Presentation</vt:lpstr>
      <vt:lpstr>PowerPoint Presentation</vt:lpstr>
      <vt:lpstr>Pregled dela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219</cp:revision>
  <dcterms:created xsi:type="dcterms:W3CDTF">2020-01-27T22:45:30Z</dcterms:created>
  <dcterms:modified xsi:type="dcterms:W3CDTF">2022-03-13T13:50:50Z</dcterms:modified>
</cp:coreProperties>
</file>