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comments/modernComment_120_BEE6931E.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127_D6FCC568.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25" r:id="rId3"/>
    <p:sldId id="336" r:id="rId4"/>
    <p:sldId id="320" r:id="rId5"/>
    <p:sldId id="257" r:id="rId6"/>
    <p:sldId id="270" r:id="rId7"/>
    <p:sldId id="274" r:id="rId8"/>
    <p:sldId id="314" r:id="rId9"/>
    <p:sldId id="315" r:id="rId10"/>
    <p:sldId id="305" r:id="rId11"/>
    <p:sldId id="285" r:id="rId12"/>
    <p:sldId id="318" r:id="rId13"/>
    <p:sldId id="266" r:id="rId14"/>
    <p:sldId id="286" r:id="rId15"/>
    <p:sldId id="271" r:id="rId16"/>
    <p:sldId id="284" r:id="rId17"/>
    <p:sldId id="334" r:id="rId18"/>
    <p:sldId id="288" r:id="rId19"/>
    <p:sldId id="328" r:id="rId20"/>
    <p:sldId id="272" r:id="rId21"/>
    <p:sldId id="292" r:id="rId22"/>
    <p:sldId id="321" r:id="rId23"/>
    <p:sldId id="331" r:id="rId24"/>
    <p:sldId id="326" r:id="rId25"/>
    <p:sldId id="332" r:id="rId26"/>
    <p:sldId id="329" r:id="rId27"/>
    <p:sldId id="275" r:id="rId28"/>
    <p:sldId id="264" r:id="rId29"/>
    <p:sldId id="299" r:id="rId30"/>
    <p:sldId id="324" r:id="rId31"/>
    <p:sldId id="330" r:id="rId32"/>
    <p:sldId id="296" r:id="rId33"/>
    <p:sldId id="317" r:id="rId34"/>
    <p:sldId id="311" r:id="rId35"/>
    <p:sldId id="335" r:id="rId36"/>
    <p:sldId id="295" r:id="rId37"/>
    <p:sldId id="316" r:id="rId38"/>
    <p:sldId id="265" r:id="rId39"/>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9CE7E5-D9F2-594B-9BA9-F02980F328D8}" name="ΦΑΤΟΥΡΟΣ ΙΩΑΝΝΗΣ" initials="ΦΙ" userId="7b2370dd3b2931be"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ksandra" initials="A" lastIdx="1" clrIdx="0">
    <p:extLst>
      <p:ext uri="{19B8F6BF-5375-455C-9EA6-DF929625EA0E}">
        <p15:presenceInfo xmlns:p15="http://schemas.microsoft.com/office/powerpoint/2012/main" userId="Aleks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934E0B-4150-C548-B313-9789060BDDA0}" v="3" dt="2021-07-22T07:51:08.730"/>
    <p1510:client id="{D3421CCE-DD32-EAFB-A06E-BFB8BC3849F3}" v="16" dt="2021-07-22T08:44:28.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50" autoAdjust="0"/>
    <p:restoredTop sz="94249" autoAdjust="0"/>
  </p:normalViewPr>
  <p:slideViewPr>
    <p:cSldViewPr snapToGrid="0" showGuides="1">
      <p:cViewPr varScale="1">
        <p:scale>
          <a:sx n="68" d="100"/>
          <a:sy n="68" d="100"/>
        </p:scale>
        <p:origin x="684" y="72"/>
      </p:cViewPr>
      <p:guideLst>
        <p:guide orient="horz" pos="2160"/>
        <p:guide pos="3840"/>
      </p:guideLst>
    </p:cSldViewPr>
  </p:slideViewPr>
  <p:outlineViewPr>
    <p:cViewPr>
      <p:scale>
        <a:sx n="33" d="100"/>
        <a:sy n="33" d="100"/>
      </p:scale>
      <p:origin x="0" y="-6634"/>
    </p:cViewPr>
  </p:outlineViewPr>
  <p:notesTextViewPr>
    <p:cViewPr>
      <p:scale>
        <a:sx n="1" d="1"/>
        <a:sy n="1" d="1"/>
      </p:scale>
      <p:origin x="0" y="0"/>
    </p:cViewPr>
  </p:notesTextViewPr>
  <p:sorterViewPr>
    <p:cViewPr>
      <p:scale>
        <a:sx n="100" d="100"/>
        <a:sy n="100" d="100"/>
      </p:scale>
      <p:origin x="0" y="-11616"/>
    </p:cViewPr>
  </p:sorter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3421CCE-DD32-EAFB-A06E-BFB8BC3849F3}"/>
    <pc:docChg chg="modSld">
      <pc:chgData name="" userId="" providerId="" clId="Web-{D3421CCE-DD32-EAFB-A06E-BFB8BC3849F3}" dt="2021-07-22T08:43:25.134" v="1"/>
      <pc:docMkLst>
        <pc:docMk/>
      </pc:docMkLst>
      <pc:sldChg chg="addSp modSp">
        <pc:chgData name="" userId="" providerId="" clId="Web-{D3421CCE-DD32-EAFB-A06E-BFB8BC3849F3}" dt="2021-07-22T08:43:25.134" v="1"/>
        <pc:sldMkLst>
          <pc:docMk/>
          <pc:sldMk cId="3214650052" sldId="256"/>
        </pc:sldMkLst>
        <pc:spChg chg="add mod">
          <ac:chgData name="" userId="" providerId="" clId="Web-{D3421CCE-DD32-EAFB-A06E-BFB8BC3849F3}" dt="2021-07-22T08:43:25.134" v="1"/>
          <ac:spMkLst>
            <pc:docMk/>
            <pc:sldMk cId="3214650052" sldId="256"/>
            <ac:spMk id="3" creationId="{4D85DFB1-1D3B-454B-A63E-5CAA129CA1D9}"/>
          </ac:spMkLst>
        </pc:spChg>
      </pc:sldChg>
    </pc:docChg>
  </pc:docChgLst>
  <pc:docChgLst>
    <pc:chgData name="Ferrari Lea" userId="S::lea.ferrari@unipd.it::76de2d51-a5bc-493f-a7d6-16f2215d8c59" providerId="AD" clId="Web-{2C934E0B-4150-C548-B313-9789060BDDA0}"/>
    <pc:docChg chg="modSld">
      <pc:chgData name="Ferrari Lea" userId="S::lea.ferrari@unipd.it::76de2d51-a5bc-493f-a7d6-16f2215d8c59" providerId="AD" clId="Web-{2C934E0B-4150-C548-B313-9789060BDDA0}" dt="2021-07-22T07:51:08.730" v="2" actId="1076"/>
      <pc:docMkLst>
        <pc:docMk/>
      </pc:docMkLst>
      <pc:sldChg chg="modSp">
        <pc:chgData name="Ferrari Lea" userId="S::lea.ferrari@unipd.it::76de2d51-a5bc-493f-a7d6-16f2215d8c59" providerId="AD" clId="Web-{2C934E0B-4150-C548-B313-9789060BDDA0}" dt="2021-07-22T07:51:08.730" v="2" actId="1076"/>
        <pc:sldMkLst>
          <pc:docMk/>
          <pc:sldMk cId="744719107" sldId="266"/>
        </pc:sldMkLst>
        <pc:spChg chg="mod">
          <ac:chgData name="Ferrari Lea" userId="S::lea.ferrari@unipd.it::76de2d51-a5bc-493f-a7d6-16f2215d8c59" providerId="AD" clId="Web-{2C934E0B-4150-C548-B313-9789060BDDA0}" dt="2021-07-22T07:51:08.730" v="2" actId="1076"/>
          <ac:spMkLst>
            <pc:docMk/>
            <pc:sldMk cId="744719107" sldId="266"/>
            <ac:spMk id="2" creationId="{00000000-0000-0000-0000-000000000000}"/>
          </ac:spMkLst>
        </pc:spChg>
      </pc:sldChg>
    </pc:docChg>
  </pc:docChgLst>
  <pc:docChgLst>
    <pc:chgData name="Ferrari Lea" userId="S::lea.ferrari@unipd.it::76de2d51-a5bc-493f-a7d6-16f2215d8c59" providerId="AD" clId="Web-{D3421CCE-DD32-EAFB-A06E-BFB8BC3849F3}"/>
    <pc:docChg chg="modSld">
      <pc:chgData name="Ferrari Lea" userId="S::lea.ferrari@unipd.it::76de2d51-a5bc-493f-a7d6-16f2215d8c59" providerId="AD" clId="Web-{D3421CCE-DD32-EAFB-A06E-BFB8BC3849F3}" dt="2021-07-22T08:44:28.838" v="8" actId="14100"/>
      <pc:docMkLst>
        <pc:docMk/>
      </pc:docMkLst>
      <pc:sldChg chg="modSp">
        <pc:chgData name="Ferrari Lea" userId="S::lea.ferrari@unipd.it::76de2d51-a5bc-493f-a7d6-16f2215d8c59" providerId="AD" clId="Web-{D3421CCE-DD32-EAFB-A06E-BFB8BC3849F3}" dt="2021-07-22T08:44:28.838" v="8" actId="14100"/>
        <pc:sldMkLst>
          <pc:docMk/>
          <pc:sldMk cId="3214650052" sldId="256"/>
        </pc:sldMkLst>
        <pc:spChg chg="mod">
          <ac:chgData name="Ferrari Lea" userId="S::lea.ferrari@unipd.it::76de2d51-a5bc-493f-a7d6-16f2215d8c59" providerId="AD" clId="Web-{D3421CCE-DD32-EAFB-A06E-BFB8BC3849F3}" dt="2021-07-22T08:44:28.838" v="8" actId="14100"/>
          <ac:spMkLst>
            <pc:docMk/>
            <pc:sldMk cId="3214650052" sldId="256"/>
            <ac:spMk id="3" creationId="{4D85DFB1-1D3B-454B-A63E-5CAA129CA1D9}"/>
          </ac:spMkLst>
        </pc:spChg>
      </pc:sldChg>
    </pc:docChg>
  </pc:docChgLst>
</pc:chgInfo>
</file>

<file path=ppt/comments/modernComment_120_BEE6931E.xml><?xml version="1.0" encoding="utf-8"?>
<p188:cmLst xmlns:a="http://schemas.openxmlformats.org/drawingml/2006/main" xmlns:r="http://schemas.openxmlformats.org/officeDocument/2006/relationships" xmlns:p188="http://schemas.microsoft.com/office/powerpoint/2018/8/main">
  <p188:cm id="{39D8C0D2-83EF-479B-9C43-ED9634041461}" authorId="{219CE7E5-D9F2-594B-9BA9-F02980F328D8}" created="2021-11-25T09:50:26.751">
    <ac:txMkLst xmlns:ac="http://schemas.microsoft.com/office/drawing/2013/main/command">
      <pc:docMk xmlns:pc="http://schemas.microsoft.com/office/powerpoint/2013/main/command"/>
      <pc:sldMk xmlns:pc="http://schemas.microsoft.com/office/powerpoint/2013/main/command" cId="3202781982" sldId="288"/>
      <ac:spMk id="7" creationId="{B5E363EA-312A-4EAB-89CD-862E7C98E7C6}"/>
      <ac:txMk cp="595">
        <ac:context len="1689" hash="1906949801"/>
      </ac:txMk>
    </ac:txMkLst>
    <p188:pos x="11246034" y="1607949"/>
    <p188:txBody>
      <a:bodyPr/>
      <a:lstStyle/>
      <a:p>
        <a:r>
          <a:rPr lang="el-GR"/>
          <a:t>το νόημα εδώ</a:t>
        </a:r>
      </a:p>
    </p188:txBody>
  </p188:cm>
</p188:cmLst>
</file>

<file path=ppt/comments/modernComment_127_D6FCC568.xml><?xml version="1.0" encoding="utf-8"?>
<p188:cmLst xmlns:a="http://schemas.openxmlformats.org/drawingml/2006/main" xmlns:r="http://schemas.openxmlformats.org/officeDocument/2006/relationships" xmlns:p188="http://schemas.microsoft.com/office/powerpoint/2018/8/main">
  <p188:cm id="{5E7692E9-7D07-4EF4-9DD2-FD0EC63190F3}" authorId="{219CE7E5-D9F2-594B-9BA9-F02980F328D8}" created="2021-11-25T09:48:41.824">
    <ac:deMkLst xmlns:ac="http://schemas.microsoft.com/office/drawing/2013/main/command">
      <pc:docMk xmlns:pc="http://schemas.microsoft.com/office/powerpoint/2013/main/command"/>
      <pc:sldMk xmlns:pc="http://schemas.microsoft.com/office/powerpoint/2013/main/command" cId="3606889832" sldId="295"/>
      <ac:graphicFrameMk id="2" creationId="{00000000-0000-0000-0000-000000000000}"/>
    </ac:deMkLst>
    <p188:pos x="3461085" y="4932680"/>
    <p188:txBody>
      <a:bodyPr/>
      <a:lstStyle/>
      <a:p>
        <a:r>
          <a:rPr lang="el-GR"/>
          <a:t>δεν ξέρω αν εδώ εννοούσαν less complex αντί για more..</a:t>
        </a:r>
      </a:p>
    </p188:txBody>
  </p188:cm>
</p188: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F4376-4D92-4C64-92BF-4C2BEC83F8AF}"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sr-Latn-RS"/>
        </a:p>
      </dgm:t>
    </dgm:pt>
    <dgm:pt modelId="{24EBB830-17DF-4F4B-9D91-36F8329E2052}">
      <dgm:prSet phldrT="[Text]" custT="1"/>
      <dgm:spPr>
        <a:solidFill>
          <a:schemeClr val="accent5">
            <a:lumMod val="40000"/>
            <a:lumOff val="60000"/>
          </a:schemeClr>
        </a:solidFill>
      </dgm:spPr>
      <dgm:t>
        <a:bodyPr/>
        <a:lstStyle/>
        <a:p>
          <a:r>
            <a:rPr lang="el-GR" sz="1000" b="0" noProof="0" dirty="0"/>
            <a:t>Αριθμός θέσεων εργασίας</a:t>
          </a:r>
          <a:endParaRPr lang="en-US" sz="1000" b="0" noProof="0" dirty="0"/>
        </a:p>
      </dgm:t>
    </dgm:pt>
    <dgm:pt modelId="{EC5E7062-24FC-45E7-94E3-C94319556062}" type="parTrans" cxnId="{C9BDE84E-0B6D-45AB-8CCB-C347D5D4096B}">
      <dgm:prSet/>
      <dgm:spPr/>
      <dgm:t>
        <a:bodyPr/>
        <a:lstStyle/>
        <a:p>
          <a:endParaRPr lang="sr-Latn-RS"/>
        </a:p>
      </dgm:t>
    </dgm:pt>
    <dgm:pt modelId="{7B616DED-39A6-45C1-A55F-B1CD618863A0}" type="sibTrans" cxnId="{C9BDE84E-0B6D-45AB-8CCB-C347D5D4096B}">
      <dgm:prSet/>
      <dgm:spPr/>
      <dgm:t>
        <a:bodyPr/>
        <a:lstStyle/>
        <a:p>
          <a:endParaRPr lang="sr-Latn-RS"/>
        </a:p>
      </dgm:t>
    </dgm:pt>
    <dgm:pt modelId="{BD903418-4658-4E74-B073-3DE23C069ED3}">
      <dgm:prSet phldrT="[Text]"/>
      <dgm:spPr/>
      <dgm:t>
        <a:bodyPr/>
        <a:lstStyle/>
        <a:p>
          <a:r>
            <a:rPr lang="el-GR" noProof="0" dirty="0"/>
            <a:t>Δημιουργία θέσεων</a:t>
          </a:r>
          <a:endParaRPr lang="en-US" noProof="0" dirty="0"/>
        </a:p>
      </dgm:t>
    </dgm:pt>
    <dgm:pt modelId="{0C6A4AED-C57D-4606-B616-F3981A7402D2}" type="parTrans" cxnId="{98D322C4-E761-4606-AE93-B34D56FFD8A9}">
      <dgm:prSet/>
      <dgm:spPr/>
      <dgm:t>
        <a:bodyPr/>
        <a:lstStyle/>
        <a:p>
          <a:endParaRPr lang="sr-Latn-RS"/>
        </a:p>
      </dgm:t>
    </dgm:pt>
    <dgm:pt modelId="{854171BA-9F6B-4E7A-914A-0C24F5DE941D}" type="sibTrans" cxnId="{98D322C4-E761-4606-AE93-B34D56FFD8A9}">
      <dgm:prSet/>
      <dgm:spPr/>
      <dgm:t>
        <a:bodyPr/>
        <a:lstStyle/>
        <a:p>
          <a:endParaRPr lang="sr-Latn-RS"/>
        </a:p>
      </dgm:t>
    </dgm:pt>
    <dgm:pt modelId="{A9DF9451-DF09-4615-9AAE-322D9008FBE4}">
      <dgm:prSet phldrT="[Text]" custT="1"/>
      <dgm:spPr>
        <a:solidFill>
          <a:schemeClr val="accent5">
            <a:lumMod val="40000"/>
            <a:lumOff val="60000"/>
          </a:schemeClr>
        </a:solidFill>
      </dgm:spPr>
      <dgm:t>
        <a:bodyPr/>
        <a:lstStyle/>
        <a:p>
          <a:r>
            <a:rPr lang="el-GR" sz="1000" noProof="0" dirty="0"/>
            <a:t>Κοινωνική προστασία</a:t>
          </a:r>
          <a:endParaRPr lang="en-US" sz="1000" noProof="0" dirty="0"/>
        </a:p>
      </dgm:t>
    </dgm:pt>
    <dgm:pt modelId="{EBB607F5-1B68-46F5-8294-3FC534F0F653}" type="parTrans" cxnId="{4C2F99B6-2702-4199-9E7D-1AC09A434CC1}">
      <dgm:prSet/>
      <dgm:spPr/>
      <dgm:t>
        <a:bodyPr/>
        <a:lstStyle/>
        <a:p>
          <a:endParaRPr lang="sr-Latn-RS"/>
        </a:p>
      </dgm:t>
    </dgm:pt>
    <dgm:pt modelId="{FA21AD12-DE8D-40C6-A828-320360EA8675}" type="sibTrans" cxnId="{4C2F99B6-2702-4199-9E7D-1AC09A434CC1}">
      <dgm:prSet/>
      <dgm:spPr/>
      <dgm:t>
        <a:bodyPr/>
        <a:lstStyle/>
        <a:p>
          <a:endParaRPr lang="sr-Latn-RS"/>
        </a:p>
      </dgm:t>
    </dgm:pt>
    <dgm:pt modelId="{1A2E033B-45E9-4488-845B-5F6D38CC5925}">
      <dgm:prSet phldrT="[Text]"/>
      <dgm:spPr>
        <a:solidFill>
          <a:schemeClr val="accent5">
            <a:lumMod val="20000"/>
            <a:lumOff val="80000"/>
            <a:alpha val="90000"/>
          </a:schemeClr>
        </a:solidFill>
      </dgm:spPr>
      <dgm:t>
        <a:bodyPr/>
        <a:lstStyle/>
        <a:p>
          <a:r>
            <a:rPr lang="el-GR" noProof="0" dirty="0"/>
            <a:t>Βιωσιμότητα των συστημάτων κοινωνικής προστασίας</a:t>
          </a:r>
          <a:endParaRPr lang="sr-Latn-RS" dirty="0"/>
        </a:p>
      </dgm:t>
    </dgm:pt>
    <dgm:pt modelId="{B6019902-107B-4731-BD86-BC248F6D93E0}" type="parTrans" cxnId="{92EB85C1-8F17-4491-89F4-5CE974124C9E}">
      <dgm:prSet/>
      <dgm:spPr/>
      <dgm:t>
        <a:bodyPr/>
        <a:lstStyle/>
        <a:p>
          <a:endParaRPr lang="sr-Latn-RS"/>
        </a:p>
      </dgm:t>
    </dgm:pt>
    <dgm:pt modelId="{3750DC3E-30CA-447E-88DB-295CF3E60E62}" type="sibTrans" cxnId="{92EB85C1-8F17-4491-89F4-5CE974124C9E}">
      <dgm:prSet/>
      <dgm:spPr/>
      <dgm:t>
        <a:bodyPr/>
        <a:lstStyle/>
        <a:p>
          <a:endParaRPr lang="sr-Latn-RS"/>
        </a:p>
      </dgm:t>
    </dgm:pt>
    <dgm:pt modelId="{F5097E21-6973-4BBD-B4E4-D4F140EAA359}">
      <dgm:prSet phldrT="[Text]"/>
      <dgm:spPr>
        <a:solidFill>
          <a:schemeClr val="accent5">
            <a:lumMod val="20000"/>
            <a:lumOff val="80000"/>
            <a:alpha val="90000"/>
          </a:schemeClr>
        </a:solidFill>
      </dgm:spPr>
      <dgm:t>
        <a:bodyPr/>
        <a:lstStyle/>
        <a:p>
          <a:r>
            <a:rPr lang="el-GR" dirty="0"/>
            <a:t>Πώς θα μπορούσαν να εξελιχθούν οι οργανώσεις των εργαζομένων (επαγγελματικές οργανώσεις, συνδικάτα κλπ. ) τα επόμενα χρόνια</a:t>
          </a:r>
          <a:endParaRPr lang="sr-Latn-RS" dirty="0"/>
        </a:p>
      </dgm:t>
    </dgm:pt>
    <dgm:pt modelId="{9DD17D5F-E3E9-4A06-B396-CBD4E10498D6}" type="parTrans" cxnId="{AD94709A-25B1-4B50-9352-E48A49681965}">
      <dgm:prSet/>
      <dgm:spPr/>
      <dgm:t>
        <a:bodyPr/>
        <a:lstStyle/>
        <a:p>
          <a:endParaRPr lang="sr-Latn-RS"/>
        </a:p>
      </dgm:t>
    </dgm:pt>
    <dgm:pt modelId="{492BB485-7269-4EA7-9A9A-B9F57283D095}" type="sibTrans" cxnId="{AD94709A-25B1-4B50-9352-E48A49681965}">
      <dgm:prSet/>
      <dgm:spPr/>
      <dgm:t>
        <a:bodyPr/>
        <a:lstStyle/>
        <a:p>
          <a:endParaRPr lang="sr-Latn-RS"/>
        </a:p>
      </dgm:t>
    </dgm:pt>
    <dgm:pt modelId="{9D1A61C9-AFDC-43AE-8AEA-8460EB434D69}">
      <dgm:prSet custT="1"/>
      <dgm:spPr>
        <a:solidFill>
          <a:schemeClr val="accent5">
            <a:lumMod val="60000"/>
            <a:lumOff val="40000"/>
          </a:schemeClr>
        </a:solidFill>
      </dgm:spPr>
      <dgm:t>
        <a:bodyPr/>
        <a:lstStyle/>
        <a:p>
          <a:r>
            <a:rPr lang="el-GR" sz="1000" noProof="0" dirty="0"/>
            <a:t>Το μέλλον της ποιότητας εργασίας</a:t>
          </a:r>
          <a:endParaRPr lang="en-US" sz="1000" noProof="0" dirty="0"/>
        </a:p>
      </dgm:t>
    </dgm:pt>
    <dgm:pt modelId="{C0A9C88D-8258-4FAA-B777-C4D20ED12A94}" type="parTrans" cxnId="{3B9C5ED4-0756-4AFE-B094-0870F4F7BD2E}">
      <dgm:prSet/>
      <dgm:spPr/>
      <dgm:t>
        <a:bodyPr/>
        <a:lstStyle/>
        <a:p>
          <a:endParaRPr lang="sr-Latn-RS"/>
        </a:p>
      </dgm:t>
    </dgm:pt>
    <dgm:pt modelId="{400ACEC0-7E32-4CFD-98C5-7152ACE227AC}" type="sibTrans" cxnId="{3B9C5ED4-0756-4AFE-B094-0870F4F7BD2E}">
      <dgm:prSet/>
      <dgm:spPr/>
      <dgm:t>
        <a:bodyPr/>
        <a:lstStyle/>
        <a:p>
          <a:endParaRPr lang="sr-Latn-RS"/>
        </a:p>
      </dgm:t>
    </dgm:pt>
    <dgm:pt modelId="{5E3CE710-A299-4F7C-B312-139E095599BB}">
      <dgm:prSet/>
      <dgm:spPr>
        <a:solidFill>
          <a:schemeClr val="accent5">
            <a:lumMod val="20000"/>
            <a:lumOff val="80000"/>
            <a:alpha val="90000"/>
          </a:schemeClr>
        </a:solidFill>
      </dgm:spPr>
      <dgm:t>
        <a:bodyPr/>
        <a:lstStyle/>
        <a:p>
          <a:r>
            <a:rPr lang="el-GR" noProof="0" dirty="0"/>
            <a:t>Οι συνθήκες εργασίας στο μέλλον</a:t>
          </a:r>
          <a:endParaRPr lang="en-US" noProof="0" dirty="0"/>
        </a:p>
      </dgm:t>
    </dgm:pt>
    <dgm:pt modelId="{089F7BB0-5136-443D-BFFC-357C17813DC1}" type="parTrans" cxnId="{6379588A-B9E4-4912-9252-7757A91A2FE1}">
      <dgm:prSet/>
      <dgm:spPr/>
      <dgm:t>
        <a:bodyPr/>
        <a:lstStyle/>
        <a:p>
          <a:endParaRPr lang="sr-Latn-RS"/>
        </a:p>
      </dgm:t>
    </dgm:pt>
    <dgm:pt modelId="{0C475D65-EA30-49FD-AA6B-A6891B2B5B84}" type="sibTrans" cxnId="{6379588A-B9E4-4912-9252-7757A91A2FE1}">
      <dgm:prSet/>
      <dgm:spPr/>
      <dgm:t>
        <a:bodyPr/>
        <a:lstStyle/>
        <a:p>
          <a:endParaRPr lang="sr-Latn-RS"/>
        </a:p>
      </dgm:t>
    </dgm:pt>
    <dgm:pt modelId="{73CB750D-9897-4EC2-B7DD-F0D4B445C55A}">
      <dgm:prSet custT="1"/>
      <dgm:spPr>
        <a:solidFill>
          <a:schemeClr val="accent5">
            <a:lumMod val="60000"/>
            <a:lumOff val="40000"/>
          </a:schemeClr>
        </a:solidFill>
      </dgm:spPr>
      <dgm:t>
        <a:bodyPr/>
        <a:lstStyle/>
        <a:p>
          <a:endParaRPr lang="el-GR" sz="1000" noProof="0" dirty="0"/>
        </a:p>
        <a:p>
          <a:r>
            <a:rPr lang="el-GR" sz="1000" noProof="0" dirty="0"/>
            <a:t>Μισθολογική και εισοδηματική</a:t>
          </a:r>
        </a:p>
        <a:p>
          <a:r>
            <a:rPr lang="el-GR" sz="1000" noProof="0" dirty="0"/>
            <a:t> ανισότητα</a:t>
          </a:r>
        </a:p>
        <a:p>
          <a:endParaRPr lang="sr-Latn-RS" sz="900" dirty="0"/>
        </a:p>
      </dgm:t>
    </dgm:pt>
    <dgm:pt modelId="{26DF8ED7-F11D-443A-B772-E195A9B19F06}" type="parTrans" cxnId="{ABBE3EF8-34E8-45F0-B7A1-06C35DA57EAE}">
      <dgm:prSet/>
      <dgm:spPr/>
      <dgm:t>
        <a:bodyPr/>
        <a:lstStyle/>
        <a:p>
          <a:endParaRPr lang="sr-Latn-RS"/>
        </a:p>
      </dgm:t>
    </dgm:pt>
    <dgm:pt modelId="{CB36F855-8FD8-4A54-8716-9889B383300C}" type="sibTrans" cxnId="{ABBE3EF8-34E8-45F0-B7A1-06C35DA57EAE}">
      <dgm:prSet/>
      <dgm:spPr/>
      <dgm:t>
        <a:bodyPr/>
        <a:lstStyle/>
        <a:p>
          <a:endParaRPr lang="sr-Latn-RS"/>
        </a:p>
      </dgm:t>
    </dgm:pt>
    <dgm:pt modelId="{6FCF4134-C09E-430E-BBC0-FEEBBDC805BF}">
      <dgm:prSet/>
      <dgm:spPr>
        <a:solidFill>
          <a:schemeClr val="accent5">
            <a:lumMod val="20000"/>
            <a:lumOff val="80000"/>
            <a:alpha val="90000"/>
          </a:schemeClr>
        </a:solidFill>
      </dgm:spPr>
      <dgm:t>
        <a:bodyPr/>
        <a:lstStyle/>
        <a:p>
          <a:r>
            <a:rPr lang="el-GR" dirty="0"/>
            <a:t>Μέση αύξηση μισθών και αποδοχών</a:t>
          </a:r>
          <a:endParaRPr lang="sr-Latn-RS" dirty="0"/>
        </a:p>
      </dgm:t>
    </dgm:pt>
    <dgm:pt modelId="{6A439320-38D4-454B-A800-AD11A73183F7}" type="parTrans" cxnId="{94659B9E-706C-426C-B003-AF354A0BDB26}">
      <dgm:prSet/>
      <dgm:spPr/>
      <dgm:t>
        <a:bodyPr/>
        <a:lstStyle/>
        <a:p>
          <a:endParaRPr lang="sr-Latn-RS"/>
        </a:p>
      </dgm:t>
    </dgm:pt>
    <dgm:pt modelId="{81B8D731-61ED-40D3-AD76-35B268351F71}" type="sibTrans" cxnId="{94659B9E-706C-426C-B003-AF354A0BDB26}">
      <dgm:prSet/>
      <dgm:spPr/>
      <dgm:t>
        <a:bodyPr/>
        <a:lstStyle/>
        <a:p>
          <a:endParaRPr lang="sr-Latn-RS"/>
        </a:p>
      </dgm:t>
    </dgm:pt>
    <dgm:pt modelId="{F43151E0-62D2-47EC-8096-DF42251713DB}">
      <dgm:prSet/>
      <dgm:spPr/>
      <dgm:t>
        <a:bodyPr/>
        <a:lstStyle/>
        <a:p>
          <a:r>
            <a:rPr lang="el-GR" dirty="0"/>
            <a:t>Μείωση θέσεων εργασίας</a:t>
          </a:r>
          <a:endParaRPr lang="sr-Latn-RS" dirty="0"/>
        </a:p>
      </dgm:t>
    </dgm:pt>
    <dgm:pt modelId="{6BA2F502-6473-4DB7-8E7D-D8A3837A107D}" type="parTrans" cxnId="{E4B1198C-A7DA-45B4-A3BD-F4A7297E8CD8}">
      <dgm:prSet/>
      <dgm:spPr/>
      <dgm:t>
        <a:bodyPr/>
        <a:lstStyle/>
        <a:p>
          <a:endParaRPr lang="sr-Latn-RS"/>
        </a:p>
      </dgm:t>
    </dgm:pt>
    <dgm:pt modelId="{837D7E11-7F35-46F2-8266-02A32B5AB6FF}" type="sibTrans" cxnId="{E4B1198C-A7DA-45B4-A3BD-F4A7297E8CD8}">
      <dgm:prSet/>
      <dgm:spPr/>
      <dgm:t>
        <a:bodyPr/>
        <a:lstStyle/>
        <a:p>
          <a:endParaRPr lang="sr-Latn-RS"/>
        </a:p>
      </dgm:t>
    </dgm:pt>
    <dgm:pt modelId="{4702DB90-B8F3-48FF-B593-FE3A10F6019C}">
      <dgm:prSet/>
      <dgm:spPr/>
      <dgm:t>
        <a:bodyPr/>
        <a:lstStyle/>
        <a:p>
          <a:r>
            <a:rPr lang="el-GR" dirty="0"/>
            <a:t>Το μελλοντικό μείγμα του εργατικού Δυναμικού</a:t>
          </a:r>
          <a:endParaRPr lang="sr-Latn-RS" dirty="0"/>
        </a:p>
      </dgm:t>
    </dgm:pt>
    <dgm:pt modelId="{EDE1B7CF-0F4C-4D0A-94FD-0BC3337DF8D0}" type="parTrans" cxnId="{1EBE2996-9322-4658-98A2-D2F4E2C423FF}">
      <dgm:prSet/>
      <dgm:spPr/>
      <dgm:t>
        <a:bodyPr/>
        <a:lstStyle/>
        <a:p>
          <a:endParaRPr lang="sr-Latn-RS"/>
        </a:p>
      </dgm:t>
    </dgm:pt>
    <dgm:pt modelId="{77D709BC-0EFB-4DFC-912C-20F09740195A}" type="sibTrans" cxnId="{1EBE2996-9322-4658-98A2-D2F4E2C423FF}">
      <dgm:prSet/>
      <dgm:spPr/>
      <dgm:t>
        <a:bodyPr/>
        <a:lstStyle/>
        <a:p>
          <a:endParaRPr lang="sr-Latn-RS"/>
        </a:p>
      </dgm:t>
    </dgm:pt>
    <dgm:pt modelId="{5E7C971B-DE01-4392-A313-9701787C942E}">
      <dgm:prSet/>
      <dgm:spPr>
        <a:solidFill>
          <a:schemeClr val="accent5">
            <a:lumMod val="20000"/>
            <a:lumOff val="80000"/>
            <a:alpha val="90000"/>
          </a:schemeClr>
        </a:solidFill>
      </dgm:spPr>
      <dgm:t>
        <a:bodyPr/>
        <a:lstStyle/>
        <a:p>
          <a:r>
            <a:rPr lang="el-GR" dirty="0"/>
            <a:t>Κατανομή μισθών και αποδοχών σε όλα τα νοικοκυριά στο μέλλον</a:t>
          </a:r>
          <a:endParaRPr lang="sr-Latn-RS" dirty="0"/>
        </a:p>
      </dgm:t>
    </dgm:pt>
    <dgm:pt modelId="{C77FFDFA-A9E4-4CDD-8B7E-448120CDDC9D}" type="parTrans" cxnId="{E9F223BD-3EEA-4D11-8D69-3D678034CA69}">
      <dgm:prSet/>
      <dgm:spPr/>
      <dgm:t>
        <a:bodyPr/>
        <a:lstStyle/>
        <a:p>
          <a:endParaRPr lang="sr-Latn-RS"/>
        </a:p>
      </dgm:t>
    </dgm:pt>
    <dgm:pt modelId="{2F9ED6E8-8B52-4D3A-8F8C-62941CAEE3CE}" type="sibTrans" cxnId="{E9F223BD-3EEA-4D11-8D69-3D678034CA69}">
      <dgm:prSet/>
      <dgm:spPr/>
      <dgm:t>
        <a:bodyPr/>
        <a:lstStyle/>
        <a:p>
          <a:endParaRPr lang="sr-Latn-RS"/>
        </a:p>
      </dgm:t>
    </dgm:pt>
    <dgm:pt modelId="{1CD84596-DAC0-4558-9585-3D16284B7D8E}">
      <dgm:prSet custT="1"/>
      <dgm:spPr>
        <a:solidFill>
          <a:schemeClr val="accent5">
            <a:lumMod val="40000"/>
            <a:lumOff val="60000"/>
          </a:schemeClr>
        </a:solidFill>
      </dgm:spPr>
      <dgm:t>
        <a:bodyPr/>
        <a:lstStyle/>
        <a:p>
          <a:r>
            <a:rPr lang="el-GR" sz="1000" dirty="0"/>
            <a:t>Το μέλλον του κοινωνικού διαλόγου και των εργασιακών σχέσεων </a:t>
          </a:r>
        </a:p>
        <a:p>
          <a:endParaRPr lang="en-US" sz="1200" noProof="0" dirty="0"/>
        </a:p>
      </dgm:t>
    </dgm:pt>
    <dgm:pt modelId="{F509D7AF-D75F-420F-81E2-9DFF86A6D435}" type="parTrans" cxnId="{BFB02FB8-D3D4-4A6D-8CD3-8B63D4B4C769}">
      <dgm:prSet/>
      <dgm:spPr/>
      <dgm:t>
        <a:bodyPr/>
        <a:lstStyle/>
        <a:p>
          <a:endParaRPr lang="sr-Latn-RS"/>
        </a:p>
      </dgm:t>
    </dgm:pt>
    <dgm:pt modelId="{7F348C33-B028-433D-BDFB-17675659DFE6}" type="sibTrans" cxnId="{BFB02FB8-D3D4-4A6D-8CD3-8B63D4B4C769}">
      <dgm:prSet/>
      <dgm:spPr/>
      <dgm:t>
        <a:bodyPr/>
        <a:lstStyle/>
        <a:p>
          <a:endParaRPr lang="sr-Latn-RS"/>
        </a:p>
      </dgm:t>
    </dgm:pt>
    <dgm:pt modelId="{156AF5AB-4902-4856-BA1A-CD377BD7345F}" type="pres">
      <dgm:prSet presAssocID="{5C7F4376-4D92-4C64-92BF-4C2BEC83F8AF}" presName="Name0" presStyleCnt="0">
        <dgm:presLayoutVars>
          <dgm:dir/>
          <dgm:animLvl val="lvl"/>
          <dgm:resizeHandles val="exact"/>
        </dgm:presLayoutVars>
      </dgm:prSet>
      <dgm:spPr/>
    </dgm:pt>
    <dgm:pt modelId="{8517D73F-7659-4310-B18E-381B755B675A}" type="pres">
      <dgm:prSet presAssocID="{24EBB830-17DF-4F4B-9D91-36F8329E2052}" presName="linNode" presStyleCnt="0"/>
      <dgm:spPr/>
    </dgm:pt>
    <dgm:pt modelId="{4F0B0791-0499-42C5-86DD-6116DAB70507}" type="pres">
      <dgm:prSet presAssocID="{24EBB830-17DF-4F4B-9D91-36F8329E2052}" presName="parentText" presStyleLbl="node1" presStyleIdx="0" presStyleCnt="5" custLinFactNeighborY="-250">
        <dgm:presLayoutVars>
          <dgm:chMax val="1"/>
          <dgm:bulletEnabled val="1"/>
        </dgm:presLayoutVars>
      </dgm:prSet>
      <dgm:spPr/>
    </dgm:pt>
    <dgm:pt modelId="{73AFD40E-31D5-4F96-B13D-7508B512BCD0}" type="pres">
      <dgm:prSet presAssocID="{24EBB830-17DF-4F4B-9D91-36F8329E2052}" presName="descendantText" presStyleLbl="alignAccFollowNode1" presStyleIdx="0" presStyleCnt="5">
        <dgm:presLayoutVars>
          <dgm:bulletEnabled val="1"/>
        </dgm:presLayoutVars>
      </dgm:prSet>
      <dgm:spPr/>
    </dgm:pt>
    <dgm:pt modelId="{B9ABE014-5872-457E-B9E3-856EF831C2B8}" type="pres">
      <dgm:prSet presAssocID="{7B616DED-39A6-45C1-A55F-B1CD618863A0}" presName="sp" presStyleCnt="0"/>
      <dgm:spPr/>
    </dgm:pt>
    <dgm:pt modelId="{A856240F-5FBF-49BE-A193-88AE0ABAEC4A}" type="pres">
      <dgm:prSet presAssocID="{9D1A61C9-AFDC-43AE-8AEA-8460EB434D69}" presName="linNode" presStyleCnt="0"/>
      <dgm:spPr/>
    </dgm:pt>
    <dgm:pt modelId="{2C3FB73A-A5F1-4512-A188-F5F9A35C8B36}" type="pres">
      <dgm:prSet presAssocID="{9D1A61C9-AFDC-43AE-8AEA-8460EB434D69}" presName="parentText" presStyleLbl="node1" presStyleIdx="1" presStyleCnt="5">
        <dgm:presLayoutVars>
          <dgm:chMax val="1"/>
          <dgm:bulletEnabled val="1"/>
        </dgm:presLayoutVars>
      </dgm:prSet>
      <dgm:spPr/>
    </dgm:pt>
    <dgm:pt modelId="{830C79AE-2642-4FDF-A0EB-DF113B0D3705}" type="pres">
      <dgm:prSet presAssocID="{9D1A61C9-AFDC-43AE-8AEA-8460EB434D69}" presName="descendantText" presStyleLbl="alignAccFollowNode1" presStyleIdx="1" presStyleCnt="5" custLinFactNeighborX="1323" custLinFactNeighborY="0">
        <dgm:presLayoutVars>
          <dgm:bulletEnabled val="1"/>
        </dgm:presLayoutVars>
      </dgm:prSet>
      <dgm:spPr/>
    </dgm:pt>
    <dgm:pt modelId="{DF03C613-FBF6-4DF4-BE03-1C3EC9B6496D}" type="pres">
      <dgm:prSet presAssocID="{400ACEC0-7E32-4CFD-98C5-7152ACE227AC}" presName="sp" presStyleCnt="0"/>
      <dgm:spPr/>
    </dgm:pt>
    <dgm:pt modelId="{7B935E74-7A63-4943-93B3-A1FF7A96C79C}" type="pres">
      <dgm:prSet presAssocID="{A9DF9451-DF09-4615-9AAE-322D9008FBE4}" presName="linNode" presStyleCnt="0"/>
      <dgm:spPr/>
    </dgm:pt>
    <dgm:pt modelId="{A174C4FE-BCA2-4CEF-AEBF-F7675321BB7D}" type="pres">
      <dgm:prSet presAssocID="{A9DF9451-DF09-4615-9AAE-322D9008FBE4}" presName="parentText" presStyleLbl="node1" presStyleIdx="2" presStyleCnt="5">
        <dgm:presLayoutVars>
          <dgm:chMax val="1"/>
          <dgm:bulletEnabled val="1"/>
        </dgm:presLayoutVars>
      </dgm:prSet>
      <dgm:spPr/>
    </dgm:pt>
    <dgm:pt modelId="{F3AFF6AB-2A91-498B-A9D2-33F5F68D571C}" type="pres">
      <dgm:prSet presAssocID="{A9DF9451-DF09-4615-9AAE-322D9008FBE4}" presName="descendantText" presStyleLbl="alignAccFollowNode1" presStyleIdx="2" presStyleCnt="5">
        <dgm:presLayoutVars>
          <dgm:bulletEnabled val="1"/>
        </dgm:presLayoutVars>
      </dgm:prSet>
      <dgm:spPr/>
    </dgm:pt>
    <dgm:pt modelId="{993C9723-BB3B-4ABD-9731-D51115CB587F}" type="pres">
      <dgm:prSet presAssocID="{FA21AD12-DE8D-40C6-A828-320360EA8675}" presName="sp" presStyleCnt="0"/>
      <dgm:spPr/>
    </dgm:pt>
    <dgm:pt modelId="{2D2E73B1-181C-4829-91E9-5200EAEBF0C8}" type="pres">
      <dgm:prSet presAssocID="{73CB750D-9897-4EC2-B7DD-F0D4B445C55A}" presName="linNode" presStyleCnt="0"/>
      <dgm:spPr/>
    </dgm:pt>
    <dgm:pt modelId="{130A17CC-90B9-4969-8C60-807E20C62D62}" type="pres">
      <dgm:prSet presAssocID="{73CB750D-9897-4EC2-B7DD-F0D4B445C55A}" presName="parentText" presStyleLbl="node1" presStyleIdx="3" presStyleCnt="5">
        <dgm:presLayoutVars>
          <dgm:chMax val="1"/>
          <dgm:bulletEnabled val="1"/>
        </dgm:presLayoutVars>
      </dgm:prSet>
      <dgm:spPr/>
    </dgm:pt>
    <dgm:pt modelId="{0444D376-6EEE-4537-B4E5-181C9C18B080}" type="pres">
      <dgm:prSet presAssocID="{73CB750D-9897-4EC2-B7DD-F0D4B445C55A}" presName="descendantText" presStyleLbl="alignAccFollowNode1" presStyleIdx="3" presStyleCnt="5">
        <dgm:presLayoutVars>
          <dgm:bulletEnabled val="1"/>
        </dgm:presLayoutVars>
      </dgm:prSet>
      <dgm:spPr/>
    </dgm:pt>
    <dgm:pt modelId="{07953DDB-987E-488C-83A2-F18A800B1C6C}" type="pres">
      <dgm:prSet presAssocID="{CB36F855-8FD8-4A54-8716-9889B383300C}" presName="sp" presStyleCnt="0"/>
      <dgm:spPr/>
    </dgm:pt>
    <dgm:pt modelId="{D214BCCD-84A4-46B6-BBF7-3900DE21B470}" type="pres">
      <dgm:prSet presAssocID="{1CD84596-DAC0-4558-9585-3D16284B7D8E}" presName="linNode" presStyleCnt="0"/>
      <dgm:spPr/>
    </dgm:pt>
    <dgm:pt modelId="{16B174C3-3DD8-4484-9015-E4553B5AEB7D}" type="pres">
      <dgm:prSet presAssocID="{1CD84596-DAC0-4558-9585-3D16284B7D8E}" presName="parentText" presStyleLbl="node1" presStyleIdx="4" presStyleCnt="5">
        <dgm:presLayoutVars>
          <dgm:chMax val="1"/>
          <dgm:bulletEnabled val="1"/>
        </dgm:presLayoutVars>
      </dgm:prSet>
      <dgm:spPr/>
    </dgm:pt>
    <dgm:pt modelId="{209410B7-6F7B-45FA-8679-0B6D5CFB175A}" type="pres">
      <dgm:prSet presAssocID="{1CD84596-DAC0-4558-9585-3D16284B7D8E}" presName="descendantText" presStyleLbl="alignAccFollowNode1" presStyleIdx="4" presStyleCnt="5">
        <dgm:presLayoutVars>
          <dgm:bulletEnabled val="1"/>
        </dgm:presLayoutVars>
      </dgm:prSet>
      <dgm:spPr/>
    </dgm:pt>
  </dgm:ptLst>
  <dgm:cxnLst>
    <dgm:cxn modelId="{80CFD601-AE7B-4A74-AC66-336D3F0CD61C}" type="presOf" srcId="{BD903418-4658-4E74-B073-3DE23C069ED3}" destId="{73AFD40E-31D5-4F96-B13D-7508B512BCD0}" srcOrd="0" destOrd="0" presId="urn:microsoft.com/office/officeart/2005/8/layout/vList5"/>
    <dgm:cxn modelId="{8D462F10-4FB8-42C6-81E8-DD0474263A37}" type="presOf" srcId="{F43151E0-62D2-47EC-8096-DF42251713DB}" destId="{73AFD40E-31D5-4F96-B13D-7508B512BCD0}" srcOrd="0" destOrd="1" presId="urn:microsoft.com/office/officeart/2005/8/layout/vList5"/>
    <dgm:cxn modelId="{659D2942-70F7-40FD-BCD3-149467F73C83}" type="presOf" srcId="{1A2E033B-45E9-4488-845B-5F6D38CC5925}" destId="{F3AFF6AB-2A91-498B-A9D2-33F5F68D571C}" srcOrd="0" destOrd="0" presId="urn:microsoft.com/office/officeart/2005/8/layout/vList5"/>
    <dgm:cxn modelId="{BD367C42-988D-4A96-8FE4-BC8B1F896D82}" type="presOf" srcId="{6FCF4134-C09E-430E-BBC0-FEEBBDC805BF}" destId="{0444D376-6EEE-4537-B4E5-181C9C18B080}" srcOrd="0" destOrd="0" presId="urn:microsoft.com/office/officeart/2005/8/layout/vList5"/>
    <dgm:cxn modelId="{B110A546-91EF-4617-9FEA-C70A6CFB34FC}" type="presOf" srcId="{F5097E21-6973-4BBD-B4E4-D4F140EAA359}" destId="{209410B7-6F7B-45FA-8679-0B6D5CFB175A}" srcOrd="0" destOrd="0" presId="urn:microsoft.com/office/officeart/2005/8/layout/vList5"/>
    <dgm:cxn modelId="{C9BDE84E-0B6D-45AB-8CCB-C347D5D4096B}" srcId="{5C7F4376-4D92-4C64-92BF-4C2BEC83F8AF}" destId="{24EBB830-17DF-4F4B-9D91-36F8329E2052}" srcOrd="0" destOrd="0" parTransId="{EC5E7062-24FC-45E7-94E3-C94319556062}" sibTransId="{7B616DED-39A6-45C1-A55F-B1CD618863A0}"/>
    <dgm:cxn modelId="{7F3C6957-B056-4407-8193-24F5D1399396}" type="presOf" srcId="{5C7F4376-4D92-4C64-92BF-4C2BEC83F8AF}" destId="{156AF5AB-4902-4856-BA1A-CD377BD7345F}" srcOrd="0" destOrd="0" presId="urn:microsoft.com/office/officeart/2005/8/layout/vList5"/>
    <dgm:cxn modelId="{98FDA788-7CBE-4939-96DF-C133FE4B973F}" type="presOf" srcId="{5E3CE710-A299-4F7C-B312-139E095599BB}" destId="{830C79AE-2642-4FDF-A0EB-DF113B0D3705}" srcOrd="0" destOrd="0" presId="urn:microsoft.com/office/officeart/2005/8/layout/vList5"/>
    <dgm:cxn modelId="{2B37ED89-E5C3-40BF-AAA8-36173A2CDD2E}" type="presOf" srcId="{A9DF9451-DF09-4615-9AAE-322D9008FBE4}" destId="{A174C4FE-BCA2-4CEF-AEBF-F7675321BB7D}" srcOrd="0" destOrd="0" presId="urn:microsoft.com/office/officeart/2005/8/layout/vList5"/>
    <dgm:cxn modelId="{6379588A-B9E4-4912-9252-7757A91A2FE1}" srcId="{9D1A61C9-AFDC-43AE-8AEA-8460EB434D69}" destId="{5E3CE710-A299-4F7C-B312-139E095599BB}" srcOrd="0" destOrd="0" parTransId="{089F7BB0-5136-443D-BFFC-357C17813DC1}" sibTransId="{0C475D65-EA30-49FD-AA6B-A6891B2B5B84}"/>
    <dgm:cxn modelId="{E4B1198C-A7DA-45B4-A3BD-F4A7297E8CD8}" srcId="{24EBB830-17DF-4F4B-9D91-36F8329E2052}" destId="{F43151E0-62D2-47EC-8096-DF42251713DB}" srcOrd="1" destOrd="0" parTransId="{6BA2F502-6473-4DB7-8E7D-D8A3837A107D}" sibTransId="{837D7E11-7F35-46F2-8266-02A32B5AB6FF}"/>
    <dgm:cxn modelId="{1EBE2996-9322-4658-98A2-D2F4E2C423FF}" srcId="{24EBB830-17DF-4F4B-9D91-36F8329E2052}" destId="{4702DB90-B8F3-48FF-B593-FE3A10F6019C}" srcOrd="2" destOrd="0" parTransId="{EDE1B7CF-0F4C-4D0A-94FD-0BC3337DF8D0}" sibTransId="{77D709BC-0EFB-4DFC-912C-20F09740195A}"/>
    <dgm:cxn modelId="{1F5BC899-4554-4C78-921A-EE70CC247C3D}" type="presOf" srcId="{5E7C971B-DE01-4392-A313-9701787C942E}" destId="{0444D376-6EEE-4537-B4E5-181C9C18B080}" srcOrd="0" destOrd="1" presId="urn:microsoft.com/office/officeart/2005/8/layout/vList5"/>
    <dgm:cxn modelId="{AD94709A-25B1-4B50-9352-E48A49681965}" srcId="{1CD84596-DAC0-4558-9585-3D16284B7D8E}" destId="{F5097E21-6973-4BBD-B4E4-D4F140EAA359}" srcOrd="0" destOrd="0" parTransId="{9DD17D5F-E3E9-4A06-B396-CBD4E10498D6}" sibTransId="{492BB485-7269-4EA7-9A9A-B9F57283D095}"/>
    <dgm:cxn modelId="{94659B9E-706C-426C-B003-AF354A0BDB26}" srcId="{73CB750D-9897-4EC2-B7DD-F0D4B445C55A}" destId="{6FCF4134-C09E-430E-BBC0-FEEBBDC805BF}" srcOrd="0" destOrd="0" parTransId="{6A439320-38D4-454B-A800-AD11A73183F7}" sibTransId="{81B8D731-61ED-40D3-AD76-35B268351F71}"/>
    <dgm:cxn modelId="{4A9E2DB6-4412-4E16-B567-1038D52B0184}" type="presOf" srcId="{4702DB90-B8F3-48FF-B593-FE3A10F6019C}" destId="{73AFD40E-31D5-4F96-B13D-7508B512BCD0}" srcOrd="0" destOrd="2" presId="urn:microsoft.com/office/officeart/2005/8/layout/vList5"/>
    <dgm:cxn modelId="{4C2F99B6-2702-4199-9E7D-1AC09A434CC1}" srcId="{5C7F4376-4D92-4C64-92BF-4C2BEC83F8AF}" destId="{A9DF9451-DF09-4615-9AAE-322D9008FBE4}" srcOrd="2" destOrd="0" parTransId="{EBB607F5-1B68-46F5-8294-3FC534F0F653}" sibTransId="{FA21AD12-DE8D-40C6-A828-320360EA8675}"/>
    <dgm:cxn modelId="{BFB02FB8-D3D4-4A6D-8CD3-8B63D4B4C769}" srcId="{5C7F4376-4D92-4C64-92BF-4C2BEC83F8AF}" destId="{1CD84596-DAC0-4558-9585-3D16284B7D8E}" srcOrd="4" destOrd="0" parTransId="{F509D7AF-D75F-420F-81E2-9DFF86A6D435}" sibTransId="{7F348C33-B028-433D-BDFB-17675659DFE6}"/>
    <dgm:cxn modelId="{E9F223BD-3EEA-4D11-8D69-3D678034CA69}" srcId="{73CB750D-9897-4EC2-B7DD-F0D4B445C55A}" destId="{5E7C971B-DE01-4392-A313-9701787C942E}" srcOrd="1" destOrd="0" parTransId="{C77FFDFA-A9E4-4CDD-8B7E-448120CDDC9D}" sibTransId="{2F9ED6E8-8B52-4D3A-8F8C-62941CAEE3CE}"/>
    <dgm:cxn modelId="{92EB85C1-8F17-4491-89F4-5CE974124C9E}" srcId="{A9DF9451-DF09-4615-9AAE-322D9008FBE4}" destId="{1A2E033B-45E9-4488-845B-5F6D38CC5925}" srcOrd="0" destOrd="0" parTransId="{B6019902-107B-4731-BD86-BC248F6D93E0}" sibTransId="{3750DC3E-30CA-447E-88DB-295CF3E60E62}"/>
    <dgm:cxn modelId="{98D322C4-E761-4606-AE93-B34D56FFD8A9}" srcId="{24EBB830-17DF-4F4B-9D91-36F8329E2052}" destId="{BD903418-4658-4E74-B073-3DE23C069ED3}" srcOrd="0" destOrd="0" parTransId="{0C6A4AED-C57D-4606-B616-F3981A7402D2}" sibTransId="{854171BA-9F6B-4E7A-914A-0C24F5DE941D}"/>
    <dgm:cxn modelId="{375F32CD-DBCE-4A9B-A896-F31551B256A2}" type="presOf" srcId="{24EBB830-17DF-4F4B-9D91-36F8329E2052}" destId="{4F0B0791-0499-42C5-86DD-6116DAB70507}" srcOrd="0" destOrd="0" presId="urn:microsoft.com/office/officeart/2005/8/layout/vList5"/>
    <dgm:cxn modelId="{3B9C5ED4-0756-4AFE-B094-0870F4F7BD2E}" srcId="{5C7F4376-4D92-4C64-92BF-4C2BEC83F8AF}" destId="{9D1A61C9-AFDC-43AE-8AEA-8460EB434D69}" srcOrd="1" destOrd="0" parTransId="{C0A9C88D-8258-4FAA-B777-C4D20ED12A94}" sibTransId="{400ACEC0-7E32-4CFD-98C5-7152ACE227AC}"/>
    <dgm:cxn modelId="{8962D1DD-282A-4A46-9F0C-CCB421A09DE0}" type="presOf" srcId="{1CD84596-DAC0-4558-9585-3D16284B7D8E}" destId="{16B174C3-3DD8-4484-9015-E4553B5AEB7D}" srcOrd="0" destOrd="0" presId="urn:microsoft.com/office/officeart/2005/8/layout/vList5"/>
    <dgm:cxn modelId="{B4E622EA-E3B2-430B-B055-8AD4CAADAD6A}" type="presOf" srcId="{73CB750D-9897-4EC2-B7DD-F0D4B445C55A}" destId="{130A17CC-90B9-4969-8C60-807E20C62D62}" srcOrd="0" destOrd="0" presId="urn:microsoft.com/office/officeart/2005/8/layout/vList5"/>
    <dgm:cxn modelId="{ABBE3EF8-34E8-45F0-B7A1-06C35DA57EAE}" srcId="{5C7F4376-4D92-4C64-92BF-4C2BEC83F8AF}" destId="{73CB750D-9897-4EC2-B7DD-F0D4B445C55A}" srcOrd="3" destOrd="0" parTransId="{26DF8ED7-F11D-443A-B772-E195A9B19F06}" sibTransId="{CB36F855-8FD8-4A54-8716-9889B383300C}"/>
    <dgm:cxn modelId="{00859BFF-DFDD-4080-ACA5-BDF1D0E43D21}" type="presOf" srcId="{9D1A61C9-AFDC-43AE-8AEA-8460EB434D69}" destId="{2C3FB73A-A5F1-4512-A188-F5F9A35C8B36}" srcOrd="0" destOrd="0" presId="urn:microsoft.com/office/officeart/2005/8/layout/vList5"/>
    <dgm:cxn modelId="{F67ECA7B-5B95-42DD-B344-371D0D78BC73}" type="presParOf" srcId="{156AF5AB-4902-4856-BA1A-CD377BD7345F}" destId="{8517D73F-7659-4310-B18E-381B755B675A}" srcOrd="0" destOrd="0" presId="urn:microsoft.com/office/officeart/2005/8/layout/vList5"/>
    <dgm:cxn modelId="{87B52CD0-E1C0-419A-B5A8-EA5D034BEADA}" type="presParOf" srcId="{8517D73F-7659-4310-B18E-381B755B675A}" destId="{4F0B0791-0499-42C5-86DD-6116DAB70507}" srcOrd="0" destOrd="0" presId="urn:microsoft.com/office/officeart/2005/8/layout/vList5"/>
    <dgm:cxn modelId="{B7FD9F9B-EF02-47EC-B558-F58B0FB34428}" type="presParOf" srcId="{8517D73F-7659-4310-B18E-381B755B675A}" destId="{73AFD40E-31D5-4F96-B13D-7508B512BCD0}" srcOrd="1" destOrd="0" presId="urn:microsoft.com/office/officeart/2005/8/layout/vList5"/>
    <dgm:cxn modelId="{755E596F-E98A-4EC1-8437-AE4B97B96BB9}" type="presParOf" srcId="{156AF5AB-4902-4856-BA1A-CD377BD7345F}" destId="{B9ABE014-5872-457E-B9E3-856EF831C2B8}" srcOrd="1" destOrd="0" presId="urn:microsoft.com/office/officeart/2005/8/layout/vList5"/>
    <dgm:cxn modelId="{58278C71-0378-4C4A-80A9-7EDCCCFA2303}" type="presParOf" srcId="{156AF5AB-4902-4856-BA1A-CD377BD7345F}" destId="{A856240F-5FBF-49BE-A193-88AE0ABAEC4A}" srcOrd="2" destOrd="0" presId="urn:microsoft.com/office/officeart/2005/8/layout/vList5"/>
    <dgm:cxn modelId="{7CC12E2D-DEBB-43FB-A189-9E6E57CB6BA1}" type="presParOf" srcId="{A856240F-5FBF-49BE-A193-88AE0ABAEC4A}" destId="{2C3FB73A-A5F1-4512-A188-F5F9A35C8B36}" srcOrd="0" destOrd="0" presId="urn:microsoft.com/office/officeart/2005/8/layout/vList5"/>
    <dgm:cxn modelId="{44F963CD-A5C2-4D36-86EC-066737D48EFA}" type="presParOf" srcId="{A856240F-5FBF-49BE-A193-88AE0ABAEC4A}" destId="{830C79AE-2642-4FDF-A0EB-DF113B0D3705}" srcOrd="1" destOrd="0" presId="urn:microsoft.com/office/officeart/2005/8/layout/vList5"/>
    <dgm:cxn modelId="{69FF7F13-9844-43DB-924E-D3CFF4FA46E5}" type="presParOf" srcId="{156AF5AB-4902-4856-BA1A-CD377BD7345F}" destId="{DF03C613-FBF6-4DF4-BE03-1C3EC9B6496D}" srcOrd="3" destOrd="0" presId="urn:microsoft.com/office/officeart/2005/8/layout/vList5"/>
    <dgm:cxn modelId="{3DDB89DC-F1E1-4B77-B344-76AADB1EA6D0}" type="presParOf" srcId="{156AF5AB-4902-4856-BA1A-CD377BD7345F}" destId="{7B935E74-7A63-4943-93B3-A1FF7A96C79C}" srcOrd="4" destOrd="0" presId="urn:microsoft.com/office/officeart/2005/8/layout/vList5"/>
    <dgm:cxn modelId="{4C5E7E4D-7F2B-416D-B8BD-4FB838A87422}" type="presParOf" srcId="{7B935E74-7A63-4943-93B3-A1FF7A96C79C}" destId="{A174C4FE-BCA2-4CEF-AEBF-F7675321BB7D}" srcOrd="0" destOrd="0" presId="urn:microsoft.com/office/officeart/2005/8/layout/vList5"/>
    <dgm:cxn modelId="{B54A9C44-4F7E-497B-B193-909DF074730D}" type="presParOf" srcId="{7B935E74-7A63-4943-93B3-A1FF7A96C79C}" destId="{F3AFF6AB-2A91-498B-A9D2-33F5F68D571C}" srcOrd="1" destOrd="0" presId="urn:microsoft.com/office/officeart/2005/8/layout/vList5"/>
    <dgm:cxn modelId="{E9D35460-D21B-44FE-9840-B99344439E03}" type="presParOf" srcId="{156AF5AB-4902-4856-BA1A-CD377BD7345F}" destId="{993C9723-BB3B-4ABD-9731-D51115CB587F}" srcOrd="5" destOrd="0" presId="urn:microsoft.com/office/officeart/2005/8/layout/vList5"/>
    <dgm:cxn modelId="{399C1E77-1373-48B0-A20F-97A3C6DBCA2D}" type="presParOf" srcId="{156AF5AB-4902-4856-BA1A-CD377BD7345F}" destId="{2D2E73B1-181C-4829-91E9-5200EAEBF0C8}" srcOrd="6" destOrd="0" presId="urn:microsoft.com/office/officeart/2005/8/layout/vList5"/>
    <dgm:cxn modelId="{2282D7D0-CDAF-4201-8546-0600F462F42A}" type="presParOf" srcId="{2D2E73B1-181C-4829-91E9-5200EAEBF0C8}" destId="{130A17CC-90B9-4969-8C60-807E20C62D62}" srcOrd="0" destOrd="0" presId="urn:microsoft.com/office/officeart/2005/8/layout/vList5"/>
    <dgm:cxn modelId="{D91D35DA-37BA-4ED5-A280-B45F4480C3F4}" type="presParOf" srcId="{2D2E73B1-181C-4829-91E9-5200EAEBF0C8}" destId="{0444D376-6EEE-4537-B4E5-181C9C18B080}" srcOrd="1" destOrd="0" presId="urn:microsoft.com/office/officeart/2005/8/layout/vList5"/>
    <dgm:cxn modelId="{7EE7D070-DC91-416D-BDD5-2AB23D35061A}" type="presParOf" srcId="{156AF5AB-4902-4856-BA1A-CD377BD7345F}" destId="{07953DDB-987E-488C-83A2-F18A800B1C6C}" srcOrd="7" destOrd="0" presId="urn:microsoft.com/office/officeart/2005/8/layout/vList5"/>
    <dgm:cxn modelId="{799E4C4E-9BDC-40CE-BA43-795FF748A338}" type="presParOf" srcId="{156AF5AB-4902-4856-BA1A-CD377BD7345F}" destId="{D214BCCD-84A4-46B6-BBF7-3900DE21B470}" srcOrd="8" destOrd="0" presId="urn:microsoft.com/office/officeart/2005/8/layout/vList5"/>
    <dgm:cxn modelId="{364E7496-0485-4900-925C-92D811C60418}" type="presParOf" srcId="{D214BCCD-84A4-46B6-BBF7-3900DE21B470}" destId="{16B174C3-3DD8-4484-9015-E4553B5AEB7D}" srcOrd="0" destOrd="0" presId="urn:microsoft.com/office/officeart/2005/8/layout/vList5"/>
    <dgm:cxn modelId="{7F9C6A93-B7ED-4393-9A9A-7C5499FA41C0}" type="presParOf" srcId="{D214BCCD-84A4-46B6-BBF7-3900DE21B470}" destId="{209410B7-6F7B-45FA-8679-0B6D5CFB175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l-GR" b="1" dirty="0">
              <a:solidFill>
                <a:schemeClr val="bg1"/>
              </a:solidFill>
            </a:rPr>
            <a:t>Επιταχυνόμενος ρυθμός αλλαγής της τεχνολογίας</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dirty="0"/>
            <a:t>01</a:t>
          </a:r>
        </a:p>
      </dgm:t>
    </dgm:pt>
    <dgm:pt modelId="{37FE235D-A313-44D7-B3F6-820CFC7F1E6F}">
      <dgm:prSet/>
      <dgm:spPr/>
      <dgm:t>
        <a:bodyPr/>
        <a:lstStyle/>
        <a:p>
          <a:r>
            <a:rPr lang="el-GR" b="1" i="0" noProof="0" dirty="0"/>
            <a:t>Μετατόπιση δημογραφικών προτύπων</a:t>
          </a:r>
        </a:p>
        <a:p>
          <a:endParaRPr lang="el-GR" b="1" i="0" noProof="0" dirty="0"/>
        </a:p>
        <a:p>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el-GR" dirty="0"/>
            <a:t>Πανδημία της </a:t>
          </a:r>
          <a:r>
            <a:rPr lang="en-US" dirty="0"/>
            <a:t>COVID-19 </a:t>
          </a:r>
          <a:r>
            <a:rPr lang="el-GR" dirty="0"/>
            <a:t> λοίμωξης</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l-GR" b="1" i="0" noProof="0" dirty="0"/>
            <a:t>Κλιματική αλλαγή</a:t>
          </a:r>
          <a:endParaRPr lang="en-US" b="1" i="0" noProof="0" dirty="0"/>
        </a:p>
        <a:p>
          <a:pPr lvl="0" defTabSz="755650">
            <a:lnSpc>
              <a:spcPct val="90000"/>
            </a:lnSpc>
            <a:spcBef>
              <a:spcPct val="0"/>
            </a:spcBef>
            <a:spcAft>
              <a:spcPct val="35000"/>
            </a:spcAft>
            <a:buFont typeface="+mj-lt"/>
            <a:buNone/>
          </a:pP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el-GR" b="1" i="0" noProof="0" dirty="0"/>
            <a:t>Παγκοσμιοποίηση</a:t>
          </a:r>
          <a:endParaRPr lang="en-US" b="1" i="0" noProof="0" dirty="0"/>
        </a:p>
        <a:p>
          <a:pPr>
            <a:buFont typeface="+mj-lt"/>
            <a:buAutoNum type="arabicPeriod"/>
          </a:pP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104B1803-DB58-4435-984F-A919C9CB7134}" type="presOf" srcId="{41D5E014-00E4-4741-A5B2-53E79298F713}" destId="{BEDD5812-1115-4B8A-A19D-85AAFE354974}" srcOrd="0" destOrd="0" presId="urn:microsoft.com/office/officeart/2016/7/layout/LinearBlockProcessNumbered"/>
    <dgm:cxn modelId="{898BBD08-C094-4A1E-8713-C360154B48C7}" type="presOf" srcId="{8C982E7E-C4D1-42ED-9121-CE5900B3602D}" destId="{93517E33-9609-40E1-A04B-2BC457B04352}" srcOrd="0" destOrd="0" presId="urn:microsoft.com/office/officeart/2016/7/layout/LinearBlockProcessNumbered"/>
    <dgm:cxn modelId="{139FFF23-275E-4A7E-94AF-F2983ED0ABEF}" type="presOf" srcId="{4BB94112-F036-4259-A5D6-B0198A8B7B9D}" destId="{18A0F08D-97FC-40EE-9384-30886C9D8058}" srcOrd="1" destOrd="0" presId="urn:microsoft.com/office/officeart/2016/7/layout/LinearBlockProcessNumbered"/>
    <dgm:cxn modelId="{0803E624-A8DD-4F90-8CDF-650B737A0248}" type="presOf" srcId="{37FE235D-A313-44D7-B3F6-820CFC7F1E6F}" destId="{9C5372CC-55F9-41A2-B2A6-1914F78C1795}" srcOrd="0" destOrd="0" presId="urn:microsoft.com/office/officeart/2016/7/layout/LinearBlockProcessNumbered"/>
    <dgm:cxn modelId="{AB2A9329-BF82-4B02-9A70-61229133A94B}" type="presOf" srcId="{4BB94112-F036-4259-A5D6-B0198A8B7B9D}" destId="{166E0798-03A4-4980-8A23-C4DD7503F72C}" srcOrd="0" destOrd="0" presId="urn:microsoft.com/office/officeart/2016/7/layout/LinearBlockProcessNumbered"/>
    <dgm:cxn modelId="{A899C52D-15C7-4F61-BA43-BFB6EF7E0371}" type="presOf" srcId="{6FCCBD16-3537-48C9-A881-41A0E1C78FDB}" destId="{06E3B730-F1E1-4C31-AA88-978153A3C3F4}" srcOrd="0" destOrd="0" presId="urn:microsoft.com/office/officeart/2016/7/layout/LinearBlockProcessNumbered"/>
    <dgm:cxn modelId="{F7EB475E-F613-414F-B4B7-1249AC767FE0}" type="presOf" srcId="{B8800921-5D7D-4B1C-B648-6397F7C11BDB}" destId="{23E3F2DC-471A-4ADF-8B75-839FF901E4EC}" srcOrd="0" destOrd="0" presId="urn:microsoft.com/office/officeart/2016/7/layout/LinearBlockProcessNumbered"/>
    <dgm:cxn modelId="{95E0A161-9837-4F3B-B4D7-80F50BA43756}" type="presOf" srcId="{37FE235D-A313-44D7-B3F6-820CFC7F1E6F}" destId="{6830736E-9DD1-41F4-BC1B-79E0CB339BC4}" srcOrd="1" destOrd="0" presId="urn:microsoft.com/office/officeart/2016/7/layout/LinearBlockProcessNumbered"/>
    <dgm:cxn modelId="{66D9064E-5BC8-4A58-967C-E30D226962A4}" type="presOf" srcId="{97DD52FA-8926-46F5-BD42-C476235ED686}" destId="{AFE06326-83F7-443C-BFD3-C5A597367D4B}" srcOrd="1" destOrd="0" presId="urn:microsoft.com/office/officeart/2016/7/layout/LinearBlockProcessNumbered"/>
    <dgm:cxn modelId="{59476252-2F00-4CBF-B6B0-501AB897DAF2}" type="presOf" srcId="{20B9D2BE-B629-4B09-BF38-E0E3BF9DEBA4}" destId="{126F2B02-0981-4207-936B-F8F9DE01B1E1}" srcOrd="1" destOrd="0" presId="urn:microsoft.com/office/officeart/2016/7/layout/LinearBlockProcessNumbered"/>
    <dgm:cxn modelId="{45949884-6126-4481-A75D-DBBCDF14DFEC}" type="presOf" srcId="{3715626F-6FB5-4039-8D0D-F000BD0B91FA}" destId="{616804D4-7870-46A6-B2A0-2CE8219FB9BB}" srcOrd="0" destOrd="0" presId="urn:microsoft.com/office/officeart/2016/7/layout/LinearBlockProcessNumbered"/>
    <dgm:cxn modelId="{609975A0-60B6-4DCA-8872-5950A5149011}" type="presOf" srcId="{8AA400F1-2DAD-4C5E-A7AE-28B3A2F6B5D2}" destId="{5710E9EF-EBD0-42F2-BB64-8F36A8B49B26}"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F5BB92B3-E842-40D7-B0AF-AC4505778FEE}" srcId="{8C982E7E-C4D1-42ED-9121-CE5900B3602D}" destId="{20B9D2BE-B629-4B09-BF38-E0E3BF9DEBA4}" srcOrd="2" destOrd="0" parTransId="{1A7E91E5-F57C-482E-82E0-2451106A3FC8}" sibTransId="{030C850F-A707-4595-BE68-13664C14431D}"/>
    <dgm:cxn modelId="{6CDB93B4-6163-4889-ACE8-A05701FB60E8}" type="presOf" srcId="{20B9D2BE-B629-4B09-BF38-E0E3BF9DEBA4}" destId="{8BCFB43A-7A5D-4907-941A-0C0C83EF4B4F}"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7210C9C8-6E30-45B8-A103-D9030BACDDB8}" srcId="{8C982E7E-C4D1-42ED-9121-CE5900B3602D}" destId="{97DD52FA-8926-46F5-BD42-C476235ED686}" srcOrd="0" destOrd="0" parTransId="{20892C76-CD78-45AF-B3E1-3D76F2A37AFC}" sibTransId="{41D5E014-00E4-4741-A5B2-53E79298F713}"/>
    <dgm:cxn modelId="{1E0E44C9-4973-4A41-B1B2-C9371DE5F110}" type="presOf" srcId="{8AA400F1-2DAD-4C5E-A7AE-28B3A2F6B5D2}" destId="{C4A2D9FD-3FFA-4CBE-9E4F-004229F35DEC}" srcOrd="0" destOrd="0" presId="urn:microsoft.com/office/officeart/2016/7/layout/LinearBlockProcessNumbered"/>
    <dgm:cxn modelId="{74B3D2D5-DD0F-4627-A84E-EB088BF6E35D}" type="presOf" srcId="{030C850F-A707-4595-BE68-13664C14431D}" destId="{F28DF6BC-2DCA-4F8F-91E2-A362C5473532}"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68FC37F0-4045-477C-BE7A-2F85291AD65C}" type="presOf" srcId="{97DD52FA-8926-46F5-BD42-C476235ED686}" destId="{DBC4281D-C71B-4664-995C-7B7AB2EE42E2}" srcOrd="0" destOrd="0" presId="urn:microsoft.com/office/officeart/2016/7/layout/LinearBlockProcessNumbered"/>
    <dgm:cxn modelId="{426C17AB-B42C-428A-B884-FD4F6AE715B4}" type="presParOf" srcId="{93517E33-9609-40E1-A04B-2BC457B04352}" destId="{9F719ACC-AE4A-40FF-B6DB-4CFC1DC5E6D2}" srcOrd="0" destOrd="0" presId="urn:microsoft.com/office/officeart/2016/7/layout/LinearBlockProcessNumbered"/>
    <dgm:cxn modelId="{AC36DC26-E1AC-4270-B764-9F3A04E3F510}" type="presParOf" srcId="{9F719ACC-AE4A-40FF-B6DB-4CFC1DC5E6D2}" destId="{DBC4281D-C71B-4664-995C-7B7AB2EE42E2}" srcOrd="0" destOrd="0" presId="urn:microsoft.com/office/officeart/2016/7/layout/LinearBlockProcessNumbered"/>
    <dgm:cxn modelId="{676F41CD-208E-4622-B0B9-1CEF226C76D4}" type="presParOf" srcId="{9F719ACC-AE4A-40FF-B6DB-4CFC1DC5E6D2}" destId="{BEDD5812-1115-4B8A-A19D-85AAFE354974}" srcOrd="1" destOrd="0" presId="urn:microsoft.com/office/officeart/2016/7/layout/LinearBlockProcessNumbered"/>
    <dgm:cxn modelId="{B1E9833D-2E33-45C2-9A41-FC9C26623F12}" type="presParOf" srcId="{9F719ACC-AE4A-40FF-B6DB-4CFC1DC5E6D2}" destId="{AFE06326-83F7-443C-BFD3-C5A597367D4B}" srcOrd="2" destOrd="0" presId="urn:microsoft.com/office/officeart/2016/7/layout/LinearBlockProcessNumbered"/>
    <dgm:cxn modelId="{8F83950F-325C-41B9-AB2A-4A33565D81CC}" type="presParOf" srcId="{93517E33-9609-40E1-A04B-2BC457B04352}" destId="{97AD09E0-A391-43ED-921A-59444E810E1E}" srcOrd="1" destOrd="0" presId="urn:microsoft.com/office/officeart/2016/7/layout/LinearBlockProcessNumbered"/>
    <dgm:cxn modelId="{74B83D56-83DD-4EBD-A408-C4F8DE89E913}" type="presParOf" srcId="{93517E33-9609-40E1-A04B-2BC457B04352}" destId="{AF1C2AC7-D46E-4BA0-8311-931587EC53CE}" srcOrd="2" destOrd="0" presId="urn:microsoft.com/office/officeart/2016/7/layout/LinearBlockProcessNumbered"/>
    <dgm:cxn modelId="{94DD106A-A09B-42EB-ADAD-E16DB6DAA9BC}" type="presParOf" srcId="{AF1C2AC7-D46E-4BA0-8311-931587EC53CE}" destId="{9C5372CC-55F9-41A2-B2A6-1914F78C1795}" srcOrd="0" destOrd="0" presId="urn:microsoft.com/office/officeart/2016/7/layout/LinearBlockProcessNumbered"/>
    <dgm:cxn modelId="{93F93415-44F0-40F3-B414-8B9C9E5AE2A2}" type="presParOf" srcId="{AF1C2AC7-D46E-4BA0-8311-931587EC53CE}" destId="{616804D4-7870-46A6-B2A0-2CE8219FB9BB}" srcOrd="1" destOrd="0" presId="urn:microsoft.com/office/officeart/2016/7/layout/LinearBlockProcessNumbered"/>
    <dgm:cxn modelId="{17C4F005-119B-4FC4-B5F3-8B933CF8D027}" type="presParOf" srcId="{AF1C2AC7-D46E-4BA0-8311-931587EC53CE}" destId="{6830736E-9DD1-41F4-BC1B-79E0CB339BC4}" srcOrd="2" destOrd="0" presId="urn:microsoft.com/office/officeart/2016/7/layout/LinearBlockProcessNumbered"/>
    <dgm:cxn modelId="{D0E54E5F-18EF-482A-8DF6-7F46AB35DEC6}" type="presParOf" srcId="{93517E33-9609-40E1-A04B-2BC457B04352}" destId="{B11E35B1-820A-4B78-A94A-7CB2B31B32C6}" srcOrd="3" destOrd="0" presId="urn:microsoft.com/office/officeart/2016/7/layout/LinearBlockProcessNumbered"/>
    <dgm:cxn modelId="{67DD2450-53DF-4135-95C0-893DB6F8643A}" type="presParOf" srcId="{93517E33-9609-40E1-A04B-2BC457B04352}" destId="{5E006080-0930-4D03-8D52-84C0C771DC0D}" srcOrd="4" destOrd="0" presId="urn:microsoft.com/office/officeart/2016/7/layout/LinearBlockProcessNumbered"/>
    <dgm:cxn modelId="{10F2F6A6-1BAF-4BDB-92A6-22CBBFB3D28A}" type="presParOf" srcId="{5E006080-0930-4D03-8D52-84C0C771DC0D}" destId="{8BCFB43A-7A5D-4907-941A-0C0C83EF4B4F}" srcOrd="0" destOrd="0" presId="urn:microsoft.com/office/officeart/2016/7/layout/LinearBlockProcessNumbered"/>
    <dgm:cxn modelId="{DC5AB220-AF47-4F0B-B00F-DA57B45ADC44}" type="presParOf" srcId="{5E006080-0930-4D03-8D52-84C0C771DC0D}" destId="{F28DF6BC-2DCA-4F8F-91E2-A362C5473532}" srcOrd="1" destOrd="0" presId="urn:microsoft.com/office/officeart/2016/7/layout/LinearBlockProcessNumbered"/>
    <dgm:cxn modelId="{170696AF-F11F-4EB7-B63B-DBF18BFF4EF9}" type="presParOf" srcId="{5E006080-0930-4D03-8D52-84C0C771DC0D}" destId="{126F2B02-0981-4207-936B-F8F9DE01B1E1}" srcOrd="2" destOrd="0" presId="urn:microsoft.com/office/officeart/2016/7/layout/LinearBlockProcessNumbered"/>
    <dgm:cxn modelId="{C4504168-1CB6-42A6-9F5A-C592DCBD2892}" type="presParOf" srcId="{93517E33-9609-40E1-A04B-2BC457B04352}" destId="{19ED34A8-3F2A-4AAF-843E-6AE3DEC99199}" srcOrd="5" destOrd="0" presId="urn:microsoft.com/office/officeart/2016/7/layout/LinearBlockProcessNumbered"/>
    <dgm:cxn modelId="{BEB52448-E26E-4961-8211-901782619D90}" type="presParOf" srcId="{93517E33-9609-40E1-A04B-2BC457B04352}" destId="{8588D146-0CA7-4D31-8760-8A29DB84E7C2}" srcOrd="6" destOrd="0" presId="urn:microsoft.com/office/officeart/2016/7/layout/LinearBlockProcessNumbered"/>
    <dgm:cxn modelId="{510924C6-95E9-4337-A678-EB3CF3C444C0}" type="presParOf" srcId="{8588D146-0CA7-4D31-8760-8A29DB84E7C2}" destId="{C4A2D9FD-3FFA-4CBE-9E4F-004229F35DEC}" srcOrd="0" destOrd="0" presId="urn:microsoft.com/office/officeart/2016/7/layout/LinearBlockProcessNumbered"/>
    <dgm:cxn modelId="{FFD8A7ED-19D9-47DD-8A50-4A3C9DE04CCC}" type="presParOf" srcId="{8588D146-0CA7-4D31-8760-8A29DB84E7C2}" destId="{06E3B730-F1E1-4C31-AA88-978153A3C3F4}" srcOrd="1" destOrd="0" presId="urn:microsoft.com/office/officeart/2016/7/layout/LinearBlockProcessNumbered"/>
    <dgm:cxn modelId="{55ED4E9A-B3DE-4A28-9778-30436154092A}" type="presParOf" srcId="{8588D146-0CA7-4D31-8760-8A29DB84E7C2}" destId="{5710E9EF-EBD0-42F2-BB64-8F36A8B49B26}" srcOrd="2" destOrd="0" presId="urn:microsoft.com/office/officeart/2016/7/layout/LinearBlockProcessNumbered"/>
    <dgm:cxn modelId="{A337FF24-6CBE-4E5F-8313-B298C2ADCA01}" type="presParOf" srcId="{93517E33-9609-40E1-A04B-2BC457B04352}" destId="{AAD5CCC2-6A84-4CCD-969B-C9ABDC998B0D}" srcOrd="7" destOrd="0" presId="urn:microsoft.com/office/officeart/2016/7/layout/LinearBlockProcessNumbered"/>
    <dgm:cxn modelId="{96582248-0845-46FB-8006-C577A82E9507}" type="presParOf" srcId="{93517E33-9609-40E1-A04B-2BC457B04352}" destId="{9E5AF944-9B16-4E43-B607-FD9F2CB46EB5}" srcOrd="8" destOrd="0" presId="urn:microsoft.com/office/officeart/2016/7/layout/LinearBlockProcessNumbered"/>
    <dgm:cxn modelId="{B8A032DD-09D7-4D80-8A6A-DCB83A468B52}" type="presParOf" srcId="{9E5AF944-9B16-4E43-B607-FD9F2CB46EB5}" destId="{166E0798-03A4-4980-8A23-C4DD7503F72C}" srcOrd="0" destOrd="0" presId="urn:microsoft.com/office/officeart/2016/7/layout/LinearBlockProcessNumbered"/>
    <dgm:cxn modelId="{67D82C0F-9545-47C2-87EC-AD82C7763BFE}" type="presParOf" srcId="{9E5AF944-9B16-4E43-B607-FD9F2CB46EB5}" destId="{23E3F2DC-471A-4ADF-8B75-839FF901E4EC}" srcOrd="1" destOrd="0" presId="urn:microsoft.com/office/officeart/2016/7/layout/LinearBlockProcessNumbered"/>
    <dgm:cxn modelId="{9AA46F0E-3D14-4E6F-81B5-8F4013196A0C}"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l-GR" b="1" dirty="0">
              <a:solidFill>
                <a:schemeClr val="bg1"/>
              </a:solidFill>
            </a:rPr>
            <a:t>Επιταχυνόμενος ρυθμός αλλαγής της τεχνολογίας</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dirty="0"/>
            <a:t>01</a:t>
          </a:r>
        </a:p>
      </dgm:t>
    </dgm:pt>
    <dgm:pt modelId="{37FE235D-A313-44D7-B3F6-820CFC7F1E6F}">
      <dgm:prSet/>
      <dgm:spPr/>
      <dgm:t>
        <a:bodyPr/>
        <a:lstStyle/>
        <a:p>
          <a:r>
            <a:rPr lang="el-GR" b="1" i="0" noProof="0" dirty="0"/>
            <a:t>Μετατόπιση δημογραφικών προτύπων</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el-GR" b="1" dirty="0">
              <a:solidFill>
                <a:schemeClr val="bg1"/>
              </a:solidFill>
            </a:rPr>
            <a:t>Πανδημία </a:t>
          </a:r>
          <a:r>
            <a:rPr lang="sr-Latn-RS" b="1" dirty="0">
              <a:solidFill>
                <a:schemeClr val="bg1"/>
              </a:solidFill>
            </a:rPr>
            <a:t>COVID – 19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l-GR" b="1" i="0" noProof="0" dirty="0"/>
            <a:t>Κλιματική αλλαγή</a:t>
          </a:r>
          <a:endParaRPr lang="en-US" b="1" i="0" noProof="0" dirty="0"/>
        </a:p>
        <a:p>
          <a:pPr lvl="0" defTabSz="755650">
            <a:lnSpc>
              <a:spcPct val="90000"/>
            </a:lnSpc>
            <a:spcBef>
              <a:spcPct val="0"/>
            </a:spcBef>
            <a:spcAft>
              <a:spcPct val="35000"/>
            </a:spcAft>
            <a:buFont typeface="+mj-lt"/>
            <a:buNone/>
          </a:pP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pPr>
            <a:buFont typeface="+mj-lt"/>
            <a:buAutoNum type="arabicPeriod"/>
          </a:pPr>
          <a:r>
            <a:rPr lang="el-GR" b="1" i="0" noProof="0" dirty="0"/>
            <a:t>Παγκοσμιοποίηση</a:t>
          </a: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custScaleX="109517"/>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F29C8002-B835-4EBC-A8B2-7D0B6E59FF36}" type="presOf" srcId="{030C850F-A707-4595-BE68-13664C14431D}" destId="{F28DF6BC-2DCA-4F8F-91E2-A362C5473532}" srcOrd="0" destOrd="0" presId="urn:microsoft.com/office/officeart/2016/7/layout/LinearBlockProcessNumbered"/>
    <dgm:cxn modelId="{A5ED571C-1503-4B46-BCE6-2AFDFB55610F}" type="presOf" srcId="{8AA400F1-2DAD-4C5E-A7AE-28B3A2F6B5D2}" destId="{5710E9EF-EBD0-42F2-BB64-8F36A8B49B26}" srcOrd="1" destOrd="0" presId="urn:microsoft.com/office/officeart/2016/7/layout/LinearBlockProcessNumbered"/>
    <dgm:cxn modelId="{F99BF43F-8F70-45E2-B101-1248F3AC0D03}" type="presOf" srcId="{8AA400F1-2DAD-4C5E-A7AE-28B3A2F6B5D2}" destId="{C4A2D9FD-3FFA-4CBE-9E4F-004229F35DEC}" srcOrd="0" destOrd="0" presId="urn:microsoft.com/office/officeart/2016/7/layout/LinearBlockProcessNumbered"/>
    <dgm:cxn modelId="{7B764F5C-D407-4E76-B20E-1615677FB73E}" type="presOf" srcId="{41D5E014-00E4-4741-A5B2-53E79298F713}" destId="{BEDD5812-1115-4B8A-A19D-85AAFE354974}" srcOrd="0" destOrd="0" presId="urn:microsoft.com/office/officeart/2016/7/layout/LinearBlockProcessNumbered"/>
    <dgm:cxn modelId="{DD83876F-AD78-4B00-A8A9-7818262242EE}" type="presOf" srcId="{B8800921-5D7D-4B1C-B648-6397F7C11BDB}" destId="{23E3F2DC-471A-4ADF-8B75-839FF901E4EC}" srcOrd="0" destOrd="0" presId="urn:microsoft.com/office/officeart/2016/7/layout/LinearBlockProcessNumbered"/>
    <dgm:cxn modelId="{E5A9195A-BF48-40E3-83EB-1B758F97B04C}" type="presOf" srcId="{97DD52FA-8926-46F5-BD42-C476235ED686}" destId="{DBC4281D-C71B-4664-995C-7B7AB2EE42E2}" srcOrd="0" destOrd="0" presId="urn:microsoft.com/office/officeart/2016/7/layout/LinearBlockProcessNumbered"/>
    <dgm:cxn modelId="{B482C27F-C6E1-4FCD-892A-A02769BFF6B9}" type="presOf" srcId="{4BB94112-F036-4259-A5D6-B0198A8B7B9D}" destId="{166E0798-03A4-4980-8A23-C4DD7503F72C}" srcOrd="0" destOrd="0" presId="urn:microsoft.com/office/officeart/2016/7/layout/LinearBlockProcessNumbered"/>
    <dgm:cxn modelId="{39F3CE83-34BA-4C65-93D9-D3F830C9E0B8}" type="presOf" srcId="{8C982E7E-C4D1-42ED-9121-CE5900B3602D}" destId="{93517E33-9609-40E1-A04B-2BC457B04352}" srcOrd="0" destOrd="0" presId="urn:microsoft.com/office/officeart/2016/7/layout/LinearBlockProcessNumbered"/>
    <dgm:cxn modelId="{C52F4285-7A6E-401D-80C2-2AB1C51A6E2F}" type="presOf" srcId="{97DD52FA-8926-46F5-BD42-C476235ED686}" destId="{AFE06326-83F7-443C-BFD3-C5A597367D4B}" srcOrd="1" destOrd="0" presId="urn:microsoft.com/office/officeart/2016/7/layout/LinearBlockProcessNumbered"/>
    <dgm:cxn modelId="{BE3C868F-AA48-4981-9CE9-9F6CC164C066}" type="presOf" srcId="{37FE235D-A313-44D7-B3F6-820CFC7F1E6F}" destId="{6830736E-9DD1-41F4-BC1B-79E0CB339BC4}"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A56768AD-F6FB-4AAA-B3B3-0A2CF49099D9}" type="presOf" srcId="{20B9D2BE-B629-4B09-BF38-E0E3BF9DEBA4}" destId="{126F2B02-0981-4207-936B-F8F9DE01B1E1}" srcOrd="1" destOrd="0" presId="urn:microsoft.com/office/officeart/2016/7/layout/LinearBlockProcessNumbered"/>
    <dgm:cxn modelId="{F5BB92B3-E842-40D7-B0AF-AC4505778FEE}" srcId="{8C982E7E-C4D1-42ED-9121-CE5900B3602D}" destId="{20B9D2BE-B629-4B09-BF38-E0E3BF9DEBA4}" srcOrd="2" destOrd="0" parTransId="{1A7E91E5-F57C-482E-82E0-2451106A3FC8}" sibTransId="{030C850F-A707-4595-BE68-13664C14431D}"/>
    <dgm:cxn modelId="{0AE086B7-B509-448F-9762-93886339941D}" type="presOf" srcId="{6FCCBD16-3537-48C9-A881-41A0E1C78FDB}" destId="{06E3B730-F1E1-4C31-AA88-978153A3C3F4}"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16915AC4-3A01-4A9F-8D06-408B0FF20A0C}" type="presOf" srcId="{20B9D2BE-B629-4B09-BF38-E0E3BF9DEBA4}" destId="{8BCFB43A-7A5D-4907-941A-0C0C83EF4B4F}" srcOrd="0" destOrd="0" presId="urn:microsoft.com/office/officeart/2016/7/layout/LinearBlockProcessNumbered"/>
    <dgm:cxn modelId="{7210C9C8-6E30-45B8-A103-D9030BACDDB8}" srcId="{8C982E7E-C4D1-42ED-9121-CE5900B3602D}" destId="{97DD52FA-8926-46F5-BD42-C476235ED686}" srcOrd="0" destOrd="0" parTransId="{20892C76-CD78-45AF-B3E1-3D76F2A37AFC}" sibTransId="{41D5E014-00E4-4741-A5B2-53E79298F713}"/>
    <dgm:cxn modelId="{E3902FDE-C75D-4488-A3D8-0AE2A9FC0809}" type="presOf" srcId="{37FE235D-A313-44D7-B3F6-820CFC7F1E6F}" destId="{9C5372CC-55F9-41A2-B2A6-1914F78C1795}"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540761F8-7D07-49D8-88B7-F87069447582}" type="presOf" srcId="{4BB94112-F036-4259-A5D6-B0198A8B7B9D}" destId="{18A0F08D-97FC-40EE-9384-30886C9D8058}" srcOrd="1" destOrd="0" presId="urn:microsoft.com/office/officeart/2016/7/layout/LinearBlockProcessNumbered"/>
    <dgm:cxn modelId="{AC2917FD-B58B-4A60-B651-E877BDB94D3F}" type="presOf" srcId="{3715626F-6FB5-4039-8D0D-F000BD0B91FA}" destId="{616804D4-7870-46A6-B2A0-2CE8219FB9BB}" srcOrd="0" destOrd="0" presId="urn:microsoft.com/office/officeart/2016/7/layout/LinearBlockProcessNumbered"/>
    <dgm:cxn modelId="{BB0BA0F0-B152-487A-96A9-55FAB956211B}" type="presParOf" srcId="{93517E33-9609-40E1-A04B-2BC457B04352}" destId="{9F719ACC-AE4A-40FF-B6DB-4CFC1DC5E6D2}" srcOrd="0" destOrd="0" presId="urn:microsoft.com/office/officeart/2016/7/layout/LinearBlockProcessNumbered"/>
    <dgm:cxn modelId="{1AC29533-9EED-4775-AC70-FCBB170FA679}" type="presParOf" srcId="{9F719ACC-AE4A-40FF-B6DB-4CFC1DC5E6D2}" destId="{DBC4281D-C71B-4664-995C-7B7AB2EE42E2}" srcOrd="0" destOrd="0" presId="urn:microsoft.com/office/officeart/2016/7/layout/LinearBlockProcessNumbered"/>
    <dgm:cxn modelId="{32AE649D-FA10-482D-AFDB-6A38E0FCE98E}" type="presParOf" srcId="{9F719ACC-AE4A-40FF-B6DB-4CFC1DC5E6D2}" destId="{BEDD5812-1115-4B8A-A19D-85AAFE354974}" srcOrd="1" destOrd="0" presId="urn:microsoft.com/office/officeart/2016/7/layout/LinearBlockProcessNumbered"/>
    <dgm:cxn modelId="{8DEE68A7-9354-4917-B622-75D0741419A5}" type="presParOf" srcId="{9F719ACC-AE4A-40FF-B6DB-4CFC1DC5E6D2}" destId="{AFE06326-83F7-443C-BFD3-C5A597367D4B}" srcOrd="2" destOrd="0" presId="urn:microsoft.com/office/officeart/2016/7/layout/LinearBlockProcessNumbered"/>
    <dgm:cxn modelId="{FEF966B8-CBD8-4501-B6CC-7E782E2EE42C}" type="presParOf" srcId="{93517E33-9609-40E1-A04B-2BC457B04352}" destId="{97AD09E0-A391-43ED-921A-59444E810E1E}" srcOrd="1" destOrd="0" presId="urn:microsoft.com/office/officeart/2016/7/layout/LinearBlockProcessNumbered"/>
    <dgm:cxn modelId="{60C5B692-0029-452C-B75D-0126270E1131}" type="presParOf" srcId="{93517E33-9609-40E1-A04B-2BC457B04352}" destId="{AF1C2AC7-D46E-4BA0-8311-931587EC53CE}" srcOrd="2" destOrd="0" presId="urn:microsoft.com/office/officeart/2016/7/layout/LinearBlockProcessNumbered"/>
    <dgm:cxn modelId="{2AF2CF4C-3175-44D8-93AF-D0F98F3601E4}" type="presParOf" srcId="{AF1C2AC7-D46E-4BA0-8311-931587EC53CE}" destId="{9C5372CC-55F9-41A2-B2A6-1914F78C1795}" srcOrd="0" destOrd="0" presId="urn:microsoft.com/office/officeart/2016/7/layout/LinearBlockProcessNumbered"/>
    <dgm:cxn modelId="{3AFE423C-DE53-4D92-A358-0F01A6337E58}" type="presParOf" srcId="{AF1C2AC7-D46E-4BA0-8311-931587EC53CE}" destId="{616804D4-7870-46A6-B2A0-2CE8219FB9BB}" srcOrd="1" destOrd="0" presId="urn:microsoft.com/office/officeart/2016/7/layout/LinearBlockProcessNumbered"/>
    <dgm:cxn modelId="{28169FEF-EB5F-44B5-8AD9-9BC05BBF6413}" type="presParOf" srcId="{AF1C2AC7-D46E-4BA0-8311-931587EC53CE}" destId="{6830736E-9DD1-41F4-BC1B-79E0CB339BC4}" srcOrd="2" destOrd="0" presId="urn:microsoft.com/office/officeart/2016/7/layout/LinearBlockProcessNumbered"/>
    <dgm:cxn modelId="{2C501562-13AE-470A-B04F-19149FE25EA8}" type="presParOf" srcId="{93517E33-9609-40E1-A04B-2BC457B04352}" destId="{B11E35B1-820A-4B78-A94A-7CB2B31B32C6}" srcOrd="3" destOrd="0" presId="urn:microsoft.com/office/officeart/2016/7/layout/LinearBlockProcessNumbered"/>
    <dgm:cxn modelId="{9FBA36D4-9721-4D65-AC75-EC149658E008}" type="presParOf" srcId="{93517E33-9609-40E1-A04B-2BC457B04352}" destId="{5E006080-0930-4D03-8D52-84C0C771DC0D}" srcOrd="4" destOrd="0" presId="urn:microsoft.com/office/officeart/2016/7/layout/LinearBlockProcessNumbered"/>
    <dgm:cxn modelId="{88C5B3DA-8AD1-4C01-A517-60E3A6678A0A}" type="presParOf" srcId="{5E006080-0930-4D03-8D52-84C0C771DC0D}" destId="{8BCFB43A-7A5D-4907-941A-0C0C83EF4B4F}" srcOrd="0" destOrd="0" presId="urn:microsoft.com/office/officeart/2016/7/layout/LinearBlockProcessNumbered"/>
    <dgm:cxn modelId="{5B426188-D136-4433-8BB5-1D0A65FDE487}" type="presParOf" srcId="{5E006080-0930-4D03-8D52-84C0C771DC0D}" destId="{F28DF6BC-2DCA-4F8F-91E2-A362C5473532}" srcOrd="1" destOrd="0" presId="urn:microsoft.com/office/officeart/2016/7/layout/LinearBlockProcessNumbered"/>
    <dgm:cxn modelId="{C5386A05-D1B7-4499-84A6-9793C63E0F74}" type="presParOf" srcId="{5E006080-0930-4D03-8D52-84C0C771DC0D}" destId="{126F2B02-0981-4207-936B-F8F9DE01B1E1}" srcOrd="2" destOrd="0" presId="urn:microsoft.com/office/officeart/2016/7/layout/LinearBlockProcessNumbered"/>
    <dgm:cxn modelId="{612D6FE9-00C3-47A0-9F0A-93690696E7B1}" type="presParOf" srcId="{93517E33-9609-40E1-A04B-2BC457B04352}" destId="{19ED34A8-3F2A-4AAF-843E-6AE3DEC99199}" srcOrd="5" destOrd="0" presId="urn:microsoft.com/office/officeart/2016/7/layout/LinearBlockProcessNumbered"/>
    <dgm:cxn modelId="{69C7F292-EA22-4672-A87D-BB1441B73AB3}" type="presParOf" srcId="{93517E33-9609-40E1-A04B-2BC457B04352}" destId="{8588D146-0CA7-4D31-8760-8A29DB84E7C2}" srcOrd="6" destOrd="0" presId="urn:microsoft.com/office/officeart/2016/7/layout/LinearBlockProcessNumbered"/>
    <dgm:cxn modelId="{3D640CFC-E33C-4D7F-9173-E421F23408F3}" type="presParOf" srcId="{8588D146-0CA7-4D31-8760-8A29DB84E7C2}" destId="{C4A2D9FD-3FFA-4CBE-9E4F-004229F35DEC}" srcOrd="0" destOrd="0" presId="urn:microsoft.com/office/officeart/2016/7/layout/LinearBlockProcessNumbered"/>
    <dgm:cxn modelId="{0139CA85-5BC1-49B6-B617-29BA8C335931}" type="presParOf" srcId="{8588D146-0CA7-4D31-8760-8A29DB84E7C2}" destId="{06E3B730-F1E1-4C31-AA88-978153A3C3F4}" srcOrd="1" destOrd="0" presId="urn:microsoft.com/office/officeart/2016/7/layout/LinearBlockProcessNumbered"/>
    <dgm:cxn modelId="{89D7034A-7894-4139-934F-29CEEB391003}" type="presParOf" srcId="{8588D146-0CA7-4D31-8760-8A29DB84E7C2}" destId="{5710E9EF-EBD0-42F2-BB64-8F36A8B49B26}" srcOrd="2" destOrd="0" presId="urn:microsoft.com/office/officeart/2016/7/layout/LinearBlockProcessNumbered"/>
    <dgm:cxn modelId="{02073B92-3FFF-481B-AB8E-CA41CACA7101}" type="presParOf" srcId="{93517E33-9609-40E1-A04B-2BC457B04352}" destId="{AAD5CCC2-6A84-4CCD-969B-C9ABDC998B0D}" srcOrd="7" destOrd="0" presId="urn:microsoft.com/office/officeart/2016/7/layout/LinearBlockProcessNumbered"/>
    <dgm:cxn modelId="{518AFFBD-3EDA-4A32-B9CF-0130C58AE3EA}" type="presParOf" srcId="{93517E33-9609-40E1-A04B-2BC457B04352}" destId="{9E5AF944-9B16-4E43-B607-FD9F2CB46EB5}" srcOrd="8" destOrd="0" presId="urn:microsoft.com/office/officeart/2016/7/layout/LinearBlockProcessNumbered"/>
    <dgm:cxn modelId="{67A3C18A-F3F6-4606-AD72-762EB4CE2635}" type="presParOf" srcId="{9E5AF944-9B16-4E43-B607-FD9F2CB46EB5}" destId="{166E0798-03A4-4980-8A23-C4DD7503F72C}" srcOrd="0" destOrd="0" presId="urn:microsoft.com/office/officeart/2016/7/layout/LinearBlockProcessNumbered"/>
    <dgm:cxn modelId="{2F7C59FB-4D04-40DE-89C3-F3B35ED66C70}" type="presParOf" srcId="{9E5AF944-9B16-4E43-B607-FD9F2CB46EB5}" destId="{23E3F2DC-471A-4ADF-8B75-839FF901E4EC}" srcOrd="1" destOrd="0" presId="urn:microsoft.com/office/officeart/2016/7/layout/LinearBlockProcessNumbered"/>
    <dgm:cxn modelId="{E43BEC4B-03A6-426E-918E-8BDA0001AF96}"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BBFC124-99DA-449F-B2E6-BE2FDFCAEFA6}" type="doc">
      <dgm:prSet loTypeId="urn:microsoft.com/office/officeart/2017/3/layout/DropPinTimeline" loCatId="process" qsTypeId="urn:microsoft.com/office/officeart/2005/8/quickstyle/simple2" qsCatId="simple" csTypeId="urn:microsoft.com/office/officeart/2005/8/colors/accent2_1" csCatId="accent2" phldr="1"/>
      <dgm:spPr/>
      <dgm:t>
        <a:bodyPr/>
        <a:lstStyle/>
        <a:p>
          <a:endParaRPr lang="en-US"/>
        </a:p>
      </dgm:t>
    </dgm:pt>
    <dgm:pt modelId="{1F332C83-5267-4BC2-B1B4-448598AA5473}">
      <dgm:prSet custT="1"/>
      <dgm:spPr/>
      <dgm:t>
        <a:bodyPr/>
        <a:lstStyle/>
        <a:p>
          <a:pPr>
            <a:defRPr b="1"/>
          </a:pPr>
          <a:r>
            <a:rPr lang="en-US" sz="1600" dirty="0"/>
            <a:t>20</a:t>
          </a:r>
          <a:r>
            <a:rPr lang="sr-Latn-RS" sz="1600" dirty="0"/>
            <a:t>13</a:t>
          </a:r>
        </a:p>
        <a:p>
          <a:pPr>
            <a:defRPr b="1"/>
          </a:pPr>
          <a:r>
            <a:rPr lang="en-US" sz="1600" i="1" noProof="0" dirty="0"/>
            <a:t>Frey </a:t>
          </a:r>
          <a:r>
            <a:rPr lang="el-GR" sz="1600" i="1" noProof="0" dirty="0"/>
            <a:t>και</a:t>
          </a:r>
          <a:r>
            <a:rPr lang="en-US" sz="1600" i="1" noProof="0" dirty="0"/>
            <a:t> Osborne</a:t>
          </a:r>
        </a:p>
      </dgm:t>
    </dgm:pt>
    <dgm:pt modelId="{476021CA-5F8A-48E5-A416-F725BFB129AA}" type="parTrans" cxnId="{97618CCD-0810-4744-AA5D-2CDE686E8C2B}">
      <dgm:prSet/>
      <dgm:spPr/>
      <dgm:t>
        <a:bodyPr/>
        <a:lstStyle/>
        <a:p>
          <a:endParaRPr lang="en-US" sz="1600"/>
        </a:p>
      </dgm:t>
    </dgm:pt>
    <dgm:pt modelId="{3A4487BE-E06F-443D-84DD-EBE4A8B9725D}" type="sibTrans" cxnId="{97618CCD-0810-4744-AA5D-2CDE686E8C2B}">
      <dgm:prSet/>
      <dgm:spPr/>
      <dgm:t>
        <a:bodyPr/>
        <a:lstStyle/>
        <a:p>
          <a:endParaRPr lang="en-US" sz="1600"/>
        </a:p>
      </dgm:t>
    </dgm:pt>
    <dgm:pt modelId="{160F56EA-5465-43E8-8139-54BA41128969}">
      <dgm:prSet custT="1"/>
      <dgm:spPr/>
      <dgm:t>
        <a:bodyPr/>
        <a:lstStyle/>
        <a:p>
          <a:r>
            <a:rPr lang="en-US" sz="1600" noProof="0" dirty="0"/>
            <a:t>47% </a:t>
          </a:r>
          <a:r>
            <a:rPr lang="el-GR" sz="1600" noProof="0" dirty="0"/>
            <a:t> των εργαζομένων στις ΗΠΑ, εργάζονται σε θέσεις που θα  μπορούσαν να εκτελεστούν από υπολογιστές και αλγορίθμους στα επόμενα 10 με 20 χρόνια</a:t>
          </a:r>
          <a:r>
            <a:rPr lang="sr-Latn-RS" sz="1600" noProof="0" dirty="0"/>
            <a:t>.</a:t>
          </a:r>
          <a:endParaRPr lang="en-US" sz="1600" noProof="0" dirty="0"/>
        </a:p>
      </dgm:t>
    </dgm:pt>
    <dgm:pt modelId="{92510E2F-FA76-419F-8E37-E2643C956E95}" type="parTrans" cxnId="{89EF9326-79CC-4F72-9A25-3E0926AFC673}">
      <dgm:prSet/>
      <dgm:spPr/>
      <dgm:t>
        <a:bodyPr/>
        <a:lstStyle/>
        <a:p>
          <a:endParaRPr lang="en-US" sz="1600"/>
        </a:p>
      </dgm:t>
    </dgm:pt>
    <dgm:pt modelId="{FCE0DADF-C326-4AC0-B8CB-6DCB03B9E011}" type="sibTrans" cxnId="{89EF9326-79CC-4F72-9A25-3E0926AFC673}">
      <dgm:prSet/>
      <dgm:spPr/>
      <dgm:t>
        <a:bodyPr/>
        <a:lstStyle/>
        <a:p>
          <a:endParaRPr lang="en-US" sz="1600"/>
        </a:p>
      </dgm:t>
    </dgm:pt>
    <dgm:pt modelId="{0938D2BB-E9B0-4695-B458-9AAEE84091C5}">
      <dgm:prSet custT="1"/>
      <dgm:spPr/>
      <dgm:t>
        <a:bodyPr/>
        <a:lstStyle/>
        <a:p>
          <a:pPr>
            <a:defRPr b="1"/>
          </a:pPr>
          <a:r>
            <a:rPr lang="sr-Latn-RS" sz="1600" i="1" dirty="0" err="1"/>
            <a:t>Bowles</a:t>
          </a:r>
          <a:endParaRPr lang="sr-Latn-RS" sz="1600" i="1" dirty="0"/>
        </a:p>
        <a:p>
          <a:pPr>
            <a:defRPr b="1"/>
          </a:pPr>
          <a:r>
            <a:rPr lang="en-US" sz="1600" dirty="0"/>
            <a:t>201</a:t>
          </a:r>
          <a:r>
            <a:rPr lang="sr-Latn-RS" sz="1600" dirty="0"/>
            <a:t>4</a:t>
          </a:r>
        </a:p>
      </dgm:t>
    </dgm:pt>
    <dgm:pt modelId="{94080714-B225-44D3-92A5-302F0D1B040D}" type="parTrans" cxnId="{C76780AE-AEDF-48F9-B9F1-B85302FEA6DC}">
      <dgm:prSet/>
      <dgm:spPr/>
      <dgm:t>
        <a:bodyPr/>
        <a:lstStyle/>
        <a:p>
          <a:endParaRPr lang="en-US" sz="1600"/>
        </a:p>
      </dgm:t>
    </dgm:pt>
    <dgm:pt modelId="{98AD745C-F600-41FE-80F9-20BF112F3763}" type="sibTrans" cxnId="{C76780AE-AEDF-48F9-B9F1-B85302FEA6DC}">
      <dgm:prSet/>
      <dgm:spPr/>
      <dgm:t>
        <a:bodyPr/>
        <a:lstStyle/>
        <a:p>
          <a:endParaRPr lang="en-US" sz="1600"/>
        </a:p>
      </dgm:t>
    </dgm:pt>
    <dgm:pt modelId="{8BC0C673-8BAE-4C69-8B2D-56B56D1C5019}">
      <dgm:prSet custT="1"/>
      <dgm:spPr/>
      <dgm:t>
        <a:bodyPr/>
        <a:lstStyle/>
        <a:p>
          <a:r>
            <a:rPr lang="el-GR" sz="1600" noProof="0" dirty="0"/>
            <a:t>Για την Ευρώπη στο σύνολό της, το ποσοστό των θέσεων εργασίας που είναι ευαίσθητες στον αυτοματισμό κυμαίνεται μεταξύ 45% και άνω του 60%.</a:t>
          </a:r>
          <a:endParaRPr lang="en-US" sz="1600" noProof="0" dirty="0"/>
        </a:p>
      </dgm:t>
    </dgm:pt>
    <dgm:pt modelId="{E3EA4276-89C9-4B25-8B26-D072F9386DD7}" type="parTrans" cxnId="{472789A8-E3C4-4EFF-9AD9-955CCFA6CDC4}">
      <dgm:prSet/>
      <dgm:spPr/>
      <dgm:t>
        <a:bodyPr/>
        <a:lstStyle/>
        <a:p>
          <a:endParaRPr lang="en-US" sz="1600"/>
        </a:p>
      </dgm:t>
    </dgm:pt>
    <dgm:pt modelId="{D4BC3728-46F8-463B-804B-DD1BBCF73D98}" type="sibTrans" cxnId="{472789A8-E3C4-4EFF-9AD9-955CCFA6CDC4}">
      <dgm:prSet/>
      <dgm:spPr/>
      <dgm:t>
        <a:bodyPr/>
        <a:lstStyle/>
        <a:p>
          <a:endParaRPr lang="en-US" sz="1600"/>
        </a:p>
      </dgm:t>
    </dgm:pt>
    <dgm:pt modelId="{AD882987-E983-4E43-84BE-DA91C677C4F2}">
      <dgm:prSet custT="1"/>
      <dgm:spPr/>
      <dgm:t>
        <a:bodyPr/>
        <a:lstStyle/>
        <a:p>
          <a:pPr>
            <a:defRPr b="1"/>
          </a:pPr>
          <a:endParaRPr lang="sr-Latn-RS" sz="1600" dirty="0"/>
        </a:p>
        <a:p>
          <a:pPr>
            <a:defRPr b="1"/>
          </a:pPr>
          <a:r>
            <a:rPr lang="el-GR" sz="1600" noProof="0" dirty="0"/>
            <a:t>2016 </a:t>
          </a:r>
          <a:r>
            <a:rPr lang="en-US" sz="1600" i="1" noProof="0" dirty="0" err="1"/>
            <a:t>Arntz</a:t>
          </a:r>
          <a:r>
            <a:rPr lang="en-US" sz="1600" i="1" noProof="0" dirty="0"/>
            <a:t>, Gregory </a:t>
          </a:r>
          <a:r>
            <a:rPr lang="el-GR" sz="1600" i="1" noProof="0" dirty="0"/>
            <a:t>και </a:t>
          </a:r>
          <a:r>
            <a:rPr lang="en-US" sz="1600" i="1" noProof="0" dirty="0" err="1"/>
            <a:t>Zierahn</a:t>
          </a:r>
          <a:endParaRPr lang="en-US" sz="1600" i="1" noProof="0" dirty="0"/>
        </a:p>
        <a:p>
          <a:pPr>
            <a:defRPr b="1"/>
          </a:pPr>
          <a:r>
            <a:rPr lang="el-GR" sz="1600" b="0" noProof="0" dirty="0"/>
            <a:t>Κατά μέσο όρο σε όλες τις χώρες του ΟΟΣΑ, το 9% των θέσεων εργασίας αντιμετωπίζουν υψηλό κίνδυνο αυτοματοποίησης, ενώ για ένα άλλο 25% των θέσεων εργασίας ένα ποσοστό μεταξύ του 50% και 70% των καθηκόντων θα μπορούσαν να αλλάξουν σημαντικά λόγω της αυτοματοποίησης. </a:t>
          </a:r>
        </a:p>
        <a:p>
          <a:endParaRPr lang="en-US" sz="1600" i="1" noProof="0" dirty="0"/>
        </a:p>
      </dgm:t>
    </dgm:pt>
    <dgm:pt modelId="{776566CA-B261-493E-9114-862331ED882C}" type="parTrans" cxnId="{DF76F9D5-526B-46E9-8A43-8211D72590F6}">
      <dgm:prSet/>
      <dgm:spPr/>
      <dgm:t>
        <a:bodyPr/>
        <a:lstStyle/>
        <a:p>
          <a:endParaRPr lang="sr-Latn-RS"/>
        </a:p>
      </dgm:t>
    </dgm:pt>
    <dgm:pt modelId="{968D956F-E4B8-49FC-A0EB-1154AA55A730}" type="sibTrans" cxnId="{DF76F9D5-526B-46E9-8A43-8211D72590F6}">
      <dgm:prSet/>
      <dgm:spPr/>
      <dgm:t>
        <a:bodyPr/>
        <a:lstStyle/>
        <a:p>
          <a:endParaRPr lang="sr-Latn-RS"/>
        </a:p>
      </dgm:t>
    </dgm:pt>
    <dgm:pt modelId="{8A8E1329-0357-499C-8AFA-852FC2455996}" type="pres">
      <dgm:prSet presAssocID="{1BBFC124-99DA-449F-B2E6-BE2FDFCAEFA6}" presName="root" presStyleCnt="0">
        <dgm:presLayoutVars>
          <dgm:chMax/>
          <dgm:chPref/>
          <dgm:animLvl val="lvl"/>
        </dgm:presLayoutVars>
      </dgm:prSet>
      <dgm:spPr/>
    </dgm:pt>
    <dgm:pt modelId="{8B3DDA36-D3B9-4E0F-A8A9-8040F1AFFF08}" type="pres">
      <dgm:prSet presAssocID="{1BBFC124-99DA-449F-B2E6-BE2FDFCAEFA6}" presName="divider" presStyleLbl="fgAcc1" presStyleIdx="0" presStyleCnt="4"/>
      <dgm:spPr>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tailEnd type="triangle" w="lg" len="lg"/>
        </a:ln>
        <a:effectLst/>
      </dgm:spPr>
    </dgm:pt>
    <dgm:pt modelId="{75380A69-9FB3-440C-BCA0-BEC4C50DD658}" type="pres">
      <dgm:prSet presAssocID="{1BBFC124-99DA-449F-B2E6-BE2FDFCAEFA6}" presName="nodes" presStyleCnt="0">
        <dgm:presLayoutVars>
          <dgm:chMax/>
          <dgm:chPref/>
          <dgm:animLvl val="lvl"/>
        </dgm:presLayoutVars>
      </dgm:prSet>
      <dgm:spPr/>
    </dgm:pt>
    <dgm:pt modelId="{C25F1FA9-BBDB-4D1E-A145-2FFCB58991FA}" type="pres">
      <dgm:prSet presAssocID="{1F332C83-5267-4BC2-B1B4-448598AA5473}" presName="composite" presStyleCnt="0"/>
      <dgm:spPr/>
    </dgm:pt>
    <dgm:pt modelId="{2A1F39BD-4CA7-4C31-88C0-1D2015788B40}" type="pres">
      <dgm:prSet presAssocID="{1F332C83-5267-4BC2-B1B4-448598AA5473}" presName="ConnectorPoint" presStyleLbl="lnNode1" presStyleIdx="0" presStyleCnt="3"/>
      <dgm:spPr>
        <a:solidFill>
          <a:schemeClr val="lt1">
            <a:hueOff val="0"/>
            <a:satOff val="0"/>
            <a:lumOff val="0"/>
            <a:alphaOff val="0"/>
          </a:schemeClr>
        </a:solidFill>
        <a:ln w="6350" cap="flat" cmpd="sng" algn="ctr">
          <a:solidFill>
            <a:schemeClr val="accent2">
              <a:shade val="80000"/>
              <a:hueOff val="0"/>
              <a:satOff val="0"/>
              <a:lumOff val="0"/>
              <a:alphaOff val="0"/>
            </a:schemeClr>
          </a:solidFill>
          <a:prstDash val="solid"/>
          <a:miter lim="800000"/>
        </a:ln>
        <a:effectLst/>
      </dgm:spPr>
    </dgm:pt>
    <dgm:pt modelId="{F610AF4B-1550-43DF-A89D-45A8824EDF54}" type="pres">
      <dgm:prSet presAssocID="{1F332C83-5267-4BC2-B1B4-448598AA5473}" presName="DropPinPlaceHolder" presStyleCnt="0"/>
      <dgm:spPr/>
    </dgm:pt>
    <dgm:pt modelId="{E031E730-A8BA-4AC5-94AC-D9D0DD4636DA}" type="pres">
      <dgm:prSet presAssocID="{1F332C83-5267-4BC2-B1B4-448598AA5473}" presName="DropPin" presStyleLbl="alignNode1" presStyleIdx="0" presStyleCnt="3"/>
      <dgm:spPr/>
    </dgm:pt>
    <dgm:pt modelId="{600FDCC3-50D1-4167-AF3E-2A0593B98DD6}" type="pres">
      <dgm:prSet presAssocID="{1F332C83-5267-4BC2-B1B4-448598AA5473}" presName="Ellipse" presStyleLbl="fgAcc1" presStyleIdx="1" presStyleCnt="4"/>
      <dgm:spPr>
        <a:solidFill>
          <a:schemeClr val="accent2">
            <a:alpha val="90000"/>
            <a:tint val="40000"/>
            <a:hueOff val="0"/>
            <a:satOff val="0"/>
            <a:lumOff val="0"/>
            <a:alphaOff val="0"/>
          </a:schemeClr>
        </a:solidFill>
        <a:ln w="12700" cap="flat" cmpd="sng" algn="ctr">
          <a:noFill/>
          <a:prstDash val="solid"/>
          <a:miter lim="800000"/>
        </a:ln>
        <a:effectLst/>
      </dgm:spPr>
    </dgm:pt>
    <dgm:pt modelId="{E2611159-E849-4131-A8E0-1E4082177FCE}" type="pres">
      <dgm:prSet presAssocID="{1F332C83-5267-4BC2-B1B4-448598AA5473}" presName="L2TextContainer" presStyleLbl="revTx" presStyleIdx="0" presStyleCnt="6">
        <dgm:presLayoutVars>
          <dgm:bulletEnabled val="1"/>
        </dgm:presLayoutVars>
      </dgm:prSet>
      <dgm:spPr/>
    </dgm:pt>
    <dgm:pt modelId="{56A4BFB3-C916-44EE-9101-2766EA2EFE27}" type="pres">
      <dgm:prSet presAssocID="{1F332C83-5267-4BC2-B1B4-448598AA5473}" presName="L1TextContainer" presStyleLbl="revTx" presStyleIdx="1" presStyleCnt="6" custLinFactNeighborX="1230" custLinFactNeighborY="-12176">
        <dgm:presLayoutVars>
          <dgm:chMax val="1"/>
          <dgm:chPref val="1"/>
          <dgm:bulletEnabled val="1"/>
        </dgm:presLayoutVars>
      </dgm:prSet>
      <dgm:spPr/>
    </dgm:pt>
    <dgm:pt modelId="{94089269-18C6-4D44-A9EA-5B6CE9D5CCD8}" type="pres">
      <dgm:prSet presAssocID="{1F332C83-5267-4BC2-B1B4-448598AA5473}" presName="ConnectLine" presStyleLbl="sibTrans1D1" presStyleIdx="0" presStyleCnt="3"/>
      <dgm:spPr>
        <a:noFill/>
        <a:ln w="12700" cap="flat" cmpd="sng" algn="ctr">
          <a:solidFill>
            <a:schemeClr val="accent2">
              <a:hueOff val="0"/>
              <a:satOff val="0"/>
              <a:lumOff val="0"/>
              <a:alphaOff val="0"/>
            </a:schemeClr>
          </a:solidFill>
          <a:prstDash val="dash"/>
          <a:miter lim="800000"/>
        </a:ln>
        <a:effectLst/>
      </dgm:spPr>
    </dgm:pt>
    <dgm:pt modelId="{CFD370DC-FB08-4ED2-BB1A-417A58CD9E27}" type="pres">
      <dgm:prSet presAssocID="{1F332C83-5267-4BC2-B1B4-448598AA5473}" presName="EmptyPlaceHolder" presStyleCnt="0"/>
      <dgm:spPr/>
    </dgm:pt>
    <dgm:pt modelId="{682B7A6C-DAFF-4713-BBCC-5C2B086000A5}" type="pres">
      <dgm:prSet presAssocID="{3A4487BE-E06F-443D-84DD-EBE4A8B9725D}" presName="spaceBetweenRectangles" presStyleCnt="0"/>
      <dgm:spPr/>
    </dgm:pt>
    <dgm:pt modelId="{7D505F09-ADC5-4515-9A2E-0DED4F39FB58}" type="pres">
      <dgm:prSet presAssocID="{0938D2BB-E9B0-4695-B458-9AAEE84091C5}" presName="composite" presStyleCnt="0"/>
      <dgm:spPr/>
    </dgm:pt>
    <dgm:pt modelId="{BCEF145A-5A5D-4F1A-84AB-F73DBEDCDA45}" type="pres">
      <dgm:prSet presAssocID="{0938D2BB-E9B0-4695-B458-9AAEE84091C5}" presName="ConnectorPoint" presStyleLbl="lnNode1" presStyleIdx="1" presStyleCnt="3"/>
      <dgm:spPr>
        <a:solidFill>
          <a:schemeClr val="lt1">
            <a:hueOff val="0"/>
            <a:satOff val="0"/>
            <a:lumOff val="0"/>
            <a:alphaOff val="0"/>
          </a:schemeClr>
        </a:solidFill>
        <a:ln w="6350" cap="flat" cmpd="sng" algn="ctr">
          <a:solidFill>
            <a:schemeClr val="accent2">
              <a:shade val="80000"/>
              <a:hueOff val="0"/>
              <a:satOff val="0"/>
              <a:lumOff val="0"/>
              <a:alphaOff val="0"/>
            </a:schemeClr>
          </a:solidFill>
          <a:prstDash val="solid"/>
          <a:miter lim="800000"/>
        </a:ln>
        <a:effectLst/>
      </dgm:spPr>
    </dgm:pt>
    <dgm:pt modelId="{55D9ED2E-2800-48C8-9492-95EA4E71CCA2}" type="pres">
      <dgm:prSet presAssocID="{0938D2BB-E9B0-4695-B458-9AAEE84091C5}" presName="DropPinPlaceHolder" presStyleCnt="0"/>
      <dgm:spPr/>
    </dgm:pt>
    <dgm:pt modelId="{AAE8D7F0-AB9D-4810-9F32-E810446BBB23}" type="pres">
      <dgm:prSet presAssocID="{0938D2BB-E9B0-4695-B458-9AAEE84091C5}" presName="DropPin" presStyleLbl="alignNode1" presStyleIdx="1" presStyleCnt="3"/>
      <dgm:spPr/>
    </dgm:pt>
    <dgm:pt modelId="{3835599B-32FA-491D-9A66-98555ABA327A}" type="pres">
      <dgm:prSet presAssocID="{0938D2BB-E9B0-4695-B458-9AAEE84091C5}" presName="Ellipse" presStyleLbl="fgAcc1" presStyleIdx="2" presStyleCnt="4"/>
      <dgm:spPr>
        <a:solidFill>
          <a:schemeClr val="accent2">
            <a:alpha val="90000"/>
            <a:tint val="40000"/>
            <a:hueOff val="0"/>
            <a:satOff val="0"/>
            <a:lumOff val="0"/>
            <a:alphaOff val="0"/>
          </a:schemeClr>
        </a:solidFill>
        <a:ln w="12700" cap="flat" cmpd="sng" algn="ctr">
          <a:noFill/>
          <a:prstDash val="solid"/>
          <a:miter lim="800000"/>
        </a:ln>
        <a:effectLst/>
      </dgm:spPr>
    </dgm:pt>
    <dgm:pt modelId="{C04D13D2-82AC-4187-A301-EC2660A0CB4A}" type="pres">
      <dgm:prSet presAssocID="{0938D2BB-E9B0-4695-B458-9AAEE84091C5}" presName="L2TextContainer" presStyleLbl="revTx" presStyleIdx="2" presStyleCnt="6">
        <dgm:presLayoutVars>
          <dgm:bulletEnabled val="1"/>
        </dgm:presLayoutVars>
      </dgm:prSet>
      <dgm:spPr/>
    </dgm:pt>
    <dgm:pt modelId="{126469B3-018C-4E1F-91E9-4B24E2FD32E9}" type="pres">
      <dgm:prSet presAssocID="{0938D2BB-E9B0-4695-B458-9AAEE84091C5}" presName="L1TextContainer" presStyleLbl="revTx" presStyleIdx="3" presStyleCnt="6" custLinFactNeighborX="-1204" custLinFactNeighborY="-3899">
        <dgm:presLayoutVars>
          <dgm:chMax val="1"/>
          <dgm:chPref val="1"/>
          <dgm:bulletEnabled val="1"/>
        </dgm:presLayoutVars>
      </dgm:prSet>
      <dgm:spPr/>
    </dgm:pt>
    <dgm:pt modelId="{F986458E-9B78-41E5-9C95-CBCEBB74DD93}" type="pres">
      <dgm:prSet presAssocID="{0938D2BB-E9B0-4695-B458-9AAEE84091C5}" presName="ConnectLine" presStyleLbl="sibTrans1D1" presStyleIdx="1" presStyleCnt="3"/>
      <dgm:spPr>
        <a:noFill/>
        <a:ln w="12700" cap="flat" cmpd="sng" algn="ctr">
          <a:solidFill>
            <a:schemeClr val="accent2">
              <a:hueOff val="0"/>
              <a:satOff val="0"/>
              <a:lumOff val="0"/>
              <a:alphaOff val="0"/>
            </a:schemeClr>
          </a:solidFill>
          <a:prstDash val="dash"/>
          <a:miter lim="800000"/>
        </a:ln>
        <a:effectLst/>
      </dgm:spPr>
    </dgm:pt>
    <dgm:pt modelId="{A85CEE7F-3378-4CC3-865A-3EEF5FA0B7DE}" type="pres">
      <dgm:prSet presAssocID="{0938D2BB-E9B0-4695-B458-9AAEE84091C5}" presName="EmptyPlaceHolder" presStyleCnt="0"/>
      <dgm:spPr/>
    </dgm:pt>
    <dgm:pt modelId="{0A649E42-4954-47B3-835A-88DD537F7671}" type="pres">
      <dgm:prSet presAssocID="{98AD745C-F600-41FE-80F9-20BF112F3763}" presName="spaceBetweenRectangles" presStyleCnt="0"/>
      <dgm:spPr/>
    </dgm:pt>
    <dgm:pt modelId="{4F46B069-78EE-42AD-953C-04F4A1ACE4C8}" type="pres">
      <dgm:prSet presAssocID="{AD882987-E983-4E43-84BE-DA91C677C4F2}" presName="composite" presStyleCnt="0"/>
      <dgm:spPr/>
    </dgm:pt>
    <dgm:pt modelId="{28263A8F-B071-4F5E-A7BC-09ED5F8AB47B}" type="pres">
      <dgm:prSet presAssocID="{AD882987-E983-4E43-84BE-DA91C677C4F2}" presName="ConnectorPoint" presStyleLbl="lnNode1" presStyleIdx="2" presStyleCnt="3"/>
      <dgm:spPr>
        <a:solidFill>
          <a:schemeClr val="lt1">
            <a:hueOff val="0"/>
            <a:satOff val="0"/>
            <a:lumOff val="0"/>
            <a:alphaOff val="0"/>
          </a:schemeClr>
        </a:solidFill>
        <a:ln w="6350" cap="flat" cmpd="sng" algn="ctr">
          <a:solidFill>
            <a:schemeClr val="accent2">
              <a:shade val="80000"/>
              <a:hueOff val="0"/>
              <a:satOff val="0"/>
              <a:lumOff val="0"/>
              <a:alphaOff val="0"/>
            </a:schemeClr>
          </a:solidFill>
          <a:prstDash val="solid"/>
          <a:miter lim="800000"/>
        </a:ln>
        <a:effectLst/>
      </dgm:spPr>
    </dgm:pt>
    <dgm:pt modelId="{BB5720FB-128D-4D41-8E87-A1EA364A4E2F}" type="pres">
      <dgm:prSet presAssocID="{AD882987-E983-4E43-84BE-DA91C677C4F2}" presName="DropPinPlaceHolder" presStyleCnt="0"/>
      <dgm:spPr/>
    </dgm:pt>
    <dgm:pt modelId="{9C75415F-2463-4D16-8C4C-629B2828623D}" type="pres">
      <dgm:prSet presAssocID="{AD882987-E983-4E43-84BE-DA91C677C4F2}" presName="DropPin" presStyleLbl="alignNode1" presStyleIdx="2" presStyleCnt="3" custScaleY="109591" custLinFactX="98402" custLinFactY="-64321" custLinFactNeighborX="100000" custLinFactNeighborY="-100000"/>
      <dgm:spPr/>
    </dgm:pt>
    <dgm:pt modelId="{2AC3C250-064F-40CE-B147-56C20BAF184B}" type="pres">
      <dgm:prSet presAssocID="{AD882987-E983-4E43-84BE-DA91C677C4F2}" presName="Ellipse" presStyleLbl="fgAcc1" presStyleIdx="3" presStyleCnt="4"/>
      <dgm:spPr>
        <a:solidFill>
          <a:schemeClr val="accent2">
            <a:alpha val="90000"/>
            <a:tint val="40000"/>
            <a:hueOff val="0"/>
            <a:satOff val="0"/>
            <a:lumOff val="0"/>
            <a:alphaOff val="0"/>
          </a:schemeClr>
        </a:solidFill>
        <a:ln w="12700" cap="flat" cmpd="sng" algn="ctr">
          <a:noFill/>
          <a:prstDash val="solid"/>
          <a:miter lim="800000"/>
        </a:ln>
        <a:effectLst/>
      </dgm:spPr>
    </dgm:pt>
    <dgm:pt modelId="{B2AFBBAE-D49F-4885-A3EC-82235E131C84}" type="pres">
      <dgm:prSet presAssocID="{AD882987-E983-4E43-84BE-DA91C677C4F2}" presName="L2TextContainer" presStyleLbl="revTx" presStyleIdx="4" presStyleCnt="6">
        <dgm:presLayoutVars>
          <dgm:bulletEnabled val="1"/>
        </dgm:presLayoutVars>
      </dgm:prSet>
      <dgm:spPr/>
    </dgm:pt>
    <dgm:pt modelId="{FCE1C0E8-689A-4AEC-96D9-B6E47A4B671D}" type="pres">
      <dgm:prSet presAssocID="{AD882987-E983-4E43-84BE-DA91C677C4F2}" presName="L1TextContainer" presStyleLbl="revTx" presStyleIdx="5" presStyleCnt="6" custScaleX="89723" custScaleY="365543" custLinFactNeighborX="15954" custLinFactNeighborY="-37691">
        <dgm:presLayoutVars>
          <dgm:chMax val="1"/>
          <dgm:chPref val="1"/>
          <dgm:bulletEnabled val="1"/>
        </dgm:presLayoutVars>
      </dgm:prSet>
      <dgm:spPr/>
    </dgm:pt>
    <dgm:pt modelId="{745C31E5-130B-4327-B4CB-01E2EE9E689D}" type="pres">
      <dgm:prSet presAssocID="{AD882987-E983-4E43-84BE-DA91C677C4F2}" presName="ConnectLine" presStyleLbl="sibTrans1D1" presStyleIdx="2" presStyleCnt="3" custFlipHor="1" custScaleX="52389" custScaleY="117645" custLinFactX="1300000" custLinFactNeighborX="1398320" custLinFactNeighborY="-49005"/>
      <dgm:spPr>
        <a:noFill/>
        <a:ln w="12700" cap="flat" cmpd="sng" algn="ctr">
          <a:solidFill>
            <a:schemeClr val="accent2">
              <a:hueOff val="0"/>
              <a:satOff val="0"/>
              <a:lumOff val="0"/>
              <a:alphaOff val="0"/>
            </a:schemeClr>
          </a:solidFill>
          <a:prstDash val="dash"/>
          <a:miter lim="800000"/>
        </a:ln>
        <a:effectLst/>
      </dgm:spPr>
    </dgm:pt>
    <dgm:pt modelId="{124E7CDE-A164-40CA-8496-B382D52CBEBE}" type="pres">
      <dgm:prSet presAssocID="{AD882987-E983-4E43-84BE-DA91C677C4F2}" presName="EmptyPlaceHolder" presStyleCnt="0"/>
      <dgm:spPr/>
    </dgm:pt>
  </dgm:ptLst>
  <dgm:cxnLst>
    <dgm:cxn modelId="{89EF9326-79CC-4F72-9A25-3E0926AFC673}" srcId="{1F332C83-5267-4BC2-B1B4-448598AA5473}" destId="{160F56EA-5465-43E8-8139-54BA41128969}" srcOrd="0" destOrd="0" parTransId="{92510E2F-FA76-419F-8E37-E2643C956E95}" sibTransId="{FCE0DADF-C326-4AC0-B8CB-6DCB03B9E011}"/>
    <dgm:cxn modelId="{DEE27A6B-679D-4516-9975-1374B13FD2CC}" type="presOf" srcId="{0938D2BB-E9B0-4695-B458-9AAEE84091C5}" destId="{126469B3-018C-4E1F-91E9-4B24E2FD32E9}" srcOrd="0" destOrd="0" presId="urn:microsoft.com/office/officeart/2017/3/layout/DropPinTimeline"/>
    <dgm:cxn modelId="{B7810454-4FA0-473A-B95C-14210AC196AB}" type="presOf" srcId="{1BBFC124-99DA-449F-B2E6-BE2FDFCAEFA6}" destId="{8A8E1329-0357-499C-8AFA-852FC2455996}" srcOrd="0" destOrd="0" presId="urn:microsoft.com/office/officeart/2017/3/layout/DropPinTimeline"/>
    <dgm:cxn modelId="{C3C38985-D029-4283-9D9A-4617736BBA1E}" type="presOf" srcId="{1F332C83-5267-4BC2-B1B4-448598AA5473}" destId="{56A4BFB3-C916-44EE-9101-2766EA2EFE27}" srcOrd="0" destOrd="0" presId="urn:microsoft.com/office/officeart/2017/3/layout/DropPinTimeline"/>
    <dgm:cxn modelId="{472789A8-E3C4-4EFF-9AD9-955CCFA6CDC4}" srcId="{0938D2BB-E9B0-4695-B458-9AAEE84091C5}" destId="{8BC0C673-8BAE-4C69-8B2D-56B56D1C5019}" srcOrd="0" destOrd="0" parTransId="{E3EA4276-89C9-4B25-8B26-D072F9386DD7}" sibTransId="{D4BC3728-46F8-463B-804B-DD1BBCF73D98}"/>
    <dgm:cxn modelId="{67EB98A8-0600-42DF-91A2-FBE4EF2FCCFF}" type="presOf" srcId="{AD882987-E983-4E43-84BE-DA91C677C4F2}" destId="{FCE1C0E8-689A-4AEC-96D9-B6E47A4B671D}" srcOrd="0" destOrd="0" presId="urn:microsoft.com/office/officeart/2017/3/layout/DropPinTimeline"/>
    <dgm:cxn modelId="{522CE4A8-6534-4203-8409-0EA046D1875A}" type="presOf" srcId="{8BC0C673-8BAE-4C69-8B2D-56B56D1C5019}" destId="{C04D13D2-82AC-4187-A301-EC2660A0CB4A}" srcOrd="0" destOrd="0" presId="urn:microsoft.com/office/officeart/2017/3/layout/DropPinTimeline"/>
    <dgm:cxn modelId="{C76780AE-AEDF-48F9-B9F1-B85302FEA6DC}" srcId="{1BBFC124-99DA-449F-B2E6-BE2FDFCAEFA6}" destId="{0938D2BB-E9B0-4695-B458-9AAEE84091C5}" srcOrd="1" destOrd="0" parTransId="{94080714-B225-44D3-92A5-302F0D1B040D}" sibTransId="{98AD745C-F600-41FE-80F9-20BF112F3763}"/>
    <dgm:cxn modelId="{344585C2-314E-4CB5-8648-3B9844977480}" type="presOf" srcId="{160F56EA-5465-43E8-8139-54BA41128969}" destId="{E2611159-E849-4131-A8E0-1E4082177FCE}" srcOrd="0" destOrd="0" presId="urn:microsoft.com/office/officeart/2017/3/layout/DropPinTimeline"/>
    <dgm:cxn modelId="{97618CCD-0810-4744-AA5D-2CDE686E8C2B}" srcId="{1BBFC124-99DA-449F-B2E6-BE2FDFCAEFA6}" destId="{1F332C83-5267-4BC2-B1B4-448598AA5473}" srcOrd="0" destOrd="0" parTransId="{476021CA-5F8A-48E5-A416-F725BFB129AA}" sibTransId="{3A4487BE-E06F-443D-84DD-EBE4A8B9725D}"/>
    <dgm:cxn modelId="{DF76F9D5-526B-46E9-8A43-8211D72590F6}" srcId="{1BBFC124-99DA-449F-B2E6-BE2FDFCAEFA6}" destId="{AD882987-E983-4E43-84BE-DA91C677C4F2}" srcOrd="2" destOrd="0" parTransId="{776566CA-B261-493E-9114-862331ED882C}" sibTransId="{968D956F-E4B8-49FC-A0EB-1154AA55A730}"/>
    <dgm:cxn modelId="{BB4F3236-34E6-43AA-8688-C1BA63DC1DEC}" type="presParOf" srcId="{8A8E1329-0357-499C-8AFA-852FC2455996}" destId="{8B3DDA36-D3B9-4E0F-A8A9-8040F1AFFF08}" srcOrd="0" destOrd="0" presId="urn:microsoft.com/office/officeart/2017/3/layout/DropPinTimeline"/>
    <dgm:cxn modelId="{16BF7265-59D7-4177-986F-23A646543847}" type="presParOf" srcId="{8A8E1329-0357-499C-8AFA-852FC2455996}" destId="{75380A69-9FB3-440C-BCA0-BEC4C50DD658}" srcOrd="1" destOrd="0" presId="urn:microsoft.com/office/officeart/2017/3/layout/DropPinTimeline"/>
    <dgm:cxn modelId="{E49089F0-611C-40E3-BC23-1F57E432C1A1}" type="presParOf" srcId="{75380A69-9FB3-440C-BCA0-BEC4C50DD658}" destId="{C25F1FA9-BBDB-4D1E-A145-2FFCB58991FA}" srcOrd="0" destOrd="0" presId="urn:microsoft.com/office/officeart/2017/3/layout/DropPinTimeline"/>
    <dgm:cxn modelId="{B539D842-74F7-440D-AAEE-B4A9BBB20ECE}" type="presParOf" srcId="{C25F1FA9-BBDB-4D1E-A145-2FFCB58991FA}" destId="{2A1F39BD-4CA7-4C31-88C0-1D2015788B40}" srcOrd="0" destOrd="0" presId="urn:microsoft.com/office/officeart/2017/3/layout/DropPinTimeline"/>
    <dgm:cxn modelId="{B2CD1B85-C931-423F-8F28-BC58EF7523A0}" type="presParOf" srcId="{C25F1FA9-BBDB-4D1E-A145-2FFCB58991FA}" destId="{F610AF4B-1550-43DF-A89D-45A8824EDF54}" srcOrd="1" destOrd="0" presId="urn:microsoft.com/office/officeart/2017/3/layout/DropPinTimeline"/>
    <dgm:cxn modelId="{FD09BB7C-0477-4DA2-A0B7-F70A6B99368F}" type="presParOf" srcId="{F610AF4B-1550-43DF-A89D-45A8824EDF54}" destId="{E031E730-A8BA-4AC5-94AC-D9D0DD4636DA}" srcOrd="0" destOrd="0" presId="urn:microsoft.com/office/officeart/2017/3/layout/DropPinTimeline"/>
    <dgm:cxn modelId="{55D56DAC-4E36-4B2B-BD4B-CCD98B110E6C}" type="presParOf" srcId="{F610AF4B-1550-43DF-A89D-45A8824EDF54}" destId="{600FDCC3-50D1-4167-AF3E-2A0593B98DD6}" srcOrd="1" destOrd="0" presId="urn:microsoft.com/office/officeart/2017/3/layout/DropPinTimeline"/>
    <dgm:cxn modelId="{0AFB7227-C768-4151-AA8F-DFC26040DD81}" type="presParOf" srcId="{C25F1FA9-BBDB-4D1E-A145-2FFCB58991FA}" destId="{E2611159-E849-4131-A8E0-1E4082177FCE}" srcOrd="2" destOrd="0" presId="urn:microsoft.com/office/officeart/2017/3/layout/DropPinTimeline"/>
    <dgm:cxn modelId="{32C8192D-61D4-428F-A0B3-C5E904A601E5}" type="presParOf" srcId="{C25F1FA9-BBDB-4D1E-A145-2FFCB58991FA}" destId="{56A4BFB3-C916-44EE-9101-2766EA2EFE27}" srcOrd="3" destOrd="0" presId="urn:microsoft.com/office/officeart/2017/3/layout/DropPinTimeline"/>
    <dgm:cxn modelId="{68BEAC05-3457-4296-98A8-B9B8722779BE}" type="presParOf" srcId="{C25F1FA9-BBDB-4D1E-A145-2FFCB58991FA}" destId="{94089269-18C6-4D44-A9EA-5B6CE9D5CCD8}" srcOrd="4" destOrd="0" presId="urn:microsoft.com/office/officeart/2017/3/layout/DropPinTimeline"/>
    <dgm:cxn modelId="{ABB92283-0EB1-431E-9F47-C50623635471}" type="presParOf" srcId="{C25F1FA9-BBDB-4D1E-A145-2FFCB58991FA}" destId="{CFD370DC-FB08-4ED2-BB1A-417A58CD9E27}" srcOrd="5" destOrd="0" presId="urn:microsoft.com/office/officeart/2017/3/layout/DropPinTimeline"/>
    <dgm:cxn modelId="{76AA66AA-0457-4AAA-8EDE-8F2C7F43582E}" type="presParOf" srcId="{75380A69-9FB3-440C-BCA0-BEC4C50DD658}" destId="{682B7A6C-DAFF-4713-BBCC-5C2B086000A5}" srcOrd="1" destOrd="0" presId="urn:microsoft.com/office/officeart/2017/3/layout/DropPinTimeline"/>
    <dgm:cxn modelId="{48076618-AE9C-4B30-85EA-3ED0EF328E15}" type="presParOf" srcId="{75380A69-9FB3-440C-BCA0-BEC4C50DD658}" destId="{7D505F09-ADC5-4515-9A2E-0DED4F39FB58}" srcOrd="2" destOrd="0" presId="urn:microsoft.com/office/officeart/2017/3/layout/DropPinTimeline"/>
    <dgm:cxn modelId="{7A80F631-45FC-4232-B387-1656C1B14366}" type="presParOf" srcId="{7D505F09-ADC5-4515-9A2E-0DED4F39FB58}" destId="{BCEF145A-5A5D-4F1A-84AB-F73DBEDCDA45}" srcOrd="0" destOrd="0" presId="urn:microsoft.com/office/officeart/2017/3/layout/DropPinTimeline"/>
    <dgm:cxn modelId="{9113E0D2-D347-4EED-B7ED-90B9CF8ACB35}" type="presParOf" srcId="{7D505F09-ADC5-4515-9A2E-0DED4F39FB58}" destId="{55D9ED2E-2800-48C8-9492-95EA4E71CCA2}" srcOrd="1" destOrd="0" presId="urn:microsoft.com/office/officeart/2017/3/layout/DropPinTimeline"/>
    <dgm:cxn modelId="{606A7987-904D-402F-A98C-661E8F6B8770}" type="presParOf" srcId="{55D9ED2E-2800-48C8-9492-95EA4E71CCA2}" destId="{AAE8D7F0-AB9D-4810-9F32-E810446BBB23}" srcOrd="0" destOrd="0" presId="urn:microsoft.com/office/officeart/2017/3/layout/DropPinTimeline"/>
    <dgm:cxn modelId="{54D02CDB-41DF-43F9-8A67-86807FF19B39}" type="presParOf" srcId="{55D9ED2E-2800-48C8-9492-95EA4E71CCA2}" destId="{3835599B-32FA-491D-9A66-98555ABA327A}" srcOrd="1" destOrd="0" presId="urn:microsoft.com/office/officeart/2017/3/layout/DropPinTimeline"/>
    <dgm:cxn modelId="{F52D03D6-50D1-4DE2-9CC4-79ABEA37E49E}" type="presParOf" srcId="{7D505F09-ADC5-4515-9A2E-0DED4F39FB58}" destId="{C04D13D2-82AC-4187-A301-EC2660A0CB4A}" srcOrd="2" destOrd="0" presId="urn:microsoft.com/office/officeart/2017/3/layout/DropPinTimeline"/>
    <dgm:cxn modelId="{FABF098E-5473-476A-A8B0-B324B25B85C5}" type="presParOf" srcId="{7D505F09-ADC5-4515-9A2E-0DED4F39FB58}" destId="{126469B3-018C-4E1F-91E9-4B24E2FD32E9}" srcOrd="3" destOrd="0" presId="urn:microsoft.com/office/officeart/2017/3/layout/DropPinTimeline"/>
    <dgm:cxn modelId="{AC0FCB69-31F8-4C82-8678-2788C91F5018}" type="presParOf" srcId="{7D505F09-ADC5-4515-9A2E-0DED4F39FB58}" destId="{F986458E-9B78-41E5-9C95-CBCEBB74DD93}" srcOrd="4" destOrd="0" presId="urn:microsoft.com/office/officeart/2017/3/layout/DropPinTimeline"/>
    <dgm:cxn modelId="{1567E891-78D1-4CD5-8917-9C161609313D}" type="presParOf" srcId="{7D505F09-ADC5-4515-9A2E-0DED4F39FB58}" destId="{A85CEE7F-3378-4CC3-865A-3EEF5FA0B7DE}" srcOrd="5" destOrd="0" presId="urn:microsoft.com/office/officeart/2017/3/layout/DropPinTimeline"/>
    <dgm:cxn modelId="{04BDAA0C-6C33-46CF-91E3-1CD59049E168}" type="presParOf" srcId="{75380A69-9FB3-440C-BCA0-BEC4C50DD658}" destId="{0A649E42-4954-47B3-835A-88DD537F7671}" srcOrd="3" destOrd="0" presId="urn:microsoft.com/office/officeart/2017/3/layout/DropPinTimeline"/>
    <dgm:cxn modelId="{4C097C33-9AA5-4F8F-832A-4A0DF6813BC2}" type="presParOf" srcId="{75380A69-9FB3-440C-BCA0-BEC4C50DD658}" destId="{4F46B069-78EE-42AD-953C-04F4A1ACE4C8}" srcOrd="4" destOrd="0" presId="urn:microsoft.com/office/officeart/2017/3/layout/DropPinTimeline"/>
    <dgm:cxn modelId="{A45C7CF7-1124-4D5A-844A-06410CBA84C9}" type="presParOf" srcId="{4F46B069-78EE-42AD-953C-04F4A1ACE4C8}" destId="{28263A8F-B071-4F5E-A7BC-09ED5F8AB47B}" srcOrd="0" destOrd="0" presId="urn:microsoft.com/office/officeart/2017/3/layout/DropPinTimeline"/>
    <dgm:cxn modelId="{647FAF80-86CB-4C51-B450-B7B85E55068B}" type="presParOf" srcId="{4F46B069-78EE-42AD-953C-04F4A1ACE4C8}" destId="{BB5720FB-128D-4D41-8E87-A1EA364A4E2F}" srcOrd="1" destOrd="0" presId="urn:microsoft.com/office/officeart/2017/3/layout/DropPinTimeline"/>
    <dgm:cxn modelId="{B292B419-16CF-4D0D-BDCA-559216C535AB}" type="presParOf" srcId="{BB5720FB-128D-4D41-8E87-A1EA364A4E2F}" destId="{9C75415F-2463-4D16-8C4C-629B2828623D}" srcOrd="0" destOrd="0" presId="urn:microsoft.com/office/officeart/2017/3/layout/DropPinTimeline"/>
    <dgm:cxn modelId="{6CF9340B-709A-4560-9017-749EBF4FB964}" type="presParOf" srcId="{BB5720FB-128D-4D41-8E87-A1EA364A4E2F}" destId="{2AC3C250-064F-40CE-B147-56C20BAF184B}" srcOrd="1" destOrd="0" presId="urn:microsoft.com/office/officeart/2017/3/layout/DropPinTimeline"/>
    <dgm:cxn modelId="{C64E7FA4-049D-407F-BE22-D6277E898842}" type="presParOf" srcId="{4F46B069-78EE-42AD-953C-04F4A1ACE4C8}" destId="{B2AFBBAE-D49F-4885-A3EC-82235E131C84}" srcOrd="2" destOrd="0" presId="urn:microsoft.com/office/officeart/2017/3/layout/DropPinTimeline"/>
    <dgm:cxn modelId="{035011B5-5855-4819-8907-66197BABF919}" type="presParOf" srcId="{4F46B069-78EE-42AD-953C-04F4A1ACE4C8}" destId="{FCE1C0E8-689A-4AEC-96D9-B6E47A4B671D}" srcOrd="3" destOrd="0" presId="urn:microsoft.com/office/officeart/2017/3/layout/DropPinTimeline"/>
    <dgm:cxn modelId="{54C8B2B8-453C-4B86-AA0E-5EEF570A0C66}" type="presParOf" srcId="{4F46B069-78EE-42AD-953C-04F4A1ACE4C8}" destId="{745C31E5-130B-4327-B4CB-01E2EE9E689D}" srcOrd="4" destOrd="0" presId="urn:microsoft.com/office/officeart/2017/3/layout/DropPinTimeline"/>
    <dgm:cxn modelId="{BC8974AC-95B0-441B-9C4B-9E1CE972510F}" type="presParOf" srcId="{4F46B069-78EE-42AD-953C-04F4A1ACE4C8}" destId="{124E7CDE-A164-40CA-8496-B382D52CBEBE}"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l-GR" b="1" dirty="0">
              <a:solidFill>
                <a:schemeClr val="bg1"/>
              </a:solidFill>
            </a:rPr>
            <a:t>Επιταχυνόμενος ρυθμός αλλαγής της τεχνολογίας</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dirty="0"/>
            <a:t>01</a:t>
          </a:r>
        </a:p>
      </dgm:t>
    </dgm:pt>
    <dgm:pt modelId="{37FE235D-A313-44D7-B3F6-820CFC7F1E6F}">
      <dgm:prSet/>
      <dgm:spPr/>
      <dgm:t>
        <a:bodyPr/>
        <a:lstStyle/>
        <a:p>
          <a:r>
            <a:rPr lang="el-GR" b="1" i="0" noProof="0" dirty="0"/>
            <a:t>Μετατόπιση δημογραφικών προτύπων</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el-GR" b="1" dirty="0">
              <a:solidFill>
                <a:schemeClr val="bg1"/>
              </a:solidFill>
            </a:rPr>
            <a:t>Πανδημία </a:t>
          </a:r>
          <a:r>
            <a:rPr lang="sr-Latn-RS" b="1" dirty="0">
              <a:solidFill>
                <a:schemeClr val="bg1"/>
              </a:solidFill>
            </a:rPr>
            <a:t>COVID – 19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l-GR" b="1" i="0" noProof="0" dirty="0"/>
            <a:t>Κλιματική αλλαγή</a:t>
          </a:r>
          <a:endParaRPr lang="en-US" b="1" i="0" noProof="0" dirty="0"/>
        </a:p>
        <a:p>
          <a:pPr lvl="0" defTabSz="755650">
            <a:lnSpc>
              <a:spcPct val="90000"/>
            </a:lnSpc>
            <a:spcBef>
              <a:spcPct val="0"/>
            </a:spcBef>
            <a:spcAft>
              <a:spcPct val="35000"/>
            </a:spcAft>
            <a:buFont typeface="+mj-lt"/>
            <a:buNone/>
          </a:pP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pPr>
            <a:buFont typeface="+mj-lt"/>
            <a:buAutoNum type="arabicPeriod"/>
          </a:pPr>
          <a:r>
            <a:rPr lang="el-GR" b="1" i="0" noProof="0" dirty="0"/>
            <a:t>Παγκοσμιοποίηση</a:t>
          </a: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custScaleX="109517"/>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F29C8002-B835-4EBC-A8B2-7D0B6E59FF36}" type="presOf" srcId="{030C850F-A707-4595-BE68-13664C14431D}" destId="{F28DF6BC-2DCA-4F8F-91E2-A362C5473532}" srcOrd="0" destOrd="0" presId="urn:microsoft.com/office/officeart/2016/7/layout/LinearBlockProcessNumbered"/>
    <dgm:cxn modelId="{A5ED571C-1503-4B46-BCE6-2AFDFB55610F}" type="presOf" srcId="{8AA400F1-2DAD-4C5E-A7AE-28B3A2F6B5D2}" destId="{5710E9EF-EBD0-42F2-BB64-8F36A8B49B26}" srcOrd="1" destOrd="0" presId="urn:microsoft.com/office/officeart/2016/7/layout/LinearBlockProcessNumbered"/>
    <dgm:cxn modelId="{F99BF43F-8F70-45E2-B101-1248F3AC0D03}" type="presOf" srcId="{8AA400F1-2DAD-4C5E-A7AE-28B3A2F6B5D2}" destId="{C4A2D9FD-3FFA-4CBE-9E4F-004229F35DEC}" srcOrd="0" destOrd="0" presId="urn:microsoft.com/office/officeart/2016/7/layout/LinearBlockProcessNumbered"/>
    <dgm:cxn modelId="{7B764F5C-D407-4E76-B20E-1615677FB73E}" type="presOf" srcId="{41D5E014-00E4-4741-A5B2-53E79298F713}" destId="{BEDD5812-1115-4B8A-A19D-85AAFE354974}" srcOrd="0" destOrd="0" presId="urn:microsoft.com/office/officeart/2016/7/layout/LinearBlockProcessNumbered"/>
    <dgm:cxn modelId="{DD83876F-AD78-4B00-A8A9-7818262242EE}" type="presOf" srcId="{B8800921-5D7D-4B1C-B648-6397F7C11BDB}" destId="{23E3F2DC-471A-4ADF-8B75-839FF901E4EC}" srcOrd="0" destOrd="0" presId="urn:microsoft.com/office/officeart/2016/7/layout/LinearBlockProcessNumbered"/>
    <dgm:cxn modelId="{E5A9195A-BF48-40E3-83EB-1B758F97B04C}" type="presOf" srcId="{97DD52FA-8926-46F5-BD42-C476235ED686}" destId="{DBC4281D-C71B-4664-995C-7B7AB2EE42E2}" srcOrd="0" destOrd="0" presId="urn:microsoft.com/office/officeart/2016/7/layout/LinearBlockProcessNumbered"/>
    <dgm:cxn modelId="{B482C27F-C6E1-4FCD-892A-A02769BFF6B9}" type="presOf" srcId="{4BB94112-F036-4259-A5D6-B0198A8B7B9D}" destId="{166E0798-03A4-4980-8A23-C4DD7503F72C}" srcOrd="0" destOrd="0" presId="urn:microsoft.com/office/officeart/2016/7/layout/LinearBlockProcessNumbered"/>
    <dgm:cxn modelId="{39F3CE83-34BA-4C65-93D9-D3F830C9E0B8}" type="presOf" srcId="{8C982E7E-C4D1-42ED-9121-CE5900B3602D}" destId="{93517E33-9609-40E1-A04B-2BC457B04352}" srcOrd="0" destOrd="0" presId="urn:microsoft.com/office/officeart/2016/7/layout/LinearBlockProcessNumbered"/>
    <dgm:cxn modelId="{C52F4285-7A6E-401D-80C2-2AB1C51A6E2F}" type="presOf" srcId="{97DD52FA-8926-46F5-BD42-C476235ED686}" destId="{AFE06326-83F7-443C-BFD3-C5A597367D4B}" srcOrd="1" destOrd="0" presId="urn:microsoft.com/office/officeart/2016/7/layout/LinearBlockProcessNumbered"/>
    <dgm:cxn modelId="{BE3C868F-AA48-4981-9CE9-9F6CC164C066}" type="presOf" srcId="{37FE235D-A313-44D7-B3F6-820CFC7F1E6F}" destId="{6830736E-9DD1-41F4-BC1B-79E0CB339BC4}"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A56768AD-F6FB-4AAA-B3B3-0A2CF49099D9}" type="presOf" srcId="{20B9D2BE-B629-4B09-BF38-E0E3BF9DEBA4}" destId="{126F2B02-0981-4207-936B-F8F9DE01B1E1}" srcOrd="1" destOrd="0" presId="urn:microsoft.com/office/officeart/2016/7/layout/LinearBlockProcessNumbered"/>
    <dgm:cxn modelId="{F5BB92B3-E842-40D7-B0AF-AC4505778FEE}" srcId="{8C982E7E-C4D1-42ED-9121-CE5900B3602D}" destId="{20B9D2BE-B629-4B09-BF38-E0E3BF9DEBA4}" srcOrd="2" destOrd="0" parTransId="{1A7E91E5-F57C-482E-82E0-2451106A3FC8}" sibTransId="{030C850F-A707-4595-BE68-13664C14431D}"/>
    <dgm:cxn modelId="{0AE086B7-B509-448F-9762-93886339941D}" type="presOf" srcId="{6FCCBD16-3537-48C9-A881-41A0E1C78FDB}" destId="{06E3B730-F1E1-4C31-AA88-978153A3C3F4}"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16915AC4-3A01-4A9F-8D06-408B0FF20A0C}" type="presOf" srcId="{20B9D2BE-B629-4B09-BF38-E0E3BF9DEBA4}" destId="{8BCFB43A-7A5D-4907-941A-0C0C83EF4B4F}" srcOrd="0" destOrd="0" presId="urn:microsoft.com/office/officeart/2016/7/layout/LinearBlockProcessNumbered"/>
    <dgm:cxn modelId="{7210C9C8-6E30-45B8-A103-D9030BACDDB8}" srcId="{8C982E7E-C4D1-42ED-9121-CE5900B3602D}" destId="{97DD52FA-8926-46F5-BD42-C476235ED686}" srcOrd="0" destOrd="0" parTransId="{20892C76-CD78-45AF-B3E1-3D76F2A37AFC}" sibTransId="{41D5E014-00E4-4741-A5B2-53E79298F713}"/>
    <dgm:cxn modelId="{E3902FDE-C75D-4488-A3D8-0AE2A9FC0809}" type="presOf" srcId="{37FE235D-A313-44D7-B3F6-820CFC7F1E6F}" destId="{9C5372CC-55F9-41A2-B2A6-1914F78C1795}"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540761F8-7D07-49D8-88B7-F87069447582}" type="presOf" srcId="{4BB94112-F036-4259-A5D6-B0198A8B7B9D}" destId="{18A0F08D-97FC-40EE-9384-30886C9D8058}" srcOrd="1" destOrd="0" presId="urn:microsoft.com/office/officeart/2016/7/layout/LinearBlockProcessNumbered"/>
    <dgm:cxn modelId="{AC2917FD-B58B-4A60-B651-E877BDB94D3F}" type="presOf" srcId="{3715626F-6FB5-4039-8D0D-F000BD0B91FA}" destId="{616804D4-7870-46A6-B2A0-2CE8219FB9BB}" srcOrd="0" destOrd="0" presId="urn:microsoft.com/office/officeart/2016/7/layout/LinearBlockProcessNumbered"/>
    <dgm:cxn modelId="{BB0BA0F0-B152-487A-96A9-55FAB956211B}" type="presParOf" srcId="{93517E33-9609-40E1-A04B-2BC457B04352}" destId="{9F719ACC-AE4A-40FF-B6DB-4CFC1DC5E6D2}" srcOrd="0" destOrd="0" presId="urn:microsoft.com/office/officeart/2016/7/layout/LinearBlockProcessNumbered"/>
    <dgm:cxn modelId="{1AC29533-9EED-4775-AC70-FCBB170FA679}" type="presParOf" srcId="{9F719ACC-AE4A-40FF-B6DB-4CFC1DC5E6D2}" destId="{DBC4281D-C71B-4664-995C-7B7AB2EE42E2}" srcOrd="0" destOrd="0" presId="urn:microsoft.com/office/officeart/2016/7/layout/LinearBlockProcessNumbered"/>
    <dgm:cxn modelId="{32AE649D-FA10-482D-AFDB-6A38E0FCE98E}" type="presParOf" srcId="{9F719ACC-AE4A-40FF-B6DB-4CFC1DC5E6D2}" destId="{BEDD5812-1115-4B8A-A19D-85AAFE354974}" srcOrd="1" destOrd="0" presId="urn:microsoft.com/office/officeart/2016/7/layout/LinearBlockProcessNumbered"/>
    <dgm:cxn modelId="{8DEE68A7-9354-4917-B622-75D0741419A5}" type="presParOf" srcId="{9F719ACC-AE4A-40FF-B6DB-4CFC1DC5E6D2}" destId="{AFE06326-83F7-443C-BFD3-C5A597367D4B}" srcOrd="2" destOrd="0" presId="urn:microsoft.com/office/officeart/2016/7/layout/LinearBlockProcessNumbered"/>
    <dgm:cxn modelId="{FEF966B8-CBD8-4501-B6CC-7E782E2EE42C}" type="presParOf" srcId="{93517E33-9609-40E1-A04B-2BC457B04352}" destId="{97AD09E0-A391-43ED-921A-59444E810E1E}" srcOrd="1" destOrd="0" presId="urn:microsoft.com/office/officeart/2016/7/layout/LinearBlockProcessNumbered"/>
    <dgm:cxn modelId="{60C5B692-0029-452C-B75D-0126270E1131}" type="presParOf" srcId="{93517E33-9609-40E1-A04B-2BC457B04352}" destId="{AF1C2AC7-D46E-4BA0-8311-931587EC53CE}" srcOrd="2" destOrd="0" presId="urn:microsoft.com/office/officeart/2016/7/layout/LinearBlockProcessNumbered"/>
    <dgm:cxn modelId="{2AF2CF4C-3175-44D8-93AF-D0F98F3601E4}" type="presParOf" srcId="{AF1C2AC7-D46E-4BA0-8311-931587EC53CE}" destId="{9C5372CC-55F9-41A2-B2A6-1914F78C1795}" srcOrd="0" destOrd="0" presId="urn:microsoft.com/office/officeart/2016/7/layout/LinearBlockProcessNumbered"/>
    <dgm:cxn modelId="{3AFE423C-DE53-4D92-A358-0F01A6337E58}" type="presParOf" srcId="{AF1C2AC7-D46E-4BA0-8311-931587EC53CE}" destId="{616804D4-7870-46A6-B2A0-2CE8219FB9BB}" srcOrd="1" destOrd="0" presId="urn:microsoft.com/office/officeart/2016/7/layout/LinearBlockProcessNumbered"/>
    <dgm:cxn modelId="{28169FEF-EB5F-44B5-8AD9-9BC05BBF6413}" type="presParOf" srcId="{AF1C2AC7-D46E-4BA0-8311-931587EC53CE}" destId="{6830736E-9DD1-41F4-BC1B-79E0CB339BC4}" srcOrd="2" destOrd="0" presId="urn:microsoft.com/office/officeart/2016/7/layout/LinearBlockProcessNumbered"/>
    <dgm:cxn modelId="{2C501562-13AE-470A-B04F-19149FE25EA8}" type="presParOf" srcId="{93517E33-9609-40E1-A04B-2BC457B04352}" destId="{B11E35B1-820A-4B78-A94A-7CB2B31B32C6}" srcOrd="3" destOrd="0" presId="urn:microsoft.com/office/officeart/2016/7/layout/LinearBlockProcessNumbered"/>
    <dgm:cxn modelId="{9FBA36D4-9721-4D65-AC75-EC149658E008}" type="presParOf" srcId="{93517E33-9609-40E1-A04B-2BC457B04352}" destId="{5E006080-0930-4D03-8D52-84C0C771DC0D}" srcOrd="4" destOrd="0" presId="urn:microsoft.com/office/officeart/2016/7/layout/LinearBlockProcessNumbered"/>
    <dgm:cxn modelId="{88C5B3DA-8AD1-4C01-A517-60E3A6678A0A}" type="presParOf" srcId="{5E006080-0930-4D03-8D52-84C0C771DC0D}" destId="{8BCFB43A-7A5D-4907-941A-0C0C83EF4B4F}" srcOrd="0" destOrd="0" presId="urn:microsoft.com/office/officeart/2016/7/layout/LinearBlockProcessNumbered"/>
    <dgm:cxn modelId="{5B426188-D136-4433-8BB5-1D0A65FDE487}" type="presParOf" srcId="{5E006080-0930-4D03-8D52-84C0C771DC0D}" destId="{F28DF6BC-2DCA-4F8F-91E2-A362C5473532}" srcOrd="1" destOrd="0" presId="urn:microsoft.com/office/officeart/2016/7/layout/LinearBlockProcessNumbered"/>
    <dgm:cxn modelId="{C5386A05-D1B7-4499-84A6-9793C63E0F74}" type="presParOf" srcId="{5E006080-0930-4D03-8D52-84C0C771DC0D}" destId="{126F2B02-0981-4207-936B-F8F9DE01B1E1}" srcOrd="2" destOrd="0" presId="urn:microsoft.com/office/officeart/2016/7/layout/LinearBlockProcessNumbered"/>
    <dgm:cxn modelId="{612D6FE9-00C3-47A0-9F0A-93690696E7B1}" type="presParOf" srcId="{93517E33-9609-40E1-A04B-2BC457B04352}" destId="{19ED34A8-3F2A-4AAF-843E-6AE3DEC99199}" srcOrd="5" destOrd="0" presId="urn:microsoft.com/office/officeart/2016/7/layout/LinearBlockProcessNumbered"/>
    <dgm:cxn modelId="{69C7F292-EA22-4672-A87D-BB1441B73AB3}" type="presParOf" srcId="{93517E33-9609-40E1-A04B-2BC457B04352}" destId="{8588D146-0CA7-4D31-8760-8A29DB84E7C2}" srcOrd="6" destOrd="0" presId="urn:microsoft.com/office/officeart/2016/7/layout/LinearBlockProcessNumbered"/>
    <dgm:cxn modelId="{3D640CFC-E33C-4D7F-9173-E421F23408F3}" type="presParOf" srcId="{8588D146-0CA7-4D31-8760-8A29DB84E7C2}" destId="{C4A2D9FD-3FFA-4CBE-9E4F-004229F35DEC}" srcOrd="0" destOrd="0" presId="urn:microsoft.com/office/officeart/2016/7/layout/LinearBlockProcessNumbered"/>
    <dgm:cxn modelId="{0139CA85-5BC1-49B6-B617-29BA8C335931}" type="presParOf" srcId="{8588D146-0CA7-4D31-8760-8A29DB84E7C2}" destId="{06E3B730-F1E1-4C31-AA88-978153A3C3F4}" srcOrd="1" destOrd="0" presId="urn:microsoft.com/office/officeart/2016/7/layout/LinearBlockProcessNumbered"/>
    <dgm:cxn modelId="{89D7034A-7894-4139-934F-29CEEB391003}" type="presParOf" srcId="{8588D146-0CA7-4D31-8760-8A29DB84E7C2}" destId="{5710E9EF-EBD0-42F2-BB64-8F36A8B49B26}" srcOrd="2" destOrd="0" presId="urn:microsoft.com/office/officeart/2016/7/layout/LinearBlockProcessNumbered"/>
    <dgm:cxn modelId="{02073B92-3FFF-481B-AB8E-CA41CACA7101}" type="presParOf" srcId="{93517E33-9609-40E1-A04B-2BC457B04352}" destId="{AAD5CCC2-6A84-4CCD-969B-C9ABDC998B0D}" srcOrd="7" destOrd="0" presId="urn:microsoft.com/office/officeart/2016/7/layout/LinearBlockProcessNumbered"/>
    <dgm:cxn modelId="{518AFFBD-3EDA-4A32-B9CF-0130C58AE3EA}" type="presParOf" srcId="{93517E33-9609-40E1-A04B-2BC457B04352}" destId="{9E5AF944-9B16-4E43-B607-FD9F2CB46EB5}" srcOrd="8" destOrd="0" presId="urn:microsoft.com/office/officeart/2016/7/layout/LinearBlockProcessNumbered"/>
    <dgm:cxn modelId="{67A3C18A-F3F6-4606-AD72-762EB4CE2635}" type="presParOf" srcId="{9E5AF944-9B16-4E43-B607-FD9F2CB46EB5}" destId="{166E0798-03A4-4980-8A23-C4DD7503F72C}" srcOrd="0" destOrd="0" presId="urn:microsoft.com/office/officeart/2016/7/layout/LinearBlockProcessNumbered"/>
    <dgm:cxn modelId="{2F7C59FB-4D04-40DE-89C3-F3B35ED66C70}" type="presParOf" srcId="{9E5AF944-9B16-4E43-B607-FD9F2CB46EB5}" destId="{23E3F2DC-471A-4ADF-8B75-839FF901E4EC}" srcOrd="1" destOrd="0" presId="urn:microsoft.com/office/officeart/2016/7/layout/LinearBlockProcessNumbered"/>
    <dgm:cxn modelId="{E43BEC4B-03A6-426E-918E-8BDA0001AF96}"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3517E33-9609-40E1-A04B-2BC457B04352}" type="pres">
      <dgm:prSet presAssocID="{8C982E7E-C4D1-42ED-9121-CE5900B3602D}" presName="Name0" presStyleCnt="0">
        <dgm:presLayoutVars>
          <dgm:animLvl val="lvl"/>
          <dgm:resizeHandles val="exact"/>
        </dgm:presLayoutVars>
      </dgm:prSet>
      <dgm:spPr/>
    </dgm:pt>
  </dgm:ptLst>
  <dgm:cxnLst>
    <dgm:cxn modelId="{DED36B06-FB7D-4446-98F1-D18DA070A2C0}" type="presOf" srcId="{8C982E7E-C4D1-42ED-9121-CE5900B3602D}" destId="{93517E33-9609-40E1-A04B-2BC457B04352}" srcOrd="0"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l-GR" b="1" dirty="0">
              <a:solidFill>
                <a:schemeClr val="bg1"/>
              </a:solidFill>
            </a:rPr>
            <a:t>Επιταχυνόμενος ρυθμός αλλαγής της τεχνολογίας</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dirty="0"/>
            <a:t>01</a:t>
          </a:r>
        </a:p>
      </dgm:t>
    </dgm:pt>
    <dgm:pt modelId="{37FE235D-A313-44D7-B3F6-820CFC7F1E6F}">
      <dgm:prSet/>
      <dgm:spPr/>
      <dgm:t>
        <a:bodyPr/>
        <a:lstStyle/>
        <a:p>
          <a:r>
            <a:rPr lang="el-GR" b="1" i="0" noProof="0" dirty="0"/>
            <a:t>Μετατόπιση δημογραφικών προτύπων</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el-GR" b="1" dirty="0">
              <a:solidFill>
                <a:schemeClr val="bg1"/>
              </a:solidFill>
            </a:rPr>
            <a:t>Πανδημία </a:t>
          </a:r>
          <a:r>
            <a:rPr lang="sr-Latn-RS" b="1" dirty="0">
              <a:solidFill>
                <a:schemeClr val="bg1"/>
              </a:solidFill>
            </a:rPr>
            <a:t>COVID – 19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l-GR" b="1" i="0" noProof="0" dirty="0"/>
            <a:t>Κλιματική αλλαγή</a:t>
          </a:r>
          <a:endParaRPr lang="en-US" b="1" i="0" noProof="0" dirty="0"/>
        </a:p>
        <a:p>
          <a:pPr lvl="0" defTabSz="755650">
            <a:lnSpc>
              <a:spcPct val="90000"/>
            </a:lnSpc>
            <a:spcBef>
              <a:spcPct val="0"/>
            </a:spcBef>
            <a:spcAft>
              <a:spcPct val="35000"/>
            </a:spcAft>
            <a:buFont typeface="+mj-lt"/>
            <a:buNone/>
          </a:pP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pPr>
            <a:buFont typeface="+mj-lt"/>
            <a:buAutoNum type="arabicPeriod"/>
          </a:pPr>
          <a:r>
            <a:rPr lang="el-GR" b="1" i="0" noProof="0" dirty="0"/>
            <a:t>Παγκοσμιοποίηση</a:t>
          </a: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custScaleX="109517"/>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F29C8002-B835-4EBC-A8B2-7D0B6E59FF36}" type="presOf" srcId="{030C850F-A707-4595-BE68-13664C14431D}" destId="{F28DF6BC-2DCA-4F8F-91E2-A362C5473532}" srcOrd="0" destOrd="0" presId="urn:microsoft.com/office/officeart/2016/7/layout/LinearBlockProcessNumbered"/>
    <dgm:cxn modelId="{A5ED571C-1503-4B46-BCE6-2AFDFB55610F}" type="presOf" srcId="{8AA400F1-2DAD-4C5E-A7AE-28B3A2F6B5D2}" destId="{5710E9EF-EBD0-42F2-BB64-8F36A8B49B26}" srcOrd="1" destOrd="0" presId="urn:microsoft.com/office/officeart/2016/7/layout/LinearBlockProcessNumbered"/>
    <dgm:cxn modelId="{F99BF43F-8F70-45E2-B101-1248F3AC0D03}" type="presOf" srcId="{8AA400F1-2DAD-4C5E-A7AE-28B3A2F6B5D2}" destId="{C4A2D9FD-3FFA-4CBE-9E4F-004229F35DEC}" srcOrd="0" destOrd="0" presId="urn:microsoft.com/office/officeart/2016/7/layout/LinearBlockProcessNumbered"/>
    <dgm:cxn modelId="{7B764F5C-D407-4E76-B20E-1615677FB73E}" type="presOf" srcId="{41D5E014-00E4-4741-A5B2-53E79298F713}" destId="{BEDD5812-1115-4B8A-A19D-85AAFE354974}" srcOrd="0" destOrd="0" presId="urn:microsoft.com/office/officeart/2016/7/layout/LinearBlockProcessNumbered"/>
    <dgm:cxn modelId="{DD83876F-AD78-4B00-A8A9-7818262242EE}" type="presOf" srcId="{B8800921-5D7D-4B1C-B648-6397F7C11BDB}" destId="{23E3F2DC-471A-4ADF-8B75-839FF901E4EC}" srcOrd="0" destOrd="0" presId="urn:microsoft.com/office/officeart/2016/7/layout/LinearBlockProcessNumbered"/>
    <dgm:cxn modelId="{E5A9195A-BF48-40E3-83EB-1B758F97B04C}" type="presOf" srcId="{97DD52FA-8926-46F5-BD42-C476235ED686}" destId="{DBC4281D-C71B-4664-995C-7B7AB2EE42E2}" srcOrd="0" destOrd="0" presId="urn:microsoft.com/office/officeart/2016/7/layout/LinearBlockProcessNumbered"/>
    <dgm:cxn modelId="{B482C27F-C6E1-4FCD-892A-A02769BFF6B9}" type="presOf" srcId="{4BB94112-F036-4259-A5D6-B0198A8B7B9D}" destId="{166E0798-03A4-4980-8A23-C4DD7503F72C}" srcOrd="0" destOrd="0" presId="urn:microsoft.com/office/officeart/2016/7/layout/LinearBlockProcessNumbered"/>
    <dgm:cxn modelId="{39F3CE83-34BA-4C65-93D9-D3F830C9E0B8}" type="presOf" srcId="{8C982E7E-C4D1-42ED-9121-CE5900B3602D}" destId="{93517E33-9609-40E1-A04B-2BC457B04352}" srcOrd="0" destOrd="0" presId="urn:microsoft.com/office/officeart/2016/7/layout/LinearBlockProcessNumbered"/>
    <dgm:cxn modelId="{C52F4285-7A6E-401D-80C2-2AB1C51A6E2F}" type="presOf" srcId="{97DD52FA-8926-46F5-BD42-C476235ED686}" destId="{AFE06326-83F7-443C-BFD3-C5A597367D4B}" srcOrd="1" destOrd="0" presId="urn:microsoft.com/office/officeart/2016/7/layout/LinearBlockProcessNumbered"/>
    <dgm:cxn modelId="{BE3C868F-AA48-4981-9CE9-9F6CC164C066}" type="presOf" srcId="{37FE235D-A313-44D7-B3F6-820CFC7F1E6F}" destId="{6830736E-9DD1-41F4-BC1B-79E0CB339BC4}"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A56768AD-F6FB-4AAA-B3B3-0A2CF49099D9}" type="presOf" srcId="{20B9D2BE-B629-4B09-BF38-E0E3BF9DEBA4}" destId="{126F2B02-0981-4207-936B-F8F9DE01B1E1}" srcOrd="1" destOrd="0" presId="urn:microsoft.com/office/officeart/2016/7/layout/LinearBlockProcessNumbered"/>
    <dgm:cxn modelId="{F5BB92B3-E842-40D7-B0AF-AC4505778FEE}" srcId="{8C982E7E-C4D1-42ED-9121-CE5900B3602D}" destId="{20B9D2BE-B629-4B09-BF38-E0E3BF9DEBA4}" srcOrd="2" destOrd="0" parTransId="{1A7E91E5-F57C-482E-82E0-2451106A3FC8}" sibTransId="{030C850F-A707-4595-BE68-13664C14431D}"/>
    <dgm:cxn modelId="{0AE086B7-B509-448F-9762-93886339941D}" type="presOf" srcId="{6FCCBD16-3537-48C9-A881-41A0E1C78FDB}" destId="{06E3B730-F1E1-4C31-AA88-978153A3C3F4}"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16915AC4-3A01-4A9F-8D06-408B0FF20A0C}" type="presOf" srcId="{20B9D2BE-B629-4B09-BF38-E0E3BF9DEBA4}" destId="{8BCFB43A-7A5D-4907-941A-0C0C83EF4B4F}" srcOrd="0" destOrd="0" presId="urn:microsoft.com/office/officeart/2016/7/layout/LinearBlockProcessNumbered"/>
    <dgm:cxn modelId="{7210C9C8-6E30-45B8-A103-D9030BACDDB8}" srcId="{8C982E7E-C4D1-42ED-9121-CE5900B3602D}" destId="{97DD52FA-8926-46F5-BD42-C476235ED686}" srcOrd="0" destOrd="0" parTransId="{20892C76-CD78-45AF-B3E1-3D76F2A37AFC}" sibTransId="{41D5E014-00E4-4741-A5B2-53E79298F713}"/>
    <dgm:cxn modelId="{E3902FDE-C75D-4488-A3D8-0AE2A9FC0809}" type="presOf" srcId="{37FE235D-A313-44D7-B3F6-820CFC7F1E6F}" destId="{9C5372CC-55F9-41A2-B2A6-1914F78C1795}"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540761F8-7D07-49D8-88B7-F87069447582}" type="presOf" srcId="{4BB94112-F036-4259-A5D6-B0198A8B7B9D}" destId="{18A0F08D-97FC-40EE-9384-30886C9D8058}" srcOrd="1" destOrd="0" presId="urn:microsoft.com/office/officeart/2016/7/layout/LinearBlockProcessNumbered"/>
    <dgm:cxn modelId="{AC2917FD-B58B-4A60-B651-E877BDB94D3F}" type="presOf" srcId="{3715626F-6FB5-4039-8D0D-F000BD0B91FA}" destId="{616804D4-7870-46A6-B2A0-2CE8219FB9BB}" srcOrd="0" destOrd="0" presId="urn:microsoft.com/office/officeart/2016/7/layout/LinearBlockProcessNumbered"/>
    <dgm:cxn modelId="{BB0BA0F0-B152-487A-96A9-55FAB956211B}" type="presParOf" srcId="{93517E33-9609-40E1-A04B-2BC457B04352}" destId="{9F719ACC-AE4A-40FF-B6DB-4CFC1DC5E6D2}" srcOrd="0" destOrd="0" presId="urn:microsoft.com/office/officeart/2016/7/layout/LinearBlockProcessNumbered"/>
    <dgm:cxn modelId="{1AC29533-9EED-4775-AC70-FCBB170FA679}" type="presParOf" srcId="{9F719ACC-AE4A-40FF-B6DB-4CFC1DC5E6D2}" destId="{DBC4281D-C71B-4664-995C-7B7AB2EE42E2}" srcOrd="0" destOrd="0" presId="urn:microsoft.com/office/officeart/2016/7/layout/LinearBlockProcessNumbered"/>
    <dgm:cxn modelId="{32AE649D-FA10-482D-AFDB-6A38E0FCE98E}" type="presParOf" srcId="{9F719ACC-AE4A-40FF-B6DB-4CFC1DC5E6D2}" destId="{BEDD5812-1115-4B8A-A19D-85AAFE354974}" srcOrd="1" destOrd="0" presId="urn:microsoft.com/office/officeart/2016/7/layout/LinearBlockProcessNumbered"/>
    <dgm:cxn modelId="{8DEE68A7-9354-4917-B622-75D0741419A5}" type="presParOf" srcId="{9F719ACC-AE4A-40FF-B6DB-4CFC1DC5E6D2}" destId="{AFE06326-83F7-443C-BFD3-C5A597367D4B}" srcOrd="2" destOrd="0" presId="urn:microsoft.com/office/officeart/2016/7/layout/LinearBlockProcessNumbered"/>
    <dgm:cxn modelId="{FEF966B8-CBD8-4501-B6CC-7E782E2EE42C}" type="presParOf" srcId="{93517E33-9609-40E1-A04B-2BC457B04352}" destId="{97AD09E0-A391-43ED-921A-59444E810E1E}" srcOrd="1" destOrd="0" presId="urn:microsoft.com/office/officeart/2016/7/layout/LinearBlockProcessNumbered"/>
    <dgm:cxn modelId="{60C5B692-0029-452C-B75D-0126270E1131}" type="presParOf" srcId="{93517E33-9609-40E1-A04B-2BC457B04352}" destId="{AF1C2AC7-D46E-4BA0-8311-931587EC53CE}" srcOrd="2" destOrd="0" presId="urn:microsoft.com/office/officeart/2016/7/layout/LinearBlockProcessNumbered"/>
    <dgm:cxn modelId="{2AF2CF4C-3175-44D8-93AF-D0F98F3601E4}" type="presParOf" srcId="{AF1C2AC7-D46E-4BA0-8311-931587EC53CE}" destId="{9C5372CC-55F9-41A2-B2A6-1914F78C1795}" srcOrd="0" destOrd="0" presId="urn:microsoft.com/office/officeart/2016/7/layout/LinearBlockProcessNumbered"/>
    <dgm:cxn modelId="{3AFE423C-DE53-4D92-A358-0F01A6337E58}" type="presParOf" srcId="{AF1C2AC7-D46E-4BA0-8311-931587EC53CE}" destId="{616804D4-7870-46A6-B2A0-2CE8219FB9BB}" srcOrd="1" destOrd="0" presId="urn:microsoft.com/office/officeart/2016/7/layout/LinearBlockProcessNumbered"/>
    <dgm:cxn modelId="{28169FEF-EB5F-44B5-8AD9-9BC05BBF6413}" type="presParOf" srcId="{AF1C2AC7-D46E-4BA0-8311-931587EC53CE}" destId="{6830736E-9DD1-41F4-BC1B-79E0CB339BC4}" srcOrd="2" destOrd="0" presId="urn:microsoft.com/office/officeart/2016/7/layout/LinearBlockProcessNumbered"/>
    <dgm:cxn modelId="{2C501562-13AE-470A-B04F-19149FE25EA8}" type="presParOf" srcId="{93517E33-9609-40E1-A04B-2BC457B04352}" destId="{B11E35B1-820A-4B78-A94A-7CB2B31B32C6}" srcOrd="3" destOrd="0" presId="urn:microsoft.com/office/officeart/2016/7/layout/LinearBlockProcessNumbered"/>
    <dgm:cxn modelId="{9FBA36D4-9721-4D65-AC75-EC149658E008}" type="presParOf" srcId="{93517E33-9609-40E1-A04B-2BC457B04352}" destId="{5E006080-0930-4D03-8D52-84C0C771DC0D}" srcOrd="4" destOrd="0" presId="urn:microsoft.com/office/officeart/2016/7/layout/LinearBlockProcessNumbered"/>
    <dgm:cxn modelId="{88C5B3DA-8AD1-4C01-A517-60E3A6678A0A}" type="presParOf" srcId="{5E006080-0930-4D03-8D52-84C0C771DC0D}" destId="{8BCFB43A-7A5D-4907-941A-0C0C83EF4B4F}" srcOrd="0" destOrd="0" presId="urn:microsoft.com/office/officeart/2016/7/layout/LinearBlockProcessNumbered"/>
    <dgm:cxn modelId="{5B426188-D136-4433-8BB5-1D0A65FDE487}" type="presParOf" srcId="{5E006080-0930-4D03-8D52-84C0C771DC0D}" destId="{F28DF6BC-2DCA-4F8F-91E2-A362C5473532}" srcOrd="1" destOrd="0" presId="urn:microsoft.com/office/officeart/2016/7/layout/LinearBlockProcessNumbered"/>
    <dgm:cxn modelId="{C5386A05-D1B7-4499-84A6-9793C63E0F74}" type="presParOf" srcId="{5E006080-0930-4D03-8D52-84C0C771DC0D}" destId="{126F2B02-0981-4207-936B-F8F9DE01B1E1}" srcOrd="2" destOrd="0" presId="urn:microsoft.com/office/officeart/2016/7/layout/LinearBlockProcessNumbered"/>
    <dgm:cxn modelId="{612D6FE9-00C3-47A0-9F0A-93690696E7B1}" type="presParOf" srcId="{93517E33-9609-40E1-A04B-2BC457B04352}" destId="{19ED34A8-3F2A-4AAF-843E-6AE3DEC99199}" srcOrd="5" destOrd="0" presId="urn:microsoft.com/office/officeart/2016/7/layout/LinearBlockProcessNumbered"/>
    <dgm:cxn modelId="{69C7F292-EA22-4672-A87D-BB1441B73AB3}" type="presParOf" srcId="{93517E33-9609-40E1-A04B-2BC457B04352}" destId="{8588D146-0CA7-4D31-8760-8A29DB84E7C2}" srcOrd="6" destOrd="0" presId="urn:microsoft.com/office/officeart/2016/7/layout/LinearBlockProcessNumbered"/>
    <dgm:cxn modelId="{3D640CFC-E33C-4D7F-9173-E421F23408F3}" type="presParOf" srcId="{8588D146-0CA7-4D31-8760-8A29DB84E7C2}" destId="{C4A2D9FD-3FFA-4CBE-9E4F-004229F35DEC}" srcOrd="0" destOrd="0" presId="urn:microsoft.com/office/officeart/2016/7/layout/LinearBlockProcessNumbered"/>
    <dgm:cxn modelId="{0139CA85-5BC1-49B6-B617-29BA8C335931}" type="presParOf" srcId="{8588D146-0CA7-4D31-8760-8A29DB84E7C2}" destId="{06E3B730-F1E1-4C31-AA88-978153A3C3F4}" srcOrd="1" destOrd="0" presId="urn:microsoft.com/office/officeart/2016/7/layout/LinearBlockProcessNumbered"/>
    <dgm:cxn modelId="{89D7034A-7894-4139-934F-29CEEB391003}" type="presParOf" srcId="{8588D146-0CA7-4D31-8760-8A29DB84E7C2}" destId="{5710E9EF-EBD0-42F2-BB64-8F36A8B49B26}" srcOrd="2" destOrd="0" presId="urn:microsoft.com/office/officeart/2016/7/layout/LinearBlockProcessNumbered"/>
    <dgm:cxn modelId="{02073B92-3FFF-481B-AB8E-CA41CACA7101}" type="presParOf" srcId="{93517E33-9609-40E1-A04B-2BC457B04352}" destId="{AAD5CCC2-6A84-4CCD-969B-C9ABDC998B0D}" srcOrd="7" destOrd="0" presId="urn:microsoft.com/office/officeart/2016/7/layout/LinearBlockProcessNumbered"/>
    <dgm:cxn modelId="{518AFFBD-3EDA-4A32-B9CF-0130C58AE3EA}" type="presParOf" srcId="{93517E33-9609-40E1-A04B-2BC457B04352}" destId="{9E5AF944-9B16-4E43-B607-FD9F2CB46EB5}" srcOrd="8" destOrd="0" presId="urn:microsoft.com/office/officeart/2016/7/layout/LinearBlockProcessNumbered"/>
    <dgm:cxn modelId="{67A3C18A-F3F6-4606-AD72-762EB4CE2635}" type="presParOf" srcId="{9E5AF944-9B16-4E43-B607-FD9F2CB46EB5}" destId="{166E0798-03A4-4980-8A23-C4DD7503F72C}" srcOrd="0" destOrd="0" presId="urn:microsoft.com/office/officeart/2016/7/layout/LinearBlockProcessNumbered"/>
    <dgm:cxn modelId="{2F7C59FB-4D04-40DE-89C3-F3B35ED66C70}" type="presParOf" srcId="{9E5AF944-9B16-4E43-B607-FD9F2CB46EB5}" destId="{23E3F2DC-471A-4ADF-8B75-839FF901E4EC}" srcOrd="1" destOrd="0" presId="urn:microsoft.com/office/officeart/2016/7/layout/LinearBlockProcessNumbered"/>
    <dgm:cxn modelId="{E43BEC4B-03A6-426E-918E-8BDA0001AF96}"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l-GR" b="1" dirty="0">
              <a:solidFill>
                <a:schemeClr val="bg1"/>
              </a:solidFill>
            </a:rPr>
            <a:t>Επιταχυνόμενος ρυθμός αλλαγής της τεχνολογίας</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dirty="0"/>
            <a:t>01</a:t>
          </a:r>
        </a:p>
      </dgm:t>
    </dgm:pt>
    <dgm:pt modelId="{37FE235D-A313-44D7-B3F6-820CFC7F1E6F}">
      <dgm:prSet/>
      <dgm:spPr/>
      <dgm:t>
        <a:bodyPr/>
        <a:lstStyle/>
        <a:p>
          <a:r>
            <a:rPr lang="el-GR" b="1" i="0" noProof="0" dirty="0"/>
            <a:t>Μετατόπιση δημογραφικών προτύπων</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el-GR" b="1" dirty="0">
              <a:solidFill>
                <a:schemeClr val="bg1"/>
              </a:solidFill>
            </a:rPr>
            <a:t>Πανδημία </a:t>
          </a:r>
          <a:r>
            <a:rPr lang="sr-Latn-RS" b="1" dirty="0">
              <a:solidFill>
                <a:schemeClr val="bg1"/>
              </a:solidFill>
            </a:rPr>
            <a:t>COVID – 19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l-GR" b="1" i="0" noProof="0" dirty="0"/>
            <a:t>Κλιματική αλλαγή</a:t>
          </a:r>
          <a:endParaRPr lang="en-US" b="1" i="0" noProof="0" dirty="0"/>
        </a:p>
        <a:p>
          <a:pPr lvl="0" defTabSz="755650">
            <a:lnSpc>
              <a:spcPct val="90000"/>
            </a:lnSpc>
            <a:spcBef>
              <a:spcPct val="0"/>
            </a:spcBef>
            <a:spcAft>
              <a:spcPct val="35000"/>
            </a:spcAft>
            <a:buFont typeface="+mj-lt"/>
            <a:buNone/>
          </a:pP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pPr>
            <a:buFont typeface="+mj-lt"/>
            <a:buAutoNum type="arabicPeriod"/>
          </a:pPr>
          <a:r>
            <a:rPr lang="el-GR" b="1" i="0" noProof="0" dirty="0"/>
            <a:t>Παγκοσμιοποίηση</a:t>
          </a: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custScaleX="109517"/>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F29C8002-B835-4EBC-A8B2-7D0B6E59FF36}" type="presOf" srcId="{030C850F-A707-4595-BE68-13664C14431D}" destId="{F28DF6BC-2DCA-4F8F-91E2-A362C5473532}" srcOrd="0" destOrd="0" presId="urn:microsoft.com/office/officeart/2016/7/layout/LinearBlockProcessNumbered"/>
    <dgm:cxn modelId="{A5ED571C-1503-4B46-BCE6-2AFDFB55610F}" type="presOf" srcId="{8AA400F1-2DAD-4C5E-A7AE-28B3A2F6B5D2}" destId="{5710E9EF-EBD0-42F2-BB64-8F36A8B49B26}" srcOrd="1" destOrd="0" presId="urn:microsoft.com/office/officeart/2016/7/layout/LinearBlockProcessNumbered"/>
    <dgm:cxn modelId="{F99BF43F-8F70-45E2-B101-1248F3AC0D03}" type="presOf" srcId="{8AA400F1-2DAD-4C5E-A7AE-28B3A2F6B5D2}" destId="{C4A2D9FD-3FFA-4CBE-9E4F-004229F35DEC}" srcOrd="0" destOrd="0" presId="urn:microsoft.com/office/officeart/2016/7/layout/LinearBlockProcessNumbered"/>
    <dgm:cxn modelId="{7B764F5C-D407-4E76-B20E-1615677FB73E}" type="presOf" srcId="{41D5E014-00E4-4741-A5B2-53E79298F713}" destId="{BEDD5812-1115-4B8A-A19D-85AAFE354974}" srcOrd="0" destOrd="0" presId="urn:microsoft.com/office/officeart/2016/7/layout/LinearBlockProcessNumbered"/>
    <dgm:cxn modelId="{DD83876F-AD78-4B00-A8A9-7818262242EE}" type="presOf" srcId="{B8800921-5D7D-4B1C-B648-6397F7C11BDB}" destId="{23E3F2DC-471A-4ADF-8B75-839FF901E4EC}" srcOrd="0" destOrd="0" presId="urn:microsoft.com/office/officeart/2016/7/layout/LinearBlockProcessNumbered"/>
    <dgm:cxn modelId="{E5A9195A-BF48-40E3-83EB-1B758F97B04C}" type="presOf" srcId="{97DD52FA-8926-46F5-BD42-C476235ED686}" destId="{DBC4281D-C71B-4664-995C-7B7AB2EE42E2}" srcOrd="0" destOrd="0" presId="urn:microsoft.com/office/officeart/2016/7/layout/LinearBlockProcessNumbered"/>
    <dgm:cxn modelId="{B482C27F-C6E1-4FCD-892A-A02769BFF6B9}" type="presOf" srcId="{4BB94112-F036-4259-A5D6-B0198A8B7B9D}" destId="{166E0798-03A4-4980-8A23-C4DD7503F72C}" srcOrd="0" destOrd="0" presId="urn:microsoft.com/office/officeart/2016/7/layout/LinearBlockProcessNumbered"/>
    <dgm:cxn modelId="{39F3CE83-34BA-4C65-93D9-D3F830C9E0B8}" type="presOf" srcId="{8C982E7E-C4D1-42ED-9121-CE5900B3602D}" destId="{93517E33-9609-40E1-A04B-2BC457B04352}" srcOrd="0" destOrd="0" presId="urn:microsoft.com/office/officeart/2016/7/layout/LinearBlockProcessNumbered"/>
    <dgm:cxn modelId="{C52F4285-7A6E-401D-80C2-2AB1C51A6E2F}" type="presOf" srcId="{97DD52FA-8926-46F5-BD42-C476235ED686}" destId="{AFE06326-83F7-443C-BFD3-C5A597367D4B}" srcOrd="1" destOrd="0" presId="urn:microsoft.com/office/officeart/2016/7/layout/LinearBlockProcessNumbered"/>
    <dgm:cxn modelId="{BE3C868F-AA48-4981-9CE9-9F6CC164C066}" type="presOf" srcId="{37FE235D-A313-44D7-B3F6-820CFC7F1E6F}" destId="{6830736E-9DD1-41F4-BC1B-79E0CB339BC4}"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A56768AD-F6FB-4AAA-B3B3-0A2CF49099D9}" type="presOf" srcId="{20B9D2BE-B629-4B09-BF38-E0E3BF9DEBA4}" destId="{126F2B02-0981-4207-936B-F8F9DE01B1E1}" srcOrd="1" destOrd="0" presId="urn:microsoft.com/office/officeart/2016/7/layout/LinearBlockProcessNumbered"/>
    <dgm:cxn modelId="{F5BB92B3-E842-40D7-B0AF-AC4505778FEE}" srcId="{8C982E7E-C4D1-42ED-9121-CE5900B3602D}" destId="{20B9D2BE-B629-4B09-BF38-E0E3BF9DEBA4}" srcOrd="2" destOrd="0" parTransId="{1A7E91E5-F57C-482E-82E0-2451106A3FC8}" sibTransId="{030C850F-A707-4595-BE68-13664C14431D}"/>
    <dgm:cxn modelId="{0AE086B7-B509-448F-9762-93886339941D}" type="presOf" srcId="{6FCCBD16-3537-48C9-A881-41A0E1C78FDB}" destId="{06E3B730-F1E1-4C31-AA88-978153A3C3F4}"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16915AC4-3A01-4A9F-8D06-408B0FF20A0C}" type="presOf" srcId="{20B9D2BE-B629-4B09-BF38-E0E3BF9DEBA4}" destId="{8BCFB43A-7A5D-4907-941A-0C0C83EF4B4F}" srcOrd="0" destOrd="0" presId="urn:microsoft.com/office/officeart/2016/7/layout/LinearBlockProcessNumbered"/>
    <dgm:cxn modelId="{7210C9C8-6E30-45B8-A103-D9030BACDDB8}" srcId="{8C982E7E-C4D1-42ED-9121-CE5900B3602D}" destId="{97DD52FA-8926-46F5-BD42-C476235ED686}" srcOrd="0" destOrd="0" parTransId="{20892C76-CD78-45AF-B3E1-3D76F2A37AFC}" sibTransId="{41D5E014-00E4-4741-A5B2-53E79298F713}"/>
    <dgm:cxn modelId="{E3902FDE-C75D-4488-A3D8-0AE2A9FC0809}" type="presOf" srcId="{37FE235D-A313-44D7-B3F6-820CFC7F1E6F}" destId="{9C5372CC-55F9-41A2-B2A6-1914F78C1795}"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540761F8-7D07-49D8-88B7-F87069447582}" type="presOf" srcId="{4BB94112-F036-4259-A5D6-B0198A8B7B9D}" destId="{18A0F08D-97FC-40EE-9384-30886C9D8058}" srcOrd="1" destOrd="0" presId="urn:microsoft.com/office/officeart/2016/7/layout/LinearBlockProcessNumbered"/>
    <dgm:cxn modelId="{AC2917FD-B58B-4A60-B651-E877BDB94D3F}" type="presOf" srcId="{3715626F-6FB5-4039-8D0D-F000BD0B91FA}" destId="{616804D4-7870-46A6-B2A0-2CE8219FB9BB}" srcOrd="0" destOrd="0" presId="urn:microsoft.com/office/officeart/2016/7/layout/LinearBlockProcessNumbered"/>
    <dgm:cxn modelId="{BB0BA0F0-B152-487A-96A9-55FAB956211B}" type="presParOf" srcId="{93517E33-9609-40E1-A04B-2BC457B04352}" destId="{9F719ACC-AE4A-40FF-B6DB-4CFC1DC5E6D2}" srcOrd="0" destOrd="0" presId="urn:microsoft.com/office/officeart/2016/7/layout/LinearBlockProcessNumbered"/>
    <dgm:cxn modelId="{1AC29533-9EED-4775-AC70-FCBB170FA679}" type="presParOf" srcId="{9F719ACC-AE4A-40FF-B6DB-4CFC1DC5E6D2}" destId="{DBC4281D-C71B-4664-995C-7B7AB2EE42E2}" srcOrd="0" destOrd="0" presId="urn:microsoft.com/office/officeart/2016/7/layout/LinearBlockProcessNumbered"/>
    <dgm:cxn modelId="{32AE649D-FA10-482D-AFDB-6A38E0FCE98E}" type="presParOf" srcId="{9F719ACC-AE4A-40FF-B6DB-4CFC1DC5E6D2}" destId="{BEDD5812-1115-4B8A-A19D-85AAFE354974}" srcOrd="1" destOrd="0" presId="urn:microsoft.com/office/officeart/2016/7/layout/LinearBlockProcessNumbered"/>
    <dgm:cxn modelId="{8DEE68A7-9354-4917-B622-75D0741419A5}" type="presParOf" srcId="{9F719ACC-AE4A-40FF-B6DB-4CFC1DC5E6D2}" destId="{AFE06326-83F7-443C-BFD3-C5A597367D4B}" srcOrd="2" destOrd="0" presId="urn:microsoft.com/office/officeart/2016/7/layout/LinearBlockProcessNumbered"/>
    <dgm:cxn modelId="{FEF966B8-CBD8-4501-B6CC-7E782E2EE42C}" type="presParOf" srcId="{93517E33-9609-40E1-A04B-2BC457B04352}" destId="{97AD09E0-A391-43ED-921A-59444E810E1E}" srcOrd="1" destOrd="0" presId="urn:microsoft.com/office/officeart/2016/7/layout/LinearBlockProcessNumbered"/>
    <dgm:cxn modelId="{60C5B692-0029-452C-B75D-0126270E1131}" type="presParOf" srcId="{93517E33-9609-40E1-A04B-2BC457B04352}" destId="{AF1C2AC7-D46E-4BA0-8311-931587EC53CE}" srcOrd="2" destOrd="0" presId="urn:microsoft.com/office/officeart/2016/7/layout/LinearBlockProcessNumbered"/>
    <dgm:cxn modelId="{2AF2CF4C-3175-44D8-93AF-D0F98F3601E4}" type="presParOf" srcId="{AF1C2AC7-D46E-4BA0-8311-931587EC53CE}" destId="{9C5372CC-55F9-41A2-B2A6-1914F78C1795}" srcOrd="0" destOrd="0" presId="urn:microsoft.com/office/officeart/2016/7/layout/LinearBlockProcessNumbered"/>
    <dgm:cxn modelId="{3AFE423C-DE53-4D92-A358-0F01A6337E58}" type="presParOf" srcId="{AF1C2AC7-D46E-4BA0-8311-931587EC53CE}" destId="{616804D4-7870-46A6-B2A0-2CE8219FB9BB}" srcOrd="1" destOrd="0" presId="urn:microsoft.com/office/officeart/2016/7/layout/LinearBlockProcessNumbered"/>
    <dgm:cxn modelId="{28169FEF-EB5F-44B5-8AD9-9BC05BBF6413}" type="presParOf" srcId="{AF1C2AC7-D46E-4BA0-8311-931587EC53CE}" destId="{6830736E-9DD1-41F4-BC1B-79E0CB339BC4}" srcOrd="2" destOrd="0" presId="urn:microsoft.com/office/officeart/2016/7/layout/LinearBlockProcessNumbered"/>
    <dgm:cxn modelId="{2C501562-13AE-470A-B04F-19149FE25EA8}" type="presParOf" srcId="{93517E33-9609-40E1-A04B-2BC457B04352}" destId="{B11E35B1-820A-4B78-A94A-7CB2B31B32C6}" srcOrd="3" destOrd="0" presId="urn:microsoft.com/office/officeart/2016/7/layout/LinearBlockProcessNumbered"/>
    <dgm:cxn modelId="{9FBA36D4-9721-4D65-AC75-EC149658E008}" type="presParOf" srcId="{93517E33-9609-40E1-A04B-2BC457B04352}" destId="{5E006080-0930-4D03-8D52-84C0C771DC0D}" srcOrd="4" destOrd="0" presId="urn:microsoft.com/office/officeart/2016/7/layout/LinearBlockProcessNumbered"/>
    <dgm:cxn modelId="{88C5B3DA-8AD1-4C01-A517-60E3A6678A0A}" type="presParOf" srcId="{5E006080-0930-4D03-8D52-84C0C771DC0D}" destId="{8BCFB43A-7A5D-4907-941A-0C0C83EF4B4F}" srcOrd="0" destOrd="0" presId="urn:microsoft.com/office/officeart/2016/7/layout/LinearBlockProcessNumbered"/>
    <dgm:cxn modelId="{5B426188-D136-4433-8BB5-1D0A65FDE487}" type="presParOf" srcId="{5E006080-0930-4D03-8D52-84C0C771DC0D}" destId="{F28DF6BC-2DCA-4F8F-91E2-A362C5473532}" srcOrd="1" destOrd="0" presId="urn:microsoft.com/office/officeart/2016/7/layout/LinearBlockProcessNumbered"/>
    <dgm:cxn modelId="{C5386A05-D1B7-4499-84A6-9793C63E0F74}" type="presParOf" srcId="{5E006080-0930-4D03-8D52-84C0C771DC0D}" destId="{126F2B02-0981-4207-936B-F8F9DE01B1E1}" srcOrd="2" destOrd="0" presId="urn:microsoft.com/office/officeart/2016/7/layout/LinearBlockProcessNumbered"/>
    <dgm:cxn modelId="{612D6FE9-00C3-47A0-9F0A-93690696E7B1}" type="presParOf" srcId="{93517E33-9609-40E1-A04B-2BC457B04352}" destId="{19ED34A8-3F2A-4AAF-843E-6AE3DEC99199}" srcOrd="5" destOrd="0" presId="urn:microsoft.com/office/officeart/2016/7/layout/LinearBlockProcessNumbered"/>
    <dgm:cxn modelId="{69C7F292-EA22-4672-A87D-BB1441B73AB3}" type="presParOf" srcId="{93517E33-9609-40E1-A04B-2BC457B04352}" destId="{8588D146-0CA7-4D31-8760-8A29DB84E7C2}" srcOrd="6" destOrd="0" presId="urn:microsoft.com/office/officeart/2016/7/layout/LinearBlockProcessNumbered"/>
    <dgm:cxn modelId="{3D640CFC-E33C-4D7F-9173-E421F23408F3}" type="presParOf" srcId="{8588D146-0CA7-4D31-8760-8A29DB84E7C2}" destId="{C4A2D9FD-3FFA-4CBE-9E4F-004229F35DEC}" srcOrd="0" destOrd="0" presId="urn:microsoft.com/office/officeart/2016/7/layout/LinearBlockProcessNumbered"/>
    <dgm:cxn modelId="{0139CA85-5BC1-49B6-B617-29BA8C335931}" type="presParOf" srcId="{8588D146-0CA7-4D31-8760-8A29DB84E7C2}" destId="{06E3B730-F1E1-4C31-AA88-978153A3C3F4}" srcOrd="1" destOrd="0" presId="urn:microsoft.com/office/officeart/2016/7/layout/LinearBlockProcessNumbered"/>
    <dgm:cxn modelId="{89D7034A-7894-4139-934F-29CEEB391003}" type="presParOf" srcId="{8588D146-0CA7-4D31-8760-8A29DB84E7C2}" destId="{5710E9EF-EBD0-42F2-BB64-8F36A8B49B26}" srcOrd="2" destOrd="0" presId="urn:microsoft.com/office/officeart/2016/7/layout/LinearBlockProcessNumbered"/>
    <dgm:cxn modelId="{02073B92-3FFF-481B-AB8E-CA41CACA7101}" type="presParOf" srcId="{93517E33-9609-40E1-A04B-2BC457B04352}" destId="{AAD5CCC2-6A84-4CCD-969B-C9ABDC998B0D}" srcOrd="7" destOrd="0" presId="urn:microsoft.com/office/officeart/2016/7/layout/LinearBlockProcessNumbered"/>
    <dgm:cxn modelId="{518AFFBD-3EDA-4A32-B9CF-0130C58AE3EA}" type="presParOf" srcId="{93517E33-9609-40E1-A04B-2BC457B04352}" destId="{9E5AF944-9B16-4E43-B607-FD9F2CB46EB5}" srcOrd="8" destOrd="0" presId="urn:microsoft.com/office/officeart/2016/7/layout/LinearBlockProcessNumbered"/>
    <dgm:cxn modelId="{67A3C18A-F3F6-4606-AD72-762EB4CE2635}" type="presParOf" srcId="{9E5AF944-9B16-4E43-B607-FD9F2CB46EB5}" destId="{166E0798-03A4-4980-8A23-C4DD7503F72C}" srcOrd="0" destOrd="0" presId="urn:microsoft.com/office/officeart/2016/7/layout/LinearBlockProcessNumbered"/>
    <dgm:cxn modelId="{2F7C59FB-4D04-40DE-89C3-F3B35ED66C70}" type="presParOf" srcId="{9E5AF944-9B16-4E43-B607-FD9F2CB46EB5}" destId="{23E3F2DC-471A-4ADF-8B75-839FF901E4EC}" srcOrd="1" destOrd="0" presId="urn:microsoft.com/office/officeart/2016/7/layout/LinearBlockProcessNumbered"/>
    <dgm:cxn modelId="{E43BEC4B-03A6-426E-918E-8BDA0001AF96}"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l-GR" b="1" dirty="0">
              <a:solidFill>
                <a:schemeClr val="bg1"/>
              </a:solidFill>
            </a:rPr>
            <a:t>Επιταχυνόμενος ρυθμός αλλαγής της τεχνολογίας</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dirty="0"/>
            <a:t>01</a:t>
          </a:r>
        </a:p>
      </dgm:t>
    </dgm:pt>
    <dgm:pt modelId="{37FE235D-A313-44D7-B3F6-820CFC7F1E6F}">
      <dgm:prSet/>
      <dgm:spPr/>
      <dgm:t>
        <a:bodyPr/>
        <a:lstStyle/>
        <a:p>
          <a:r>
            <a:rPr lang="el-GR" b="1" i="0" noProof="0" dirty="0"/>
            <a:t>Μετατόπιση δημογραφικών προτύπων</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el-GR" b="1" dirty="0">
              <a:solidFill>
                <a:schemeClr val="bg1"/>
              </a:solidFill>
            </a:rPr>
            <a:t>Πανδημία </a:t>
          </a:r>
          <a:r>
            <a:rPr lang="sr-Latn-RS" b="1" dirty="0">
              <a:solidFill>
                <a:schemeClr val="bg1"/>
              </a:solidFill>
            </a:rPr>
            <a:t>COVID – 19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l-GR" b="1" i="0" noProof="0" dirty="0"/>
            <a:t>Κλιματική αλλαγή</a:t>
          </a:r>
          <a:endParaRPr lang="en-US" b="1" i="0" noProof="0" dirty="0"/>
        </a:p>
        <a:p>
          <a:pPr lvl="0" defTabSz="755650">
            <a:lnSpc>
              <a:spcPct val="90000"/>
            </a:lnSpc>
            <a:spcBef>
              <a:spcPct val="0"/>
            </a:spcBef>
            <a:spcAft>
              <a:spcPct val="35000"/>
            </a:spcAft>
            <a:buFont typeface="+mj-lt"/>
            <a:buNone/>
          </a:pP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pPr>
            <a:buFont typeface="+mj-lt"/>
            <a:buAutoNum type="arabicPeriod"/>
          </a:pPr>
          <a:r>
            <a:rPr lang="el-GR" b="1" i="0" noProof="0" dirty="0"/>
            <a:t>Παγκοσμιοποίηση</a:t>
          </a: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custScaleX="109517"/>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F29C8002-B835-4EBC-A8B2-7D0B6E59FF36}" type="presOf" srcId="{030C850F-A707-4595-BE68-13664C14431D}" destId="{F28DF6BC-2DCA-4F8F-91E2-A362C5473532}" srcOrd="0" destOrd="0" presId="urn:microsoft.com/office/officeart/2016/7/layout/LinearBlockProcessNumbered"/>
    <dgm:cxn modelId="{A5ED571C-1503-4B46-BCE6-2AFDFB55610F}" type="presOf" srcId="{8AA400F1-2DAD-4C5E-A7AE-28B3A2F6B5D2}" destId="{5710E9EF-EBD0-42F2-BB64-8F36A8B49B26}" srcOrd="1" destOrd="0" presId="urn:microsoft.com/office/officeart/2016/7/layout/LinearBlockProcessNumbered"/>
    <dgm:cxn modelId="{F99BF43F-8F70-45E2-B101-1248F3AC0D03}" type="presOf" srcId="{8AA400F1-2DAD-4C5E-A7AE-28B3A2F6B5D2}" destId="{C4A2D9FD-3FFA-4CBE-9E4F-004229F35DEC}" srcOrd="0" destOrd="0" presId="urn:microsoft.com/office/officeart/2016/7/layout/LinearBlockProcessNumbered"/>
    <dgm:cxn modelId="{7B764F5C-D407-4E76-B20E-1615677FB73E}" type="presOf" srcId="{41D5E014-00E4-4741-A5B2-53E79298F713}" destId="{BEDD5812-1115-4B8A-A19D-85AAFE354974}" srcOrd="0" destOrd="0" presId="urn:microsoft.com/office/officeart/2016/7/layout/LinearBlockProcessNumbered"/>
    <dgm:cxn modelId="{DD83876F-AD78-4B00-A8A9-7818262242EE}" type="presOf" srcId="{B8800921-5D7D-4B1C-B648-6397F7C11BDB}" destId="{23E3F2DC-471A-4ADF-8B75-839FF901E4EC}" srcOrd="0" destOrd="0" presId="urn:microsoft.com/office/officeart/2016/7/layout/LinearBlockProcessNumbered"/>
    <dgm:cxn modelId="{E5A9195A-BF48-40E3-83EB-1B758F97B04C}" type="presOf" srcId="{97DD52FA-8926-46F5-BD42-C476235ED686}" destId="{DBC4281D-C71B-4664-995C-7B7AB2EE42E2}" srcOrd="0" destOrd="0" presId="urn:microsoft.com/office/officeart/2016/7/layout/LinearBlockProcessNumbered"/>
    <dgm:cxn modelId="{B482C27F-C6E1-4FCD-892A-A02769BFF6B9}" type="presOf" srcId="{4BB94112-F036-4259-A5D6-B0198A8B7B9D}" destId="{166E0798-03A4-4980-8A23-C4DD7503F72C}" srcOrd="0" destOrd="0" presId="urn:microsoft.com/office/officeart/2016/7/layout/LinearBlockProcessNumbered"/>
    <dgm:cxn modelId="{39F3CE83-34BA-4C65-93D9-D3F830C9E0B8}" type="presOf" srcId="{8C982E7E-C4D1-42ED-9121-CE5900B3602D}" destId="{93517E33-9609-40E1-A04B-2BC457B04352}" srcOrd="0" destOrd="0" presId="urn:microsoft.com/office/officeart/2016/7/layout/LinearBlockProcessNumbered"/>
    <dgm:cxn modelId="{C52F4285-7A6E-401D-80C2-2AB1C51A6E2F}" type="presOf" srcId="{97DD52FA-8926-46F5-BD42-C476235ED686}" destId="{AFE06326-83F7-443C-BFD3-C5A597367D4B}" srcOrd="1" destOrd="0" presId="urn:microsoft.com/office/officeart/2016/7/layout/LinearBlockProcessNumbered"/>
    <dgm:cxn modelId="{BE3C868F-AA48-4981-9CE9-9F6CC164C066}" type="presOf" srcId="{37FE235D-A313-44D7-B3F6-820CFC7F1E6F}" destId="{6830736E-9DD1-41F4-BC1B-79E0CB339BC4}"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A56768AD-F6FB-4AAA-B3B3-0A2CF49099D9}" type="presOf" srcId="{20B9D2BE-B629-4B09-BF38-E0E3BF9DEBA4}" destId="{126F2B02-0981-4207-936B-F8F9DE01B1E1}" srcOrd="1" destOrd="0" presId="urn:microsoft.com/office/officeart/2016/7/layout/LinearBlockProcessNumbered"/>
    <dgm:cxn modelId="{F5BB92B3-E842-40D7-B0AF-AC4505778FEE}" srcId="{8C982E7E-C4D1-42ED-9121-CE5900B3602D}" destId="{20B9D2BE-B629-4B09-BF38-E0E3BF9DEBA4}" srcOrd="2" destOrd="0" parTransId="{1A7E91E5-F57C-482E-82E0-2451106A3FC8}" sibTransId="{030C850F-A707-4595-BE68-13664C14431D}"/>
    <dgm:cxn modelId="{0AE086B7-B509-448F-9762-93886339941D}" type="presOf" srcId="{6FCCBD16-3537-48C9-A881-41A0E1C78FDB}" destId="{06E3B730-F1E1-4C31-AA88-978153A3C3F4}"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16915AC4-3A01-4A9F-8D06-408B0FF20A0C}" type="presOf" srcId="{20B9D2BE-B629-4B09-BF38-E0E3BF9DEBA4}" destId="{8BCFB43A-7A5D-4907-941A-0C0C83EF4B4F}" srcOrd="0" destOrd="0" presId="urn:microsoft.com/office/officeart/2016/7/layout/LinearBlockProcessNumbered"/>
    <dgm:cxn modelId="{7210C9C8-6E30-45B8-A103-D9030BACDDB8}" srcId="{8C982E7E-C4D1-42ED-9121-CE5900B3602D}" destId="{97DD52FA-8926-46F5-BD42-C476235ED686}" srcOrd="0" destOrd="0" parTransId="{20892C76-CD78-45AF-B3E1-3D76F2A37AFC}" sibTransId="{41D5E014-00E4-4741-A5B2-53E79298F713}"/>
    <dgm:cxn modelId="{E3902FDE-C75D-4488-A3D8-0AE2A9FC0809}" type="presOf" srcId="{37FE235D-A313-44D7-B3F6-820CFC7F1E6F}" destId="{9C5372CC-55F9-41A2-B2A6-1914F78C1795}"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540761F8-7D07-49D8-88B7-F87069447582}" type="presOf" srcId="{4BB94112-F036-4259-A5D6-B0198A8B7B9D}" destId="{18A0F08D-97FC-40EE-9384-30886C9D8058}" srcOrd="1" destOrd="0" presId="urn:microsoft.com/office/officeart/2016/7/layout/LinearBlockProcessNumbered"/>
    <dgm:cxn modelId="{AC2917FD-B58B-4A60-B651-E877BDB94D3F}" type="presOf" srcId="{3715626F-6FB5-4039-8D0D-F000BD0B91FA}" destId="{616804D4-7870-46A6-B2A0-2CE8219FB9BB}" srcOrd="0" destOrd="0" presId="urn:microsoft.com/office/officeart/2016/7/layout/LinearBlockProcessNumbered"/>
    <dgm:cxn modelId="{BB0BA0F0-B152-487A-96A9-55FAB956211B}" type="presParOf" srcId="{93517E33-9609-40E1-A04B-2BC457B04352}" destId="{9F719ACC-AE4A-40FF-B6DB-4CFC1DC5E6D2}" srcOrd="0" destOrd="0" presId="urn:microsoft.com/office/officeart/2016/7/layout/LinearBlockProcessNumbered"/>
    <dgm:cxn modelId="{1AC29533-9EED-4775-AC70-FCBB170FA679}" type="presParOf" srcId="{9F719ACC-AE4A-40FF-B6DB-4CFC1DC5E6D2}" destId="{DBC4281D-C71B-4664-995C-7B7AB2EE42E2}" srcOrd="0" destOrd="0" presId="urn:microsoft.com/office/officeart/2016/7/layout/LinearBlockProcessNumbered"/>
    <dgm:cxn modelId="{32AE649D-FA10-482D-AFDB-6A38E0FCE98E}" type="presParOf" srcId="{9F719ACC-AE4A-40FF-B6DB-4CFC1DC5E6D2}" destId="{BEDD5812-1115-4B8A-A19D-85AAFE354974}" srcOrd="1" destOrd="0" presId="urn:microsoft.com/office/officeart/2016/7/layout/LinearBlockProcessNumbered"/>
    <dgm:cxn modelId="{8DEE68A7-9354-4917-B622-75D0741419A5}" type="presParOf" srcId="{9F719ACC-AE4A-40FF-B6DB-4CFC1DC5E6D2}" destId="{AFE06326-83F7-443C-BFD3-C5A597367D4B}" srcOrd="2" destOrd="0" presId="urn:microsoft.com/office/officeart/2016/7/layout/LinearBlockProcessNumbered"/>
    <dgm:cxn modelId="{FEF966B8-CBD8-4501-B6CC-7E782E2EE42C}" type="presParOf" srcId="{93517E33-9609-40E1-A04B-2BC457B04352}" destId="{97AD09E0-A391-43ED-921A-59444E810E1E}" srcOrd="1" destOrd="0" presId="urn:microsoft.com/office/officeart/2016/7/layout/LinearBlockProcessNumbered"/>
    <dgm:cxn modelId="{60C5B692-0029-452C-B75D-0126270E1131}" type="presParOf" srcId="{93517E33-9609-40E1-A04B-2BC457B04352}" destId="{AF1C2AC7-D46E-4BA0-8311-931587EC53CE}" srcOrd="2" destOrd="0" presId="urn:microsoft.com/office/officeart/2016/7/layout/LinearBlockProcessNumbered"/>
    <dgm:cxn modelId="{2AF2CF4C-3175-44D8-93AF-D0F98F3601E4}" type="presParOf" srcId="{AF1C2AC7-D46E-4BA0-8311-931587EC53CE}" destId="{9C5372CC-55F9-41A2-B2A6-1914F78C1795}" srcOrd="0" destOrd="0" presId="urn:microsoft.com/office/officeart/2016/7/layout/LinearBlockProcessNumbered"/>
    <dgm:cxn modelId="{3AFE423C-DE53-4D92-A358-0F01A6337E58}" type="presParOf" srcId="{AF1C2AC7-D46E-4BA0-8311-931587EC53CE}" destId="{616804D4-7870-46A6-B2A0-2CE8219FB9BB}" srcOrd="1" destOrd="0" presId="urn:microsoft.com/office/officeart/2016/7/layout/LinearBlockProcessNumbered"/>
    <dgm:cxn modelId="{28169FEF-EB5F-44B5-8AD9-9BC05BBF6413}" type="presParOf" srcId="{AF1C2AC7-D46E-4BA0-8311-931587EC53CE}" destId="{6830736E-9DD1-41F4-BC1B-79E0CB339BC4}" srcOrd="2" destOrd="0" presId="urn:microsoft.com/office/officeart/2016/7/layout/LinearBlockProcessNumbered"/>
    <dgm:cxn modelId="{2C501562-13AE-470A-B04F-19149FE25EA8}" type="presParOf" srcId="{93517E33-9609-40E1-A04B-2BC457B04352}" destId="{B11E35B1-820A-4B78-A94A-7CB2B31B32C6}" srcOrd="3" destOrd="0" presId="urn:microsoft.com/office/officeart/2016/7/layout/LinearBlockProcessNumbered"/>
    <dgm:cxn modelId="{9FBA36D4-9721-4D65-AC75-EC149658E008}" type="presParOf" srcId="{93517E33-9609-40E1-A04B-2BC457B04352}" destId="{5E006080-0930-4D03-8D52-84C0C771DC0D}" srcOrd="4" destOrd="0" presId="urn:microsoft.com/office/officeart/2016/7/layout/LinearBlockProcessNumbered"/>
    <dgm:cxn modelId="{88C5B3DA-8AD1-4C01-A517-60E3A6678A0A}" type="presParOf" srcId="{5E006080-0930-4D03-8D52-84C0C771DC0D}" destId="{8BCFB43A-7A5D-4907-941A-0C0C83EF4B4F}" srcOrd="0" destOrd="0" presId="urn:microsoft.com/office/officeart/2016/7/layout/LinearBlockProcessNumbered"/>
    <dgm:cxn modelId="{5B426188-D136-4433-8BB5-1D0A65FDE487}" type="presParOf" srcId="{5E006080-0930-4D03-8D52-84C0C771DC0D}" destId="{F28DF6BC-2DCA-4F8F-91E2-A362C5473532}" srcOrd="1" destOrd="0" presId="urn:microsoft.com/office/officeart/2016/7/layout/LinearBlockProcessNumbered"/>
    <dgm:cxn modelId="{C5386A05-D1B7-4499-84A6-9793C63E0F74}" type="presParOf" srcId="{5E006080-0930-4D03-8D52-84C0C771DC0D}" destId="{126F2B02-0981-4207-936B-F8F9DE01B1E1}" srcOrd="2" destOrd="0" presId="urn:microsoft.com/office/officeart/2016/7/layout/LinearBlockProcessNumbered"/>
    <dgm:cxn modelId="{612D6FE9-00C3-47A0-9F0A-93690696E7B1}" type="presParOf" srcId="{93517E33-9609-40E1-A04B-2BC457B04352}" destId="{19ED34A8-3F2A-4AAF-843E-6AE3DEC99199}" srcOrd="5" destOrd="0" presId="urn:microsoft.com/office/officeart/2016/7/layout/LinearBlockProcessNumbered"/>
    <dgm:cxn modelId="{69C7F292-EA22-4672-A87D-BB1441B73AB3}" type="presParOf" srcId="{93517E33-9609-40E1-A04B-2BC457B04352}" destId="{8588D146-0CA7-4D31-8760-8A29DB84E7C2}" srcOrd="6" destOrd="0" presId="urn:microsoft.com/office/officeart/2016/7/layout/LinearBlockProcessNumbered"/>
    <dgm:cxn modelId="{3D640CFC-E33C-4D7F-9173-E421F23408F3}" type="presParOf" srcId="{8588D146-0CA7-4D31-8760-8A29DB84E7C2}" destId="{C4A2D9FD-3FFA-4CBE-9E4F-004229F35DEC}" srcOrd="0" destOrd="0" presId="urn:microsoft.com/office/officeart/2016/7/layout/LinearBlockProcessNumbered"/>
    <dgm:cxn modelId="{0139CA85-5BC1-49B6-B617-29BA8C335931}" type="presParOf" srcId="{8588D146-0CA7-4D31-8760-8A29DB84E7C2}" destId="{06E3B730-F1E1-4C31-AA88-978153A3C3F4}" srcOrd="1" destOrd="0" presId="urn:microsoft.com/office/officeart/2016/7/layout/LinearBlockProcessNumbered"/>
    <dgm:cxn modelId="{89D7034A-7894-4139-934F-29CEEB391003}" type="presParOf" srcId="{8588D146-0CA7-4D31-8760-8A29DB84E7C2}" destId="{5710E9EF-EBD0-42F2-BB64-8F36A8B49B26}" srcOrd="2" destOrd="0" presId="urn:microsoft.com/office/officeart/2016/7/layout/LinearBlockProcessNumbered"/>
    <dgm:cxn modelId="{02073B92-3FFF-481B-AB8E-CA41CACA7101}" type="presParOf" srcId="{93517E33-9609-40E1-A04B-2BC457B04352}" destId="{AAD5CCC2-6A84-4CCD-969B-C9ABDC998B0D}" srcOrd="7" destOrd="0" presId="urn:microsoft.com/office/officeart/2016/7/layout/LinearBlockProcessNumbered"/>
    <dgm:cxn modelId="{518AFFBD-3EDA-4A32-B9CF-0130C58AE3EA}" type="presParOf" srcId="{93517E33-9609-40E1-A04B-2BC457B04352}" destId="{9E5AF944-9B16-4E43-B607-FD9F2CB46EB5}" srcOrd="8" destOrd="0" presId="urn:microsoft.com/office/officeart/2016/7/layout/LinearBlockProcessNumbered"/>
    <dgm:cxn modelId="{67A3C18A-F3F6-4606-AD72-762EB4CE2635}" type="presParOf" srcId="{9E5AF944-9B16-4E43-B607-FD9F2CB46EB5}" destId="{166E0798-03A4-4980-8A23-C4DD7503F72C}" srcOrd="0" destOrd="0" presId="urn:microsoft.com/office/officeart/2016/7/layout/LinearBlockProcessNumbered"/>
    <dgm:cxn modelId="{2F7C59FB-4D04-40DE-89C3-F3B35ED66C70}" type="presParOf" srcId="{9E5AF944-9B16-4E43-B607-FD9F2CB46EB5}" destId="{23E3F2DC-471A-4ADF-8B75-839FF901E4EC}" srcOrd="1" destOrd="0" presId="urn:microsoft.com/office/officeart/2016/7/layout/LinearBlockProcessNumbered"/>
    <dgm:cxn modelId="{E43BEC4B-03A6-426E-918E-8BDA0001AF96}"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FD40E-31D5-4F96-B13D-7508B512BCD0}">
      <dsp:nvSpPr>
        <dsp:cNvPr id="0" name=""/>
        <dsp:cNvSpPr/>
      </dsp:nvSpPr>
      <dsp:spPr>
        <a:xfrm rot="5400000">
          <a:off x="4635068" y="-1905045"/>
          <a:ext cx="703483" cy="469346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l-GR" sz="1100" kern="1200" noProof="0" dirty="0"/>
            <a:t>Δημιουργία θέσεων</a:t>
          </a:r>
          <a:endParaRPr lang="en-US" sz="1100" kern="1200" noProof="0" dirty="0"/>
        </a:p>
        <a:p>
          <a:pPr marL="57150" lvl="1" indent="-57150" algn="l" defTabSz="488950">
            <a:lnSpc>
              <a:spcPct val="90000"/>
            </a:lnSpc>
            <a:spcBef>
              <a:spcPct val="0"/>
            </a:spcBef>
            <a:spcAft>
              <a:spcPct val="15000"/>
            </a:spcAft>
            <a:buChar char="•"/>
          </a:pPr>
          <a:r>
            <a:rPr lang="el-GR" sz="1100" kern="1200" dirty="0"/>
            <a:t>Μείωση θέσεων εργασίας</a:t>
          </a:r>
          <a:endParaRPr lang="sr-Latn-RS" sz="1100" kern="1200" dirty="0"/>
        </a:p>
        <a:p>
          <a:pPr marL="57150" lvl="1" indent="-57150" algn="l" defTabSz="488950">
            <a:lnSpc>
              <a:spcPct val="90000"/>
            </a:lnSpc>
            <a:spcBef>
              <a:spcPct val="0"/>
            </a:spcBef>
            <a:spcAft>
              <a:spcPct val="15000"/>
            </a:spcAft>
            <a:buChar char="•"/>
          </a:pPr>
          <a:r>
            <a:rPr lang="el-GR" sz="1100" kern="1200" dirty="0"/>
            <a:t>Το μελλοντικό μείγμα του εργατικού Δυναμικού</a:t>
          </a:r>
          <a:endParaRPr lang="sr-Latn-RS" sz="1100" kern="1200" dirty="0"/>
        </a:p>
      </dsp:txBody>
      <dsp:txXfrm rot="-5400000">
        <a:off x="2640076" y="124288"/>
        <a:ext cx="4659127" cy="634801"/>
      </dsp:txXfrm>
    </dsp:sp>
    <dsp:sp modelId="{4F0B0791-0499-42C5-86DD-6116DAB70507}">
      <dsp:nvSpPr>
        <dsp:cNvPr id="0" name=""/>
        <dsp:cNvSpPr/>
      </dsp:nvSpPr>
      <dsp:spPr>
        <a:xfrm>
          <a:off x="0" y="0"/>
          <a:ext cx="2640075" cy="879354"/>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l-GR" sz="1000" b="0" kern="1200" noProof="0" dirty="0"/>
            <a:t>Αριθμός θέσεων εργασίας</a:t>
          </a:r>
          <a:endParaRPr lang="en-US" sz="1000" b="0" kern="1200" noProof="0" dirty="0"/>
        </a:p>
      </dsp:txBody>
      <dsp:txXfrm>
        <a:off x="42927" y="42927"/>
        <a:ext cx="2554221" cy="793500"/>
      </dsp:txXfrm>
    </dsp:sp>
    <dsp:sp modelId="{830C79AE-2642-4FDF-A0EB-DF113B0D3705}">
      <dsp:nvSpPr>
        <dsp:cNvPr id="0" name=""/>
        <dsp:cNvSpPr/>
      </dsp:nvSpPr>
      <dsp:spPr>
        <a:xfrm rot="5400000">
          <a:off x="4635068" y="-981723"/>
          <a:ext cx="703483" cy="4693468"/>
        </a:xfrm>
        <a:prstGeom prst="round2SameRect">
          <a:avLst/>
        </a:prstGeom>
        <a:solidFill>
          <a:schemeClr val="accent5">
            <a:lumMod val="20000"/>
            <a:lumOff val="80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l-GR" sz="1100" kern="1200" noProof="0" dirty="0"/>
            <a:t>Οι συνθήκες εργασίας στο μέλλον</a:t>
          </a:r>
          <a:endParaRPr lang="en-US" sz="1100" kern="1200" noProof="0" dirty="0"/>
        </a:p>
      </dsp:txBody>
      <dsp:txXfrm rot="-5400000">
        <a:off x="2640076" y="1047610"/>
        <a:ext cx="4659127" cy="634801"/>
      </dsp:txXfrm>
    </dsp:sp>
    <dsp:sp modelId="{2C3FB73A-A5F1-4512-A188-F5F9A35C8B36}">
      <dsp:nvSpPr>
        <dsp:cNvPr id="0" name=""/>
        <dsp:cNvSpPr/>
      </dsp:nvSpPr>
      <dsp:spPr>
        <a:xfrm>
          <a:off x="0" y="925333"/>
          <a:ext cx="2640075" cy="879354"/>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l-GR" sz="1000" kern="1200" noProof="0" dirty="0"/>
            <a:t>Το μέλλον της ποιότητας εργασίας</a:t>
          </a:r>
          <a:endParaRPr lang="en-US" sz="1000" kern="1200" noProof="0" dirty="0"/>
        </a:p>
      </dsp:txBody>
      <dsp:txXfrm>
        <a:off x="42927" y="968260"/>
        <a:ext cx="2554221" cy="793500"/>
      </dsp:txXfrm>
    </dsp:sp>
    <dsp:sp modelId="{F3AFF6AB-2A91-498B-A9D2-33F5F68D571C}">
      <dsp:nvSpPr>
        <dsp:cNvPr id="0" name=""/>
        <dsp:cNvSpPr/>
      </dsp:nvSpPr>
      <dsp:spPr>
        <a:xfrm rot="5400000">
          <a:off x="4635068" y="-58400"/>
          <a:ext cx="703483" cy="4693468"/>
        </a:xfrm>
        <a:prstGeom prst="round2SameRect">
          <a:avLst/>
        </a:prstGeom>
        <a:solidFill>
          <a:schemeClr val="accent5">
            <a:lumMod val="20000"/>
            <a:lumOff val="80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l-GR" sz="1100" kern="1200" noProof="0" dirty="0"/>
            <a:t>Βιωσιμότητα των συστημάτων κοινωνικής προστασίας</a:t>
          </a:r>
          <a:endParaRPr lang="sr-Latn-RS" sz="1100" kern="1200" dirty="0"/>
        </a:p>
      </dsp:txBody>
      <dsp:txXfrm rot="-5400000">
        <a:off x="2640076" y="1970933"/>
        <a:ext cx="4659127" cy="634801"/>
      </dsp:txXfrm>
    </dsp:sp>
    <dsp:sp modelId="{A174C4FE-BCA2-4CEF-AEBF-F7675321BB7D}">
      <dsp:nvSpPr>
        <dsp:cNvPr id="0" name=""/>
        <dsp:cNvSpPr/>
      </dsp:nvSpPr>
      <dsp:spPr>
        <a:xfrm>
          <a:off x="0" y="1848656"/>
          <a:ext cx="2640075" cy="879354"/>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l-GR" sz="1000" kern="1200" noProof="0" dirty="0"/>
            <a:t>Κοινωνική προστασία</a:t>
          </a:r>
          <a:endParaRPr lang="en-US" sz="1000" kern="1200" noProof="0" dirty="0"/>
        </a:p>
      </dsp:txBody>
      <dsp:txXfrm>
        <a:off x="42927" y="1891583"/>
        <a:ext cx="2554221" cy="793500"/>
      </dsp:txXfrm>
    </dsp:sp>
    <dsp:sp modelId="{0444D376-6EEE-4537-B4E5-181C9C18B080}">
      <dsp:nvSpPr>
        <dsp:cNvPr id="0" name=""/>
        <dsp:cNvSpPr/>
      </dsp:nvSpPr>
      <dsp:spPr>
        <a:xfrm rot="5400000">
          <a:off x="4635068" y="864921"/>
          <a:ext cx="703483" cy="4693468"/>
        </a:xfrm>
        <a:prstGeom prst="round2SameRect">
          <a:avLst/>
        </a:prstGeom>
        <a:solidFill>
          <a:schemeClr val="accent5">
            <a:lumMod val="20000"/>
            <a:lumOff val="80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l-GR" sz="1100" kern="1200" dirty="0"/>
            <a:t>Μέση αύξηση μισθών και αποδοχών</a:t>
          </a:r>
          <a:endParaRPr lang="sr-Latn-RS" sz="1100" kern="1200" dirty="0"/>
        </a:p>
        <a:p>
          <a:pPr marL="57150" lvl="1" indent="-57150" algn="l" defTabSz="488950">
            <a:lnSpc>
              <a:spcPct val="90000"/>
            </a:lnSpc>
            <a:spcBef>
              <a:spcPct val="0"/>
            </a:spcBef>
            <a:spcAft>
              <a:spcPct val="15000"/>
            </a:spcAft>
            <a:buChar char="•"/>
          </a:pPr>
          <a:r>
            <a:rPr lang="el-GR" sz="1100" kern="1200" dirty="0"/>
            <a:t>Κατανομή μισθών και αποδοχών σε όλα τα νοικοκυριά στο μέλλον</a:t>
          </a:r>
          <a:endParaRPr lang="sr-Latn-RS" sz="1100" kern="1200" dirty="0"/>
        </a:p>
      </dsp:txBody>
      <dsp:txXfrm rot="-5400000">
        <a:off x="2640076" y="2894255"/>
        <a:ext cx="4659127" cy="634801"/>
      </dsp:txXfrm>
    </dsp:sp>
    <dsp:sp modelId="{130A17CC-90B9-4969-8C60-807E20C62D62}">
      <dsp:nvSpPr>
        <dsp:cNvPr id="0" name=""/>
        <dsp:cNvSpPr/>
      </dsp:nvSpPr>
      <dsp:spPr>
        <a:xfrm>
          <a:off x="0" y="2771978"/>
          <a:ext cx="2640075" cy="879354"/>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endParaRPr lang="el-GR" sz="1000" kern="1200" noProof="0" dirty="0"/>
        </a:p>
        <a:p>
          <a:pPr marL="0" lvl="0" indent="0" algn="ctr" defTabSz="444500">
            <a:lnSpc>
              <a:spcPct val="90000"/>
            </a:lnSpc>
            <a:spcBef>
              <a:spcPct val="0"/>
            </a:spcBef>
            <a:spcAft>
              <a:spcPct val="35000"/>
            </a:spcAft>
            <a:buNone/>
          </a:pPr>
          <a:r>
            <a:rPr lang="el-GR" sz="1000" kern="1200" noProof="0" dirty="0"/>
            <a:t>Μισθολογική και εισοδηματική</a:t>
          </a:r>
        </a:p>
        <a:p>
          <a:pPr marL="0" lvl="0" indent="0" algn="ctr" defTabSz="444500">
            <a:lnSpc>
              <a:spcPct val="90000"/>
            </a:lnSpc>
            <a:spcBef>
              <a:spcPct val="0"/>
            </a:spcBef>
            <a:spcAft>
              <a:spcPct val="35000"/>
            </a:spcAft>
            <a:buNone/>
          </a:pPr>
          <a:r>
            <a:rPr lang="el-GR" sz="1000" kern="1200" noProof="0" dirty="0"/>
            <a:t> ανισότητα</a:t>
          </a:r>
        </a:p>
        <a:p>
          <a:pPr marL="0" lvl="0" indent="0" algn="ctr" defTabSz="444500">
            <a:lnSpc>
              <a:spcPct val="90000"/>
            </a:lnSpc>
            <a:spcBef>
              <a:spcPct val="0"/>
            </a:spcBef>
            <a:spcAft>
              <a:spcPct val="35000"/>
            </a:spcAft>
            <a:buNone/>
          </a:pPr>
          <a:endParaRPr lang="sr-Latn-RS" sz="900" kern="1200" dirty="0"/>
        </a:p>
      </dsp:txBody>
      <dsp:txXfrm>
        <a:off x="42927" y="2814905"/>
        <a:ext cx="2554221" cy="793500"/>
      </dsp:txXfrm>
    </dsp:sp>
    <dsp:sp modelId="{209410B7-6F7B-45FA-8679-0B6D5CFB175A}">
      <dsp:nvSpPr>
        <dsp:cNvPr id="0" name=""/>
        <dsp:cNvSpPr/>
      </dsp:nvSpPr>
      <dsp:spPr>
        <a:xfrm rot="5400000">
          <a:off x="4635068" y="1788244"/>
          <a:ext cx="703483" cy="4693468"/>
        </a:xfrm>
        <a:prstGeom prst="round2SameRect">
          <a:avLst/>
        </a:prstGeom>
        <a:solidFill>
          <a:schemeClr val="accent5">
            <a:lumMod val="20000"/>
            <a:lumOff val="80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l-GR" sz="1100" kern="1200" dirty="0"/>
            <a:t>Πώς θα μπορούσαν να εξελιχθούν οι οργανώσεις των εργαζομένων (επαγγελματικές οργανώσεις, συνδικάτα κλπ. ) τα επόμενα χρόνια</a:t>
          </a:r>
          <a:endParaRPr lang="sr-Latn-RS" sz="1100" kern="1200" dirty="0"/>
        </a:p>
      </dsp:txBody>
      <dsp:txXfrm rot="-5400000">
        <a:off x="2640076" y="3817578"/>
        <a:ext cx="4659127" cy="634801"/>
      </dsp:txXfrm>
    </dsp:sp>
    <dsp:sp modelId="{16B174C3-3DD8-4484-9015-E4553B5AEB7D}">
      <dsp:nvSpPr>
        <dsp:cNvPr id="0" name=""/>
        <dsp:cNvSpPr/>
      </dsp:nvSpPr>
      <dsp:spPr>
        <a:xfrm>
          <a:off x="0" y="3695301"/>
          <a:ext cx="2640075" cy="879354"/>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l-GR" sz="1000" kern="1200" dirty="0"/>
            <a:t>Το μέλλον του κοινωνικού διαλόγου και των εργασιακών σχέσεων </a:t>
          </a:r>
        </a:p>
        <a:p>
          <a:pPr marL="0" lvl="0" indent="0" algn="ctr" defTabSz="444500">
            <a:lnSpc>
              <a:spcPct val="90000"/>
            </a:lnSpc>
            <a:spcBef>
              <a:spcPct val="0"/>
            </a:spcBef>
            <a:spcAft>
              <a:spcPct val="35000"/>
            </a:spcAft>
            <a:buNone/>
          </a:pPr>
          <a:endParaRPr lang="en-US" sz="1200" kern="1200" noProof="0" dirty="0"/>
        </a:p>
      </dsp:txBody>
      <dsp:txXfrm>
        <a:off x="42927" y="3738228"/>
        <a:ext cx="2554221" cy="793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5837" y="916409"/>
          <a:ext cx="1824922" cy="218990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62" tIns="0" rIns="180262" bIns="330200" numCol="1" spcCol="1270" anchor="t" anchorCtr="0">
          <a:noAutofit/>
        </a:bodyPr>
        <a:lstStyle/>
        <a:p>
          <a:pPr marL="0" lvl="0" indent="0" algn="l" defTabSz="488950">
            <a:lnSpc>
              <a:spcPct val="90000"/>
            </a:lnSpc>
            <a:spcBef>
              <a:spcPct val="0"/>
            </a:spcBef>
            <a:spcAft>
              <a:spcPct val="35000"/>
            </a:spcAft>
            <a:buFont typeface="+mj-lt"/>
            <a:buNone/>
          </a:pPr>
          <a:r>
            <a:rPr lang="el-GR" sz="1100" b="1" kern="1200" dirty="0">
              <a:solidFill>
                <a:schemeClr val="bg1"/>
              </a:solidFill>
            </a:rPr>
            <a:t>Επιταχυνόμενος ρυθμός αλλαγής της τεχνολογίας</a:t>
          </a:r>
          <a:endParaRPr lang="en-GB" sz="1100" b="1" kern="1200" dirty="0">
            <a:solidFill>
              <a:schemeClr val="bg1"/>
            </a:solidFill>
          </a:endParaRPr>
        </a:p>
      </dsp:txBody>
      <dsp:txXfrm>
        <a:off x="5837" y="1792371"/>
        <a:ext cx="1824922" cy="1313944"/>
      </dsp:txXfrm>
    </dsp:sp>
    <dsp:sp modelId="{BEDD5812-1115-4B8A-A19D-85AAFE354974}">
      <dsp:nvSpPr>
        <dsp:cNvPr id="0" name=""/>
        <dsp:cNvSpPr/>
      </dsp:nvSpPr>
      <dsp:spPr>
        <a:xfrm>
          <a:off x="5837" y="916409"/>
          <a:ext cx="1824922" cy="8759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62" tIns="165100" rIns="180262" bIns="165100" numCol="1" spcCol="1270" anchor="ctr" anchorCtr="0">
          <a:noAutofit/>
        </a:bodyPr>
        <a:lstStyle/>
        <a:p>
          <a:pPr marL="0" lvl="0" indent="0" algn="l" defTabSz="1555750">
            <a:lnSpc>
              <a:spcPct val="90000"/>
            </a:lnSpc>
            <a:spcBef>
              <a:spcPct val="0"/>
            </a:spcBef>
            <a:spcAft>
              <a:spcPct val="35000"/>
            </a:spcAft>
            <a:buNone/>
          </a:pPr>
          <a:r>
            <a:rPr lang="en-GB" sz="3500" kern="1200" dirty="0"/>
            <a:t>01</a:t>
          </a:r>
        </a:p>
      </dsp:txBody>
      <dsp:txXfrm>
        <a:off x="5837" y="916409"/>
        <a:ext cx="1824922" cy="875962"/>
      </dsp:txXfrm>
    </dsp:sp>
    <dsp:sp modelId="{9C5372CC-55F9-41A2-B2A6-1914F78C1795}">
      <dsp:nvSpPr>
        <dsp:cNvPr id="0" name=""/>
        <dsp:cNvSpPr/>
      </dsp:nvSpPr>
      <dsp:spPr>
        <a:xfrm>
          <a:off x="1976753" y="916409"/>
          <a:ext cx="1824922" cy="2189906"/>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62" tIns="0" rIns="180262" bIns="330200" numCol="1" spcCol="1270" anchor="t" anchorCtr="0">
          <a:noAutofit/>
        </a:bodyPr>
        <a:lstStyle/>
        <a:p>
          <a:pPr marL="0" lvl="0" indent="0" algn="l" defTabSz="488950">
            <a:lnSpc>
              <a:spcPct val="90000"/>
            </a:lnSpc>
            <a:spcBef>
              <a:spcPct val="0"/>
            </a:spcBef>
            <a:spcAft>
              <a:spcPct val="35000"/>
            </a:spcAft>
            <a:buNone/>
          </a:pPr>
          <a:r>
            <a:rPr lang="el-GR" sz="1100" b="1" i="0" kern="1200" noProof="0" dirty="0"/>
            <a:t>Μετατόπιση δημογραφικών προτύπων</a:t>
          </a:r>
        </a:p>
        <a:p>
          <a:pPr marL="0" lvl="0" indent="0" algn="l" defTabSz="488950">
            <a:lnSpc>
              <a:spcPct val="90000"/>
            </a:lnSpc>
            <a:spcBef>
              <a:spcPct val="0"/>
            </a:spcBef>
            <a:spcAft>
              <a:spcPct val="35000"/>
            </a:spcAft>
            <a:buNone/>
          </a:pPr>
          <a:endParaRPr lang="el-GR" sz="1100" b="1" i="0" kern="1200" noProof="0" dirty="0"/>
        </a:p>
        <a:p>
          <a:pPr marL="0" lvl="0" indent="0" algn="l" defTabSz="488950">
            <a:lnSpc>
              <a:spcPct val="90000"/>
            </a:lnSpc>
            <a:spcBef>
              <a:spcPct val="0"/>
            </a:spcBef>
            <a:spcAft>
              <a:spcPct val="35000"/>
            </a:spcAft>
            <a:buNone/>
          </a:pPr>
          <a:endParaRPr lang="en-GB" sz="1100" b="0" i="0" kern="1200" dirty="0"/>
        </a:p>
      </dsp:txBody>
      <dsp:txXfrm>
        <a:off x="1976753" y="1792371"/>
        <a:ext cx="1824922" cy="1313944"/>
      </dsp:txXfrm>
    </dsp:sp>
    <dsp:sp modelId="{616804D4-7870-46A6-B2A0-2CE8219FB9BB}">
      <dsp:nvSpPr>
        <dsp:cNvPr id="0" name=""/>
        <dsp:cNvSpPr/>
      </dsp:nvSpPr>
      <dsp:spPr>
        <a:xfrm>
          <a:off x="1976753" y="916409"/>
          <a:ext cx="1824922" cy="8759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62" tIns="165100" rIns="180262" bIns="165100" numCol="1" spcCol="1270" anchor="ctr" anchorCtr="0">
          <a:noAutofit/>
        </a:bodyPr>
        <a:lstStyle/>
        <a:p>
          <a:pPr marL="0" lvl="0" indent="0" algn="l" defTabSz="1555750">
            <a:lnSpc>
              <a:spcPct val="90000"/>
            </a:lnSpc>
            <a:spcBef>
              <a:spcPct val="0"/>
            </a:spcBef>
            <a:spcAft>
              <a:spcPct val="35000"/>
            </a:spcAft>
            <a:buNone/>
          </a:pPr>
          <a:r>
            <a:rPr lang="en-GB" sz="3500" kern="1200" dirty="0"/>
            <a:t>02</a:t>
          </a:r>
        </a:p>
      </dsp:txBody>
      <dsp:txXfrm>
        <a:off x="1976753" y="916409"/>
        <a:ext cx="1824922" cy="875962"/>
      </dsp:txXfrm>
    </dsp:sp>
    <dsp:sp modelId="{8BCFB43A-7A5D-4907-941A-0C0C83EF4B4F}">
      <dsp:nvSpPr>
        <dsp:cNvPr id="0" name=""/>
        <dsp:cNvSpPr/>
      </dsp:nvSpPr>
      <dsp:spPr>
        <a:xfrm>
          <a:off x="3947669" y="916409"/>
          <a:ext cx="1824922" cy="2189906"/>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62" tIns="0" rIns="180262" bIns="330200" numCol="1" spcCol="1270" anchor="t" anchorCtr="0">
          <a:noAutofit/>
        </a:bodyPr>
        <a:lstStyle/>
        <a:p>
          <a:pPr marL="0" lvl="0" indent="0" algn="l" defTabSz="488950">
            <a:lnSpc>
              <a:spcPct val="90000"/>
            </a:lnSpc>
            <a:spcBef>
              <a:spcPct val="0"/>
            </a:spcBef>
            <a:spcAft>
              <a:spcPct val="35000"/>
            </a:spcAft>
            <a:buNone/>
          </a:pPr>
          <a:r>
            <a:rPr lang="el-GR" sz="1100" b="1" i="0" kern="1200" noProof="0" dirty="0"/>
            <a:t>Παγκοσμιοποίηση</a:t>
          </a:r>
          <a:endParaRPr lang="en-US" sz="1100" b="1" i="0" kern="1200" noProof="0" dirty="0"/>
        </a:p>
        <a:p>
          <a:pPr marL="0" lvl="0" indent="0" algn="l" defTabSz="488950">
            <a:lnSpc>
              <a:spcPct val="90000"/>
            </a:lnSpc>
            <a:spcBef>
              <a:spcPct val="0"/>
            </a:spcBef>
            <a:spcAft>
              <a:spcPct val="35000"/>
            </a:spcAft>
            <a:buFont typeface="+mj-lt"/>
            <a:buNone/>
          </a:pPr>
          <a:endParaRPr lang="en-GB" sz="1100" b="0" i="0" kern="1200" dirty="0"/>
        </a:p>
      </dsp:txBody>
      <dsp:txXfrm>
        <a:off x="3947669" y="1792371"/>
        <a:ext cx="1824922" cy="1313944"/>
      </dsp:txXfrm>
    </dsp:sp>
    <dsp:sp modelId="{F28DF6BC-2DCA-4F8F-91E2-A362C5473532}">
      <dsp:nvSpPr>
        <dsp:cNvPr id="0" name=""/>
        <dsp:cNvSpPr/>
      </dsp:nvSpPr>
      <dsp:spPr>
        <a:xfrm>
          <a:off x="3947669" y="916409"/>
          <a:ext cx="1824922" cy="8759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62" tIns="165100" rIns="180262" bIns="165100" numCol="1" spcCol="1270" anchor="ctr" anchorCtr="0">
          <a:noAutofit/>
        </a:bodyPr>
        <a:lstStyle/>
        <a:p>
          <a:pPr marL="0" lvl="0" indent="0" algn="l" defTabSz="1555750">
            <a:lnSpc>
              <a:spcPct val="90000"/>
            </a:lnSpc>
            <a:spcBef>
              <a:spcPct val="0"/>
            </a:spcBef>
            <a:spcAft>
              <a:spcPct val="35000"/>
            </a:spcAft>
            <a:buNone/>
          </a:pPr>
          <a:endParaRPr lang="en-US" sz="3500" kern="1200"/>
        </a:p>
      </dsp:txBody>
      <dsp:txXfrm>
        <a:off x="3947669" y="916409"/>
        <a:ext cx="1824922" cy="875962"/>
      </dsp:txXfrm>
    </dsp:sp>
    <dsp:sp modelId="{C4A2D9FD-3FFA-4CBE-9E4F-004229F35DEC}">
      <dsp:nvSpPr>
        <dsp:cNvPr id="0" name=""/>
        <dsp:cNvSpPr/>
      </dsp:nvSpPr>
      <dsp:spPr>
        <a:xfrm>
          <a:off x="5918585" y="916409"/>
          <a:ext cx="1824922" cy="2189906"/>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62" tIns="0" rIns="180262"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l-GR" sz="1100" b="1" i="0" kern="1200" noProof="0" dirty="0"/>
            <a:t>Κλιματική αλλαγή</a:t>
          </a:r>
          <a:endParaRPr lang="en-US" sz="1100" b="1" i="0" kern="1200" noProof="0" dirty="0"/>
        </a:p>
        <a:p>
          <a:pPr lvl="0" algn="l" defTabSz="755650">
            <a:lnSpc>
              <a:spcPct val="90000"/>
            </a:lnSpc>
            <a:spcBef>
              <a:spcPct val="0"/>
            </a:spcBef>
            <a:spcAft>
              <a:spcPct val="35000"/>
            </a:spcAft>
            <a:buFont typeface="+mj-lt"/>
            <a:buNone/>
          </a:pPr>
          <a:endParaRPr lang="en-US" sz="1100" b="1" i="0" kern="1200" noProof="0" dirty="0"/>
        </a:p>
      </dsp:txBody>
      <dsp:txXfrm>
        <a:off x="5918585" y="1792371"/>
        <a:ext cx="1824922" cy="1313944"/>
      </dsp:txXfrm>
    </dsp:sp>
    <dsp:sp modelId="{06E3B730-F1E1-4C31-AA88-978153A3C3F4}">
      <dsp:nvSpPr>
        <dsp:cNvPr id="0" name=""/>
        <dsp:cNvSpPr/>
      </dsp:nvSpPr>
      <dsp:spPr>
        <a:xfrm>
          <a:off x="3973237" y="938938"/>
          <a:ext cx="1824922" cy="8759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62" tIns="165100" rIns="180262" bIns="165100" numCol="1" spcCol="1270" anchor="ctr" anchorCtr="0">
          <a:noAutofit/>
        </a:bodyPr>
        <a:lstStyle/>
        <a:p>
          <a:pPr marL="0" lvl="0" indent="0" algn="l" defTabSz="1555750">
            <a:lnSpc>
              <a:spcPct val="90000"/>
            </a:lnSpc>
            <a:spcBef>
              <a:spcPct val="0"/>
            </a:spcBef>
            <a:spcAft>
              <a:spcPct val="35000"/>
            </a:spcAft>
            <a:buNone/>
          </a:pPr>
          <a:r>
            <a:rPr lang="en-GB" sz="3500" kern="1200" dirty="0"/>
            <a:t>03</a:t>
          </a:r>
        </a:p>
      </dsp:txBody>
      <dsp:txXfrm>
        <a:off x="3973237" y="938938"/>
        <a:ext cx="1824922" cy="875962"/>
      </dsp:txXfrm>
    </dsp:sp>
    <dsp:sp modelId="{166E0798-03A4-4980-8A23-C4DD7503F72C}">
      <dsp:nvSpPr>
        <dsp:cNvPr id="0" name=""/>
        <dsp:cNvSpPr/>
      </dsp:nvSpPr>
      <dsp:spPr>
        <a:xfrm>
          <a:off x="7889501" y="916409"/>
          <a:ext cx="1824922" cy="2189906"/>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62" tIns="0" rIns="180262" bIns="330200" numCol="1" spcCol="1270" anchor="t" anchorCtr="0">
          <a:noAutofit/>
        </a:bodyPr>
        <a:lstStyle/>
        <a:p>
          <a:pPr marL="0" lvl="0" indent="0" algn="l" defTabSz="755650">
            <a:lnSpc>
              <a:spcPct val="90000"/>
            </a:lnSpc>
            <a:spcBef>
              <a:spcPct val="0"/>
            </a:spcBef>
            <a:spcAft>
              <a:spcPct val="35000"/>
            </a:spcAft>
            <a:buFont typeface="+mj-lt"/>
            <a:buNone/>
          </a:pPr>
          <a:r>
            <a:rPr lang="el-GR" sz="1100" kern="1200" dirty="0"/>
            <a:t>Πανδημία της </a:t>
          </a:r>
          <a:r>
            <a:rPr lang="en-US" sz="1100" kern="1200" dirty="0"/>
            <a:t>COVID-19 </a:t>
          </a:r>
          <a:r>
            <a:rPr lang="el-GR" sz="1100" kern="1200" dirty="0"/>
            <a:t> λοίμωξης</a:t>
          </a:r>
          <a:endParaRPr lang="en-GB" sz="1100" kern="1200" dirty="0"/>
        </a:p>
        <a:p>
          <a:pPr marL="0" indent="0" algn="l" defTabSz="755650">
            <a:lnSpc>
              <a:spcPct val="90000"/>
            </a:lnSpc>
            <a:spcBef>
              <a:spcPct val="0"/>
            </a:spcBef>
            <a:spcAft>
              <a:spcPct val="35000"/>
            </a:spcAft>
            <a:buFont typeface="+mj-lt"/>
            <a:buNone/>
          </a:pPr>
          <a:endParaRPr lang="en-US" sz="1100" b="1" i="0" kern="1200" noProof="0" dirty="0"/>
        </a:p>
      </dsp:txBody>
      <dsp:txXfrm>
        <a:off x="7889501" y="1792371"/>
        <a:ext cx="1824922" cy="1313944"/>
      </dsp:txXfrm>
    </dsp:sp>
    <dsp:sp modelId="{23E3F2DC-471A-4ADF-8B75-839FF901E4EC}">
      <dsp:nvSpPr>
        <dsp:cNvPr id="0" name=""/>
        <dsp:cNvSpPr/>
      </dsp:nvSpPr>
      <dsp:spPr>
        <a:xfrm>
          <a:off x="5949755" y="938938"/>
          <a:ext cx="1824922" cy="8759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62" tIns="165100" rIns="180262" bIns="165100" numCol="1" spcCol="1270" anchor="ctr" anchorCtr="0">
          <a:noAutofit/>
        </a:bodyPr>
        <a:lstStyle/>
        <a:p>
          <a:pPr marL="0" lvl="0" indent="0" algn="l" defTabSz="1555750">
            <a:lnSpc>
              <a:spcPct val="90000"/>
            </a:lnSpc>
            <a:spcBef>
              <a:spcPct val="0"/>
            </a:spcBef>
            <a:spcAft>
              <a:spcPct val="35000"/>
            </a:spcAft>
            <a:buNone/>
          </a:pPr>
          <a:r>
            <a:rPr lang="en-GB" sz="3500" kern="1200" dirty="0"/>
            <a:t>04</a:t>
          </a:r>
        </a:p>
      </dsp:txBody>
      <dsp:txXfrm>
        <a:off x="5949755" y="938938"/>
        <a:ext cx="1824922" cy="875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2057" y="121614"/>
          <a:ext cx="1459854" cy="175182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201" tIns="0" rIns="144201" bIns="330200" numCol="1" spcCol="1270" anchor="t" anchorCtr="0">
          <a:noAutofit/>
        </a:bodyPr>
        <a:lstStyle/>
        <a:p>
          <a:pPr marL="0" lvl="0" indent="0" algn="l" defTabSz="488950">
            <a:lnSpc>
              <a:spcPct val="90000"/>
            </a:lnSpc>
            <a:spcBef>
              <a:spcPct val="0"/>
            </a:spcBef>
            <a:spcAft>
              <a:spcPct val="35000"/>
            </a:spcAft>
            <a:buFont typeface="+mj-lt"/>
            <a:buNone/>
          </a:pPr>
          <a:r>
            <a:rPr lang="el-GR" sz="1100" b="1" kern="1200" dirty="0">
              <a:solidFill>
                <a:schemeClr val="bg1"/>
              </a:solidFill>
            </a:rPr>
            <a:t>Επιταχυνόμενος ρυθμός αλλαγής της τεχνολογίας</a:t>
          </a:r>
          <a:endParaRPr lang="en-GB" sz="1100" b="1" kern="1200" dirty="0">
            <a:solidFill>
              <a:schemeClr val="bg1"/>
            </a:solidFill>
          </a:endParaRPr>
        </a:p>
      </dsp:txBody>
      <dsp:txXfrm>
        <a:off x="2057" y="822344"/>
        <a:ext cx="1459854" cy="1051095"/>
      </dsp:txXfrm>
    </dsp:sp>
    <dsp:sp modelId="{BEDD5812-1115-4B8A-A19D-85AAFE354974}">
      <dsp:nvSpPr>
        <dsp:cNvPr id="0" name=""/>
        <dsp:cNvSpPr/>
      </dsp:nvSpPr>
      <dsp:spPr>
        <a:xfrm>
          <a:off x="2057" y="121614"/>
          <a:ext cx="1459854" cy="70073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4201" tIns="165100" rIns="144201" bIns="165100" numCol="1" spcCol="1270" anchor="ctr" anchorCtr="0">
          <a:noAutofit/>
        </a:bodyPr>
        <a:lstStyle/>
        <a:p>
          <a:pPr marL="0" lvl="0" indent="0" algn="l" defTabSz="1022350">
            <a:lnSpc>
              <a:spcPct val="90000"/>
            </a:lnSpc>
            <a:spcBef>
              <a:spcPct val="0"/>
            </a:spcBef>
            <a:spcAft>
              <a:spcPct val="35000"/>
            </a:spcAft>
            <a:buNone/>
          </a:pPr>
          <a:r>
            <a:rPr lang="en-GB" sz="2300" kern="1200" dirty="0"/>
            <a:t>01</a:t>
          </a:r>
        </a:p>
      </dsp:txBody>
      <dsp:txXfrm>
        <a:off x="2057" y="121614"/>
        <a:ext cx="1459854" cy="700730"/>
      </dsp:txXfrm>
    </dsp:sp>
    <dsp:sp modelId="{9C5372CC-55F9-41A2-B2A6-1914F78C1795}">
      <dsp:nvSpPr>
        <dsp:cNvPr id="0" name=""/>
        <dsp:cNvSpPr/>
      </dsp:nvSpPr>
      <dsp:spPr>
        <a:xfrm>
          <a:off x="1578700" y="121614"/>
          <a:ext cx="1598788" cy="1751825"/>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201" tIns="0" rIns="144201" bIns="330200" numCol="1" spcCol="1270" anchor="t" anchorCtr="0">
          <a:noAutofit/>
        </a:bodyPr>
        <a:lstStyle/>
        <a:p>
          <a:pPr marL="0" lvl="0" indent="0" algn="l" defTabSz="488950">
            <a:lnSpc>
              <a:spcPct val="90000"/>
            </a:lnSpc>
            <a:spcBef>
              <a:spcPct val="0"/>
            </a:spcBef>
            <a:spcAft>
              <a:spcPct val="35000"/>
            </a:spcAft>
            <a:buNone/>
          </a:pPr>
          <a:r>
            <a:rPr lang="el-GR" sz="1100" b="1" i="0" kern="1200" noProof="0" dirty="0"/>
            <a:t>Μετατόπιση δημογραφικών προτύπων</a:t>
          </a:r>
          <a:endParaRPr lang="en-GB" sz="1100" b="0" i="0" kern="1200" dirty="0"/>
        </a:p>
      </dsp:txBody>
      <dsp:txXfrm>
        <a:off x="1578700" y="822344"/>
        <a:ext cx="1598788" cy="1051095"/>
      </dsp:txXfrm>
    </dsp:sp>
    <dsp:sp modelId="{616804D4-7870-46A6-B2A0-2CE8219FB9BB}">
      <dsp:nvSpPr>
        <dsp:cNvPr id="0" name=""/>
        <dsp:cNvSpPr/>
      </dsp:nvSpPr>
      <dsp:spPr>
        <a:xfrm>
          <a:off x="1648167" y="121614"/>
          <a:ext cx="1459854" cy="70073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4201" tIns="165100" rIns="144201" bIns="165100" numCol="1" spcCol="1270" anchor="ctr" anchorCtr="0">
          <a:noAutofit/>
        </a:bodyPr>
        <a:lstStyle/>
        <a:p>
          <a:pPr marL="0" lvl="0" indent="0" algn="l" defTabSz="1022350">
            <a:lnSpc>
              <a:spcPct val="90000"/>
            </a:lnSpc>
            <a:spcBef>
              <a:spcPct val="0"/>
            </a:spcBef>
            <a:spcAft>
              <a:spcPct val="35000"/>
            </a:spcAft>
            <a:buNone/>
          </a:pPr>
          <a:r>
            <a:rPr lang="en-GB" sz="2300" kern="1200" dirty="0"/>
            <a:t>02</a:t>
          </a:r>
        </a:p>
      </dsp:txBody>
      <dsp:txXfrm>
        <a:off x="1648167" y="121614"/>
        <a:ext cx="1459854" cy="700730"/>
      </dsp:txXfrm>
    </dsp:sp>
    <dsp:sp modelId="{8BCFB43A-7A5D-4907-941A-0C0C83EF4B4F}">
      <dsp:nvSpPr>
        <dsp:cNvPr id="0" name=""/>
        <dsp:cNvSpPr/>
      </dsp:nvSpPr>
      <dsp:spPr>
        <a:xfrm>
          <a:off x="3294277" y="121614"/>
          <a:ext cx="1459854" cy="1751825"/>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201" tIns="0" rIns="144201" bIns="330200" numCol="1" spcCol="1270" anchor="t" anchorCtr="0">
          <a:noAutofit/>
        </a:bodyPr>
        <a:lstStyle/>
        <a:p>
          <a:pPr marL="0" lvl="0" indent="0" algn="l" defTabSz="488950">
            <a:lnSpc>
              <a:spcPct val="90000"/>
            </a:lnSpc>
            <a:spcBef>
              <a:spcPct val="0"/>
            </a:spcBef>
            <a:spcAft>
              <a:spcPct val="35000"/>
            </a:spcAft>
            <a:buFont typeface="+mj-lt"/>
            <a:buNone/>
          </a:pPr>
          <a:r>
            <a:rPr lang="el-GR" sz="1100" b="1" i="0" kern="1200" noProof="0" dirty="0"/>
            <a:t>Παγκοσμιοποίηση</a:t>
          </a:r>
          <a:endParaRPr lang="en-GB" sz="1100" b="0" i="0" kern="1200" dirty="0"/>
        </a:p>
      </dsp:txBody>
      <dsp:txXfrm>
        <a:off x="3294277" y="822344"/>
        <a:ext cx="1459854" cy="1051095"/>
      </dsp:txXfrm>
    </dsp:sp>
    <dsp:sp modelId="{F28DF6BC-2DCA-4F8F-91E2-A362C5473532}">
      <dsp:nvSpPr>
        <dsp:cNvPr id="0" name=""/>
        <dsp:cNvSpPr/>
      </dsp:nvSpPr>
      <dsp:spPr>
        <a:xfrm>
          <a:off x="3294277" y="121614"/>
          <a:ext cx="1459854" cy="70073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4201" tIns="165100" rIns="144201" bIns="165100" numCol="1" spcCol="1270" anchor="ctr" anchorCtr="0">
          <a:noAutofit/>
        </a:bodyPr>
        <a:lstStyle/>
        <a:p>
          <a:pPr marL="0" lvl="0" indent="0" algn="l" defTabSz="1022350">
            <a:lnSpc>
              <a:spcPct val="90000"/>
            </a:lnSpc>
            <a:spcBef>
              <a:spcPct val="0"/>
            </a:spcBef>
            <a:spcAft>
              <a:spcPct val="35000"/>
            </a:spcAft>
            <a:buNone/>
          </a:pPr>
          <a:endParaRPr lang="en-US" sz="2300" kern="1200"/>
        </a:p>
      </dsp:txBody>
      <dsp:txXfrm>
        <a:off x="3294277" y="121614"/>
        <a:ext cx="1459854" cy="700730"/>
      </dsp:txXfrm>
    </dsp:sp>
    <dsp:sp modelId="{C4A2D9FD-3FFA-4CBE-9E4F-004229F35DEC}">
      <dsp:nvSpPr>
        <dsp:cNvPr id="0" name=""/>
        <dsp:cNvSpPr/>
      </dsp:nvSpPr>
      <dsp:spPr>
        <a:xfrm>
          <a:off x="4870920" y="121614"/>
          <a:ext cx="1459854" cy="1751825"/>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201" tIns="0" rIns="144201"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l-GR" sz="1100" b="1" i="0" kern="1200" noProof="0" dirty="0"/>
            <a:t>Κλιματική αλλαγή</a:t>
          </a:r>
          <a:endParaRPr lang="en-US" sz="1100" b="1" i="0" kern="1200" noProof="0" dirty="0"/>
        </a:p>
        <a:p>
          <a:pPr lvl="0" algn="l" defTabSz="755650">
            <a:lnSpc>
              <a:spcPct val="90000"/>
            </a:lnSpc>
            <a:spcBef>
              <a:spcPct val="0"/>
            </a:spcBef>
            <a:spcAft>
              <a:spcPct val="35000"/>
            </a:spcAft>
            <a:buFont typeface="+mj-lt"/>
            <a:buNone/>
          </a:pPr>
          <a:endParaRPr lang="en-US" sz="1100" b="1" i="0" kern="1200" noProof="0" dirty="0"/>
        </a:p>
      </dsp:txBody>
      <dsp:txXfrm>
        <a:off x="4870920" y="822344"/>
        <a:ext cx="1459854" cy="1051095"/>
      </dsp:txXfrm>
    </dsp:sp>
    <dsp:sp modelId="{06E3B730-F1E1-4C31-AA88-978153A3C3F4}">
      <dsp:nvSpPr>
        <dsp:cNvPr id="0" name=""/>
        <dsp:cNvSpPr/>
      </dsp:nvSpPr>
      <dsp:spPr>
        <a:xfrm>
          <a:off x="3314730" y="139637"/>
          <a:ext cx="1459854" cy="70073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4201" tIns="165100" rIns="144201" bIns="165100" numCol="1" spcCol="1270" anchor="ctr" anchorCtr="0">
          <a:noAutofit/>
        </a:bodyPr>
        <a:lstStyle/>
        <a:p>
          <a:pPr marL="0" lvl="0" indent="0" algn="l" defTabSz="1022350">
            <a:lnSpc>
              <a:spcPct val="90000"/>
            </a:lnSpc>
            <a:spcBef>
              <a:spcPct val="0"/>
            </a:spcBef>
            <a:spcAft>
              <a:spcPct val="35000"/>
            </a:spcAft>
            <a:buNone/>
          </a:pPr>
          <a:r>
            <a:rPr lang="en-GB" sz="2300" kern="1200" dirty="0"/>
            <a:t>03</a:t>
          </a:r>
        </a:p>
      </dsp:txBody>
      <dsp:txXfrm>
        <a:off x="3314730" y="139637"/>
        <a:ext cx="1459854" cy="700730"/>
      </dsp:txXfrm>
    </dsp:sp>
    <dsp:sp modelId="{166E0798-03A4-4980-8A23-C4DD7503F72C}">
      <dsp:nvSpPr>
        <dsp:cNvPr id="0" name=""/>
        <dsp:cNvSpPr/>
      </dsp:nvSpPr>
      <dsp:spPr>
        <a:xfrm>
          <a:off x="6447563" y="121614"/>
          <a:ext cx="1459854" cy="1751825"/>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201" tIns="0" rIns="144201" bIns="330200" numCol="1" spcCol="1270" anchor="t" anchorCtr="0">
          <a:noAutofit/>
        </a:bodyPr>
        <a:lstStyle/>
        <a:p>
          <a:pPr marL="0" lvl="0" indent="0" algn="l" defTabSz="755650">
            <a:lnSpc>
              <a:spcPct val="90000"/>
            </a:lnSpc>
            <a:spcBef>
              <a:spcPct val="0"/>
            </a:spcBef>
            <a:spcAft>
              <a:spcPct val="35000"/>
            </a:spcAft>
            <a:buFont typeface="+mj-lt"/>
            <a:buNone/>
          </a:pPr>
          <a:r>
            <a:rPr lang="el-GR" sz="1100" b="1" kern="1200" dirty="0">
              <a:solidFill>
                <a:schemeClr val="bg1"/>
              </a:solidFill>
            </a:rPr>
            <a:t>Πανδημία </a:t>
          </a:r>
          <a:r>
            <a:rPr lang="sr-Latn-RS" sz="1100" b="1" kern="1200" dirty="0">
              <a:solidFill>
                <a:schemeClr val="bg1"/>
              </a:solidFill>
            </a:rPr>
            <a:t>COVID – 19 </a:t>
          </a:r>
          <a:endParaRPr lang="en-GB" sz="1100" kern="1200" dirty="0"/>
        </a:p>
        <a:p>
          <a:pPr marL="0" indent="0" algn="l" defTabSz="755650">
            <a:lnSpc>
              <a:spcPct val="90000"/>
            </a:lnSpc>
            <a:spcBef>
              <a:spcPct val="0"/>
            </a:spcBef>
            <a:spcAft>
              <a:spcPct val="35000"/>
            </a:spcAft>
            <a:buFont typeface="+mj-lt"/>
            <a:buNone/>
          </a:pPr>
          <a:endParaRPr lang="en-US" sz="1100" b="1" i="0" kern="1200" noProof="0" dirty="0"/>
        </a:p>
      </dsp:txBody>
      <dsp:txXfrm>
        <a:off x="6447563" y="822344"/>
        <a:ext cx="1459854" cy="1051095"/>
      </dsp:txXfrm>
    </dsp:sp>
    <dsp:sp modelId="{23E3F2DC-471A-4ADF-8B75-839FF901E4EC}">
      <dsp:nvSpPr>
        <dsp:cNvPr id="0" name=""/>
        <dsp:cNvSpPr/>
      </dsp:nvSpPr>
      <dsp:spPr>
        <a:xfrm>
          <a:off x="4895855" y="139637"/>
          <a:ext cx="1459854" cy="70073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4201" tIns="165100" rIns="144201" bIns="165100" numCol="1" spcCol="1270" anchor="ctr" anchorCtr="0">
          <a:noAutofit/>
        </a:bodyPr>
        <a:lstStyle/>
        <a:p>
          <a:pPr marL="0" lvl="0" indent="0" algn="l" defTabSz="1022350">
            <a:lnSpc>
              <a:spcPct val="90000"/>
            </a:lnSpc>
            <a:spcBef>
              <a:spcPct val="0"/>
            </a:spcBef>
            <a:spcAft>
              <a:spcPct val="35000"/>
            </a:spcAft>
            <a:buNone/>
          </a:pPr>
          <a:r>
            <a:rPr lang="en-GB" sz="2300" kern="1200" dirty="0"/>
            <a:t>04</a:t>
          </a:r>
        </a:p>
      </dsp:txBody>
      <dsp:txXfrm>
        <a:off x="4895855" y="139637"/>
        <a:ext cx="1459854" cy="7007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DDA36-D3B9-4E0F-A8A9-8040F1AFFF08}">
      <dsp:nvSpPr>
        <dsp:cNvPr id="0" name=""/>
        <dsp:cNvSpPr/>
      </dsp:nvSpPr>
      <dsp:spPr>
        <a:xfrm>
          <a:off x="0" y="2340090"/>
          <a:ext cx="11146542" cy="0"/>
        </a:xfrm>
        <a:prstGeom prst="line">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E031E730-A8BA-4AC5-94AC-D9D0DD4636DA}">
      <dsp:nvSpPr>
        <dsp:cNvPr id="0" name=""/>
        <dsp:cNvSpPr/>
      </dsp:nvSpPr>
      <dsp:spPr>
        <a:xfrm rot="8100000">
          <a:off x="76985" y="539299"/>
          <a:ext cx="344176" cy="344176"/>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00FDCC3-50D1-4167-AF3E-2A0593B98DD6}">
      <dsp:nvSpPr>
        <dsp:cNvPr id="0" name=""/>
        <dsp:cNvSpPr/>
      </dsp:nvSpPr>
      <dsp:spPr>
        <a:xfrm>
          <a:off x="115220" y="577534"/>
          <a:ext cx="267706" cy="267706"/>
        </a:xfrm>
        <a:prstGeom prst="ellipse">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2611159-E849-4131-A8E0-1E4082177FCE}">
      <dsp:nvSpPr>
        <dsp:cNvPr id="0" name=""/>
        <dsp:cNvSpPr/>
      </dsp:nvSpPr>
      <dsp:spPr>
        <a:xfrm>
          <a:off x="549394" y="895491"/>
          <a:ext cx="4630179" cy="138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noProof="0" dirty="0"/>
            <a:t>47% </a:t>
          </a:r>
          <a:r>
            <a:rPr lang="el-GR" sz="1600" kern="1200" noProof="0" dirty="0"/>
            <a:t> των εργαζομένων στις ΗΠΑ, εργάζονται σε θέσεις που θα  μπορούσαν να εκτελεστούν από υπολογιστές και αλγορίθμους στα επόμενα 10 με 20 χρόνια</a:t>
          </a:r>
          <a:r>
            <a:rPr lang="sr-Latn-RS" sz="1600" kern="1200" noProof="0" dirty="0"/>
            <a:t>.</a:t>
          </a:r>
          <a:endParaRPr lang="en-US" sz="1600" kern="1200" noProof="0" dirty="0"/>
        </a:p>
      </dsp:txBody>
      <dsp:txXfrm>
        <a:off x="549394" y="895491"/>
        <a:ext cx="4630179" cy="1385333"/>
      </dsp:txXfrm>
    </dsp:sp>
    <dsp:sp modelId="{56A4BFB3-C916-44EE-9101-2766EA2EFE27}">
      <dsp:nvSpPr>
        <dsp:cNvPr id="0" name=""/>
        <dsp:cNvSpPr/>
      </dsp:nvSpPr>
      <dsp:spPr>
        <a:xfrm>
          <a:off x="549394" y="408752"/>
          <a:ext cx="4630179" cy="486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20</a:t>
          </a:r>
          <a:r>
            <a:rPr lang="sr-Latn-RS" sz="1600" kern="1200" dirty="0"/>
            <a:t>13</a:t>
          </a:r>
        </a:p>
        <a:p>
          <a:pPr marL="0" lvl="0" indent="0" algn="l" defTabSz="711200">
            <a:lnSpc>
              <a:spcPct val="90000"/>
            </a:lnSpc>
            <a:spcBef>
              <a:spcPct val="0"/>
            </a:spcBef>
            <a:spcAft>
              <a:spcPct val="35000"/>
            </a:spcAft>
            <a:buNone/>
            <a:defRPr b="1"/>
          </a:pPr>
          <a:r>
            <a:rPr lang="en-US" sz="1600" i="1" kern="1200" noProof="0" dirty="0"/>
            <a:t>Frey </a:t>
          </a:r>
          <a:r>
            <a:rPr lang="el-GR" sz="1600" i="1" kern="1200" noProof="0" dirty="0"/>
            <a:t>και</a:t>
          </a:r>
          <a:r>
            <a:rPr lang="en-US" sz="1600" i="1" kern="1200" noProof="0" dirty="0"/>
            <a:t> Osborne</a:t>
          </a:r>
        </a:p>
      </dsp:txBody>
      <dsp:txXfrm>
        <a:off x="549394" y="408752"/>
        <a:ext cx="4630179" cy="486738"/>
      </dsp:txXfrm>
    </dsp:sp>
    <dsp:sp modelId="{94089269-18C6-4D44-A9EA-5B6CE9D5CCD8}">
      <dsp:nvSpPr>
        <dsp:cNvPr id="0" name=""/>
        <dsp:cNvSpPr/>
      </dsp:nvSpPr>
      <dsp:spPr>
        <a:xfrm>
          <a:off x="249073" y="954757"/>
          <a:ext cx="0" cy="1385333"/>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A1F39BD-4CA7-4C31-88C0-1D2015788B40}">
      <dsp:nvSpPr>
        <dsp:cNvPr id="0" name=""/>
        <dsp:cNvSpPr/>
      </dsp:nvSpPr>
      <dsp:spPr>
        <a:xfrm>
          <a:off x="205267" y="2296284"/>
          <a:ext cx="87613" cy="87613"/>
        </a:xfrm>
        <a:prstGeom prst="ellipse">
          <a:avLst/>
        </a:prstGeom>
        <a:solidFill>
          <a:schemeClr val="lt1">
            <a:hueOff val="0"/>
            <a:satOff val="0"/>
            <a:lumOff val="0"/>
            <a:alphaOff val="0"/>
          </a:schemeClr>
        </a:solidFill>
        <a:ln w="63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AE8D7F0-AB9D-4810-9F32-E810446BBB23}">
      <dsp:nvSpPr>
        <dsp:cNvPr id="0" name=""/>
        <dsp:cNvSpPr/>
      </dsp:nvSpPr>
      <dsp:spPr>
        <a:xfrm rot="18900000">
          <a:off x="2855288" y="3796706"/>
          <a:ext cx="344176" cy="344176"/>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835599B-32FA-491D-9A66-98555ABA327A}">
      <dsp:nvSpPr>
        <dsp:cNvPr id="0" name=""/>
        <dsp:cNvSpPr/>
      </dsp:nvSpPr>
      <dsp:spPr>
        <a:xfrm>
          <a:off x="2893523" y="3834941"/>
          <a:ext cx="267706" cy="267706"/>
        </a:xfrm>
        <a:prstGeom prst="ellipse">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04D13D2-82AC-4187-A301-EC2660A0CB4A}">
      <dsp:nvSpPr>
        <dsp:cNvPr id="0" name=""/>
        <dsp:cNvSpPr/>
      </dsp:nvSpPr>
      <dsp:spPr>
        <a:xfrm>
          <a:off x="3214998" y="2321113"/>
          <a:ext cx="4630179" cy="138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l-GR" sz="1600" kern="1200" noProof="0" dirty="0"/>
            <a:t>Για την Ευρώπη στο σύνολό της, το ποσοστό των θέσεων εργασίας που είναι ευαίσθητες στον αυτοματισμό κυμαίνεται μεταξύ 45% και άνω του 60%.</a:t>
          </a:r>
          <a:endParaRPr lang="en-US" sz="1600" kern="1200" noProof="0" dirty="0"/>
        </a:p>
      </dsp:txBody>
      <dsp:txXfrm>
        <a:off x="3214998" y="2321113"/>
        <a:ext cx="4630179" cy="1385333"/>
      </dsp:txXfrm>
    </dsp:sp>
    <dsp:sp modelId="{126469B3-018C-4E1F-91E9-4B24E2FD32E9}">
      <dsp:nvSpPr>
        <dsp:cNvPr id="0" name=""/>
        <dsp:cNvSpPr/>
      </dsp:nvSpPr>
      <dsp:spPr>
        <a:xfrm>
          <a:off x="3214998" y="3706446"/>
          <a:ext cx="4630179" cy="486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sr-Latn-RS" sz="1600" i="1" kern="1200" dirty="0" err="1"/>
            <a:t>Bowles</a:t>
          </a:r>
          <a:endParaRPr lang="sr-Latn-RS" sz="1600" i="1" kern="1200" dirty="0"/>
        </a:p>
        <a:p>
          <a:pPr marL="0" lvl="0" indent="0" algn="l" defTabSz="711200">
            <a:lnSpc>
              <a:spcPct val="90000"/>
            </a:lnSpc>
            <a:spcBef>
              <a:spcPct val="0"/>
            </a:spcBef>
            <a:spcAft>
              <a:spcPct val="35000"/>
            </a:spcAft>
            <a:buNone/>
            <a:defRPr b="1"/>
          </a:pPr>
          <a:r>
            <a:rPr lang="en-US" sz="1600" kern="1200" dirty="0"/>
            <a:t>201</a:t>
          </a:r>
          <a:r>
            <a:rPr lang="sr-Latn-RS" sz="1600" kern="1200" dirty="0"/>
            <a:t>4</a:t>
          </a:r>
        </a:p>
      </dsp:txBody>
      <dsp:txXfrm>
        <a:off x="3214998" y="3706446"/>
        <a:ext cx="4630179" cy="486738"/>
      </dsp:txXfrm>
    </dsp:sp>
    <dsp:sp modelId="{F986458E-9B78-41E5-9C95-CBCEBB74DD93}">
      <dsp:nvSpPr>
        <dsp:cNvPr id="0" name=""/>
        <dsp:cNvSpPr/>
      </dsp:nvSpPr>
      <dsp:spPr>
        <a:xfrm>
          <a:off x="3027376" y="2340090"/>
          <a:ext cx="0" cy="1385333"/>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CEF145A-5A5D-4F1A-84AB-F73DBEDCDA45}">
      <dsp:nvSpPr>
        <dsp:cNvPr id="0" name=""/>
        <dsp:cNvSpPr/>
      </dsp:nvSpPr>
      <dsp:spPr>
        <a:xfrm>
          <a:off x="2983569" y="2296284"/>
          <a:ext cx="87613" cy="87613"/>
        </a:xfrm>
        <a:prstGeom prst="ellipse">
          <a:avLst/>
        </a:prstGeom>
        <a:solidFill>
          <a:schemeClr val="lt1">
            <a:hueOff val="0"/>
            <a:satOff val="0"/>
            <a:lumOff val="0"/>
            <a:alphaOff val="0"/>
          </a:schemeClr>
        </a:solidFill>
        <a:ln w="63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C75415F-2463-4D16-8C4C-629B2828623D}">
      <dsp:nvSpPr>
        <dsp:cNvPr id="0" name=""/>
        <dsp:cNvSpPr/>
      </dsp:nvSpPr>
      <dsp:spPr>
        <a:xfrm rot="8100000">
          <a:off x="6599290" y="415780"/>
          <a:ext cx="344176" cy="344176"/>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AC3C250-064F-40CE-B147-56C20BAF184B}">
      <dsp:nvSpPr>
        <dsp:cNvPr id="0" name=""/>
        <dsp:cNvSpPr/>
      </dsp:nvSpPr>
      <dsp:spPr>
        <a:xfrm>
          <a:off x="6637525" y="441177"/>
          <a:ext cx="267706" cy="293382"/>
        </a:xfrm>
        <a:prstGeom prst="ellipse">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2AFBBAE-D49F-4885-A3EC-82235E131C84}">
      <dsp:nvSpPr>
        <dsp:cNvPr id="0" name=""/>
        <dsp:cNvSpPr/>
      </dsp:nvSpPr>
      <dsp:spPr>
        <a:xfrm>
          <a:off x="6992207" y="-391733"/>
          <a:ext cx="4154335" cy="5063990"/>
        </a:xfrm>
        <a:prstGeom prst="rect">
          <a:avLst/>
        </a:prstGeom>
        <a:noFill/>
        <a:ln>
          <a:noFill/>
        </a:ln>
        <a:effectLst/>
      </dsp:spPr>
      <dsp:style>
        <a:lnRef idx="0">
          <a:scrgbClr r="0" g="0" b="0"/>
        </a:lnRef>
        <a:fillRef idx="0">
          <a:scrgbClr r="0" g="0" b="0"/>
        </a:fillRef>
        <a:effectRef idx="0">
          <a:scrgbClr r="0" g="0" b="0"/>
        </a:effectRef>
        <a:fontRef idx="minor"/>
      </dsp:style>
    </dsp:sp>
    <dsp:sp modelId="{FCE1C0E8-689A-4AEC-96D9-B6E47A4B671D}">
      <dsp:nvSpPr>
        <dsp:cNvPr id="0" name=""/>
        <dsp:cNvSpPr/>
      </dsp:nvSpPr>
      <dsp:spPr>
        <a:xfrm>
          <a:off x="6992207" y="314605"/>
          <a:ext cx="4154335" cy="177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endParaRPr lang="sr-Latn-RS" sz="1600" kern="1200" dirty="0"/>
        </a:p>
        <a:p>
          <a:pPr marL="0" lvl="0" indent="0" algn="l" defTabSz="711200">
            <a:lnSpc>
              <a:spcPct val="90000"/>
            </a:lnSpc>
            <a:spcBef>
              <a:spcPct val="0"/>
            </a:spcBef>
            <a:spcAft>
              <a:spcPct val="35000"/>
            </a:spcAft>
            <a:buNone/>
            <a:defRPr b="1"/>
          </a:pPr>
          <a:r>
            <a:rPr lang="el-GR" sz="1600" kern="1200" noProof="0" dirty="0"/>
            <a:t>2016 </a:t>
          </a:r>
          <a:r>
            <a:rPr lang="en-US" sz="1600" i="1" kern="1200" noProof="0" dirty="0" err="1"/>
            <a:t>Arntz</a:t>
          </a:r>
          <a:r>
            <a:rPr lang="en-US" sz="1600" i="1" kern="1200" noProof="0" dirty="0"/>
            <a:t>, Gregory </a:t>
          </a:r>
          <a:r>
            <a:rPr lang="el-GR" sz="1600" i="1" kern="1200" noProof="0" dirty="0"/>
            <a:t>και </a:t>
          </a:r>
          <a:r>
            <a:rPr lang="en-US" sz="1600" i="1" kern="1200" noProof="0" dirty="0" err="1"/>
            <a:t>Zierahn</a:t>
          </a:r>
          <a:endParaRPr lang="en-US" sz="1600" i="1" kern="1200" noProof="0" dirty="0"/>
        </a:p>
        <a:p>
          <a:pPr marL="0" lvl="0" indent="0" algn="l" defTabSz="711200">
            <a:lnSpc>
              <a:spcPct val="90000"/>
            </a:lnSpc>
            <a:spcBef>
              <a:spcPct val="0"/>
            </a:spcBef>
            <a:spcAft>
              <a:spcPct val="35000"/>
            </a:spcAft>
            <a:buNone/>
            <a:defRPr b="1"/>
          </a:pPr>
          <a:r>
            <a:rPr lang="el-GR" sz="1600" b="0" kern="1200" noProof="0" dirty="0"/>
            <a:t>Κατά μέσο όρο σε όλες τις χώρες του ΟΟΣΑ, το 9% των θέσεων εργασίας αντιμετωπίζουν υψηλό κίνδυνο αυτοματοποίησης, ενώ για ένα άλλο 25% των θέσεων εργασίας ένα ποσοστό μεταξύ του 50% και 70% των καθηκόντων θα μπορούσαν να αλλάξουν σημαντικά λόγω της αυτοματοποίησης. </a:t>
          </a:r>
        </a:p>
        <a:p>
          <a:pPr marL="0" lvl="0" indent="0" algn="l" defTabSz="711200">
            <a:lnSpc>
              <a:spcPct val="90000"/>
            </a:lnSpc>
            <a:spcBef>
              <a:spcPct val="0"/>
            </a:spcBef>
            <a:spcAft>
              <a:spcPct val="35000"/>
            </a:spcAft>
            <a:buNone/>
          </a:pPr>
          <a:endParaRPr lang="en-US" sz="1600" i="1" kern="1200" noProof="0" dirty="0"/>
        </a:p>
      </dsp:txBody>
      <dsp:txXfrm>
        <a:off x="6992207" y="314605"/>
        <a:ext cx="4154335" cy="1779240"/>
      </dsp:txXfrm>
    </dsp:sp>
    <dsp:sp modelId="{745C31E5-130B-4327-B4CB-01E2EE9E689D}">
      <dsp:nvSpPr>
        <dsp:cNvPr id="0" name=""/>
        <dsp:cNvSpPr/>
      </dsp:nvSpPr>
      <dsp:spPr>
        <a:xfrm flipH="1">
          <a:off x="6777074" y="829948"/>
          <a:ext cx="0" cy="1629776"/>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8263A8F-B071-4F5E-A7BC-09ED5F8AB47B}">
      <dsp:nvSpPr>
        <dsp:cNvPr id="0" name=""/>
        <dsp:cNvSpPr/>
      </dsp:nvSpPr>
      <dsp:spPr>
        <a:xfrm flipH="1">
          <a:off x="6754124" y="2285966"/>
          <a:ext cx="45899" cy="103072"/>
        </a:xfrm>
        <a:prstGeom prst="ellipse">
          <a:avLst/>
        </a:prstGeom>
        <a:solidFill>
          <a:schemeClr val="lt1">
            <a:hueOff val="0"/>
            <a:satOff val="0"/>
            <a:lumOff val="0"/>
            <a:alphaOff val="0"/>
          </a:schemeClr>
        </a:solidFill>
        <a:ln w="63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2041" y="128745"/>
          <a:ext cx="1447969" cy="173756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027" tIns="0" rIns="143027" bIns="330200" numCol="1" spcCol="1270" anchor="t" anchorCtr="0">
          <a:noAutofit/>
        </a:bodyPr>
        <a:lstStyle/>
        <a:p>
          <a:pPr marL="0" lvl="0" indent="0" algn="l" defTabSz="488950">
            <a:lnSpc>
              <a:spcPct val="90000"/>
            </a:lnSpc>
            <a:spcBef>
              <a:spcPct val="0"/>
            </a:spcBef>
            <a:spcAft>
              <a:spcPct val="35000"/>
            </a:spcAft>
            <a:buFont typeface="+mj-lt"/>
            <a:buNone/>
          </a:pPr>
          <a:r>
            <a:rPr lang="el-GR" sz="1100" b="1" kern="1200" dirty="0">
              <a:solidFill>
                <a:schemeClr val="bg1"/>
              </a:solidFill>
            </a:rPr>
            <a:t>Επιταχυνόμενος ρυθμός αλλαγής της τεχνολογίας</a:t>
          </a:r>
          <a:endParaRPr lang="en-GB" sz="1100" b="1" kern="1200" dirty="0">
            <a:solidFill>
              <a:schemeClr val="bg1"/>
            </a:solidFill>
          </a:endParaRPr>
        </a:p>
      </dsp:txBody>
      <dsp:txXfrm>
        <a:off x="2041" y="823770"/>
        <a:ext cx="1447969" cy="1042538"/>
      </dsp:txXfrm>
    </dsp:sp>
    <dsp:sp modelId="{BEDD5812-1115-4B8A-A19D-85AAFE354974}">
      <dsp:nvSpPr>
        <dsp:cNvPr id="0" name=""/>
        <dsp:cNvSpPr/>
      </dsp:nvSpPr>
      <dsp:spPr>
        <a:xfrm>
          <a:off x="2041" y="128745"/>
          <a:ext cx="1447969" cy="69502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3027" tIns="165100" rIns="143027" bIns="165100" numCol="1" spcCol="1270" anchor="ctr" anchorCtr="0">
          <a:noAutofit/>
        </a:bodyPr>
        <a:lstStyle/>
        <a:p>
          <a:pPr marL="0" lvl="0" indent="0" algn="l" defTabSz="1022350">
            <a:lnSpc>
              <a:spcPct val="90000"/>
            </a:lnSpc>
            <a:spcBef>
              <a:spcPct val="0"/>
            </a:spcBef>
            <a:spcAft>
              <a:spcPct val="35000"/>
            </a:spcAft>
            <a:buNone/>
          </a:pPr>
          <a:r>
            <a:rPr lang="en-GB" sz="2300" kern="1200" dirty="0"/>
            <a:t>01</a:t>
          </a:r>
        </a:p>
      </dsp:txBody>
      <dsp:txXfrm>
        <a:off x="2041" y="128745"/>
        <a:ext cx="1447969" cy="695025"/>
      </dsp:txXfrm>
    </dsp:sp>
    <dsp:sp modelId="{9C5372CC-55F9-41A2-B2A6-1914F78C1795}">
      <dsp:nvSpPr>
        <dsp:cNvPr id="0" name=""/>
        <dsp:cNvSpPr/>
      </dsp:nvSpPr>
      <dsp:spPr>
        <a:xfrm>
          <a:off x="1565848" y="128745"/>
          <a:ext cx="1585773" cy="1737563"/>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027" tIns="0" rIns="143027" bIns="330200" numCol="1" spcCol="1270" anchor="t" anchorCtr="0">
          <a:noAutofit/>
        </a:bodyPr>
        <a:lstStyle/>
        <a:p>
          <a:pPr marL="0" lvl="0" indent="0" algn="l" defTabSz="488950">
            <a:lnSpc>
              <a:spcPct val="90000"/>
            </a:lnSpc>
            <a:spcBef>
              <a:spcPct val="0"/>
            </a:spcBef>
            <a:spcAft>
              <a:spcPct val="35000"/>
            </a:spcAft>
            <a:buNone/>
          </a:pPr>
          <a:r>
            <a:rPr lang="el-GR" sz="1100" b="1" i="0" kern="1200" noProof="0" dirty="0"/>
            <a:t>Μετατόπιση δημογραφικών προτύπων</a:t>
          </a:r>
          <a:endParaRPr lang="en-GB" sz="1100" b="0" i="0" kern="1200" dirty="0"/>
        </a:p>
      </dsp:txBody>
      <dsp:txXfrm>
        <a:off x="1565848" y="823770"/>
        <a:ext cx="1585773" cy="1042538"/>
      </dsp:txXfrm>
    </dsp:sp>
    <dsp:sp modelId="{616804D4-7870-46A6-B2A0-2CE8219FB9BB}">
      <dsp:nvSpPr>
        <dsp:cNvPr id="0" name=""/>
        <dsp:cNvSpPr/>
      </dsp:nvSpPr>
      <dsp:spPr>
        <a:xfrm>
          <a:off x="1634750" y="128745"/>
          <a:ext cx="1447969" cy="69502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3027" tIns="165100" rIns="143027" bIns="165100" numCol="1" spcCol="1270" anchor="ctr" anchorCtr="0">
          <a:noAutofit/>
        </a:bodyPr>
        <a:lstStyle/>
        <a:p>
          <a:pPr marL="0" lvl="0" indent="0" algn="l" defTabSz="1022350">
            <a:lnSpc>
              <a:spcPct val="90000"/>
            </a:lnSpc>
            <a:spcBef>
              <a:spcPct val="0"/>
            </a:spcBef>
            <a:spcAft>
              <a:spcPct val="35000"/>
            </a:spcAft>
            <a:buNone/>
          </a:pPr>
          <a:r>
            <a:rPr lang="en-GB" sz="2300" kern="1200" dirty="0"/>
            <a:t>02</a:t>
          </a:r>
        </a:p>
      </dsp:txBody>
      <dsp:txXfrm>
        <a:off x="1634750" y="128745"/>
        <a:ext cx="1447969" cy="695025"/>
      </dsp:txXfrm>
    </dsp:sp>
    <dsp:sp modelId="{8BCFB43A-7A5D-4907-941A-0C0C83EF4B4F}">
      <dsp:nvSpPr>
        <dsp:cNvPr id="0" name=""/>
        <dsp:cNvSpPr/>
      </dsp:nvSpPr>
      <dsp:spPr>
        <a:xfrm>
          <a:off x="3267459" y="128745"/>
          <a:ext cx="1447969" cy="1737563"/>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027" tIns="0" rIns="143027" bIns="330200" numCol="1" spcCol="1270" anchor="t" anchorCtr="0">
          <a:noAutofit/>
        </a:bodyPr>
        <a:lstStyle/>
        <a:p>
          <a:pPr marL="0" lvl="0" indent="0" algn="l" defTabSz="488950">
            <a:lnSpc>
              <a:spcPct val="90000"/>
            </a:lnSpc>
            <a:spcBef>
              <a:spcPct val="0"/>
            </a:spcBef>
            <a:spcAft>
              <a:spcPct val="35000"/>
            </a:spcAft>
            <a:buFont typeface="+mj-lt"/>
            <a:buNone/>
          </a:pPr>
          <a:r>
            <a:rPr lang="el-GR" sz="1100" b="1" i="0" kern="1200" noProof="0" dirty="0"/>
            <a:t>Παγκοσμιοποίηση</a:t>
          </a:r>
          <a:endParaRPr lang="en-GB" sz="1100" b="0" i="0" kern="1200" dirty="0"/>
        </a:p>
      </dsp:txBody>
      <dsp:txXfrm>
        <a:off x="3267459" y="823770"/>
        <a:ext cx="1447969" cy="1042538"/>
      </dsp:txXfrm>
    </dsp:sp>
    <dsp:sp modelId="{F28DF6BC-2DCA-4F8F-91E2-A362C5473532}">
      <dsp:nvSpPr>
        <dsp:cNvPr id="0" name=""/>
        <dsp:cNvSpPr/>
      </dsp:nvSpPr>
      <dsp:spPr>
        <a:xfrm>
          <a:off x="3267459" y="128745"/>
          <a:ext cx="1447969" cy="69502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3027" tIns="165100" rIns="143027" bIns="165100" numCol="1" spcCol="1270" anchor="ctr" anchorCtr="0">
          <a:noAutofit/>
        </a:bodyPr>
        <a:lstStyle/>
        <a:p>
          <a:pPr marL="0" lvl="0" indent="0" algn="l" defTabSz="1022350">
            <a:lnSpc>
              <a:spcPct val="90000"/>
            </a:lnSpc>
            <a:spcBef>
              <a:spcPct val="0"/>
            </a:spcBef>
            <a:spcAft>
              <a:spcPct val="35000"/>
            </a:spcAft>
            <a:buNone/>
          </a:pPr>
          <a:endParaRPr lang="en-US" sz="2300" kern="1200"/>
        </a:p>
      </dsp:txBody>
      <dsp:txXfrm>
        <a:off x="3267459" y="128745"/>
        <a:ext cx="1447969" cy="695025"/>
      </dsp:txXfrm>
    </dsp:sp>
    <dsp:sp modelId="{C4A2D9FD-3FFA-4CBE-9E4F-004229F35DEC}">
      <dsp:nvSpPr>
        <dsp:cNvPr id="0" name=""/>
        <dsp:cNvSpPr/>
      </dsp:nvSpPr>
      <dsp:spPr>
        <a:xfrm>
          <a:off x="4831266" y="128745"/>
          <a:ext cx="1447969" cy="1737563"/>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027" tIns="0" rIns="143027"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l-GR" sz="1100" b="1" i="0" kern="1200" noProof="0" dirty="0"/>
            <a:t>Κλιματική αλλαγή</a:t>
          </a:r>
          <a:endParaRPr lang="en-US" sz="1100" b="1" i="0" kern="1200" noProof="0" dirty="0"/>
        </a:p>
        <a:p>
          <a:pPr lvl="0" algn="l" defTabSz="755650">
            <a:lnSpc>
              <a:spcPct val="90000"/>
            </a:lnSpc>
            <a:spcBef>
              <a:spcPct val="0"/>
            </a:spcBef>
            <a:spcAft>
              <a:spcPct val="35000"/>
            </a:spcAft>
            <a:buFont typeface="+mj-lt"/>
            <a:buNone/>
          </a:pPr>
          <a:endParaRPr lang="en-US" sz="1100" b="1" i="0" kern="1200" noProof="0" dirty="0"/>
        </a:p>
      </dsp:txBody>
      <dsp:txXfrm>
        <a:off x="4831266" y="823770"/>
        <a:ext cx="1447969" cy="1042538"/>
      </dsp:txXfrm>
    </dsp:sp>
    <dsp:sp modelId="{06E3B730-F1E1-4C31-AA88-978153A3C3F4}">
      <dsp:nvSpPr>
        <dsp:cNvPr id="0" name=""/>
        <dsp:cNvSpPr/>
      </dsp:nvSpPr>
      <dsp:spPr>
        <a:xfrm>
          <a:off x="3287745" y="146621"/>
          <a:ext cx="1447969" cy="69502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3027" tIns="165100" rIns="143027" bIns="165100" numCol="1" spcCol="1270" anchor="ctr" anchorCtr="0">
          <a:noAutofit/>
        </a:bodyPr>
        <a:lstStyle/>
        <a:p>
          <a:pPr marL="0" lvl="0" indent="0" algn="l" defTabSz="1022350">
            <a:lnSpc>
              <a:spcPct val="90000"/>
            </a:lnSpc>
            <a:spcBef>
              <a:spcPct val="0"/>
            </a:spcBef>
            <a:spcAft>
              <a:spcPct val="35000"/>
            </a:spcAft>
            <a:buNone/>
          </a:pPr>
          <a:r>
            <a:rPr lang="en-GB" sz="2300" kern="1200" dirty="0"/>
            <a:t>03</a:t>
          </a:r>
        </a:p>
      </dsp:txBody>
      <dsp:txXfrm>
        <a:off x="3287745" y="146621"/>
        <a:ext cx="1447969" cy="695025"/>
      </dsp:txXfrm>
    </dsp:sp>
    <dsp:sp modelId="{166E0798-03A4-4980-8A23-C4DD7503F72C}">
      <dsp:nvSpPr>
        <dsp:cNvPr id="0" name=""/>
        <dsp:cNvSpPr/>
      </dsp:nvSpPr>
      <dsp:spPr>
        <a:xfrm>
          <a:off x="6395073" y="128745"/>
          <a:ext cx="1447969" cy="1737563"/>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027" tIns="0" rIns="143027" bIns="330200" numCol="1" spcCol="1270" anchor="t" anchorCtr="0">
          <a:noAutofit/>
        </a:bodyPr>
        <a:lstStyle/>
        <a:p>
          <a:pPr marL="0" lvl="0" indent="0" algn="l" defTabSz="755650">
            <a:lnSpc>
              <a:spcPct val="90000"/>
            </a:lnSpc>
            <a:spcBef>
              <a:spcPct val="0"/>
            </a:spcBef>
            <a:spcAft>
              <a:spcPct val="35000"/>
            </a:spcAft>
            <a:buFont typeface="+mj-lt"/>
            <a:buNone/>
          </a:pPr>
          <a:r>
            <a:rPr lang="el-GR" sz="1100" b="1" kern="1200" dirty="0">
              <a:solidFill>
                <a:schemeClr val="bg1"/>
              </a:solidFill>
            </a:rPr>
            <a:t>Πανδημία </a:t>
          </a:r>
          <a:r>
            <a:rPr lang="sr-Latn-RS" sz="1100" b="1" kern="1200" dirty="0">
              <a:solidFill>
                <a:schemeClr val="bg1"/>
              </a:solidFill>
            </a:rPr>
            <a:t>COVID – 19 </a:t>
          </a:r>
          <a:endParaRPr lang="en-GB" sz="1100" kern="1200" dirty="0"/>
        </a:p>
        <a:p>
          <a:pPr marL="0" indent="0" algn="l" defTabSz="755650">
            <a:lnSpc>
              <a:spcPct val="90000"/>
            </a:lnSpc>
            <a:spcBef>
              <a:spcPct val="0"/>
            </a:spcBef>
            <a:spcAft>
              <a:spcPct val="35000"/>
            </a:spcAft>
            <a:buFont typeface="+mj-lt"/>
            <a:buNone/>
          </a:pPr>
          <a:endParaRPr lang="en-US" sz="1100" b="1" i="0" kern="1200" noProof="0" dirty="0"/>
        </a:p>
      </dsp:txBody>
      <dsp:txXfrm>
        <a:off x="6395073" y="823770"/>
        <a:ext cx="1447969" cy="1042538"/>
      </dsp:txXfrm>
    </dsp:sp>
    <dsp:sp modelId="{23E3F2DC-471A-4ADF-8B75-839FF901E4EC}">
      <dsp:nvSpPr>
        <dsp:cNvPr id="0" name=""/>
        <dsp:cNvSpPr/>
      </dsp:nvSpPr>
      <dsp:spPr>
        <a:xfrm>
          <a:off x="4855997" y="146621"/>
          <a:ext cx="1447969" cy="69502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3027" tIns="165100" rIns="143027" bIns="165100" numCol="1" spcCol="1270" anchor="ctr" anchorCtr="0">
          <a:noAutofit/>
        </a:bodyPr>
        <a:lstStyle/>
        <a:p>
          <a:pPr marL="0" lvl="0" indent="0" algn="l" defTabSz="1022350">
            <a:lnSpc>
              <a:spcPct val="90000"/>
            </a:lnSpc>
            <a:spcBef>
              <a:spcPct val="0"/>
            </a:spcBef>
            <a:spcAft>
              <a:spcPct val="35000"/>
            </a:spcAft>
            <a:buNone/>
          </a:pPr>
          <a:r>
            <a:rPr lang="en-GB" sz="2300" kern="1200" dirty="0"/>
            <a:t>04</a:t>
          </a:r>
        </a:p>
      </dsp:txBody>
      <dsp:txXfrm>
        <a:off x="4855997" y="146621"/>
        <a:ext cx="1447969" cy="6950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2087" y="108861"/>
          <a:ext cx="1481109" cy="17773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301" tIns="0" rIns="146301" bIns="330200" numCol="1" spcCol="1270" anchor="t" anchorCtr="0">
          <a:noAutofit/>
        </a:bodyPr>
        <a:lstStyle/>
        <a:p>
          <a:pPr marL="0" lvl="0" indent="0" algn="l" defTabSz="488950">
            <a:lnSpc>
              <a:spcPct val="90000"/>
            </a:lnSpc>
            <a:spcBef>
              <a:spcPct val="0"/>
            </a:spcBef>
            <a:spcAft>
              <a:spcPct val="35000"/>
            </a:spcAft>
            <a:buFont typeface="+mj-lt"/>
            <a:buNone/>
          </a:pPr>
          <a:r>
            <a:rPr lang="el-GR" sz="1100" b="1" kern="1200" dirty="0">
              <a:solidFill>
                <a:schemeClr val="bg1"/>
              </a:solidFill>
            </a:rPr>
            <a:t>Επιταχυνόμενος ρυθμός αλλαγής της τεχνολογίας</a:t>
          </a:r>
          <a:endParaRPr lang="en-GB" sz="1100" b="1" kern="1200" dirty="0">
            <a:solidFill>
              <a:schemeClr val="bg1"/>
            </a:solidFill>
          </a:endParaRPr>
        </a:p>
      </dsp:txBody>
      <dsp:txXfrm>
        <a:off x="2087" y="819793"/>
        <a:ext cx="1481109" cy="1066398"/>
      </dsp:txXfrm>
    </dsp:sp>
    <dsp:sp modelId="{BEDD5812-1115-4B8A-A19D-85AAFE354974}">
      <dsp:nvSpPr>
        <dsp:cNvPr id="0" name=""/>
        <dsp:cNvSpPr/>
      </dsp:nvSpPr>
      <dsp:spPr>
        <a:xfrm>
          <a:off x="2087" y="108861"/>
          <a:ext cx="1481109" cy="7109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6301" tIns="165100" rIns="146301" bIns="165100" numCol="1" spcCol="1270" anchor="ctr" anchorCtr="0">
          <a:noAutofit/>
        </a:bodyPr>
        <a:lstStyle/>
        <a:p>
          <a:pPr marL="0" lvl="0" indent="0" algn="l" defTabSz="1066800">
            <a:lnSpc>
              <a:spcPct val="90000"/>
            </a:lnSpc>
            <a:spcBef>
              <a:spcPct val="0"/>
            </a:spcBef>
            <a:spcAft>
              <a:spcPct val="35000"/>
            </a:spcAft>
            <a:buNone/>
          </a:pPr>
          <a:r>
            <a:rPr lang="en-GB" sz="2400" kern="1200" dirty="0"/>
            <a:t>01</a:t>
          </a:r>
        </a:p>
      </dsp:txBody>
      <dsp:txXfrm>
        <a:off x="2087" y="108861"/>
        <a:ext cx="1481109" cy="710932"/>
      </dsp:txXfrm>
    </dsp:sp>
    <dsp:sp modelId="{9C5372CC-55F9-41A2-B2A6-1914F78C1795}">
      <dsp:nvSpPr>
        <dsp:cNvPr id="0" name=""/>
        <dsp:cNvSpPr/>
      </dsp:nvSpPr>
      <dsp:spPr>
        <a:xfrm>
          <a:off x="1601685" y="108861"/>
          <a:ext cx="1622066" cy="1777331"/>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301" tIns="0" rIns="146301" bIns="330200" numCol="1" spcCol="1270" anchor="t" anchorCtr="0">
          <a:noAutofit/>
        </a:bodyPr>
        <a:lstStyle/>
        <a:p>
          <a:pPr marL="0" lvl="0" indent="0" algn="l" defTabSz="488950">
            <a:lnSpc>
              <a:spcPct val="90000"/>
            </a:lnSpc>
            <a:spcBef>
              <a:spcPct val="0"/>
            </a:spcBef>
            <a:spcAft>
              <a:spcPct val="35000"/>
            </a:spcAft>
            <a:buNone/>
          </a:pPr>
          <a:r>
            <a:rPr lang="el-GR" sz="1100" b="1" i="0" kern="1200" noProof="0" dirty="0"/>
            <a:t>Μετατόπιση δημογραφικών προτύπων</a:t>
          </a:r>
          <a:endParaRPr lang="en-GB" sz="1100" b="0" i="0" kern="1200" dirty="0"/>
        </a:p>
      </dsp:txBody>
      <dsp:txXfrm>
        <a:off x="1601685" y="819793"/>
        <a:ext cx="1622066" cy="1066398"/>
      </dsp:txXfrm>
    </dsp:sp>
    <dsp:sp modelId="{616804D4-7870-46A6-B2A0-2CE8219FB9BB}">
      <dsp:nvSpPr>
        <dsp:cNvPr id="0" name=""/>
        <dsp:cNvSpPr/>
      </dsp:nvSpPr>
      <dsp:spPr>
        <a:xfrm>
          <a:off x="1672164" y="108861"/>
          <a:ext cx="1481109" cy="7109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6301" tIns="165100" rIns="146301" bIns="165100" numCol="1" spcCol="1270" anchor="ctr" anchorCtr="0">
          <a:noAutofit/>
        </a:bodyPr>
        <a:lstStyle/>
        <a:p>
          <a:pPr marL="0" lvl="0" indent="0" algn="l" defTabSz="1066800">
            <a:lnSpc>
              <a:spcPct val="90000"/>
            </a:lnSpc>
            <a:spcBef>
              <a:spcPct val="0"/>
            </a:spcBef>
            <a:spcAft>
              <a:spcPct val="35000"/>
            </a:spcAft>
            <a:buNone/>
          </a:pPr>
          <a:r>
            <a:rPr lang="en-GB" sz="2400" kern="1200" dirty="0"/>
            <a:t>02</a:t>
          </a:r>
        </a:p>
      </dsp:txBody>
      <dsp:txXfrm>
        <a:off x="1672164" y="108861"/>
        <a:ext cx="1481109" cy="710932"/>
      </dsp:txXfrm>
    </dsp:sp>
    <dsp:sp modelId="{8BCFB43A-7A5D-4907-941A-0C0C83EF4B4F}">
      <dsp:nvSpPr>
        <dsp:cNvPr id="0" name=""/>
        <dsp:cNvSpPr/>
      </dsp:nvSpPr>
      <dsp:spPr>
        <a:xfrm>
          <a:off x="3342240" y="108861"/>
          <a:ext cx="1481109" cy="1777331"/>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301" tIns="0" rIns="146301" bIns="330200" numCol="1" spcCol="1270" anchor="t" anchorCtr="0">
          <a:noAutofit/>
        </a:bodyPr>
        <a:lstStyle/>
        <a:p>
          <a:pPr marL="0" lvl="0" indent="0" algn="l" defTabSz="488950">
            <a:lnSpc>
              <a:spcPct val="90000"/>
            </a:lnSpc>
            <a:spcBef>
              <a:spcPct val="0"/>
            </a:spcBef>
            <a:spcAft>
              <a:spcPct val="35000"/>
            </a:spcAft>
            <a:buFont typeface="+mj-lt"/>
            <a:buNone/>
          </a:pPr>
          <a:r>
            <a:rPr lang="el-GR" sz="1100" b="1" i="0" kern="1200" noProof="0" dirty="0"/>
            <a:t>Παγκοσμιοποίηση</a:t>
          </a:r>
          <a:endParaRPr lang="en-GB" sz="1100" b="0" i="0" kern="1200" dirty="0"/>
        </a:p>
      </dsp:txBody>
      <dsp:txXfrm>
        <a:off x="3342240" y="819793"/>
        <a:ext cx="1481109" cy="1066398"/>
      </dsp:txXfrm>
    </dsp:sp>
    <dsp:sp modelId="{F28DF6BC-2DCA-4F8F-91E2-A362C5473532}">
      <dsp:nvSpPr>
        <dsp:cNvPr id="0" name=""/>
        <dsp:cNvSpPr/>
      </dsp:nvSpPr>
      <dsp:spPr>
        <a:xfrm>
          <a:off x="3342240" y="108861"/>
          <a:ext cx="1481109" cy="7109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6301" tIns="165100" rIns="146301" bIns="165100" numCol="1" spcCol="1270" anchor="ctr" anchorCtr="0">
          <a:noAutofit/>
        </a:bodyPr>
        <a:lstStyle/>
        <a:p>
          <a:pPr marL="0" lvl="0" indent="0" algn="l" defTabSz="1066800">
            <a:lnSpc>
              <a:spcPct val="90000"/>
            </a:lnSpc>
            <a:spcBef>
              <a:spcPct val="0"/>
            </a:spcBef>
            <a:spcAft>
              <a:spcPct val="35000"/>
            </a:spcAft>
            <a:buNone/>
          </a:pPr>
          <a:endParaRPr lang="en-US" sz="2400" kern="1200"/>
        </a:p>
      </dsp:txBody>
      <dsp:txXfrm>
        <a:off x="3342240" y="108861"/>
        <a:ext cx="1481109" cy="710932"/>
      </dsp:txXfrm>
    </dsp:sp>
    <dsp:sp modelId="{C4A2D9FD-3FFA-4CBE-9E4F-004229F35DEC}">
      <dsp:nvSpPr>
        <dsp:cNvPr id="0" name=""/>
        <dsp:cNvSpPr/>
      </dsp:nvSpPr>
      <dsp:spPr>
        <a:xfrm>
          <a:off x="4941838" y="108861"/>
          <a:ext cx="1481109" cy="1777331"/>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301" tIns="0" rIns="146301"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l-GR" sz="1100" b="1" i="0" kern="1200" noProof="0" dirty="0"/>
            <a:t>Κλιματική αλλαγή</a:t>
          </a:r>
          <a:endParaRPr lang="en-US" sz="1100" b="1" i="0" kern="1200" noProof="0" dirty="0"/>
        </a:p>
        <a:p>
          <a:pPr lvl="0" algn="l" defTabSz="755650">
            <a:lnSpc>
              <a:spcPct val="90000"/>
            </a:lnSpc>
            <a:spcBef>
              <a:spcPct val="0"/>
            </a:spcBef>
            <a:spcAft>
              <a:spcPct val="35000"/>
            </a:spcAft>
            <a:buFont typeface="+mj-lt"/>
            <a:buNone/>
          </a:pPr>
          <a:endParaRPr lang="en-US" sz="1100" b="1" i="0" kern="1200" noProof="0" dirty="0"/>
        </a:p>
      </dsp:txBody>
      <dsp:txXfrm>
        <a:off x="4941838" y="819793"/>
        <a:ext cx="1481109" cy="1066398"/>
      </dsp:txXfrm>
    </dsp:sp>
    <dsp:sp modelId="{06E3B730-F1E1-4C31-AA88-978153A3C3F4}">
      <dsp:nvSpPr>
        <dsp:cNvPr id="0" name=""/>
        <dsp:cNvSpPr/>
      </dsp:nvSpPr>
      <dsp:spPr>
        <a:xfrm>
          <a:off x="3362991" y="127146"/>
          <a:ext cx="1481109" cy="7109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6301" tIns="165100" rIns="146301" bIns="165100" numCol="1" spcCol="1270" anchor="ctr" anchorCtr="0">
          <a:noAutofit/>
        </a:bodyPr>
        <a:lstStyle/>
        <a:p>
          <a:pPr marL="0" lvl="0" indent="0" algn="l" defTabSz="1066800">
            <a:lnSpc>
              <a:spcPct val="90000"/>
            </a:lnSpc>
            <a:spcBef>
              <a:spcPct val="0"/>
            </a:spcBef>
            <a:spcAft>
              <a:spcPct val="35000"/>
            </a:spcAft>
            <a:buNone/>
          </a:pPr>
          <a:r>
            <a:rPr lang="en-GB" sz="2400" kern="1200" dirty="0"/>
            <a:t>03</a:t>
          </a:r>
        </a:p>
      </dsp:txBody>
      <dsp:txXfrm>
        <a:off x="3362991" y="127146"/>
        <a:ext cx="1481109" cy="710932"/>
      </dsp:txXfrm>
    </dsp:sp>
    <dsp:sp modelId="{166E0798-03A4-4980-8A23-C4DD7503F72C}">
      <dsp:nvSpPr>
        <dsp:cNvPr id="0" name=""/>
        <dsp:cNvSpPr/>
      </dsp:nvSpPr>
      <dsp:spPr>
        <a:xfrm>
          <a:off x="6541436" y="108861"/>
          <a:ext cx="1481109" cy="1777331"/>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301" tIns="0" rIns="146301" bIns="330200" numCol="1" spcCol="1270" anchor="t" anchorCtr="0">
          <a:noAutofit/>
        </a:bodyPr>
        <a:lstStyle/>
        <a:p>
          <a:pPr marL="0" lvl="0" indent="0" algn="l" defTabSz="755650">
            <a:lnSpc>
              <a:spcPct val="90000"/>
            </a:lnSpc>
            <a:spcBef>
              <a:spcPct val="0"/>
            </a:spcBef>
            <a:spcAft>
              <a:spcPct val="35000"/>
            </a:spcAft>
            <a:buFont typeface="+mj-lt"/>
            <a:buNone/>
          </a:pPr>
          <a:r>
            <a:rPr lang="el-GR" sz="1100" b="1" kern="1200" dirty="0">
              <a:solidFill>
                <a:schemeClr val="bg1"/>
              </a:solidFill>
            </a:rPr>
            <a:t>Πανδημία </a:t>
          </a:r>
          <a:r>
            <a:rPr lang="sr-Latn-RS" sz="1100" b="1" kern="1200" dirty="0">
              <a:solidFill>
                <a:schemeClr val="bg1"/>
              </a:solidFill>
            </a:rPr>
            <a:t>COVID – 19 </a:t>
          </a:r>
          <a:endParaRPr lang="en-GB" sz="1100" kern="1200" dirty="0"/>
        </a:p>
        <a:p>
          <a:pPr marL="0" indent="0" algn="l" defTabSz="755650">
            <a:lnSpc>
              <a:spcPct val="90000"/>
            </a:lnSpc>
            <a:spcBef>
              <a:spcPct val="0"/>
            </a:spcBef>
            <a:spcAft>
              <a:spcPct val="35000"/>
            </a:spcAft>
            <a:buFont typeface="+mj-lt"/>
            <a:buNone/>
          </a:pPr>
          <a:endParaRPr lang="en-US" sz="1100" b="1" i="0" kern="1200" noProof="0" dirty="0"/>
        </a:p>
      </dsp:txBody>
      <dsp:txXfrm>
        <a:off x="6541436" y="819793"/>
        <a:ext cx="1481109" cy="1066398"/>
      </dsp:txXfrm>
    </dsp:sp>
    <dsp:sp modelId="{23E3F2DC-471A-4ADF-8B75-839FF901E4EC}">
      <dsp:nvSpPr>
        <dsp:cNvPr id="0" name=""/>
        <dsp:cNvSpPr/>
      </dsp:nvSpPr>
      <dsp:spPr>
        <a:xfrm>
          <a:off x="4967136" y="127146"/>
          <a:ext cx="1481109" cy="7109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6301" tIns="165100" rIns="146301" bIns="165100" numCol="1" spcCol="1270" anchor="ctr" anchorCtr="0">
          <a:noAutofit/>
        </a:bodyPr>
        <a:lstStyle/>
        <a:p>
          <a:pPr marL="0" lvl="0" indent="0" algn="l" defTabSz="1066800">
            <a:lnSpc>
              <a:spcPct val="90000"/>
            </a:lnSpc>
            <a:spcBef>
              <a:spcPct val="0"/>
            </a:spcBef>
            <a:spcAft>
              <a:spcPct val="35000"/>
            </a:spcAft>
            <a:buNone/>
          </a:pPr>
          <a:r>
            <a:rPr lang="en-GB" sz="2400" kern="1200" dirty="0"/>
            <a:t>04</a:t>
          </a:r>
        </a:p>
      </dsp:txBody>
      <dsp:txXfrm>
        <a:off x="4967136" y="127146"/>
        <a:ext cx="1481109" cy="7109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1656" y="292393"/>
          <a:ext cx="1175223" cy="141026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86" tIns="0" rIns="116086" bIns="330200" numCol="1" spcCol="1270" anchor="t" anchorCtr="0">
          <a:noAutofit/>
        </a:bodyPr>
        <a:lstStyle/>
        <a:p>
          <a:pPr marL="0" lvl="0" indent="0" algn="l" defTabSz="488950">
            <a:lnSpc>
              <a:spcPct val="90000"/>
            </a:lnSpc>
            <a:spcBef>
              <a:spcPct val="0"/>
            </a:spcBef>
            <a:spcAft>
              <a:spcPct val="35000"/>
            </a:spcAft>
            <a:buFont typeface="+mj-lt"/>
            <a:buNone/>
          </a:pPr>
          <a:r>
            <a:rPr lang="el-GR" sz="1100" b="1" kern="1200" dirty="0">
              <a:solidFill>
                <a:schemeClr val="bg1"/>
              </a:solidFill>
            </a:rPr>
            <a:t>Επιταχυνόμενος ρυθμός αλλαγής της τεχνολογίας</a:t>
          </a:r>
          <a:endParaRPr lang="en-GB" sz="1100" b="1" kern="1200" dirty="0">
            <a:solidFill>
              <a:schemeClr val="bg1"/>
            </a:solidFill>
          </a:endParaRPr>
        </a:p>
      </dsp:txBody>
      <dsp:txXfrm>
        <a:off x="1656" y="856500"/>
        <a:ext cx="1175223" cy="846160"/>
      </dsp:txXfrm>
    </dsp:sp>
    <dsp:sp modelId="{BEDD5812-1115-4B8A-A19D-85AAFE354974}">
      <dsp:nvSpPr>
        <dsp:cNvPr id="0" name=""/>
        <dsp:cNvSpPr/>
      </dsp:nvSpPr>
      <dsp:spPr>
        <a:xfrm>
          <a:off x="1656" y="292393"/>
          <a:ext cx="1175223" cy="5641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6086" tIns="165100" rIns="116086" bIns="165100" numCol="1" spcCol="1270" anchor="ctr" anchorCtr="0">
          <a:noAutofit/>
        </a:bodyPr>
        <a:lstStyle/>
        <a:p>
          <a:pPr marL="0" lvl="0" indent="0" algn="l" defTabSz="666750">
            <a:lnSpc>
              <a:spcPct val="90000"/>
            </a:lnSpc>
            <a:spcBef>
              <a:spcPct val="0"/>
            </a:spcBef>
            <a:spcAft>
              <a:spcPct val="35000"/>
            </a:spcAft>
            <a:buNone/>
          </a:pPr>
          <a:r>
            <a:rPr lang="en-GB" sz="1500" kern="1200" dirty="0"/>
            <a:t>01</a:t>
          </a:r>
        </a:p>
      </dsp:txBody>
      <dsp:txXfrm>
        <a:off x="1656" y="292393"/>
        <a:ext cx="1175223" cy="564107"/>
      </dsp:txXfrm>
    </dsp:sp>
    <dsp:sp modelId="{9C5372CC-55F9-41A2-B2A6-1914F78C1795}">
      <dsp:nvSpPr>
        <dsp:cNvPr id="0" name=""/>
        <dsp:cNvSpPr/>
      </dsp:nvSpPr>
      <dsp:spPr>
        <a:xfrm>
          <a:off x="1270897" y="292393"/>
          <a:ext cx="1287069" cy="1410267"/>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86" tIns="0" rIns="116086" bIns="330200" numCol="1" spcCol="1270" anchor="t" anchorCtr="0">
          <a:noAutofit/>
        </a:bodyPr>
        <a:lstStyle/>
        <a:p>
          <a:pPr marL="0" lvl="0" indent="0" algn="l" defTabSz="488950">
            <a:lnSpc>
              <a:spcPct val="90000"/>
            </a:lnSpc>
            <a:spcBef>
              <a:spcPct val="0"/>
            </a:spcBef>
            <a:spcAft>
              <a:spcPct val="35000"/>
            </a:spcAft>
            <a:buNone/>
          </a:pPr>
          <a:r>
            <a:rPr lang="el-GR" sz="1100" b="1" i="0" kern="1200" noProof="0" dirty="0"/>
            <a:t>Μετατόπιση δημογραφικών προτύπων</a:t>
          </a:r>
          <a:endParaRPr lang="en-GB" sz="1100" b="0" i="0" kern="1200" dirty="0"/>
        </a:p>
      </dsp:txBody>
      <dsp:txXfrm>
        <a:off x="1270897" y="856500"/>
        <a:ext cx="1287069" cy="846160"/>
      </dsp:txXfrm>
    </dsp:sp>
    <dsp:sp modelId="{616804D4-7870-46A6-B2A0-2CE8219FB9BB}">
      <dsp:nvSpPr>
        <dsp:cNvPr id="0" name=""/>
        <dsp:cNvSpPr/>
      </dsp:nvSpPr>
      <dsp:spPr>
        <a:xfrm>
          <a:off x="1326820" y="292393"/>
          <a:ext cx="1175223" cy="5641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6086" tIns="165100" rIns="116086" bIns="165100" numCol="1" spcCol="1270" anchor="ctr" anchorCtr="0">
          <a:noAutofit/>
        </a:bodyPr>
        <a:lstStyle/>
        <a:p>
          <a:pPr marL="0" lvl="0" indent="0" algn="l" defTabSz="666750">
            <a:lnSpc>
              <a:spcPct val="90000"/>
            </a:lnSpc>
            <a:spcBef>
              <a:spcPct val="0"/>
            </a:spcBef>
            <a:spcAft>
              <a:spcPct val="35000"/>
            </a:spcAft>
            <a:buNone/>
          </a:pPr>
          <a:r>
            <a:rPr lang="en-GB" sz="1500" kern="1200" dirty="0"/>
            <a:t>02</a:t>
          </a:r>
        </a:p>
      </dsp:txBody>
      <dsp:txXfrm>
        <a:off x="1326820" y="292393"/>
        <a:ext cx="1175223" cy="564107"/>
      </dsp:txXfrm>
    </dsp:sp>
    <dsp:sp modelId="{8BCFB43A-7A5D-4907-941A-0C0C83EF4B4F}">
      <dsp:nvSpPr>
        <dsp:cNvPr id="0" name=""/>
        <dsp:cNvSpPr/>
      </dsp:nvSpPr>
      <dsp:spPr>
        <a:xfrm>
          <a:off x="2651984" y="292393"/>
          <a:ext cx="1175223" cy="1410267"/>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86" tIns="0" rIns="116086" bIns="330200" numCol="1" spcCol="1270" anchor="t" anchorCtr="0">
          <a:noAutofit/>
        </a:bodyPr>
        <a:lstStyle/>
        <a:p>
          <a:pPr marL="0" lvl="0" indent="0" algn="l" defTabSz="488950">
            <a:lnSpc>
              <a:spcPct val="90000"/>
            </a:lnSpc>
            <a:spcBef>
              <a:spcPct val="0"/>
            </a:spcBef>
            <a:spcAft>
              <a:spcPct val="35000"/>
            </a:spcAft>
            <a:buFont typeface="+mj-lt"/>
            <a:buNone/>
          </a:pPr>
          <a:r>
            <a:rPr lang="el-GR" sz="1100" b="1" i="0" kern="1200" noProof="0" dirty="0"/>
            <a:t>Παγκοσμιοποίηση</a:t>
          </a:r>
          <a:endParaRPr lang="en-GB" sz="1100" b="0" i="0" kern="1200" dirty="0"/>
        </a:p>
      </dsp:txBody>
      <dsp:txXfrm>
        <a:off x="2651984" y="856500"/>
        <a:ext cx="1175223" cy="846160"/>
      </dsp:txXfrm>
    </dsp:sp>
    <dsp:sp modelId="{F28DF6BC-2DCA-4F8F-91E2-A362C5473532}">
      <dsp:nvSpPr>
        <dsp:cNvPr id="0" name=""/>
        <dsp:cNvSpPr/>
      </dsp:nvSpPr>
      <dsp:spPr>
        <a:xfrm>
          <a:off x="2651984" y="292393"/>
          <a:ext cx="1175223" cy="5641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6086" tIns="165100" rIns="116086" bIns="165100" numCol="1" spcCol="1270" anchor="ctr" anchorCtr="0">
          <a:noAutofit/>
        </a:bodyPr>
        <a:lstStyle/>
        <a:p>
          <a:pPr marL="0" lvl="0" indent="0" algn="l" defTabSz="666750">
            <a:lnSpc>
              <a:spcPct val="90000"/>
            </a:lnSpc>
            <a:spcBef>
              <a:spcPct val="0"/>
            </a:spcBef>
            <a:spcAft>
              <a:spcPct val="35000"/>
            </a:spcAft>
            <a:buNone/>
          </a:pPr>
          <a:endParaRPr lang="en-US" sz="1500" kern="1200"/>
        </a:p>
      </dsp:txBody>
      <dsp:txXfrm>
        <a:off x="2651984" y="292393"/>
        <a:ext cx="1175223" cy="564107"/>
      </dsp:txXfrm>
    </dsp:sp>
    <dsp:sp modelId="{C4A2D9FD-3FFA-4CBE-9E4F-004229F35DEC}">
      <dsp:nvSpPr>
        <dsp:cNvPr id="0" name=""/>
        <dsp:cNvSpPr/>
      </dsp:nvSpPr>
      <dsp:spPr>
        <a:xfrm>
          <a:off x="3921225" y="292393"/>
          <a:ext cx="1175223" cy="1410267"/>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86" tIns="0" rIns="116086"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l-GR" sz="1100" b="1" i="0" kern="1200" noProof="0" dirty="0"/>
            <a:t>Κλιματική αλλαγή</a:t>
          </a:r>
          <a:endParaRPr lang="en-US" sz="1100" b="1" i="0" kern="1200" noProof="0" dirty="0"/>
        </a:p>
        <a:p>
          <a:pPr lvl="0" algn="l" defTabSz="755650">
            <a:lnSpc>
              <a:spcPct val="90000"/>
            </a:lnSpc>
            <a:spcBef>
              <a:spcPct val="0"/>
            </a:spcBef>
            <a:spcAft>
              <a:spcPct val="35000"/>
            </a:spcAft>
            <a:buFont typeface="+mj-lt"/>
            <a:buNone/>
          </a:pPr>
          <a:endParaRPr lang="en-US" sz="1100" b="1" i="0" kern="1200" noProof="0" dirty="0"/>
        </a:p>
      </dsp:txBody>
      <dsp:txXfrm>
        <a:off x="3921225" y="856500"/>
        <a:ext cx="1175223" cy="846160"/>
      </dsp:txXfrm>
    </dsp:sp>
    <dsp:sp modelId="{06E3B730-F1E1-4C31-AA88-978153A3C3F4}">
      <dsp:nvSpPr>
        <dsp:cNvPr id="0" name=""/>
        <dsp:cNvSpPr/>
      </dsp:nvSpPr>
      <dsp:spPr>
        <a:xfrm>
          <a:off x="2668449" y="306901"/>
          <a:ext cx="1175223" cy="5641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6086" tIns="165100" rIns="116086" bIns="165100" numCol="1" spcCol="1270" anchor="ctr" anchorCtr="0">
          <a:noAutofit/>
        </a:bodyPr>
        <a:lstStyle/>
        <a:p>
          <a:pPr marL="0" lvl="0" indent="0" algn="l" defTabSz="666750">
            <a:lnSpc>
              <a:spcPct val="90000"/>
            </a:lnSpc>
            <a:spcBef>
              <a:spcPct val="0"/>
            </a:spcBef>
            <a:spcAft>
              <a:spcPct val="35000"/>
            </a:spcAft>
            <a:buNone/>
          </a:pPr>
          <a:r>
            <a:rPr lang="en-GB" sz="1500" kern="1200" dirty="0"/>
            <a:t>03</a:t>
          </a:r>
        </a:p>
      </dsp:txBody>
      <dsp:txXfrm>
        <a:off x="2668449" y="306901"/>
        <a:ext cx="1175223" cy="564107"/>
      </dsp:txXfrm>
    </dsp:sp>
    <dsp:sp modelId="{166E0798-03A4-4980-8A23-C4DD7503F72C}">
      <dsp:nvSpPr>
        <dsp:cNvPr id="0" name=""/>
        <dsp:cNvSpPr/>
      </dsp:nvSpPr>
      <dsp:spPr>
        <a:xfrm>
          <a:off x="5190467" y="292393"/>
          <a:ext cx="1175223" cy="1410267"/>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86" tIns="0" rIns="116086" bIns="330200" numCol="1" spcCol="1270" anchor="t" anchorCtr="0">
          <a:noAutofit/>
        </a:bodyPr>
        <a:lstStyle/>
        <a:p>
          <a:pPr marL="0" lvl="0" indent="0" algn="l" defTabSz="755650">
            <a:lnSpc>
              <a:spcPct val="90000"/>
            </a:lnSpc>
            <a:spcBef>
              <a:spcPct val="0"/>
            </a:spcBef>
            <a:spcAft>
              <a:spcPct val="35000"/>
            </a:spcAft>
            <a:buFont typeface="+mj-lt"/>
            <a:buNone/>
          </a:pPr>
          <a:r>
            <a:rPr lang="el-GR" sz="1100" b="1" kern="1200" dirty="0">
              <a:solidFill>
                <a:schemeClr val="bg1"/>
              </a:solidFill>
            </a:rPr>
            <a:t>Πανδημία </a:t>
          </a:r>
          <a:r>
            <a:rPr lang="sr-Latn-RS" sz="1100" b="1" kern="1200" dirty="0">
              <a:solidFill>
                <a:schemeClr val="bg1"/>
              </a:solidFill>
            </a:rPr>
            <a:t>COVID – 19 </a:t>
          </a:r>
          <a:endParaRPr lang="en-GB" sz="1100" kern="1200" dirty="0"/>
        </a:p>
        <a:p>
          <a:pPr marL="0" indent="0" algn="l" defTabSz="755650">
            <a:lnSpc>
              <a:spcPct val="90000"/>
            </a:lnSpc>
            <a:spcBef>
              <a:spcPct val="0"/>
            </a:spcBef>
            <a:spcAft>
              <a:spcPct val="35000"/>
            </a:spcAft>
            <a:buFont typeface="+mj-lt"/>
            <a:buNone/>
          </a:pPr>
          <a:endParaRPr lang="en-US" sz="1100" b="1" i="0" kern="1200" noProof="0" dirty="0"/>
        </a:p>
      </dsp:txBody>
      <dsp:txXfrm>
        <a:off x="5190467" y="856500"/>
        <a:ext cx="1175223" cy="846160"/>
      </dsp:txXfrm>
    </dsp:sp>
    <dsp:sp modelId="{23E3F2DC-471A-4ADF-8B75-839FF901E4EC}">
      <dsp:nvSpPr>
        <dsp:cNvPr id="0" name=""/>
        <dsp:cNvSpPr/>
      </dsp:nvSpPr>
      <dsp:spPr>
        <a:xfrm>
          <a:off x="3941298" y="306901"/>
          <a:ext cx="1175223" cy="5641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6086" tIns="165100" rIns="116086" bIns="165100" numCol="1" spcCol="1270" anchor="ctr" anchorCtr="0">
          <a:noAutofit/>
        </a:bodyPr>
        <a:lstStyle/>
        <a:p>
          <a:pPr marL="0" lvl="0" indent="0" algn="l" defTabSz="666750">
            <a:lnSpc>
              <a:spcPct val="90000"/>
            </a:lnSpc>
            <a:spcBef>
              <a:spcPct val="0"/>
            </a:spcBef>
            <a:spcAft>
              <a:spcPct val="35000"/>
            </a:spcAft>
            <a:buNone/>
          </a:pPr>
          <a:r>
            <a:rPr lang="en-GB" sz="1500" kern="1200" dirty="0"/>
            <a:t>04</a:t>
          </a:r>
        </a:p>
      </dsp:txBody>
      <dsp:txXfrm>
        <a:off x="3941298" y="306901"/>
        <a:ext cx="1175223" cy="5641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2018" y="138461"/>
          <a:ext cx="1431775" cy="17181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428" tIns="0" rIns="141428" bIns="330200" numCol="1" spcCol="1270" anchor="t" anchorCtr="0">
          <a:noAutofit/>
        </a:bodyPr>
        <a:lstStyle/>
        <a:p>
          <a:pPr marL="0" lvl="0" indent="0" algn="l" defTabSz="488950">
            <a:lnSpc>
              <a:spcPct val="90000"/>
            </a:lnSpc>
            <a:spcBef>
              <a:spcPct val="0"/>
            </a:spcBef>
            <a:spcAft>
              <a:spcPct val="35000"/>
            </a:spcAft>
            <a:buFont typeface="+mj-lt"/>
            <a:buNone/>
          </a:pPr>
          <a:r>
            <a:rPr lang="el-GR" sz="1100" b="1" kern="1200" dirty="0">
              <a:solidFill>
                <a:schemeClr val="bg1"/>
              </a:solidFill>
            </a:rPr>
            <a:t>Επιταχυνόμενος ρυθμός αλλαγής της τεχνολογίας</a:t>
          </a:r>
          <a:endParaRPr lang="en-GB" sz="1100" b="1" kern="1200" dirty="0">
            <a:solidFill>
              <a:schemeClr val="bg1"/>
            </a:solidFill>
          </a:endParaRPr>
        </a:p>
      </dsp:txBody>
      <dsp:txXfrm>
        <a:off x="2018" y="825713"/>
        <a:ext cx="1431775" cy="1030878"/>
      </dsp:txXfrm>
    </dsp:sp>
    <dsp:sp modelId="{BEDD5812-1115-4B8A-A19D-85AAFE354974}">
      <dsp:nvSpPr>
        <dsp:cNvPr id="0" name=""/>
        <dsp:cNvSpPr/>
      </dsp:nvSpPr>
      <dsp:spPr>
        <a:xfrm>
          <a:off x="2018" y="138461"/>
          <a:ext cx="1431775" cy="68725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1428" tIns="165100" rIns="141428" bIns="165100" numCol="1" spcCol="1270" anchor="ctr" anchorCtr="0">
          <a:noAutofit/>
        </a:bodyPr>
        <a:lstStyle/>
        <a:p>
          <a:pPr marL="0" lvl="0" indent="0" algn="l" defTabSz="977900">
            <a:lnSpc>
              <a:spcPct val="90000"/>
            </a:lnSpc>
            <a:spcBef>
              <a:spcPct val="0"/>
            </a:spcBef>
            <a:spcAft>
              <a:spcPct val="35000"/>
            </a:spcAft>
            <a:buNone/>
          </a:pPr>
          <a:r>
            <a:rPr lang="en-GB" sz="2200" kern="1200" dirty="0"/>
            <a:t>01</a:t>
          </a:r>
        </a:p>
      </dsp:txBody>
      <dsp:txXfrm>
        <a:off x="2018" y="138461"/>
        <a:ext cx="1431775" cy="687252"/>
      </dsp:txXfrm>
    </dsp:sp>
    <dsp:sp modelId="{9C5372CC-55F9-41A2-B2A6-1914F78C1795}">
      <dsp:nvSpPr>
        <dsp:cNvPr id="0" name=""/>
        <dsp:cNvSpPr/>
      </dsp:nvSpPr>
      <dsp:spPr>
        <a:xfrm>
          <a:off x="1548336" y="138461"/>
          <a:ext cx="1568038" cy="1718131"/>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428" tIns="0" rIns="141428" bIns="330200" numCol="1" spcCol="1270" anchor="t" anchorCtr="0">
          <a:noAutofit/>
        </a:bodyPr>
        <a:lstStyle/>
        <a:p>
          <a:pPr marL="0" lvl="0" indent="0" algn="l" defTabSz="488950">
            <a:lnSpc>
              <a:spcPct val="90000"/>
            </a:lnSpc>
            <a:spcBef>
              <a:spcPct val="0"/>
            </a:spcBef>
            <a:spcAft>
              <a:spcPct val="35000"/>
            </a:spcAft>
            <a:buNone/>
          </a:pPr>
          <a:r>
            <a:rPr lang="el-GR" sz="1100" b="1" i="0" kern="1200" noProof="0" dirty="0"/>
            <a:t>Μετατόπιση δημογραφικών προτύπων</a:t>
          </a:r>
          <a:endParaRPr lang="en-GB" sz="1100" b="0" i="0" kern="1200" dirty="0"/>
        </a:p>
      </dsp:txBody>
      <dsp:txXfrm>
        <a:off x="1548336" y="825713"/>
        <a:ext cx="1568038" cy="1030878"/>
      </dsp:txXfrm>
    </dsp:sp>
    <dsp:sp modelId="{616804D4-7870-46A6-B2A0-2CE8219FB9BB}">
      <dsp:nvSpPr>
        <dsp:cNvPr id="0" name=""/>
        <dsp:cNvSpPr/>
      </dsp:nvSpPr>
      <dsp:spPr>
        <a:xfrm>
          <a:off x="1616467" y="138461"/>
          <a:ext cx="1431775" cy="68725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1428" tIns="165100" rIns="141428" bIns="165100" numCol="1" spcCol="1270" anchor="ctr" anchorCtr="0">
          <a:noAutofit/>
        </a:bodyPr>
        <a:lstStyle/>
        <a:p>
          <a:pPr marL="0" lvl="0" indent="0" algn="l" defTabSz="977900">
            <a:lnSpc>
              <a:spcPct val="90000"/>
            </a:lnSpc>
            <a:spcBef>
              <a:spcPct val="0"/>
            </a:spcBef>
            <a:spcAft>
              <a:spcPct val="35000"/>
            </a:spcAft>
            <a:buNone/>
          </a:pPr>
          <a:r>
            <a:rPr lang="en-GB" sz="2200" kern="1200" dirty="0"/>
            <a:t>02</a:t>
          </a:r>
        </a:p>
      </dsp:txBody>
      <dsp:txXfrm>
        <a:off x="1616467" y="138461"/>
        <a:ext cx="1431775" cy="687252"/>
      </dsp:txXfrm>
    </dsp:sp>
    <dsp:sp modelId="{8BCFB43A-7A5D-4907-941A-0C0C83EF4B4F}">
      <dsp:nvSpPr>
        <dsp:cNvPr id="0" name=""/>
        <dsp:cNvSpPr/>
      </dsp:nvSpPr>
      <dsp:spPr>
        <a:xfrm>
          <a:off x="3230916" y="138461"/>
          <a:ext cx="1431775" cy="1718131"/>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428" tIns="0" rIns="141428" bIns="330200" numCol="1" spcCol="1270" anchor="t" anchorCtr="0">
          <a:noAutofit/>
        </a:bodyPr>
        <a:lstStyle/>
        <a:p>
          <a:pPr marL="0" lvl="0" indent="0" algn="l" defTabSz="488950">
            <a:lnSpc>
              <a:spcPct val="90000"/>
            </a:lnSpc>
            <a:spcBef>
              <a:spcPct val="0"/>
            </a:spcBef>
            <a:spcAft>
              <a:spcPct val="35000"/>
            </a:spcAft>
            <a:buFont typeface="+mj-lt"/>
            <a:buNone/>
          </a:pPr>
          <a:r>
            <a:rPr lang="el-GR" sz="1100" b="1" i="0" kern="1200" noProof="0" dirty="0"/>
            <a:t>Παγκοσμιοποίηση</a:t>
          </a:r>
          <a:endParaRPr lang="en-GB" sz="1100" b="0" i="0" kern="1200" dirty="0"/>
        </a:p>
      </dsp:txBody>
      <dsp:txXfrm>
        <a:off x="3230916" y="825713"/>
        <a:ext cx="1431775" cy="1030878"/>
      </dsp:txXfrm>
    </dsp:sp>
    <dsp:sp modelId="{F28DF6BC-2DCA-4F8F-91E2-A362C5473532}">
      <dsp:nvSpPr>
        <dsp:cNvPr id="0" name=""/>
        <dsp:cNvSpPr/>
      </dsp:nvSpPr>
      <dsp:spPr>
        <a:xfrm>
          <a:off x="3230916" y="138461"/>
          <a:ext cx="1431775" cy="68725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1428" tIns="165100" rIns="141428" bIns="165100" numCol="1" spcCol="1270" anchor="ctr" anchorCtr="0">
          <a:noAutofit/>
        </a:bodyPr>
        <a:lstStyle/>
        <a:p>
          <a:pPr marL="0" lvl="0" indent="0" algn="l" defTabSz="977900">
            <a:lnSpc>
              <a:spcPct val="90000"/>
            </a:lnSpc>
            <a:spcBef>
              <a:spcPct val="0"/>
            </a:spcBef>
            <a:spcAft>
              <a:spcPct val="35000"/>
            </a:spcAft>
            <a:buNone/>
          </a:pPr>
          <a:endParaRPr lang="en-US" sz="2200" kern="1200"/>
        </a:p>
      </dsp:txBody>
      <dsp:txXfrm>
        <a:off x="3230916" y="138461"/>
        <a:ext cx="1431775" cy="687252"/>
      </dsp:txXfrm>
    </dsp:sp>
    <dsp:sp modelId="{C4A2D9FD-3FFA-4CBE-9E4F-004229F35DEC}">
      <dsp:nvSpPr>
        <dsp:cNvPr id="0" name=""/>
        <dsp:cNvSpPr/>
      </dsp:nvSpPr>
      <dsp:spPr>
        <a:xfrm>
          <a:off x="4777234" y="138461"/>
          <a:ext cx="1431775" cy="1718131"/>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428" tIns="0" rIns="141428"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l-GR" sz="1100" b="1" i="0" kern="1200" noProof="0" dirty="0"/>
            <a:t>Κλιματική αλλαγή</a:t>
          </a:r>
          <a:endParaRPr lang="en-US" sz="1100" b="1" i="0" kern="1200" noProof="0" dirty="0"/>
        </a:p>
        <a:p>
          <a:pPr lvl="0" algn="l" defTabSz="755650">
            <a:lnSpc>
              <a:spcPct val="90000"/>
            </a:lnSpc>
            <a:spcBef>
              <a:spcPct val="0"/>
            </a:spcBef>
            <a:spcAft>
              <a:spcPct val="35000"/>
            </a:spcAft>
            <a:buFont typeface="+mj-lt"/>
            <a:buNone/>
          </a:pPr>
          <a:endParaRPr lang="en-US" sz="1100" b="1" i="0" kern="1200" noProof="0" dirty="0"/>
        </a:p>
      </dsp:txBody>
      <dsp:txXfrm>
        <a:off x="4777234" y="825713"/>
        <a:ext cx="1431775" cy="1030878"/>
      </dsp:txXfrm>
    </dsp:sp>
    <dsp:sp modelId="{06E3B730-F1E1-4C31-AA88-978153A3C3F4}">
      <dsp:nvSpPr>
        <dsp:cNvPr id="0" name=""/>
        <dsp:cNvSpPr/>
      </dsp:nvSpPr>
      <dsp:spPr>
        <a:xfrm>
          <a:off x="3250975" y="156137"/>
          <a:ext cx="1431775" cy="68725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1428" tIns="165100" rIns="141428" bIns="165100" numCol="1" spcCol="1270" anchor="ctr" anchorCtr="0">
          <a:noAutofit/>
        </a:bodyPr>
        <a:lstStyle/>
        <a:p>
          <a:pPr marL="0" lvl="0" indent="0" algn="l" defTabSz="977900">
            <a:lnSpc>
              <a:spcPct val="90000"/>
            </a:lnSpc>
            <a:spcBef>
              <a:spcPct val="0"/>
            </a:spcBef>
            <a:spcAft>
              <a:spcPct val="35000"/>
            </a:spcAft>
            <a:buNone/>
          </a:pPr>
          <a:r>
            <a:rPr lang="en-GB" sz="2200" kern="1200" dirty="0"/>
            <a:t>03</a:t>
          </a:r>
        </a:p>
      </dsp:txBody>
      <dsp:txXfrm>
        <a:off x="3250975" y="156137"/>
        <a:ext cx="1431775" cy="687252"/>
      </dsp:txXfrm>
    </dsp:sp>
    <dsp:sp modelId="{166E0798-03A4-4980-8A23-C4DD7503F72C}">
      <dsp:nvSpPr>
        <dsp:cNvPr id="0" name=""/>
        <dsp:cNvSpPr/>
      </dsp:nvSpPr>
      <dsp:spPr>
        <a:xfrm>
          <a:off x="6323552" y="138461"/>
          <a:ext cx="1431775" cy="1718131"/>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428" tIns="0" rIns="141428" bIns="330200" numCol="1" spcCol="1270" anchor="t" anchorCtr="0">
          <a:noAutofit/>
        </a:bodyPr>
        <a:lstStyle/>
        <a:p>
          <a:pPr marL="0" lvl="0" indent="0" algn="l" defTabSz="755650">
            <a:lnSpc>
              <a:spcPct val="90000"/>
            </a:lnSpc>
            <a:spcBef>
              <a:spcPct val="0"/>
            </a:spcBef>
            <a:spcAft>
              <a:spcPct val="35000"/>
            </a:spcAft>
            <a:buFont typeface="+mj-lt"/>
            <a:buNone/>
          </a:pPr>
          <a:r>
            <a:rPr lang="el-GR" sz="1100" b="1" kern="1200" dirty="0">
              <a:solidFill>
                <a:schemeClr val="bg1"/>
              </a:solidFill>
            </a:rPr>
            <a:t>Πανδημία </a:t>
          </a:r>
          <a:r>
            <a:rPr lang="sr-Latn-RS" sz="1100" b="1" kern="1200" dirty="0">
              <a:solidFill>
                <a:schemeClr val="bg1"/>
              </a:solidFill>
            </a:rPr>
            <a:t>COVID – 19 </a:t>
          </a:r>
          <a:endParaRPr lang="en-GB" sz="1100" kern="1200" dirty="0"/>
        </a:p>
        <a:p>
          <a:pPr marL="0" indent="0" algn="l" defTabSz="755650">
            <a:lnSpc>
              <a:spcPct val="90000"/>
            </a:lnSpc>
            <a:spcBef>
              <a:spcPct val="0"/>
            </a:spcBef>
            <a:spcAft>
              <a:spcPct val="35000"/>
            </a:spcAft>
            <a:buFont typeface="+mj-lt"/>
            <a:buNone/>
          </a:pPr>
          <a:endParaRPr lang="en-US" sz="1100" b="1" i="0" kern="1200" noProof="0" dirty="0"/>
        </a:p>
      </dsp:txBody>
      <dsp:txXfrm>
        <a:off x="6323552" y="825713"/>
        <a:ext cx="1431775" cy="1030878"/>
      </dsp:txXfrm>
    </dsp:sp>
    <dsp:sp modelId="{23E3F2DC-471A-4ADF-8B75-839FF901E4EC}">
      <dsp:nvSpPr>
        <dsp:cNvPr id="0" name=""/>
        <dsp:cNvSpPr/>
      </dsp:nvSpPr>
      <dsp:spPr>
        <a:xfrm>
          <a:off x="4801689" y="156137"/>
          <a:ext cx="1431775" cy="68725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1428" tIns="165100" rIns="141428" bIns="165100" numCol="1" spcCol="1270" anchor="ctr" anchorCtr="0">
          <a:noAutofit/>
        </a:bodyPr>
        <a:lstStyle/>
        <a:p>
          <a:pPr marL="0" lvl="0" indent="0" algn="l" defTabSz="977900">
            <a:lnSpc>
              <a:spcPct val="90000"/>
            </a:lnSpc>
            <a:spcBef>
              <a:spcPct val="0"/>
            </a:spcBef>
            <a:spcAft>
              <a:spcPct val="35000"/>
            </a:spcAft>
            <a:buNone/>
          </a:pPr>
          <a:r>
            <a:rPr lang="en-GB" sz="2200" kern="1200" dirty="0"/>
            <a:t>04</a:t>
          </a:r>
        </a:p>
      </dsp:txBody>
      <dsp:txXfrm>
        <a:off x="4801689" y="156137"/>
        <a:ext cx="1431775" cy="68725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2021-11-25</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9323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C1C489-CFAA-4246-9C33-AC002DAD2A2E}" type="slidenum">
              <a:rPr lang="en-GB" smtClean="0"/>
              <a:t>16</a:t>
            </a:fld>
            <a:endParaRPr lang="en-GB"/>
          </a:p>
        </p:txBody>
      </p:sp>
    </p:spTree>
    <p:extLst>
      <p:ext uri="{BB962C8B-B14F-4D97-AF65-F5344CB8AC3E}">
        <p14:creationId xmlns:p14="http://schemas.microsoft.com/office/powerpoint/2010/main" val="559439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18</a:t>
            </a:fld>
            <a:endParaRPr lang="lt-LT"/>
          </a:p>
        </p:txBody>
      </p:sp>
    </p:spTree>
    <p:extLst>
      <p:ext uri="{BB962C8B-B14F-4D97-AF65-F5344CB8AC3E}">
        <p14:creationId xmlns:p14="http://schemas.microsoft.com/office/powerpoint/2010/main" val="2357426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https://ec.europa.eu/info/sites/info/files/green_paper_ageing_factsheet_en_2.pdf</a:t>
            </a:r>
          </a:p>
          <a:p>
            <a:r>
              <a:rPr lang="sr-Latn-RS" dirty="0"/>
              <a:t>https://ec.europa.eu/info/strategy/priorities-2019-2024/new-push-european-democracy/impact-demographic-change-europe_en</a:t>
            </a:r>
          </a:p>
        </p:txBody>
      </p:sp>
      <p:sp>
        <p:nvSpPr>
          <p:cNvPr id="4" name="Slide Number Placeholder 3"/>
          <p:cNvSpPr>
            <a:spLocks noGrp="1"/>
          </p:cNvSpPr>
          <p:nvPr>
            <p:ph type="sldNum" sz="quarter" idx="10"/>
          </p:nvPr>
        </p:nvSpPr>
        <p:spPr/>
        <p:txBody>
          <a:bodyPr/>
          <a:lstStyle/>
          <a:p>
            <a:fld id="{474F2A99-8335-4AAC-9EFD-09FA6B9BBADF}" type="slidenum">
              <a:rPr lang="lt-LT" smtClean="0"/>
              <a:t>20</a:t>
            </a:fld>
            <a:endParaRPr lang="lt-LT"/>
          </a:p>
        </p:txBody>
      </p:sp>
    </p:spTree>
    <p:extLst>
      <p:ext uri="{BB962C8B-B14F-4D97-AF65-F5344CB8AC3E}">
        <p14:creationId xmlns:p14="http://schemas.microsoft.com/office/powerpoint/2010/main" val="3589398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22</a:t>
            </a:fld>
            <a:endParaRPr lang="lt-LT"/>
          </a:p>
        </p:txBody>
      </p:sp>
    </p:spTree>
    <p:extLst>
      <p:ext uri="{BB962C8B-B14F-4D97-AF65-F5344CB8AC3E}">
        <p14:creationId xmlns:p14="http://schemas.microsoft.com/office/powerpoint/2010/main" val="90924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err="1"/>
              <a:t>Globalization</a:t>
            </a:r>
            <a:r>
              <a:rPr lang="sr-Latn-RS" dirty="0"/>
              <a:t>???</a:t>
            </a:r>
          </a:p>
        </p:txBody>
      </p:sp>
      <p:sp>
        <p:nvSpPr>
          <p:cNvPr id="4" name="Slide Number Placeholder 3"/>
          <p:cNvSpPr>
            <a:spLocks noGrp="1"/>
          </p:cNvSpPr>
          <p:nvPr>
            <p:ph type="sldNum" sz="quarter" idx="10"/>
          </p:nvPr>
        </p:nvSpPr>
        <p:spPr/>
        <p:txBody>
          <a:bodyPr/>
          <a:lstStyle/>
          <a:p>
            <a:fld id="{474F2A99-8335-4AAC-9EFD-09FA6B9BBADF}" type="slidenum">
              <a:rPr lang="lt-LT" smtClean="0"/>
              <a:t>24</a:t>
            </a:fld>
            <a:endParaRPr lang="lt-LT"/>
          </a:p>
        </p:txBody>
      </p:sp>
    </p:spTree>
    <p:extLst>
      <p:ext uri="{BB962C8B-B14F-4D97-AF65-F5344CB8AC3E}">
        <p14:creationId xmlns:p14="http://schemas.microsoft.com/office/powerpoint/2010/main" val="2341035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25</a:t>
            </a:fld>
            <a:endParaRPr lang="lt-LT"/>
          </a:p>
        </p:txBody>
      </p:sp>
    </p:spTree>
    <p:extLst>
      <p:ext uri="{BB962C8B-B14F-4D97-AF65-F5344CB8AC3E}">
        <p14:creationId xmlns:p14="http://schemas.microsoft.com/office/powerpoint/2010/main" val="3143297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28</a:t>
            </a:fld>
            <a:endParaRPr lang="lt-LT"/>
          </a:p>
        </p:txBody>
      </p:sp>
    </p:spTree>
    <p:extLst>
      <p:ext uri="{BB962C8B-B14F-4D97-AF65-F5344CB8AC3E}">
        <p14:creationId xmlns:p14="http://schemas.microsoft.com/office/powerpoint/2010/main" val="2744942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29</a:t>
            </a:fld>
            <a:endParaRPr lang="lt-LT"/>
          </a:p>
        </p:txBody>
      </p:sp>
    </p:spTree>
    <p:extLst>
      <p:ext uri="{BB962C8B-B14F-4D97-AF65-F5344CB8AC3E}">
        <p14:creationId xmlns:p14="http://schemas.microsoft.com/office/powerpoint/2010/main" val="1787420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30</a:t>
            </a:fld>
            <a:endParaRPr lang="lt-LT"/>
          </a:p>
        </p:txBody>
      </p:sp>
    </p:spTree>
    <p:extLst>
      <p:ext uri="{BB962C8B-B14F-4D97-AF65-F5344CB8AC3E}">
        <p14:creationId xmlns:p14="http://schemas.microsoft.com/office/powerpoint/2010/main" val="1918669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474F2A99-8335-4AAC-9EFD-09FA6B9BBADF}" type="slidenum">
              <a:rPr lang="lt-LT" smtClean="0"/>
              <a:t>31</a:t>
            </a:fld>
            <a:endParaRPr lang="lt-LT"/>
          </a:p>
        </p:txBody>
      </p:sp>
    </p:spTree>
    <p:extLst>
      <p:ext uri="{BB962C8B-B14F-4D97-AF65-F5344CB8AC3E}">
        <p14:creationId xmlns:p14="http://schemas.microsoft.com/office/powerpoint/2010/main" val="3998459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4</a:t>
            </a:fld>
            <a:endParaRPr lang="lt-LT"/>
          </a:p>
        </p:txBody>
      </p:sp>
    </p:spTree>
    <p:extLst>
      <p:ext uri="{BB962C8B-B14F-4D97-AF65-F5344CB8AC3E}">
        <p14:creationId xmlns:p14="http://schemas.microsoft.com/office/powerpoint/2010/main" val="633324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474F2A99-8335-4AAC-9EFD-09FA6B9BBADF}" type="slidenum">
              <a:rPr lang="lt-LT" smtClean="0"/>
              <a:t>32</a:t>
            </a:fld>
            <a:endParaRPr lang="lt-LT"/>
          </a:p>
        </p:txBody>
      </p:sp>
    </p:spTree>
    <p:extLst>
      <p:ext uri="{BB962C8B-B14F-4D97-AF65-F5344CB8AC3E}">
        <p14:creationId xmlns:p14="http://schemas.microsoft.com/office/powerpoint/2010/main" val="2681880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474F2A99-8335-4AAC-9EFD-09FA6B9BBADF}" type="slidenum">
              <a:rPr lang="lt-LT" smtClean="0"/>
              <a:t>33</a:t>
            </a:fld>
            <a:endParaRPr lang="lt-LT"/>
          </a:p>
        </p:txBody>
      </p:sp>
    </p:spTree>
    <p:extLst>
      <p:ext uri="{BB962C8B-B14F-4D97-AF65-F5344CB8AC3E}">
        <p14:creationId xmlns:p14="http://schemas.microsoft.com/office/powerpoint/2010/main" val="457424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474F2A99-8335-4AAC-9EFD-09FA6B9BBADF}" type="slidenum">
              <a:rPr lang="lt-LT" smtClean="0"/>
              <a:t>34</a:t>
            </a:fld>
            <a:endParaRPr lang="lt-LT"/>
          </a:p>
        </p:txBody>
      </p:sp>
    </p:spTree>
    <p:extLst>
      <p:ext uri="{BB962C8B-B14F-4D97-AF65-F5344CB8AC3E}">
        <p14:creationId xmlns:p14="http://schemas.microsoft.com/office/powerpoint/2010/main" val="2556842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B8B5EF1-35E4-45FE-9DAD-AF734F73A515}" type="slidenum">
              <a:rPr lang="en-US" altLang="sr-Latn-RS"/>
              <a:pPr/>
              <a:t>36</a:t>
            </a:fld>
            <a:endParaRPr lang="en-US" altLang="sr-Latn-RS"/>
          </a:p>
        </p:txBody>
      </p:sp>
      <p:sp>
        <p:nvSpPr>
          <p:cNvPr id="409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r-Latn-RS" altLang="sr-Latn-RS"/>
          </a:p>
        </p:txBody>
      </p:sp>
    </p:spTree>
    <p:extLst>
      <p:ext uri="{BB962C8B-B14F-4D97-AF65-F5344CB8AC3E}">
        <p14:creationId xmlns:p14="http://schemas.microsoft.com/office/powerpoint/2010/main" val="462816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5</a:t>
            </a:fld>
            <a:endParaRPr lang="lt-LT"/>
          </a:p>
        </p:txBody>
      </p:sp>
    </p:spTree>
    <p:extLst>
      <p:ext uri="{BB962C8B-B14F-4D97-AF65-F5344CB8AC3E}">
        <p14:creationId xmlns:p14="http://schemas.microsoft.com/office/powerpoint/2010/main" val="2593830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8</a:t>
            </a:fld>
            <a:endParaRPr lang="lt-LT"/>
          </a:p>
        </p:txBody>
      </p:sp>
    </p:spTree>
    <p:extLst>
      <p:ext uri="{BB962C8B-B14F-4D97-AF65-F5344CB8AC3E}">
        <p14:creationId xmlns:p14="http://schemas.microsoft.com/office/powerpoint/2010/main" val="2372540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9</a:t>
            </a:fld>
            <a:endParaRPr lang="lt-LT"/>
          </a:p>
        </p:txBody>
      </p:sp>
    </p:spTree>
    <p:extLst>
      <p:ext uri="{BB962C8B-B14F-4D97-AF65-F5344CB8AC3E}">
        <p14:creationId xmlns:p14="http://schemas.microsoft.com/office/powerpoint/2010/main" val="3043848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10</a:t>
            </a:fld>
            <a:endParaRPr lang="lt-LT"/>
          </a:p>
        </p:txBody>
      </p:sp>
    </p:spTree>
    <p:extLst>
      <p:ext uri="{BB962C8B-B14F-4D97-AF65-F5344CB8AC3E}">
        <p14:creationId xmlns:p14="http://schemas.microsoft.com/office/powerpoint/2010/main" val="421573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Tristram</a:t>
            </a:r>
            <a:endParaRPr lang="en-GB" dirty="0"/>
          </a:p>
        </p:txBody>
      </p:sp>
      <p:sp>
        <p:nvSpPr>
          <p:cNvPr id="4" name="Slide Number Placeholder 3"/>
          <p:cNvSpPr>
            <a:spLocks noGrp="1"/>
          </p:cNvSpPr>
          <p:nvPr>
            <p:ph type="sldNum" sz="quarter" idx="5"/>
          </p:nvPr>
        </p:nvSpPr>
        <p:spPr/>
        <p:txBody>
          <a:bodyPr/>
          <a:lstStyle/>
          <a:p>
            <a:fld id="{F5725714-764E-454E-B5BE-B60E19FBB410}" type="slidenum">
              <a:rPr lang="en-GB" smtClean="0"/>
              <a:t>11</a:t>
            </a:fld>
            <a:endParaRPr lang="en-GB"/>
          </a:p>
        </p:txBody>
      </p:sp>
    </p:spTree>
    <p:extLst>
      <p:ext uri="{BB962C8B-B14F-4D97-AF65-F5344CB8AC3E}">
        <p14:creationId xmlns:p14="http://schemas.microsoft.com/office/powerpoint/2010/main" val="3300710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13</a:t>
            </a:fld>
            <a:endParaRPr lang="lt-LT"/>
          </a:p>
        </p:txBody>
      </p:sp>
    </p:spTree>
    <p:extLst>
      <p:ext uri="{BB962C8B-B14F-4D97-AF65-F5344CB8AC3E}">
        <p14:creationId xmlns:p14="http://schemas.microsoft.com/office/powerpoint/2010/main" val="1273827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a:t>
            </a:r>
          </a:p>
        </p:txBody>
      </p:sp>
      <p:sp>
        <p:nvSpPr>
          <p:cNvPr id="4" name="Slide Number Placeholder 3"/>
          <p:cNvSpPr>
            <a:spLocks noGrp="1"/>
          </p:cNvSpPr>
          <p:nvPr>
            <p:ph type="sldNum" sz="quarter" idx="10"/>
          </p:nvPr>
        </p:nvSpPr>
        <p:spPr/>
        <p:txBody>
          <a:bodyPr/>
          <a:lstStyle/>
          <a:p>
            <a:fld id="{474F2A99-8335-4AAC-9EFD-09FA6B9BBADF}" type="slidenum">
              <a:rPr lang="lt-LT" smtClean="0"/>
              <a:t>14</a:t>
            </a:fld>
            <a:endParaRPr lang="lt-LT"/>
          </a:p>
        </p:txBody>
      </p:sp>
    </p:spTree>
    <p:extLst>
      <p:ext uri="{BB962C8B-B14F-4D97-AF65-F5344CB8AC3E}">
        <p14:creationId xmlns:p14="http://schemas.microsoft.com/office/powerpoint/2010/main" val="247827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781F2A4D-8657-4199-9DF6-DE55BFEA5ABF}" type="datetimeFigureOut">
              <a:rPr lang="en-GB" smtClean="0"/>
              <a:t>25/11/2021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DF38156F-7A73-43FB-B550-E202D330E776}" type="slidenum">
              <a:rPr lang="en-GB" smtClean="0"/>
              <a:t>‹#›</a:t>
            </a:fld>
            <a:endParaRPr lang="en-GB"/>
          </a:p>
        </p:txBody>
      </p:sp>
    </p:spTree>
    <p:extLst>
      <p:ext uri="{BB962C8B-B14F-4D97-AF65-F5344CB8AC3E}">
        <p14:creationId xmlns:p14="http://schemas.microsoft.com/office/powerpoint/2010/main" val="1009601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sr-Latn-RS"/>
          </a:p>
        </p:txBody>
      </p:sp>
    </p:spTree>
    <p:extLst>
      <p:ext uri="{BB962C8B-B14F-4D97-AF65-F5344CB8AC3E}">
        <p14:creationId xmlns:p14="http://schemas.microsoft.com/office/powerpoint/2010/main" val="2163883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 id="2147483660" r:id="rId11"/>
    <p:sldLayoutId id="2147483661"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20_BEE6931E.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0.jpeg"/><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23.jpeg"/><Relationship Id="rId1" Type="http://schemas.openxmlformats.org/officeDocument/2006/relationships/slideLayout" Target="../slideLayouts/slideLayout11.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4.jpeg"/><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video" Target="https://www.youtube.com/embed/F289qpeZDgc" TargetMode="External"/><Relationship Id="rId4" Type="http://schemas.openxmlformats.org/officeDocument/2006/relationships/hyperlink" Target="https://www.youtube.com/watch?v=F289qpeZDgc"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9.jpeg"/><Relationship Id="rId7" Type="http://schemas.openxmlformats.org/officeDocument/2006/relationships/diagramColors" Target="../diagrams/colors9.xm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video" Target="https://www.youtube.com/embed/8KenNOYOiq4" TargetMode="Externa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microsoft.com/office/2018/10/relationships/comments" Target="../comments/modernComment_127_D6FCC568.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hyperlink" Target="https://sagepub.com/journals-permissions" TargetMode="External"/><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hyperlink" Target="https://sagepub.com/journals-permissions"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p:txBody>
          <a:bodyPr>
            <a:normAutofit fontScale="90000"/>
          </a:bodyPr>
          <a:lstStyle/>
          <a:p>
            <a:r>
              <a:rPr lang="el-GR" dirty="0"/>
              <a:t>Αλλαγές που επιδρούν στον εργασιακό χώρο</a:t>
            </a:r>
            <a:endParaRPr lang="lt-LT"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sp>
        <p:nvSpPr>
          <p:cNvPr id="3" name="CasellaDiTesto 2">
            <a:extLst>
              <a:ext uri="{FF2B5EF4-FFF2-40B4-BE49-F238E27FC236}">
                <a16:creationId xmlns:a16="http://schemas.microsoft.com/office/drawing/2014/main" id="{4D85DFB1-1D3B-454B-A63E-5CAA129CA1D9}"/>
              </a:ext>
            </a:extLst>
          </p:cNvPr>
          <p:cNvSpPr txBox="1"/>
          <p:nvPr/>
        </p:nvSpPr>
        <p:spPr>
          <a:xfrm>
            <a:off x="965449" y="3526448"/>
            <a:ext cx="401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FFFFF"/>
                </a:solidFill>
                <a:latin typeface="Open Sans Light"/>
                <a:ea typeface="Open Sans Light"/>
                <a:cs typeface="Calibri"/>
              </a:rPr>
              <a:t>Aleksandra </a:t>
            </a:r>
            <a:r>
              <a:rPr lang="en-US" sz="2400" b="1" dirty="0" err="1">
                <a:solidFill>
                  <a:srgbClr val="FFFFFF"/>
                </a:solidFill>
                <a:latin typeface="Open Sans Light"/>
                <a:ea typeface="Open Sans Light"/>
                <a:cs typeface="Calibri"/>
              </a:rPr>
              <a:t>Djurovic</a:t>
            </a:r>
            <a:endParaRPr lang="en-US" sz="2400" b="1" dirty="0">
              <a:solidFill>
                <a:srgbClr val="FFFFFF"/>
              </a:solidFill>
              <a:latin typeface="Open Sans Light"/>
              <a:ea typeface="Open Sans Light"/>
              <a:cs typeface="Calibri"/>
            </a:endParaRPr>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4896" y="1121404"/>
            <a:ext cx="6376555" cy="3753196"/>
          </a:xfrm>
        </p:spPr>
        <p:txBody>
          <a:bodyPr>
            <a:normAutofit fontScale="85000" lnSpcReduction="20000"/>
          </a:bodyPr>
          <a:lstStyle/>
          <a:p>
            <a:r>
              <a:rPr lang="el-GR" b="0" dirty="0"/>
              <a:t>Οι 17 στόχοι βιώσιμης ανάπτυξης της </a:t>
            </a:r>
            <a:r>
              <a:rPr lang="en-US" b="0" dirty="0"/>
              <a:t>“Agenda </a:t>
            </a:r>
            <a:r>
              <a:rPr lang="el-GR" b="0" dirty="0"/>
              <a:t>2030</a:t>
            </a:r>
            <a:r>
              <a:rPr lang="en-US" b="0" dirty="0"/>
              <a:t>”</a:t>
            </a:r>
            <a:r>
              <a:rPr lang="el-GR" b="0" dirty="0"/>
              <a:t> παρέχουν ένα πλαίσιο για την αντιμετώπιση των πολλών προκλήσεων που αντιμετωπίζει η ανθρωπότητα, συμπεριλαμβανομένων εκείνων στον κόσμο της εργασίας. </a:t>
            </a:r>
          </a:p>
          <a:p>
            <a:endParaRPr lang="el-GR" b="0" dirty="0"/>
          </a:p>
          <a:p>
            <a:r>
              <a:rPr lang="el-GR" b="0" dirty="0"/>
              <a:t>Η σημασία της αξιοπρεπούς εργασίας για την επίτευξη βιώσιμης ανάπτυξης αναδεικνύεται από τον στόχο 8, ο οποίος αποσκοπεί στην «προώθηση της βιώσιμης, χωρίς αποκλεισμούς οικονομικής ανάπτυξης, της πλήρους και παραγωγικής απασχόλησης και της αξιοπρεπούς εργασίας για όλους».</a:t>
            </a:r>
            <a:br>
              <a:rPr lang="el-GR" b="0" dirty="0"/>
            </a:br>
            <a:endParaRPr lang="sr-Latn-RS" dirty="0"/>
          </a:p>
        </p:txBody>
      </p:sp>
      <p:pic>
        <p:nvPicPr>
          <p:cNvPr id="5" name="Picture 4"/>
          <p:cNvPicPr>
            <a:picLocks noChangeAspect="1"/>
          </p:cNvPicPr>
          <p:nvPr/>
        </p:nvPicPr>
        <p:blipFill>
          <a:blip r:embed="rId3"/>
          <a:stretch>
            <a:fillRect/>
          </a:stretch>
        </p:blipFill>
        <p:spPr>
          <a:xfrm>
            <a:off x="955098" y="1178700"/>
            <a:ext cx="3502602" cy="3358050"/>
          </a:xfrm>
          <a:prstGeom prst="rect">
            <a:avLst/>
          </a:prstGeom>
        </p:spPr>
      </p:pic>
      <p:sp>
        <p:nvSpPr>
          <p:cNvPr id="7" name="TextBox 6"/>
          <p:cNvSpPr txBox="1"/>
          <p:nvPr/>
        </p:nvSpPr>
        <p:spPr>
          <a:xfrm>
            <a:off x="955098" y="5212450"/>
            <a:ext cx="6359237" cy="523220"/>
          </a:xfrm>
          <a:prstGeom prst="rect">
            <a:avLst/>
          </a:prstGeom>
          <a:noFill/>
        </p:spPr>
        <p:txBody>
          <a:bodyPr wrap="square" rtlCol="0">
            <a:spAutoFit/>
          </a:bodyPr>
          <a:lstStyle/>
          <a:p>
            <a:r>
              <a:rPr lang="en-US" sz="1400" dirty="0"/>
              <a:t>https://ilostat.ilo.org/decent-work-and-the-sdgs-11-charts-that-tell-the-story/</a:t>
            </a:r>
          </a:p>
          <a:p>
            <a:endParaRPr lang="en-US" sz="1400" dirty="0"/>
          </a:p>
        </p:txBody>
      </p:sp>
      <p:sp>
        <p:nvSpPr>
          <p:cNvPr id="8" name="Footer Placeholder 6"/>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2295605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89009-5610-4D07-9C4B-84C797754B83}"/>
              </a:ext>
            </a:extLst>
          </p:cNvPr>
          <p:cNvSpPr>
            <a:spLocks noGrp="1"/>
          </p:cNvSpPr>
          <p:nvPr>
            <p:ph type="title"/>
          </p:nvPr>
        </p:nvSpPr>
        <p:spPr>
          <a:xfrm>
            <a:off x="701714" y="906027"/>
            <a:ext cx="10788572" cy="2522973"/>
          </a:xfrm>
        </p:spPr>
        <p:txBody>
          <a:bodyPr>
            <a:normAutofit fontScale="90000"/>
          </a:bodyPr>
          <a:lstStyle/>
          <a:p>
            <a:r>
              <a:rPr lang="el-GR" sz="4000" dirty="0"/>
              <a:t>Σε αυτό το σημείο θα εξετάσουμε ορισμένες από τις αλλαγές και τον εν δυνάμει </a:t>
            </a:r>
            <a:r>
              <a:rPr lang="el-GR" sz="4000" dirty="0">
                <a:solidFill>
                  <a:schemeClr val="accent4"/>
                </a:solidFill>
              </a:rPr>
              <a:t>αντίκτυπό τους στον αριθμό και την ποιότητα των θέσεων εργασίας...</a:t>
            </a:r>
            <a:br>
              <a:rPr lang="el-GR" dirty="0"/>
            </a:br>
            <a:endParaRPr lang="el-GR" dirty="0"/>
          </a:p>
        </p:txBody>
      </p:sp>
      <p:graphicFrame>
        <p:nvGraphicFramePr>
          <p:cNvPr id="4" name="Content Placeholder 3">
            <a:extLst>
              <a:ext uri="{FF2B5EF4-FFF2-40B4-BE49-F238E27FC236}">
                <a16:creationId xmlns:a16="http://schemas.microsoft.com/office/drawing/2014/main" id="{FB06CD8E-AB00-4FE6-B41A-137123FE2469}"/>
              </a:ext>
            </a:extLst>
          </p:cNvPr>
          <p:cNvGraphicFramePr>
            <a:graphicFrameLocks noGrp="1"/>
          </p:cNvGraphicFramePr>
          <p:nvPr>
            <p:ph idx="1"/>
            <p:extLst>
              <p:ext uri="{D42A27DB-BD31-4B8C-83A1-F6EECF244321}">
                <p14:modId xmlns:p14="http://schemas.microsoft.com/office/powerpoint/2010/main" val="4164167686"/>
              </p:ext>
            </p:extLst>
          </p:nvPr>
        </p:nvGraphicFramePr>
        <p:xfrm>
          <a:off x="1023938" y="2297151"/>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8798609" y="3224935"/>
            <a:ext cx="1824922" cy="875962"/>
          </a:xfrm>
          <a:prstGeom prst="rect">
            <a:avLst/>
          </a:prstGeom>
          <a:noFill/>
          <a:ln>
            <a:noFill/>
          </a:ln>
          <a:sp3d/>
        </p:spPr>
        <p:style>
          <a:lnRef idx="2">
            <a:scrgbClr r="0" g="0" b="0"/>
          </a:lnRef>
          <a:fillRef idx="1">
            <a:scrgbClr r="0" g="0" b="0"/>
          </a:fillRef>
          <a:effectRef idx="0">
            <a:schemeClr val="accent2">
              <a:hueOff val="-1075187"/>
              <a:satOff val="-25908"/>
              <a:lumOff val="-15589"/>
              <a:alphaOff val="0"/>
            </a:schemeClr>
          </a:effectRef>
          <a:fontRef idx="minor">
            <a:schemeClr val="lt1"/>
          </a:fontRef>
        </p:style>
      </p:sp>
      <p:sp>
        <p:nvSpPr>
          <p:cNvPr id="5" name="Footer Placeholder 6"/>
          <p:cNvSpPr>
            <a:spLocks noGrp="1"/>
          </p:cNvSpPr>
          <p:nvPr>
            <p:ph type="ftr" sz="quarter" idx="11"/>
          </p:nvPr>
        </p:nvSpPr>
        <p:spPr>
          <a:xfrm>
            <a:off x="2082362" y="5954171"/>
            <a:ext cx="1613338" cy="274324"/>
          </a:xfrm>
        </p:spPr>
        <p:txBody>
          <a:bodyPr/>
          <a:lstStyle/>
          <a:p>
            <a:r>
              <a:rPr lang="lt-LT" dirty="0"/>
              <a:t>connect-erasmus.eu</a:t>
            </a:r>
          </a:p>
        </p:txBody>
      </p:sp>
      <p:sp>
        <p:nvSpPr>
          <p:cNvPr id="3" name="TextBox 2"/>
          <p:cNvSpPr txBox="1"/>
          <p:nvPr/>
        </p:nvSpPr>
        <p:spPr>
          <a:xfrm>
            <a:off x="8938167" y="3224935"/>
            <a:ext cx="1685364" cy="723275"/>
          </a:xfrm>
          <a:prstGeom prst="rect">
            <a:avLst/>
          </a:prstGeom>
          <a:noFill/>
        </p:spPr>
        <p:txBody>
          <a:bodyPr wrap="square" rtlCol="0">
            <a:spAutoFit/>
          </a:bodyPr>
          <a:lstStyle/>
          <a:p>
            <a:r>
              <a:rPr lang="sr-Latn-RS" sz="4100" dirty="0">
                <a:solidFill>
                  <a:schemeClr val="bg1"/>
                </a:solidFill>
              </a:rPr>
              <a:t>05</a:t>
            </a:r>
            <a:endParaRPr lang="en-US" sz="4100" dirty="0">
              <a:solidFill>
                <a:schemeClr val="bg1"/>
              </a:solidFill>
            </a:endParaRPr>
          </a:p>
        </p:txBody>
      </p:sp>
    </p:spTree>
    <p:extLst>
      <p:ext uri="{BB962C8B-B14F-4D97-AF65-F5344CB8AC3E}">
        <p14:creationId xmlns:p14="http://schemas.microsoft.com/office/powerpoint/2010/main" val="25800275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0544" y="1533610"/>
            <a:ext cx="6445827" cy="4297218"/>
          </a:xfrm>
          <a:prstGeom prst="rect">
            <a:avLst/>
          </a:prstGeom>
        </p:spPr>
      </p:pic>
      <p:graphicFrame>
        <p:nvGraphicFramePr>
          <p:cNvPr id="9" name="Content Placeholder 3">
            <a:extLst>
              <a:ext uri="{FF2B5EF4-FFF2-40B4-BE49-F238E27FC236}">
                <a16:creationId xmlns:a16="http://schemas.microsoft.com/office/drawing/2014/main" id="{FB06CD8E-AB00-4FE6-B41A-137123FE2469}"/>
              </a:ext>
            </a:extLst>
          </p:cNvPr>
          <p:cNvGraphicFramePr>
            <a:graphicFrameLocks/>
          </p:cNvGraphicFramePr>
          <p:nvPr>
            <p:extLst>
              <p:ext uri="{D42A27DB-BD31-4B8C-83A1-F6EECF244321}">
                <p14:modId xmlns:p14="http://schemas.microsoft.com/office/powerpoint/2010/main" val="1926851303"/>
              </p:ext>
            </p:extLst>
          </p:nvPr>
        </p:nvGraphicFramePr>
        <p:xfrm>
          <a:off x="3910818" y="-78059"/>
          <a:ext cx="7909476" cy="1995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0574624" y="322625"/>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sp>
        <p:nvSpPr>
          <p:cNvPr id="7" name="Oval 6"/>
          <p:cNvSpPr/>
          <p:nvPr/>
        </p:nvSpPr>
        <p:spPr>
          <a:xfrm>
            <a:off x="3695700" y="-78060"/>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979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4" y="1289780"/>
            <a:ext cx="12093526" cy="810152"/>
          </a:xfrm>
        </p:spPr>
        <p:txBody>
          <a:bodyPr vert="horz" lIns="91440" tIns="45720" rIns="91440" bIns="45720" rtlCol="0" anchor="b">
            <a:noAutofit/>
          </a:bodyPr>
          <a:lstStyle/>
          <a:p>
            <a:r>
              <a:rPr lang="el-GR" sz="3600" dirty="0"/>
              <a:t>Η τεχνολογική πρόοδος επιτρέπει σε έναν αυξανόμενο αριθμό εργασιών να αυτοματοποιηθούν...</a:t>
            </a:r>
            <a:br>
              <a:rPr lang="el-GR" sz="3600" dirty="0"/>
            </a:br>
            <a:endParaRPr lang="el-GR" sz="3600" dirty="0"/>
          </a:p>
        </p:txBody>
      </p:sp>
      <p:sp>
        <p:nvSpPr>
          <p:cNvPr id="3" name="Text Placeholder 2"/>
          <p:cNvSpPr>
            <a:spLocks noGrp="1"/>
          </p:cNvSpPr>
          <p:nvPr>
            <p:ph type="body" idx="1"/>
          </p:nvPr>
        </p:nvSpPr>
        <p:spPr>
          <a:xfrm>
            <a:off x="1523279" y="4912659"/>
            <a:ext cx="3953885" cy="496728"/>
          </a:xfrm>
        </p:spPr>
        <p:txBody>
          <a:bodyPr/>
          <a:lstStyle/>
          <a:p>
            <a:r>
              <a:rPr lang="sr-Latn-RS" sz="1100" b="0" dirty="0"/>
              <a:t>https://sites.google.com/a/nexgenacademy.com/more-than-laissez-faire/workers-unions/workers-unions-photos</a:t>
            </a:r>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523279" y="2734119"/>
            <a:ext cx="3536505" cy="2130425"/>
          </a:xfrm>
        </p:spPr>
      </p:pic>
      <p:sp>
        <p:nvSpPr>
          <p:cNvPr id="5" name="Text Placeholder 4"/>
          <p:cNvSpPr>
            <a:spLocks noGrp="1"/>
          </p:cNvSpPr>
          <p:nvPr>
            <p:ph type="body" sz="quarter" idx="3"/>
          </p:nvPr>
        </p:nvSpPr>
        <p:spPr>
          <a:xfrm>
            <a:off x="6522441" y="4758068"/>
            <a:ext cx="4735945" cy="455251"/>
          </a:xfrm>
        </p:spPr>
        <p:txBody>
          <a:bodyPr/>
          <a:lstStyle/>
          <a:p>
            <a:r>
              <a:rPr lang="sr-Latn-RS" sz="1100" b="0" dirty="0"/>
              <a:t>https://www.automate.org/blogs/fashionable-robots-automation-in-clothing-factories</a:t>
            </a:r>
          </a:p>
        </p:txBody>
      </p:sp>
      <p:pic>
        <p:nvPicPr>
          <p:cNvPr id="9" name="Content Placeholder 8"/>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522441" y="2733344"/>
            <a:ext cx="3447775" cy="2131200"/>
          </a:xfrm>
        </p:spPr>
      </p:pic>
      <p:sp>
        <p:nvSpPr>
          <p:cNvPr id="7" name="Footer Placeholder 6"/>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744719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601546" y="2410604"/>
            <a:ext cx="6080872" cy="823329"/>
          </a:xfrm>
          <a:prstGeom prst="rect">
            <a:avLst/>
          </a:prstGeom>
        </p:spPr>
      </p:pic>
      <p:sp>
        <p:nvSpPr>
          <p:cNvPr id="5" name="Rectangle 4"/>
          <p:cNvSpPr/>
          <p:nvPr/>
        </p:nvSpPr>
        <p:spPr>
          <a:xfrm>
            <a:off x="5670558" y="3208383"/>
            <a:ext cx="2659702" cy="369332"/>
          </a:xfrm>
          <a:prstGeom prst="rect">
            <a:avLst/>
          </a:prstGeom>
        </p:spPr>
        <p:txBody>
          <a:bodyPr wrap="none">
            <a:spAutoFit/>
          </a:bodyPr>
          <a:lstStyle/>
          <a:p>
            <a:r>
              <a:rPr lang="en-US" dirty="0"/>
              <a:t>ABC News, 26/06/2019</a:t>
            </a:r>
          </a:p>
        </p:txBody>
      </p:sp>
      <p:pic>
        <p:nvPicPr>
          <p:cNvPr id="6" name="Picture 5"/>
          <p:cNvPicPr>
            <a:picLocks noChangeAspect="1"/>
          </p:cNvPicPr>
          <p:nvPr/>
        </p:nvPicPr>
        <p:blipFill>
          <a:blip r:embed="rId4"/>
          <a:stretch>
            <a:fillRect/>
          </a:stretch>
        </p:blipFill>
        <p:spPr>
          <a:xfrm>
            <a:off x="453921" y="3713480"/>
            <a:ext cx="7525112" cy="1486938"/>
          </a:xfrm>
          <a:prstGeom prst="rect">
            <a:avLst/>
          </a:prstGeom>
        </p:spPr>
      </p:pic>
      <p:sp>
        <p:nvSpPr>
          <p:cNvPr id="8" name="Rectangle 7"/>
          <p:cNvSpPr/>
          <p:nvPr/>
        </p:nvSpPr>
        <p:spPr>
          <a:xfrm>
            <a:off x="453921" y="5200418"/>
            <a:ext cx="2133918" cy="369332"/>
          </a:xfrm>
          <a:prstGeom prst="rect">
            <a:avLst/>
          </a:prstGeom>
        </p:spPr>
        <p:txBody>
          <a:bodyPr wrap="none">
            <a:spAutoFit/>
          </a:bodyPr>
          <a:lstStyle/>
          <a:p>
            <a:r>
              <a:rPr lang="sr-Latn-RS" dirty="0" err="1"/>
              <a:t>ZDNet</a:t>
            </a:r>
            <a:r>
              <a:rPr lang="en-US" dirty="0"/>
              <a:t>, </a:t>
            </a:r>
            <a:r>
              <a:rPr lang="sr-Latn-RS" dirty="0"/>
              <a:t>13</a:t>
            </a:r>
            <a:r>
              <a:rPr lang="en-US" dirty="0"/>
              <a:t>/0</a:t>
            </a:r>
            <a:r>
              <a:rPr lang="sr-Latn-RS" dirty="0"/>
              <a:t>7</a:t>
            </a:r>
            <a:r>
              <a:rPr lang="en-US" dirty="0"/>
              <a:t>/20</a:t>
            </a:r>
            <a:r>
              <a:rPr lang="sr-Latn-RS" dirty="0"/>
              <a:t>20</a:t>
            </a:r>
            <a:endParaRPr lang="en-US" dirty="0"/>
          </a:p>
        </p:txBody>
      </p:sp>
      <p:sp>
        <p:nvSpPr>
          <p:cNvPr id="10" name="Title 9"/>
          <p:cNvSpPr>
            <a:spLocks noGrp="1"/>
          </p:cNvSpPr>
          <p:nvPr>
            <p:ph type="title"/>
          </p:nvPr>
        </p:nvSpPr>
        <p:spPr>
          <a:xfrm>
            <a:off x="838200" y="489749"/>
            <a:ext cx="10515600" cy="781685"/>
          </a:xfrm>
        </p:spPr>
        <p:txBody>
          <a:bodyPr>
            <a:normAutofit fontScale="90000"/>
          </a:bodyPr>
          <a:lstStyle/>
          <a:p>
            <a:r>
              <a:rPr lang="el-GR" dirty="0">
                <a:solidFill>
                  <a:srgbClr val="B23D0C"/>
                </a:solidFill>
              </a:rPr>
              <a:t>Η επίδραση της αυτοματοποίησης στο χώρο εργασίας σε τίτλους </a:t>
            </a:r>
            <a:endParaRPr lang="en-US" dirty="0">
              <a:solidFill>
                <a:srgbClr val="B23D0C"/>
              </a:solidFill>
            </a:endParaRPr>
          </a:p>
        </p:txBody>
      </p:sp>
      <p:pic>
        <p:nvPicPr>
          <p:cNvPr id="11" name="Picture 10"/>
          <p:cNvPicPr>
            <a:picLocks noChangeAspect="1"/>
          </p:cNvPicPr>
          <p:nvPr/>
        </p:nvPicPr>
        <p:blipFill>
          <a:blip r:embed="rId5"/>
          <a:stretch>
            <a:fillRect/>
          </a:stretch>
        </p:blipFill>
        <p:spPr>
          <a:xfrm>
            <a:off x="183110" y="1728104"/>
            <a:ext cx="5617509" cy="739448"/>
          </a:xfrm>
          <a:prstGeom prst="rect">
            <a:avLst/>
          </a:prstGeom>
        </p:spPr>
      </p:pic>
      <p:sp>
        <p:nvSpPr>
          <p:cNvPr id="12" name="Rectangle 11"/>
          <p:cNvSpPr/>
          <p:nvPr/>
        </p:nvSpPr>
        <p:spPr>
          <a:xfrm>
            <a:off x="183110" y="2494860"/>
            <a:ext cx="1924438" cy="369332"/>
          </a:xfrm>
          <a:prstGeom prst="rect">
            <a:avLst/>
          </a:prstGeom>
        </p:spPr>
        <p:txBody>
          <a:bodyPr wrap="none">
            <a:spAutoFit/>
          </a:bodyPr>
          <a:lstStyle/>
          <a:p>
            <a:r>
              <a:rPr lang="sr-Latn-RS" dirty="0"/>
              <a:t>BBC</a:t>
            </a:r>
            <a:r>
              <a:rPr lang="en-US" dirty="0"/>
              <a:t>, </a:t>
            </a:r>
            <a:r>
              <a:rPr lang="sr-Latn-RS" dirty="0"/>
              <a:t>29</a:t>
            </a:r>
            <a:r>
              <a:rPr lang="en-US" dirty="0"/>
              <a:t>/</a:t>
            </a:r>
            <a:r>
              <a:rPr lang="sr-Latn-RS" dirty="0"/>
              <a:t>11</a:t>
            </a:r>
            <a:r>
              <a:rPr lang="en-US" dirty="0"/>
              <a:t>/20</a:t>
            </a:r>
            <a:r>
              <a:rPr lang="sr-Latn-RS" dirty="0"/>
              <a:t>17</a:t>
            </a:r>
            <a:endParaRPr lang="en-US" dirty="0"/>
          </a:p>
        </p:txBody>
      </p:sp>
      <p:sp>
        <p:nvSpPr>
          <p:cNvPr id="9" name="Footer Placeholder 6"/>
          <p:cNvSpPr>
            <a:spLocks noGrp="1"/>
          </p:cNvSpPr>
          <p:nvPr>
            <p:ph type="ftr" sz="quarter" idx="11"/>
          </p:nvPr>
        </p:nvSpPr>
        <p:spPr>
          <a:xfrm>
            <a:off x="2082362" y="5954171"/>
            <a:ext cx="1613338" cy="274324"/>
          </a:xfrm>
        </p:spPr>
        <p:txBody>
          <a:bodyPr/>
          <a:lstStyle/>
          <a:p>
            <a:r>
              <a:rPr lang="lt-LT" dirty="0"/>
              <a:t>connect-erasmus.eu</a:t>
            </a:r>
          </a:p>
        </p:txBody>
      </p:sp>
    </p:spTree>
    <p:extLst>
      <p:ext uri="{BB962C8B-B14F-4D97-AF65-F5344CB8AC3E}">
        <p14:creationId xmlns:p14="http://schemas.microsoft.com/office/powerpoint/2010/main" val="59335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a:t>connect-erasmus.eu</a:t>
            </a:r>
          </a:p>
        </p:txBody>
      </p:sp>
      <p:sp>
        <p:nvSpPr>
          <p:cNvPr id="8" name="Title 1">
            <a:extLst>
              <a:ext uri="{FF2B5EF4-FFF2-40B4-BE49-F238E27FC236}">
                <a16:creationId xmlns:a16="http://schemas.microsoft.com/office/drawing/2014/main" id="{1FEC0C1A-5B60-4344-BFF1-E1B7149033B1}"/>
              </a:ext>
            </a:extLst>
          </p:cNvPr>
          <p:cNvSpPr txBox="1">
            <a:spLocks/>
          </p:cNvSpPr>
          <p:nvPr/>
        </p:nvSpPr>
        <p:spPr>
          <a:xfrm>
            <a:off x="606263" y="629505"/>
            <a:ext cx="3089437" cy="42062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r"/>
            <a:r>
              <a:rPr lang="el-GR" sz="2000" dirty="0">
                <a:solidFill>
                  <a:schemeClr val="tx1">
                    <a:lumMod val="95000"/>
                    <a:lumOff val="5000"/>
                  </a:schemeClr>
                </a:solidFill>
              </a:rPr>
              <a:t>Πρόσφατη έρευνα του </a:t>
            </a:r>
            <a:r>
              <a:rPr lang="el-GR" sz="2000" dirty="0" err="1">
                <a:solidFill>
                  <a:schemeClr val="tx1">
                    <a:lumMod val="95000"/>
                    <a:lumOff val="5000"/>
                  </a:schemeClr>
                </a:solidFill>
              </a:rPr>
              <a:t>Ευρωβαρόμετρου</a:t>
            </a:r>
            <a:r>
              <a:rPr lang="en-US" sz="2000" dirty="0">
                <a:solidFill>
                  <a:schemeClr val="tx1">
                    <a:lumMod val="95000"/>
                    <a:lumOff val="5000"/>
                  </a:schemeClr>
                </a:solidFill>
              </a:rPr>
              <a:t> (2017)</a:t>
            </a:r>
            <a:r>
              <a:rPr lang="el-GR" sz="2000" dirty="0">
                <a:solidFill>
                  <a:schemeClr val="tx1">
                    <a:lumMod val="95000"/>
                    <a:lumOff val="5000"/>
                  </a:schemeClr>
                </a:solidFill>
              </a:rPr>
              <a:t> υπογραμμίζει την ανησυχία ότι η χρήση των ρομπότ και της τεχνητής νοημοσύνης οδηγεί σε μείωση των θέσεων εργασίας</a:t>
            </a:r>
            <a:endParaRPr lang="en-GB" sz="2000" dirty="0">
              <a:solidFill>
                <a:schemeClr val="tx1">
                  <a:lumMod val="95000"/>
                  <a:lumOff val="5000"/>
                </a:schemeClr>
              </a:solidFill>
            </a:endParaRPr>
          </a:p>
        </p:txBody>
      </p:sp>
      <p:cxnSp>
        <p:nvCxnSpPr>
          <p:cNvPr id="9" name="Straight Connector 8">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43752DD-8C99-4C8F-B76A-3C6C611F35C3}"/>
              </a:ext>
            </a:extLst>
          </p:cNvPr>
          <p:cNvSpPr txBox="1">
            <a:spLocks/>
          </p:cNvSpPr>
          <p:nvPr/>
        </p:nvSpPr>
        <p:spPr>
          <a:xfrm>
            <a:off x="4331711" y="1251292"/>
            <a:ext cx="6605331" cy="460586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200" b="1" i="0" kern="12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dirty="0">
                <a:solidFill>
                  <a:srgbClr val="FF7F2A"/>
                </a:solidFill>
              </a:rPr>
              <a:t>74%</a:t>
            </a:r>
            <a:r>
              <a:rPr lang="sr-Latn-RS" sz="2800" dirty="0">
                <a:solidFill>
                  <a:srgbClr val="FF7F2A"/>
                </a:solidFill>
              </a:rPr>
              <a:t> </a:t>
            </a:r>
            <a:r>
              <a:rPr lang="el-GR" sz="2400" dirty="0"/>
              <a:t>των ερωτηθέντων συμφωνούν ότι λόγω της χρήσης ρομπότ και τεχνητής νοημοσύνης, θα εξαφανιστούν περισσότερες θέσεις εργασίας από ό,τι θα δημιουργηθούν νέες.</a:t>
            </a:r>
            <a:endParaRPr lang="sr-Latn-RS" sz="2400" dirty="0"/>
          </a:p>
          <a:p>
            <a:r>
              <a:rPr lang="en-US" sz="2400" dirty="0"/>
              <a:t> </a:t>
            </a:r>
            <a:endParaRPr lang="sr-Latn-RS" sz="2400" dirty="0"/>
          </a:p>
          <a:p>
            <a:r>
              <a:rPr lang="en-US" sz="2800" dirty="0">
                <a:solidFill>
                  <a:srgbClr val="FF7F2A"/>
                </a:solidFill>
              </a:rPr>
              <a:t>72%</a:t>
            </a:r>
            <a:r>
              <a:rPr lang="sr-Latn-RS" sz="2800" dirty="0">
                <a:solidFill>
                  <a:srgbClr val="FF7F2A"/>
                </a:solidFill>
              </a:rPr>
              <a:t> </a:t>
            </a:r>
            <a:r>
              <a:rPr lang="el-GR" sz="2400" dirty="0"/>
              <a:t>συμφωνούν ότι τα ρομπότ και η τεχνητή νοημοσύνη κλέβουν τις δουλειές των ανθρώπων</a:t>
            </a:r>
            <a:endParaRPr lang="sr-Latn-RS" sz="2400" dirty="0"/>
          </a:p>
          <a:p>
            <a:endParaRPr lang="en-GB" sz="2400" dirty="0">
              <a:solidFill>
                <a:schemeClr val="tx2"/>
              </a:solidFill>
            </a:endParaRPr>
          </a:p>
        </p:txBody>
      </p:sp>
      <p:sp>
        <p:nvSpPr>
          <p:cNvPr id="11" name="Stačiakampis 13">
            <a:extLst>
              <a:ext uri="{FF2B5EF4-FFF2-40B4-BE49-F238E27FC236}">
                <a16:creationId xmlns:a16="http://schemas.microsoft.com/office/drawing/2014/main" id="{F84D758C-1EE3-476B-82FE-CCF7B65B8AB8}"/>
              </a:ext>
            </a:extLst>
          </p:cNvPr>
          <p:cNvSpPr/>
          <p:nvPr/>
        </p:nvSpPr>
        <p:spPr>
          <a:xfrm>
            <a:off x="4424171" y="4947313"/>
            <a:ext cx="4127500" cy="1476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a:p>
        </p:txBody>
      </p:sp>
      <p:sp>
        <p:nvSpPr>
          <p:cNvPr id="12" name="Stačiakampis 14">
            <a:extLst>
              <a:ext uri="{FF2B5EF4-FFF2-40B4-BE49-F238E27FC236}">
                <a16:creationId xmlns:a16="http://schemas.microsoft.com/office/drawing/2014/main" id="{3B8887E3-84F9-45BB-B8B3-8E475024953D}"/>
              </a:ext>
            </a:extLst>
          </p:cNvPr>
          <p:cNvSpPr/>
          <p:nvPr/>
        </p:nvSpPr>
        <p:spPr>
          <a:xfrm>
            <a:off x="4424171" y="4947313"/>
            <a:ext cx="3132569" cy="147637"/>
          </a:xfrm>
          <a:prstGeom prst="rect">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a:solidFill>
                <a:srgbClr val="FF7F2A"/>
              </a:solidFill>
            </a:endParaRPr>
          </a:p>
        </p:txBody>
      </p:sp>
      <p:sp>
        <p:nvSpPr>
          <p:cNvPr id="13" name="Stačiakampis 13">
            <a:extLst>
              <a:ext uri="{FF2B5EF4-FFF2-40B4-BE49-F238E27FC236}">
                <a16:creationId xmlns:a16="http://schemas.microsoft.com/office/drawing/2014/main" id="{F84D758C-1EE3-476B-82FE-CCF7B65B8AB8}"/>
              </a:ext>
            </a:extLst>
          </p:cNvPr>
          <p:cNvSpPr/>
          <p:nvPr/>
        </p:nvSpPr>
        <p:spPr>
          <a:xfrm>
            <a:off x="4386967" y="3640763"/>
            <a:ext cx="4127500" cy="1476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a:p>
        </p:txBody>
      </p:sp>
      <p:sp>
        <p:nvSpPr>
          <p:cNvPr id="14" name="Stačiakampis 14">
            <a:extLst>
              <a:ext uri="{FF2B5EF4-FFF2-40B4-BE49-F238E27FC236}">
                <a16:creationId xmlns:a16="http://schemas.microsoft.com/office/drawing/2014/main" id="{3B8887E3-84F9-45BB-B8B3-8E475024953D}"/>
              </a:ext>
            </a:extLst>
          </p:cNvPr>
          <p:cNvSpPr/>
          <p:nvPr/>
        </p:nvSpPr>
        <p:spPr>
          <a:xfrm>
            <a:off x="4386967" y="3640762"/>
            <a:ext cx="3247410" cy="147638"/>
          </a:xfrm>
          <a:prstGeom prst="rect">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a:solidFill>
                <a:srgbClr val="FF7F2A"/>
              </a:solidFill>
            </a:endParaRPr>
          </a:p>
        </p:txBody>
      </p:sp>
    </p:spTree>
    <p:extLst>
      <p:ext uri="{BB962C8B-B14F-4D97-AF65-F5344CB8AC3E}">
        <p14:creationId xmlns:p14="http://schemas.microsoft.com/office/powerpoint/2010/main" val="890615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1ACF-AD69-4BD8-AEDB-2537A3FEA324}"/>
              </a:ext>
            </a:extLst>
          </p:cNvPr>
          <p:cNvSpPr>
            <a:spLocks noGrp="1"/>
          </p:cNvSpPr>
          <p:nvPr>
            <p:ph type="title"/>
          </p:nvPr>
        </p:nvSpPr>
        <p:spPr>
          <a:xfrm>
            <a:off x="1202919" y="284176"/>
            <a:ext cx="9784080" cy="1508760"/>
          </a:xfrm>
        </p:spPr>
        <p:txBody>
          <a:bodyPr>
            <a:normAutofit/>
          </a:bodyPr>
          <a:lstStyle/>
          <a:p>
            <a:r>
              <a:rPr lang="en-GB" dirty="0">
                <a:solidFill>
                  <a:schemeClr val="bg1"/>
                </a:solidFill>
              </a:rPr>
              <a:t>The two volumes</a:t>
            </a:r>
          </a:p>
        </p:txBody>
      </p:sp>
      <p:graphicFrame>
        <p:nvGraphicFramePr>
          <p:cNvPr id="7" name="Content Placeholder 2">
            <a:extLst>
              <a:ext uri="{FF2B5EF4-FFF2-40B4-BE49-F238E27FC236}">
                <a16:creationId xmlns:a16="http://schemas.microsoft.com/office/drawing/2014/main" id="{63BD3DC2-CF7F-4848-B75F-EFE6A5BD246E}"/>
              </a:ext>
            </a:extLst>
          </p:cNvPr>
          <p:cNvGraphicFramePr>
            <a:graphicFrameLocks noGrp="1"/>
          </p:cNvGraphicFramePr>
          <p:nvPr>
            <p:ph idx="1"/>
            <p:extLst>
              <p:ext uri="{D42A27DB-BD31-4B8C-83A1-F6EECF244321}">
                <p14:modId xmlns:p14="http://schemas.microsoft.com/office/powerpoint/2010/main" val="3978183132"/>
              </p:ext>
            </p:extLst>
          </p:nvPr>
        </p:nvGraphicFramePr>
        <p:xfrm>
          <a:off x="672923" y="1335153"/>
          <a:ext cx="11146543" cy="468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6"/>
          <p:cNvSpPr>
            <a:spLocks noGrp="1"/>
          </p:cNvSpPr>
          <p:nvPr>
            <p:ph type="ftr" sz="quarter" idx="11"/>
          </p:nvPr>
        </p:nvSpPr>
        <p:spPr>
          <a:xfrm>
            <a:off x="2082362" y="5954171"/>
            <a:ext cx="1613338" cy="274324"/>
          </a:xfrm>
        </p:spPr>
        <p:txBody>
          <a:bodyPr/>
          <a:lstStyle/>
          <a:p>
            <a:r>
              <a:rPr lang="lt-LT" dirty="0"/>
              <a:t>connect-erasmus.eu</a:t>
            </a:r>
          </a:p>
        </p:txBody>
      </p:sp>
      <p:sp>
        <p:nvSpPr>
          <p:cNvPr id="5" name="Pavadinimas 4">
            <a:extLst>
              <a:ext uri="{FF2B5EF4-FFF2-40B4-BE49-F238E27FC236}">
                <a16:creationId xmlns:a16="http://schemas.microsoft.com/office/drawing/2014/main" id="{C1A0077C-8D81-4E34-A459-668D47C7E699}"/>
              </a:ext>
            </a:extLst>
          </p:cNvPr>
          <p:cNvSpPr txBox="1">
            <a:spLocks/>
          </p:cNvSpPr>
          <p:nvPr/>
        </p:nvSpPr>
        <p:spPr>
          <a:xfrm>
            <a:off x="771298" y="656338"/>
            <a:ext cx="11146543" cy="678815"/>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t>Ωστόσο, τα ευρήματα της έρευνας είναι ανομοιογενή </a:t>
            </a:r>
          </a:p>
          <a:p>
            <a:endParaRPr lang="el-GR" dirty="0"/>
          </a:p>
        </p:txBody>
      </p:sp>
    </p:spTree>
    <p:extLst>
      <p:ext uri="{BB962C8B-B14F-4D97-AF65-F5344CB8AC3E}">
        <p14:creationId xmlns:p14="http://schemas.microsoft.com/office/powerpoint/2010/main" val="40315950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a:t>connect-erasmus.eu</a:t>
            </a:r>
          </a:p>
        </p:txBody>
      </p:sp>
      <p:sp>
        <p:nvSpPr>
          <p:cNvPr id="8" name="Title 1">
            <a:extLst>
              <a:ext uri="{FF2B5EF4-FFF2-40B4-BE49-F238E27FC236}">
                <a16:creationId xmlns:a16="http://schemas.microsoft.com/office/drawing/2014/main" id="{1FEC0C1A-5B60-4344-BFF1-E1B7149033B1}"/>
              </a:ext>
            </a:extLst>
          </p:cNvPr>
          <p:cNvSpPr txBox="1">
            <a:spLocks/>
          </p:cNvSpPr>
          <p:nvPr/>
        </p:nvSpPr>
        <p:spPr>
          <a:xfrm>
            <a:off x="3199630" y="2940628"/>
            <a:ext cx="7201670" cy="16833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r"/>
            <a:r>
              <a:rPr lang="el-GR" sz="3600" dirty="0">
                <a:solidFill>
                  <a:schemeClr val="tx1">
                    <a:lumMod val="95000"/>
                    <a:lumOff val="5000"/>
                  </a:schemeClr>
                </a:solidFill>
              </a:rPr>
              <a:t>Πώς σας φαίνονται αυτά τα δεδομένα;</a:t>
            </a:r>
            <a:endParaRPr lang="sr-Latn-RS" sz="3600" dirty="0">
              <a:solidFill>
                <a:schemeClr val="tx1">
                  <a:lumMod val="95000"/>
                  <a:lumOff val="5000"/>
                </a:schemeClr>
              </a:solidFill>
            </a:endParaRPr>
          </a:p>
          <a:p>
            <a:pPr algn="r"/>
            <a:r>
              <a:rPr lang="en-US" sz="3600" dirty="0">
                <a:solidFill>
                  <a:schemeClr val="tx1">
                    <a:lumMod val="95000"/>
                    <a:lumOff val="5000"/>
                  </a:schemeClr>
                </a:solidFill>
              </a:rPr>
              <a:t> </a:t>
            </a:r>
          </a:p>
          <a:p>
            <a:pPr algn="r"/>
            <a:r>
              <a:rPr lang="el-GR" sz="3600" dirty="0">
                <a:solidFill>
                  <a:schemeClr val="tx1">
                    <a:lumMod val="95000"/>
                    <a:lumOff val="5000"/>
                  </a:schemeClr>
                </a:solidFill>
              </a:rPr>
              <a:t>Ποια είναι η δική σας οπτική;</a:t>
            </a:r>
            <a:endParaRPr lang="en-US" sz="3600" dirty="0">
              <a:solidFill>
                <a:schemeClr val="tx1">
                  <a:lumMod val="95000"/>
                  <a:lumOff val="5000"/>
                </a:schemeClr>
              </a:solidFill>
            </a:endParaRPr>
          </a:p>
        </p:txBody>
      </p:sp>
    </p:spTree>
    <p:extLst>
      <p:ext uri="{BB962C8B-B14F-4D97-AF65-F5344CB8AC3E}">
        <p14:creationId xmlns:p14="http://schemas.microsoft.com/office/powerpoint/2010/main" val="1926480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838200" y="1327922"/>
            <a:ext cx="10515600" cy="678815"/>
          </a:xfrm>
        </p:spPr>
        <p:txBody>
          <a:bodyPr>
            <a:normAutofit fontScale="90000"/>
          </a:bodyPr>
          <a:lstStyle/>
          <a:p>
            <a:r>
              <a:rPr lang="el-GR" dirty="0"/>
              <a:t>Αναμένουμε απώλειες θέσεων εργασίας λόγω της τεχνολογικής αλλαγής;</a:t>
            </a:r>
            <a:br>
              <a:rPr lang="el-GR" dirty="0"/>
            </a:br>
            <a:r>
              <a:rPr lang="sr-Latn-RS" dirty="0"/>
              <a:t> </a:t>
            </a:r>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260166" y="1973451"/>
            <a:ext cx="11743386" cy="3980720"/>
          </a:xfrm>
        </p:spPr>
        <p:txBody>
          <a:bodyPr>
            <a:normAutofit fontScale="77500" lnSpcReduction="20000"/>
          </a:bodyPr>
          <a:lstStyle/>
          <a:p>
            <a:pPr marL="457200" indent="-457200" algn="just">
              <a:buFont typeface="+mj-lt"/>
              <a:buAutoNum type="arabicPeriod"/>
            </a:pPr>
            <a:r>
              <a:rPr lang="el-GR" dirty="0">
                <a:solidFill>
                  <a:schemeClr val="tx1">
                    <a:lumMod val="95000"/>
                    <a:lumOff val="5000"/>
                  </a:schemeClr>
                </a:solidFill>
              </a:rPr>
              <a:t>Τα ρομπότ μπορεί να μην αντικαταστήσουν τις εργασίες στο σύνολό τους, </a:t>
            </a:r>
            <a:r>
              <a:rPr lang="el-GR" dirty="0">
                <a:solidFill>
                  <a:schemeClr val="accent4"/>
                </a:solidFill>
              </a:rPr>
              <a:t>αλλά μόνο ορισμένα καθήκοντα </a:t>
            </a:r>
            <a:r>
              <a:rPr lang="el-GR" dirty="0">
                <a:solidFill>
                  <a:schemeClr val="tx1">
                    <a:lumMod val="95000"/>
                    <a:lumOff val="5000"/>
                  </a:schemeClr>
                </a:solidFill>
              </a:rPr>
              <a:t>(ειδικά αυτά της ρουτίνας και τα χειρωνακτικά). Αυτό μπορεί να μην οδηγήσει σε απώλεια θέσεων εργασίας σε συνολικό επίπεδο, αλλά σε αναδιάρθρωση του περιεχομένου των καθηκόντων των διαφόρων θέσεων εργασίας.</a:t>
            </a:r>
            <a:endParaRPr lang="sr-Latn-RS" dirty="0">
              <a:solidFill>
                <a:schemeClr val="tx1">
                  <a:lumMod val="95000"/>
                  <a:lumOff val="5000"/>
                </a:schemeClr>
              </a:solidFill>
            </a:endParaRPr>
          </a:p>
          <a:p>
            <a:pPr marL="457200" indent="-457200" algn="just">
              <a:buFont typeface="+mj-lt"/>
              <a:buAutoNum type="arabicPeriod"/>
            </a:pPr>
            <a:r>
              <a:rPr lang="el-GR" dirty="0">
                <a:solidFill>
                  <a:schemeClr val="tx1">
                    <a:lumMod val="95000"/>
                    <a:lumOff val="5000"/>
                  </a:schemeClr>
                </a:solidFill>
              </a:rPr>
              <a:t>Οι εργαζόμενοι </a:t>
            </a:r>
            <a:r>
              <a:rPr lang="el-GR" dirty="0">
                <a:solidFill>
                  <a:schemeClr val="accent4"/>
                </a:solidFill>
              </a:rPr>
              <a:t>μπορούν να προσαρμοστούν στην πρόκληση της αυτοματοποίησης </a:t>
            </a:r>
            <a:r>
              <a:rPr lang="el-GR" dirty="0">
                <a:solidFill>
                  <a:schemeClr val="tx1">
                    <a:lumMod val="95000"/>
                    <a:lumOff val="5000"/>
                  </a:schemeClr>
                </a:solidFill>
              </a:rPr>
              <a:t>αλλάζοντας καθήκοντα, αποτρέποντας έτσι την τεχνολογική ανεργία.</a:t>
            </a:r>
            <a:endParaRPr lang="sr-Latn-RS" dirty="0">
              <a:solidFill>
                <a:schemeClr val="tx1">
                  <a:lumMod val="95000"/>
                  <a:lumOff val="5000"/>
                </a:schemeClr>
              </a:solidFill>
            </a:endParaRPr>
          </a:p>
          <a:p>
            <a:pPr marL="457200" indent="-457200" algn="just">
              <a:buFont typeface="+mj-lt"/>
              <a:buAutoNum type="arabicPeriod"/>
            </a:pPr>
            <a:r>
              <a:rPr lang="el-GR" dirty="0">
                <a:solidFill>
                  <a:schemeClr val="tx1">
                    <a:lumMod val="95000"/>
                    <a:lumOff val="5000"/>
                  </a:schemeClr>
                </a:solidFill>
              </a:rPr>
              <a:t>Πολλές από τις μελέτες εξετάζουν </a:t>
            </a:r>
            <a:r>
              <a:rPr lang="el-GR" dirty="0">
                <a:solidFill>
                  <a:schemeClr val="accent4"/>
                </a:solidFill>
              </a:rPr>
              <a:t>την πιθανότητα να αυτοματοποιηθεί </a:t>
            </a:r>
            <a:r>
              <a:rPr lang="el-GR" dirty="0">
                <a:solidFill>
                  <a:schemeClr val="tx1">
                    <a:lumMod val="95000"/>
                    <a:lumOff val="5000"/>
                  </a:schemeClr>
                </a:solidFill>
              </a:rPr>
              <a:t>μια εργασία, όχι την πιθανότητα να αυτοματοποιηθούν αυτή ή τα καθήκοντα της θέσης. Η εφαρμογή καινοτόμων τεχνολογιών μπορεί</a:t>
            </a:r>
            <a:r>
              <a:rPr lang="en-US" i="1" dirty="0">
                <a:solidFill>
                  <a:srgbClr val="FF0000"/>
                </a:solidFill>
              </a:rPr>
              <a:t>that a job could be automated, not the probability that it or the tasks will </a:t>
            </a:r>
            <a:r>
              <a:rPr lang="en-US" i="1" dirty="0" err="1">
                <a:solidFill>
                  <a:srgbClr val="FF0000"/>
                </a:solidFill>
              </a:rPr>
              <a:t>beautomated</a:t>
            </a:r>
            <a:r>
              <a:rPr lang="en-US" dirty="0">
                <a:solidFill>
                  <a:schemeClr val="tx1">
                    <a:lumMod val="95000"/>
                    <a:lumOff val="5000"/>
                  </a:schemeClr>
                </a:solidFill>
              </a:rPr>
              <a:t>.</a:t>
            </a:r>
            <a:r>
              <a:rPr lang="el-GR" dirty="0">
                <a:solidFill>
                  <a:schemeClr val="tx1">
                    <a:lumMod val="95000"/>
                    <a:lumOff val="5000"/>
                  </a:schemeClr>
                </a:solidFill>
              </a:rPr>
              <a:t> να συνοδεύεται από σημαντικό οικονομικό κόστος.</a:t>
            </a:r>
          </a:p>
          <a:p>
            <a:pPr marL="457200" indent="-457200" algn="just">
              <a:buFont typeface="+mj-lt"/>
              <a:buAutoNum type="arabicPeriod"/>
            </a:pPr>
            <a:r>
              <a:rPr lang="el-GR" dirty="0">
                <a:solidFill>
                  <a:schemeClr val="tx1">
                    <a:lumMod val="95000"/>
                    <a:lumOff val="5000"/>
                  </a:schemeClr>
                </a:solidFill>
              </a:rPr>
              <a:t>Η τεχνολογική αλλαγή δεν καταστρέφει μόνο τις θέσεις εργασίας, </a:t>
            </a:r>
            <a:r>
              <a:rPr lang="el-GR" dirty="0">
                <a:solidFill>
                  <a:srgbClr val="FF7F2A"/>
                </a:solidFill>
              </a:rPr>
              <a:t>αλλά δημιουργεί και νέες</a:t>
            </a:r>
            <a:r>
              <a:rPr lang="el-GR" dirty="0">
                <a:solidFill>
                  <a:schemeClr val="tx1">
                    <a:lumMod val="95000"/>
                    <a:lumOff val="5000"/>
                  </a:schemeClr>
                </a:solidFill>
              </a:rPr>
              <a:t>. Η απασχόληση και οι επενδύσεις σε ρομπότ ενδέχεται να προχωρήσουν παράλληλα, καθώς και οι δύο ενδέχεται να αντικατοπτρίζουν κάποια υποκείμενη μεταβλητή, όπως η ανθεκτικότητα, η ανταγωνιστικότητα ή η καινοτόμος ικανότητα ορισμένων χωρών στον κλάδο της μεταποίησης </a:t>
            </a:r>
          </a:p>
          <a:p>
            <a:pPr marL="457200" indent="-457200" algn="just">
              <a:buFont typeface="+mj-lt"/>
              <a:buAutoNum type="arabicPeriod"/>
            </a:pPr>
            <a:r>
              <a:rPr lang="el-GR" dirty="0">
                <a:solidFill>
                  <a:schemeClr val="tx1">
                    <a:lumMod val="95000"/>
                    <a:lumOff val="5000"/>
                  </a:schemeClr>
                </a:solidFill>
              </a:rPr>
              <a:t>Ωστόσο, οι τεχνολογικές αλλαγές δεν θα επηρεάσουν </a:t>
            </a:r>
            <a:r>
              <a:rPr lang="el-GR" dirty="0">
                <a:solidFill>
                  <a:srgbClr val="FF7F2A"/>
                </a:solidFill>
              </a:rPr>
              <a:t>εξίσου όλα τα άτομα</a:t>
            </a:r>
            <a:r>
              <a:rPr lang="el-GR" dirty="0">
                <a:solidFill>
                  <a:schemeClr val="tx1">
                    <a:lumMod val="95000"/>
                    <a:lumOff val="5000"/>
                  </a:schemeClr>
                </a:solidFill>
              </a:rPr>
              <a:t>, και για ορισμένους ανθρώπους ο κίνδυνος απώλειας θέσεων εργασίας είναι υψηλός καθώς και υπονομευτικός της ποιότητας της εργασίας. Ελλείψει επαρκών ευκαιριών απόκτησης νέων σχετικών δεξιοτήτων, πολλοί από εκείνους που διατρέχουν κίνδυνο απώλειας θέσεων εργασίας ενδέχεται να αναγκαστούν να αναλάβουν θέσεις εργασίας με χαμηλότερες δεξιότητες και χαμηλότερους μισθούς και αυτό θα μπορούσε επίσης να οδηγήσει σε επισφαλείς μορφές απασχόλησης που αυξάνονται παράλληλα με τη μακροχρόνια ανεργία.</a:t>
            </a:r>
          </a:p>
          <a:p>
            <a:pPr marL="457200" indent="-457200" algn="just">
              <a:buFont typeface="+mj-lt"/>
              <a:buAutoNum type="arabicPeriod"/>
            </a:pPr>
            <a:endParaRPr lang="el-GR" dirty="0">
              <a:solidFill>
                <a:schemeClr val="tx1">
                  <a:lumMod val="95000"/>
                  <a:lumOff val="5000"/>
                </a:schemeClr>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
        <p:nvSpPr>
          <p:cNvPr id="2" name="Oval 1"/>
          <p:cNvSpPr/>
          <p:nvPr/>
        </p:nvSpPr>
        <p:spPr>
          <a:xfrm>
            <a:off x="176290" y="1879985"/>
            <a:ext cx="448380" cy="416912"/>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6" name="Oval 5"/>
          <p:cNvSpPr/>
          <p:nvPr/>
        </p:nvSpPr>
        <p:spPr>
          <a:xfrm>
            <a:off x="176290" y="2525514"/>
            <a:ext cx="448380" cy="416912"/>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8" name="Oval 7"/>
          <p:cNvSpPr/>
          <p:nvPr/>
        </p:nvSpPr>
        <p:spPr>
          <a:xfrm>
            <a:off x="176290" y="3046790"/>
            <a:ext cx="448380" cy="416912"/>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0" name="Oval 9"/>
          <p:cNvSpPr/>
          <p:nvPr/>
        </p:nvSpPr>
        <p:spPr>
          <a:xfrm>
            <a:off x="176290" y="4443851"/>
            <a:ext cx="448380" cy="398698"/>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1" name="Oval 10"/>
          <p:cNvSpPr/>
          <p:nvPr/>
        </p:nvSpPr>
        <p:spPr>
          <a:xfrm>
            <a:off x="176290" y="3692319"/>
            <a:ext cx="448380" cy="416912"/>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3202781982"/>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9031" y="1478527"/>
            <a:ext cx="6445827" cy="4297597"/>
          </a:xfrm>
          <a:prstGeom prst="rect">
            <a:avLst/>
          </a:prstGeom>
        </p:spPr>
      </p:pic>
      <p:sp>
        <p:nvSpPr>
          <p:cNvPr id="2" name="TextBox 1"/>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graphicFrame>
        <p:nvGraphicFramePr>
          <p:cNvPr id="11" name="Content Placeholder 3">
            <a:extLst>
              <a:ext uri="{FF2B5EF4-FFF2-40B4-BE49-F238E27FC236}">
                <a16:creationId xmlns:a16="http://schemas.microsoft.com/office/drawing/2014/main" id="{73BD4529-B29F-4F41-AFE7-C589B35F68D4}"/>
              </a:ext>
            </a:extLst>
          </p:cNvPr>
          <p:cNvGraphicFramePr>
            <a:graphicFrameLocks/>
          </p:cNvGraphicFramePr>
          <p:nvPr>
            <p:extLst>
              <p:ext uri="{D42A27DB-BD31-4B8C-83A1-F6EECF244321}">
                <p14:modId xmlns:p14="http://schemas.microsoft.com/office/powerpoint/2010/main" val="751604851"/>
              </p:ext>
            </p:extLst>
          </p:nvPr>
        </p:nvGraphicFramePr>
        <p:xfrm>
          <a:off x="4149969" y="-99746"/>
          <a:ext cx="7845085" cy="1995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5460100" y="-99747"/>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2808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l-GR" sz="4000" dirty="0">
                <a:solidFill>
                  <a:schemeClr val="lt1"/>
                </a:solidFill>
                <a:latin typeface="Calibri"/>
                <a:ea typeface="Calibri"/>
                <a:cs typeface="Calibri"/>
                <a:sym typeface="Calibri"/>
              </a:rPr>
              <a:t>Στόχοι της παρουσίασης</a:t>
            </a:r>
            <a:endParaRPr sz="4000" dirty="0">
              <a:solidFill>
                <a:schemeClr val="lt1"/>
              </a:solidFill>
              <a:latin typeface="Calibri"/>
              <a:ea typeface="Calibri"/>
              <a:cs typeface="Calibri"/>
              <a:sym typeface="Calibri"/>
            </a:endParaRPr>
          </a:p>
        </p:txBody>
      </p:sp>
      <p:sp>
        <p:nvSpPr>
          <p:cNvPr id="92" name="Google Shape;92;gcf7ead7544_0_9"/>
          <p:cNvSpPr txBox="1"/>
          <p:nvPr/>
        </p:nvSpPr>
        <p:spPr>
          <a:xfrm>
            <a:off x="1428175" y="2235700"/>
            <a:ext cx="9401190" cy="1574400"/>
          </a:xfrm>
          <a:prstGeom prst="rect">
            <a:avLst/>
          </a:prstGeom>
          <a:noFill/>
          <a:ln>
            <a:noFill/>
          </a:ln>
        </p:spPr>
        <p:txBody>
          <a:bodyPr spcFirstLastPara="1" wrap="square" lIns="91425" tIns="45700" rIns="91425" bIns="45700" anchor="t" anchorCtr="0">
            <a:normAutofit/>
          </a:bodyPr>
          <a:lstStyle/>
          <a:p>
            <a:pPr lvl="0" algn="just"/>
            <a:r>
              <a:rPr lang="el-GR" sz="2400" i="1" dirty="0">
                <a:solidFill>
                  <a:schemeClr val="dk1"/>
                </a:solidFill>
                <a:ea typeface="Open Sans" panose="020B0606030504020204" pitchFamily="34" charset="0"/>
                <a:cs typeface="Open Sans" panose="020B0606030504020204" pitchFamily="34" charset="0"/>
                <a:sym typeface="Calibri"/>
              </a:rPr>
              <a:t>Κατανόηση των αλλαγών που επιδρούν στο χώρο εργασίας</a:t>
            </a:r>
            <a:r>
              <a:rPr lang="sr-Latn-RS" sz="2400" dirty="0">
                <a:solidFill>
                  <a:schemeClr val="dk1"/>
                </a:solidFill>
                <a:ea typeface="Open Sans" panose="020B0606030504020204" pitchFamily="34" charset="0"/>
                <a:cs typeface="Open Sans" panose="020B0606030504020204" pitchFamily="34" charset="0"/>
                <a:sym typeface="Calibri"/>
              </a:rPr>
              <a:t> </a:t>
            </a:r>
            <a:endParaRPr sz="1800" dirty="0">
              <a:ea typeface="Open Sans" panose="020B0606030504020204" pitchFamily="34" charset="0"/>
              <a:cs typeface="Open Sans" panose="020B0606030504020204" pitchFamily="34" charset="0"/>
            </a:endParaRPr>
          </a:p>
        </p:txBody>
      </p:sp>
      <p:grpSp>
        <p:nvGrpSpPr>
          <p:cNvPr id="93" name="Google Shape;93;gcf7ead7544_0_9"/>
          <p:cNvGrpSpPr/>
          <p:nvPr/>
        </p:nvGrpSpPr>
        <p:grpSpPr>
          <a:xfrm>
            <a:off x="779938" y="2109548"/>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1</a:t>
              </a:r>
              <a:endParaRPr sz="1800" b="1">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771149" y="2961980"/>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1419386" y="3006380"/>
            <a:ext cx="9056068" cy="1064400"/>
          </a:xfrm>
          <a:prstGeom prst="rect">
            <a:avLst/>
          </a:prstGeom>
          <a:noFill/>
          <a:ln>
            <a:noFill/>
          </a:ln>
        </p:spPr>
        <p:txBody>
          <a:bodyPr spcFirstLastPara="1" wrap="square" lIns="91425" tIns="45700" rIns="91425" bIns="45700" anchor="t" anchorCtr="0">
            <a:normAutofit/>
          </a:bodyPr>
          <a:lstStyle/>
          <a:p>
            <a:pPr marR="0" indent="0" algn="just">
              <a:lnSpc>
                <a:spcPct val="100000"/>
              </a:lnSpc>
              <a:spcBef>
                <a:spcPts val="0"/>
              </a:spcBef>
              <a:spcAft>
                <a:spcPts val="0"/>
              </a:spcAft>
              <a:buClr>
                <a:schemeClr val="dk1"/>
              </a:buClr>
              <a:buSzPts val="2400"/>
              <a:buFont typeface="Arial"/>
              <a:buNone/>
            </a:pPr>
            <a:r>
              <a:rPr lang="el-GR" sz="2400" i="1" dirty="0">
                <a:sym typeface="Calibri"/>
              </a:rPr>
              <a:t>Κατανόηση των συνεπειών των αλλαγών για το χώρο εργασίας</a:t>
            </a:r>
            <a:endParaRPr lang="en-US" sz="2400" i="1"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24" y="3837355"/>
            <a:ext cx="2009336" cy="132926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3123" y="3837355"/>
            <a:ext cx="1993725" cy="132926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6251" y="3837355"/>
            <a:ext cx="1786078" cy="1339558"/>
          </a:xfrm>
          <a:prstGeom prst="rect">
            <a:avLst/>
          </a:prstGeom>
        </p:spPr>
      </p:pic>
      <p:pic>
        <p:nvPicPr>
          <p:cNvPr id="16" name="Picture 2" descr="woman in red and white floral dress standing beside man in blue t-shi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1067" y="3812789"/>
            <a:ext cx="1916016" cy="13689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9687" y="3837472"/>
            <a:ext cx="1993725" cy="1329150"/>
          </a:xfrm>
          <a:prstGeom prst="rect">
            <a:avLst/>
          </a:prstGeom>
        </p:spPr>
      </p:pic>
    </p:spTree>
    <p:extLst>
      <p:ext uri="{BB962C8B-B14F-4D97-AF65-F5344CB8AC3E}">
        <p14:creationId xmlns:p14="http://schemas.microsoft.com/office/powerpoint/2010/main" val="262826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285" y="5101659"/>
            <a:ext cx="10515600" cy="678815"/>
          </a:xfrm>
        </p:spPr>
        <p:txBody>
          <a:bodyPr>
            <a:normAutofit/>
          </a:bodyPr>
          <a:lstStyle/>
          <a:p>
            <a:r>
              <a:rPr lang="sr-Latn-RS" sz="1200" dirty="0">
                <a:solidFill>
                  <a:schemeClr val="tx1"/>
                </a:solidFill>
              </a:rPr>
              <a:t>https://ec.europa.eu/info/sites/info/files/green_paper_ageing_factsheet_en_2.pdf</a:t>
            </a:r>
          </a:p>
        </p:txBody>
      </p:sp>
      <p:sp>
        <p:nvSpPr>
          <p:cNvPr id="8" name="Content Placeholder 7"/>
          <p:cNvSpPr>
            <a:spLocks noGrp="1"/>
          </p:cNvSpPr>
          <p:nvPr>
            <p:ph sz="quarter" idx="4"/>
          </p:nvPr>
        </p:nvSpPr>
        <p:spPr>
          <a:xfrm>
            <a:off x="6096000" y="1631853"/>
            <a:ext cx="5523209" cy="3951674"/>
          </a:xfrm>
        </p:spPr>
        <p:txBody>
          <a:bodyPr>
            <a:normAutofit fontScale="92500" lnSpcReduction="20000"/>
          </a:bodyPr>
          <a:lstStyle/>
          <a:p>
            <a:r>
              <a:rPr lang="el-GR" dirty="0">
                <a:solidFill>
                  <a:schemeClr val="tx1">
                    <a:lumMod val="95000"/>
                    <a:lumOff val="5000"/>
                  </a:schemeClr>
                </a:solidFill>
              </a:rPr>
              <a:t>Η παγκόσμια αύξηση του ποσοστού των ηλικιωμένων θα οδηγήσει σε μείωση του ρυθμού ανάπτυξης του δυνητικού εργατικού δυναμικού</a:t>
            </a:r>
          </a:p>
          <a:p>
            <a:pPr marL="0" indent="0">
              <a:buNone/>
            </a:pPr>
            <a:endParaRPr lang="el-GR" dirty="0">
              <a:solidFill>
                <a:schemeClr val="tx1">
                  <a:lumMod val="95000"/>
                  <a:lumOff val="5000"/>
                </a:schemeClr>
              </a:solidFill>
            </a:endParaRPr>
          </a:p>
          <a:p>
            <a:r>
              <a:rPr lang="el-GR" dirty="0">
                <a:solidFill>
                  <a:schemeClr val="tx1">
                    <a:lumMod val="95000"/>
                    <a:lumOff val="5000"/>
                  </a:schemeClr>
                </a:solidFill>
              </a:rPr>
              <a:t>Στις αναδυόμενες και αναπτυσσόμενες χώρες, η μεταβαλλόμενη δυναμική του πληθυσμού έχει οδηγήσει σε αύξηση του ποσοστού του νεαρού πληθυσμού που εισέρχεται στην αγορά εργασίας</a:t>
            </a:r>
          </a:p>
          <a:p>
            <a:endParaRPr lang="el-GR" dirty="0">
              <a:solidFill>
                <a:schemeClr val="tx1">
                  <a:lumMod val="95000"/>
                  <a:lumOff val="5000"/>
                </a:schemeClr>
              </a:solidFill>
            </a:endParaRPr>
          </a:p>
          <a:p>
            <a:r>
              <a:rPr lang="el-GR" dirty="0">
                <a:solidFill>
                  <a:schemeClr val="tx1">
                    <a:lumMod val="95000"/>
                    <a:lumOff val="5000"/>
                  </a:schemeClr>
                </a:solidFill>
              </a:rPr>
              <a:t>Η αύξηση του μορφωτικού επιπέδου και η μεγαλύτερη παραμονή στην εκπαιδευτική διαδικασία θα συνεχίσουν επίσης να μειώνουν τα ποσοστά συμμετοχής των νέων, ιδίως στις αναδυόμενες και αναπτυσσόμενες χώρες </a:t>
            </a:r>
          </a:p>
          <a:p>
            <a:endParaRPr lang="el-GR" dirty="0">
              <a:solidFill>
                <a:schemeClr val="tx1">
                  <a:lumMod val="95000"/>
                  <a:lumOff val="5000"/>
                </a:schemeClr>
              </a:solidFill>
            </a:endParaRPr>
          </a:p>
          <a:p>
            <a:endParaRPr lang="en-US" dirty="0"/>
          </a:p>
        </p:txBody>
      </p:sp>
      <p:sp>
        <p:nvSpPr>
          <p:cNvPr id="4" name="Footer Placeholder 3"/>
          <p:cNvSpPr>
            <a:spLocks noGrp="1"/>
          </p:cNvSpPr>
          <p:nvPr>
            <p:ph type="ftr" sz="quarter" idx="11"/>
          </p:nvPr>
        </p:nvSpPr>
        <p:spPr/>
        <p:txBody>
          <a:bodyPr/>
          <a:lstStyle/>
          <a:p>
            <a:r>
              <a:rPr lang="lt-LT"/>
              <a:t>connect-erasmus.eu</a:t>
            </a:r>
          </a:p>
        </p:txBody>
      </p:sp>
      <p:pic>
        <p:nvPicPr>
          <p:cNvPr id="5" name="Picture 4"/>
          <p:cNvPicPr>
            <a:picLocks noChangeAspect="1"/>
          </p:cNvPicPr>
          <p:nvPr/>
        </p:nvPicPr>
        <p:blipFill>
          <a:blip r:embed="rId3"/>
          <a:stretch>
            <a:fillRect/>
          </a:stretch>
        </p:blipFill>
        <p:spPr>
          <a:xfrm>
            <a:off x="836613" y="1828800"/>
            <a:ext cx="4501410" cy="3272859"/>
          </a:xfrm>
          <a:prstGeom prst="rect">
            <a:avLst/>
          </a:prstGeom>
        </p:spPr>
      </p:pic>
    </p:spTree>
    <p:extLst>
      <p:ext uri="{BB962C8B-B14F-4D97-AF65-F5344CB8AC3E}">
        <p14:creationId xmlns:p14="http://schemas.microsoft.com/office/powerpoint/2010/main" val="3469494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dirty="0"/>
              <a:t>connect-erasmus.eu</a:t>
            </a:r>
          </a:p>
        </p:txBody>
      </p:sp>
      <p:sp>
        <p:nvSpPr>
          <p:cNvPr id="2" name="TextBox 1"/>
          <p:cNvSpPr txBox="1"/>
          <p:nvPr/>
        </p:nvSpPr>
        <p:spPr>
          <a:xfrm>
            <a:off x="7370618" y="2789381"/>
            <a:ext cx="4553528" cy="646331"/>
          </a:xfrm>
          <a:prstGeom prst="rect">
            <a:avLst/>
          </a:prstGeom>
          <a:noFill/>
        </p:spPr>
        <p:txBody>
          <a:bodyPr wrap="square" rtlCol="0">
            <a:spAutoFit/>
          </a:bodyPr>
          <a:lstStyle/>
          <a:p>
            <a:r>
              <a:rPr lang="en-US" dirty="0"/>
              <a:t>https://audiovisual.ec.europa.eu/en/video/I-192114?&amp;lg=EN</a:t>
            </a:r>
          </a:p>
        </p:txBody>
      </p:sp>
      <p:pic>
        <p:nvPicPr>
          <p:cNvPr id="3" name="Picture 2"/>
          <p:cNvPicPr>
            <a:picLocks noChangeAspect="1"/>
          </p:cNvPicPr>
          <p:nvPr/>
        </p:nvPicPr>
        <p:blipFill>
          <a:blip r:embed="rId2"/>
          <a:stretch>
            <a:fillRect/>
          </a:stretch>
        </p:blipFill>
        <p:spPr>
          <a:xfrm>
            <a:off x="1542473" y="1533236"/>
            <a:ext cx="5517699" cy="3103706"/>
          </a:xfrm>
          <a:prstGeom prst="rect">
            <a:avLst/>
          </a:prstGeom>
        </p:spPr>
      </p:pic>
    </p:spTree>
    <p:extLst>
      <p:ext uri="{BB962C8B-B14F-4D97-AF65-F5344CB8AC3E}">
        <p14:creationId xmlns:p14="http://schemas.microsoft.com/office/powerpoint/2010/main" val="3719844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AD8E77BE-E075-44E0-B6C0-175391DA8D95}"/>
              </a:ext>
            </a:extLst>
          </p:cNvPr>
          <p:cNvSpPr>
            <a:spLocks noGrp="1"/>
          </p:cNvSpPr>
          <p:nvPr>
            <p:ph type="title"/>
          </p:nvPr>
        </p:nvSpPr>
        <p:spPr>
          <a:xfrm>
            <a:off x="361877" y="1009465"/>
            <a:ext cx="11452859" cy="781685"/>
          </a:xfrm>
        </p:spPr>
        <p:txBody>
          <a:bodyPr>
            <a:normAutofit fontScale="90000"/>
          </a:bodyPr>
          <a:lstStyle/>
          <a:p>
            <a:r>
              <a:rPr lang="el-GR" dirty="0"/>
              <a:t>Πιθανή επίδραση των δημογραφικών αλλαγών στον αριθμό και στην ποιότητα των θέσεων εργασίας</a:t>
            </a:r>
            <a:endParaRPr lang="en-US" dirty="0"/>
          </a:p>
        </p:txBody>
      </p:sp>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6" name="Teksto vietos rezervavimo ženklas 5">
            <a:extLst>
              <a:ext uri="{FF2B5EF4-FFF2-40B4-BE49-F238E27FC236}">
                <a16:creationId xmlns:a16="http://schemas.microsoft.com/office/drawing/2014/main" id="{28CF4E05-41E6-4899-8582-4F1C6202BCEE}"/>
              </a:ext>
            </a:extLst>
          </p:cNvPr>
          <p:cNvSpPr>
            <a:spLocks noGrp="1"/>
          </p:cNvSpPr>
          <p:nvPr>
            <p:ph type="body" sz="quarter" idx="10"/>
          </p:nvPr>
        </p:nvSpPr>
        <p:spPr>
          <a:xfrm>
            <a:off x="1311441" y="1872734"/>
            <a:ext cx="9553732" cy="272778"/>
          </a:xfrm>
        </p:spPr>
        <p:txBody>
          <a:bodyPr>
            <a:noAutofit/>
          </a:bodyPr>
          <a:lstStyle/>
          <a:p>
            <a:pPr lvl="0"/>
            <a:r>
              <a:rPr lang="el-GR" sz="2400" dirty="0">
                <a:solidFill>
                  <a:srgbClr val="FF7F2A"/>
                </a:solidFill>
              </a:rPr>
              <a:t>Νέες ευκαιρίες απασχόλησης αναμένεται επίσης να προκύψουν σύμφωνα με τη γήρανση του πληθυσμού</a:t>
            </a:r>
          </a:p>
          <a:p>
            <a:pPr lvl="0"/>
            <a:endParaRPr lang="el-GR" sz="2400" dirty="0">
              <a:solidFill>
                <a:srgbClr val="FF7F2A"/>
              </a:solidFill>
            </a:endParaRPr>
          </a:p>
        </p:txBody>
      </p:sp>
      <p:sp>
        <p:nvSpPr>
          <p:cNvPr id="8" name="Teksto vietos rezervavimo ženklas 7">
            <a:extLst>
              <a:ext uri="{FF2B5EF4-FFF2-40B4-BE49-F238E27FC236}">
                <a16:creationId xmlns:a16="http://schemas.microsoft.com/office/drawing/2014/main" id="{BAEB6828-AA17-4327-B003-B1041BD701CF}"/>
              </a:ext>
            </a:extLst>
          </p:cNvPr>
          <p:cNvSpPr>
            <a:spLocks noGrp="1"/>
          </p:cNvSpPr>
          <p:nvPr>
            <p:ph type="body" sz="quarter" idx="13"/>
          </p:nvPr>
        </p:nvSpPr>
        <p:spPr>
          <a:xfrm>
            <a:off x="1334905" y="3513954"/>
            <a:ext cx="9171730" cy="315562"/>
          </a:xfrm>
        </p:spPr>
        <p:txBody>
          <a:bodyPr>
            <a:noAutofit/>
          </a:bodyPr>
          <a:lstStyle/>
          <a:p>
            <a:r>
              <a:rPr lang="el-GR" sz="2400" dirty="0">
                <a:solidFill>
                  <a:srgbClr val="FF7F2A"/>
                </a:solidFill>
              </a:rPr>
              <a:t>Η ένταξη περισσότερων ατόμων στην απασχόληση θα αποτελέσει προτεραιότητα σε πολλές χώρες</a:t>
            </a:r>
          </a:p>
          <a:p>
            <a:endParaRPr lang="el-GR" sz="2400" dirty="0">
              <a:solidFill>
                <a:srgbClr val="FF7F2A"/>
              </a:solidFill>
            </a:endParaRPr>
          </a:p>
        </p:txBody>
      </p:sp>
      <p:sp>
        <p:nvSpPr>
          <p:cNvPr id="9"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303658" y="2570607"/>
            <a:ext cx="10217126" cy="381295"/>
          </a:xfrm>
        </p:spPr>
        <p:txBody>
          <a:bodyPr>
            <a:noAutofit/>
          </a:bodyPr>
          <a:lstStyle/>
          <a:p>
            <a:r>
              <a:rPr lang="el-GR" sz="1800" dirty="0"/>
              <a:t>Το μεγαλύτερο προσδόκιμο ζωής είναι πιθανό να επιφέρει ευκαιρίες απασχόλησης σε αναδυόμενους τομείς, όπως οι τομείς της υγείας και της μακροχρόνιας περίθαλψης.</a:t>
            </a:r>
          </a:p>
          <a:p>
            <a:endParaRPr lang="el-GR" sz="1800" dirty="0"/>
          </a:p>
        </p:txBody>
      </p:sp>
      <p:sp>
        <p:nvSpPr>
          <p:cNvPr id="15" name="Lygiašonis trikampis 14">
            <a:extLst>
              <a:ext uri="{FF2B5EF4-FFF2-40B4-BE49-F238E27FC236}">
                <a16:creationId xmlns:a16="http://schemas.microsoft.com/office/drawing/2014/main" id="{65AE614E-90E8-4063-B51C-25D2BD540429}"/>
              </a:ext>
            </a:extLst>
          </p:cNvPr>
          <p:cNvSpPr/>
          <p:nvPr/>
        </p:nvSpPr>
        <p:spPr>
          <a:xfrm rot="5400000">
            <a:off x="672335" y="202341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6" name="Stačiakampis 15">
            <a:extLst>
              <a:ext uri="{FF2B5EF4-FFF2-40B4-BE49-F238E27FC236}">
                <a16:creationId xmlns:a16="http://schemas.microsoft.com/office/drawing/2014/main" id="{4D5A4894-2993-4DAA-8D51-A1D8709A92BB}"/>
              </a:ext>
            </a:extLst>
          </p:cNvPr>
          <p:cNvSpPr/>
          <p:nvPr/>
        </p:nvSpPr>
        <p:spPr>
          <a:xfrm>
            <a:off x="741159" y="2058200"/>
            <a:ext cx="319318" cy="369332"/>
          </a:xfrm>
          <a:prstGeom prst="rect">
            <a:avLst/>
          </a:prstGeom>
        </p:spPr>
        <p:txBody>
          <a:bodyPr wrap="square">
            <a:spAutoFit/>
          </a:bodyPr>
          <a:lstStyle/>
          <a:p>
            <a:r>
              <a:rPr lang="en-US" b="1" dirty="0">
                <a:solidFill>
                  <a:schemeClr val="bg1"/>
                </a:solidFill>
                <a:latin typeface="+mj-lt"/>
              </a:rPr>
              <a:t>1</a:t>
            </a:r>
            <a:endParaRPr lang="lt-LT" b="1" dirty="0">
              <a:solidFill>
                <a:schemeClr val="bg1"/>
              </a:solidFill>
              <a:latin typeface="+mj-lt"/>
            </a:endParaRPr>
          </a:p>
        </p:txBody>
      </p:sp>
      <p:sp>
        <p:nvSpPr>
          <p:cNvPr id="17" name="Lygiašonis trikampis 16">
            <a:extLst>
              <a:ext uri="{FF2B5EF4-FFF2-40B4-BE49-F238E27FC236}">
                <a16:creationId xmlns:a16="http://schemas.microsoft.com/office/drawing/2014/main" id="{0BC9123D-A79A-4830-A53B-4DAFF16B4302}"/>
              </a:ext>
            </a:extLst>
          </p:cNvPr>
          <p:cNvSpPr/>
          <p:nvPr/>
        </p:nvSpPr>
        <p:spPr>
          <a:xfrm rot="5400000">
            <a:off x="672334" y="3604596"/>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8" name="Stačiakampis 17">
            <a:extLst>
              <a:ext uri="{FF2B5EF4-FFF2-40B4-BE49-F238E27FC236}">
                <a16:creationId xmlns:a16="http://schemas.microsoft.com/office/drawing/2014/main" id="{13081360-5B69-4AD6-83FC-7F7147EE996F}"/>
              </a:ext>
            </a:extLst>
          </p:cNvPr>
          <p:cNvSpPr/>
          <p:nvPr/>
        </p:nvSpPr>
        <p:spPr>
          <a:xfrm>
            <a:off x="730066" y="3639385"/>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22" name="Stačiakampis 21">
            <a:extLst>
              <a:ext uri="{FF2B5EF4-FFF2-40B4-BE49-F238E27FC236}">
                <a16:creationId xmlns:a16="http://schemas.microsoft.com/office/drawing/2014/main" id="{215B05C8-04F1-465A-9A77-4AD955AFE366}"/>
              </a:ext>
            </a:extLst>
          </p:cNvPr>
          <p:cNvSpPr/>
          <p:nvPr/>
        </p:nvSpPr>
        <p:spPr>
          <a:xfrm>
            <a:off x="828056" y="4787036"/>
            <a:ext cx="319318" cy="369332"/>
          </a:xfrm>
          <a:prstGeom prst="rect">
            <a:avLst/>
          </a:prstGeom>
        </p:spPr>
        <p:txBody>
          <a:bodyPr wrap="none">
            <a:spAutoFit/>
          </a:bodyPr>
          <a:lstStyle/>
          <a:p>
            <a:r>
              <a:rPr lang="sr-Latn-RS" b="1" dirty="0">
                <a:solidFill>
                  <a:schemeClr val="bg1"/>
                </a:solidFill>
                <a:latin typeface="+mj-lt"/>
              </a:rPr>
              <a:t>3</a:t>
            </a:r>
            <a:endParaRPr lang="lt-LT" b="1" dirty="0">
              <a:solidFill>
                <a:schemeClr val="bg1"/>
              </a:solidFill>
              <a:latin typeface="+mj-lt"/>
            </a:endParaRPr>
          </a:p>
        </p:txBody>
      </p:sp>
      <p:sp>
        <p:nvSpPr>
          <p:cNvPr id="26"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349618" y="4227299"/>
            <a:ext cx="10125206" cy="1119473"/>
          </a:xfrm>
        </p:spPr>
        <p:txBody>
          <a:bodyPr>
            <a:normAutofit/>
          </a:bodyPr>
          <a:lstStyle/>
          <a:p>
            <a:r>
              <a:rPr lang="el-GR" sz="1800" dirty="0"/>
              <a:t>Οι δυνητικοί τρόποι για τον μετριασμό της χαμηλότερης αύξησης του εργατικού δυναμικού που αναφέρεται στη βιβλιογραφία περιλαμβάνουν τη μετανάστευση, την επέκταση του εργασιακής ζωής των εργαζομένων μεγαλύτερης ηλικίας, την ενθάρρυνση της μεγαλύτερης συμμετοχής των γυναικών στην αγορά εργασίας, το άνοιγμα της αγοράς εργασίας σε άτομα με αναπηρίες...</a:t>
            </a:r>
            <a:endParaRPr lang="sr-Latn-RS" sz="1600" dirty="0"/>
          </a:p>
          <a:p>
            <a:endParaRPr lang="lt-LT" sz="1400" dirty="0"/>
          </a:p>
        </p:txBody>
      </p:sp>
    </p:spTree>
    <p:extLst>
      <p:ext uri="{BB962C8B-B14F-4D97-AF65-F5344CB8AC3E}">
        <p14:creationId xmlns:p14="http://schemas.microsoft.com/office/powerpoint/2010/main" val="3042397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0846" y="1593442"/>
            <a:ext cx="6246160" cy="4164107"/>
          </a:xfrm>
          <a:prstGeom prst="rect">
            <a:avLst/>
          </a:prstGeom>
        </p:spPr>
      </p:pic>
      <p:sp>
        <p:nvSpPr>
          <p:cNvPr id="2" name="TextBox 1"/>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graphicFrame>
        <p:nvGraphicFramePr>
          <p:cNvPr id="9" name="Content Placeholder 3">
            <a:extLst>
              <a:ext uri="{FF2B5EF4-FFF2-40B4-BE49-F238E27FC236}">
                <a16:creationId xmlns:a16="http://schemas.microsoft.com/office/drawing/2014/main" id="{FB06CD8E-AB00-4FE6-B41A-137123FE2469}"/>
              </a:ext>
            </a:extLst>
          </p:cNvPr>
          <p:cNvGraphicFramePr>
            <a:graphicFrameLocks/>
          </p:cNvGraphicFramePr>
          <p:nvPr>
            <p:extLst>
              <p:ext uri="{D42A27DB-BD31-4B8C-83A1-F6EECF244321}">
                <p14:modId xmlns:p14="http://schemas.microsoft.com/office/powerpoint/2010/main" val="2421341095"/>
              </p:ext>
            </p:extLst>
          </p:nvPr>
        </p:nvGraphicFramePr>
        <p:xfrm>
          <a:off x="5540521" y="214905"/>
          <a:ext cx="6023406" cy="162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3">
            <a:extLst>
              <a:ext uri="{FF2B5EF4-FFF2-40B4-BE49-F238E27FC236}">
                <a16:creationId xmlns:a16="http://schemas.microsoft.com/office/drawing/2014/main" id="{9F986AFE-30FA-4BE1-950C-BAE37BA5ABC7}"/>
              </a:ext>
            </a:extLst>
          </p:cNvPr>
          <p:cNvGraphicFramePr>
            <a:graphicFrameLocks/>
          </p:cNvGraphicFramePr>
          <p:nvPr>
            <p:extLst>
              <p:ext uri="{D42A27DB-BD31-4B8C-83A1-F6EECF244321}">
                <p14:modId xmlns:p14="http://schemas.microsoft.com/office/powerpoint/2010/main" val="4138893225"/>
              </p:ext>
            </p:extLst>
          </p:nvPr>
        </p:nvGraphicFramePr>
        <p:xfrm>
          <a:off x="3896751" y="28684"/>
          <a:ext cx="8024634" cy="19950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Oval 6"/>
          <p:cNvSpPr/>
          <p:nvPr/>
        </p:nvSpPr>
        <p:spPr>
          <a:xfrm>
            <a:off x="6897686" y="0"/>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215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lt-LT"/>
              <a:t>connect-erasmus.eu</a:t>
            </a:r>
          </a:p>
        </p:txBody>
      </p:sp>
      <p:sp>
        <p:nvSpPr>
          <p:cNvPr id="5" name="Rectangle 4"/>
          <p:cNvSpPr/>
          <p:nvPr/>
        </p:nvSpPr>
        <p:spPr>
          <a:xfrm>
            <a:off x="1055077" y="1899138"/>
            <a:ext cx="6352722" cy="2968284"/>
          </a:xfrm>
          <a:prstGeom prst="rect">
            <a:avLst/>
          </a:prstGeom>
          <a:solidFill>
            <a:schemeClr val="accent2"/>
          </a:solidFill>
          <a:ln w="19050">
            <a:solidFill>
              <a:srgbClr val="B23D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t>Η διαδικασία με την οποία οι επιχειρήσεις ή άλλοι οργανισμοί αναπτύσσουν διεθνή επιρροή ή αρχίζουν να λειτουργούν σε διεθνή κλίμακα. </a:t>
            </a:r>
          </a:p>
          <a:p>
            <a:pPr algn="just"/>
            <a:endParaRPr lang="el-GR" dirty="0"/>
          </a:p>
          <a:p>
            <a:pPr algn="just"/>
            <a:r>
              <a:rPr lang="el-GR" dirty="0"/>
              <a:t>Περιλαμβάνει τη διεθνοποίηση της παραγωγής, της χρηματοδότησης (συμπεριλαμβανομένων των εμβασμάτων), του εμπορίου και της μετανάστευσης. (ΔΟΕ, 2017)</a:t>
            </a:r>
          </a:p>
        </p:txBody>
      </p:sp>
      <p:sp>
        <p:nvSpPr>
          <p:cNvPr id="6" name="Title 1"/>
          <p:cNvSpPr>
            <a:spLocks noGrp="1"/>
          </p:cNvSpPr>
          <p:nvPr>
            <p:ph type="title"/>
          </p:nvPr>
        </p:nvSpPr>
        <p:spPr>
          <a:xfrm>
            <a:off x="1055077" y="812389"/>
            <a:ext cx="5876632" cy="684211"/>
          </a:xfrm>
        </p:spPr>
        <p:txBody>
          <a:bodyPr>
            <a:normAutofit fontScale="90000"/>
          </a:bodyPr>
          <a:lstStyle/>
          <a:p>
            <a:r>
              <a:rPr lang="el-GR" dirty="0"/>
              <a:t>Παγκοσμιοποίηση</a:t>
            </a:r>
            <a:endParaRPr lang="sr-Latn-RS" dirty="0"/>
          </a:p>
        </p:txBody>
      </p:sp>
    </p:spTree>
    <p:extLst>
      <p:ext uri="{BB962C8B-B14F-4D97-AF65-F5344CB8AC3E}">
        <p14:creationId xmlns:p14="http://schemas.microsoft.com/office/powerpoint/2010/main" val="339261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AD8E77BE-E075-44E0-B6C0-175391DA8D95}"/>
              </a:ext>
            </a:extLst>
          </p:cNvPr>
          <p:cNvSpPr>
            <a:spLocks noGrp="1"/>
          </p:cNvSpPr>
          <p:nvPr>
            <p:ph type="title"/>
          </p:nvPr>
        </p:nvSpPr>
        <p:spPr>
          <a:xfrm>
            <a:off x="0" y="920703"/>
            <a:ext cx="12192000" cy="781685"/>
          </a:xfrm>
        </p:spPr>
        <p:txBody>
          <a:bodyPr>
            <a:normAutofit fontScale="90000"/>
          </a:bodyPr>
          <a:lstStyle/>
          <a:p>
            <a:r>
              <a:rPr lang="el-GR" dirty="0"/>
              <a:t>Δυνατή επίδραση της παγκοσμιοποίησης στον αριθμό και στην ποιότητα των θέσεων εργασίας</a:t>
            </a:r>
            <a:endParaRPr lang="en-US" dirty="0"/>
          </a:p>
        </p:txBody>
      </p:sp>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6" name="Teksto vietos rezervavimo ženklas 5">
            <a:extLst>
              <a:ext uri="{FF2B5EF4-FFF2-40B4-BE49-F238E27FC236}">
                <a16:creationId xmlns:a16="http://schemas.microsoft.com/office/drawing/2014/main" id="{28CF4E05-41E6-4899-8582-4F1C6202BCEE}"/>
              </a:ext>
            </a:extLst>
          </p:cNvPr>
          <p:cNvSpPr>
            <a:spLocks noGrp="1"/>
          </p:cNvSpPr>
          <p:nvPr>
            <p:ph type="body" sz="quarter" idx="10"/>
          </p:nvPr>
        </p:nvSpPr>
        <p:spPr>
          <a:xfrm>
            <a:off x="1303658" y="1702388"/>
            <a:ext cx="10888342" cy="238308"/>
          </a:xfrm>
        </p:spPr>
        <p:txBody>
          <a:bodyPr>
            <a:noAutofit/>
          </a:bodyPr>
          <a:lstStyle/>
          <a:p>
            <a:pPr lvl="0"/>
            <a:r>
              <a:rPr lang="el-GR" sz="2400" dirty="0">
                <a:solidFill>
                  <a:srgbClr val="FF7F2A"/>
                </a:solidFill>
              </a:rPr>
              <a:t>Ο παγκόσμιος ανταγωνισμός θεωρείται ολοένα και περισσότερο πηγή διεύρυνσης της μισθολογικής ανισότητας τόσο στις ανεπτυγμένες όσο και στις αναπτυσσόμενες χώρες</a:t>
            </a:r>
          </a:p>
          <a:p>
            <a:pPr lvl="0"/>
            <a:endParaRPr lang="el-GR" sz="2400" dirty="0">
              <a:solidFill>
                <a:srgbClr val="FF7F2A"/>
              </a:solidFill>
            </a:endParaRPr>
          </a:p>
        </p:txBody>
      </p:sp>
      <p:sp>
        <p:nvSpPr>
          <p:cNvPr id="8" name="Teksto vietos rezervavimo ženklas 7">
            <a:extLst>
              <a:ext uri="{FF2B5EF4-FFF2-40B4-BE49-F238E27FC236}">
                <a16:creationId xmlns:a16="http://schemas.microsoft.com/office/drawing/2014/main" id="{BAEB6828-AA17-4327-B003-B1041BD701CF}"/>
              </a:ext>
            </a:extLst>
          </p:cNvPr>
          <p:cNvSpPr>
            <a:spLocks noGrp="1"/>
          </p:cNvSpPr>
          <p:nvPr>
            <p:ph type="body" sz="quarter" idx="13"/>
          </p:nvPr>
        </p:nvSpPr>
        <p:spPr>
          <a:xfrm>
            <a:off x="1303658" y="3911508"/>
            <a:ext cx="10682016" cy="238309"/>
          </a:xfrm>
        </p:spPr>
        <p:txBody>
          <a:bodyPr>
            <a:noAutofit/>
          </a:bodyPr>
          <a:lstStyle/>
          <a:p>
            <a:r>
              <a:rPr lang="el-GR" sz="2400" dirty="0">
                <a:solidFill>
                  <a:srgbClr val="FF7F2A"/>
                </a:solidFill>
              </a:rPr>
              <a:t>Το αυξανόμενο εμπόριο με αναπτυσσόμενες οικονομίες μπορεί να επιδείνωσε την ανισότητα των αποδοχών μειώνοντας τους μισθούς εργασίας χαμηλής ειδίκευσης στις ανεπτυγμένες οικονομίες</a:t>
            </a:r>
          </a:p>
          <a:p>
            <a:endParaRPr lang="el-GR" sz="2400" dirty="0">
              <a:solidFill>
                <a:srgbClr val="FF7F2A"/>
              </a:solidFill>
            </a:endParaRPr>
          </a:p>
        </p:txBody>
      </p:sp>
      <p:sp>
        <p:nvSpPr>
          <p:cNvPr id="9"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349618" y="2462233"/>
            <a:ext cx="10217126" cy="381295"/>
          </a:xfrm>
        </p:spPr>
        <p:txBody>
          <a:bodyPr>
            <a:noAutofit/>
          </a:bodyPr>
          <a:lstStyle/>
          <a:p>
            <a:endParaRPr lang="el-GR" sz="1800" dirty="0"/>
          </a:p>
          <a:p>
            <a:r>
              <a:rPr lang="el-GR" sz="1800" dirty="0"/>
              <a:t>Στις ανεπτυγμένες χώρες ο ανταγωνισμός για το ταλέντο μπορεί να ενταθεί. Στις αναπτυσσόμενες χώρες,</a:t>
            </a:r>
            <a:r>
              <a:rPr lang="en-US" sz="1800" dirty="0"/>
              <a:t> </a:t>
            </a:r>
            <a:r>
              <a:rPr lang="el-GR" sz="1800" dirty="0"/>
              <a:t>τα οφέλη από την  αύξηση της παραγωγικότητας (</a:t>
            </a:r>
            <a:r>
              <a:rPr lang="en-US" sz="1800" dirty="0"/>
              <a:t>productivity gains)</a:t>
            </a:r>
            <a:r>
              <a:rPr lang="el-GR" sz="1800" dirty="0"/>
              <a:t> μπορεί να διατεθούν δυσανάλογα σε εργαζομένους υψηλής ειδίκευσης.</a:t>
            </a:r>
          </a:p>
          <a:p>
            <a:endParaRPr lang="el-GR" sz="1800" dirty="0"/>
          </a:p>
        </p:txBody>
      </p:sp>
      <p:sp>
        <p:nvSpPr>
          <p:cNvPr id="15" name="Lygiašonis trikampis 14">
            <a:extLst>
              <a:ext uri="{FF2B5EF4-FFF2-40B4-BE49-F238E27FC236}">
                <a16:creationId xmlns:a16="http://schemas.microsoft.com/office/drawing/2014/main" id="{65AE614E-90E8-4063-B51C-25D2BD540429}"/>
              </a:ext>
            </a:extLst>
          </p:cNvPr>
          <p:cNvSpPr/>
          <p:nvPr/>
        </p:nvSpPr>
        <p:spPr>
          <a:xfrm rot="5400000">
            <a:off x="648980" y="187313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6" name="Stačiakampis 15">
            <a:extLst>
              <a:ext uri="{FF2B5EF4-FFF2-40B4-BE49-F238E27FC236}">
                <a16:creationId xmlns:a16="http://schemas.microsoft.com/office/drawing/2014/main" id="{4D5A4894-2993-4DAA-8D51-A1D8709A92BB}"/>
              </a:ext>
            </a:extLst>
          </p:cNvPr>
          <p:cNvSpPr/>
          <p:nvPr/>
        </p:nvSpPr>
        <p:spPr>
          <a:xfrm>
            <a:off x="698727" y="1907920"/>
            <a:ext cx="319318" cy="369332"/>
          </a:xfrm>
          <a:prstGeom prst="rect">
            <a:avLst/>
          </a:prstGeom>
        </p:spPr>
        <p:txBody>
          <a:bodyPr wrap="none">
            <a:spAutoFit/>
          </a:bodyPr>
          <a:lstStyle/>
          <a:p>
            <a:r>
              <a:rPr lang="en-US" b="1" dirty="0">
                <a:solidFill>
                  <a:schemeClr val="bg1"/>
                </a:solidFill>
                <a:latin typeface="+mj-lt"/>
              </a:rPr>
              <a:t>1</a:t>
            </a:r>
            <a:endParaRPr lang="lt-LT" b="1" dirty="0">
              <a:solidFill>
                <a:schemeClr val="bg1"/>
              </a:solidFill>
              <a:latin typeface="+mj-lt"/>
            </a:endParaRPr>
          </a:p>
        </p:txBody>
      </p:sp>
      <p:sp>
        <p:nvSpPr>
          <p:cNvPr id="17" name="Lygiašonis trikampis 16">
            <a:extLst>
              <a:ext uri="{FF2B5EF4-FFF2-40B4-BE49-F238E27FC236}">
                <a16:creationId xmlns:a16="http://schemas.microsoft.com/office/drawing/2014/main" id="{0BC9123D-A79A-4830-A53B-4DAFF16B4302}"/>
              </a:ext>
            </a:extLst>
          </p:cNvPr>
          <p:cNvSpPr/>
          <p:nvPr/>
        </p:nvSpPr>
        <p:spPr>
          <a:xfrm rot="5400000">
            <a:off x="648980" y="4057673"/>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8" name="Stačiakampis 17">
            <a:extLst>
              <a:ext uri="{FF2B5EF4-FFF2-40B4-BE49-F238E27FC236}">
                <a16:creationId xmlns:a16="http://schemas.microsoft.com/office/drawing/2014/main" id="{13081360-5B69-4AD6-83FC-7F7147EE996F}"/>
              </a:ext>
            </a:extLst>
          </p:cNvPr>
          <p:cNvSpPr/>
          <p:nvPr/>
        </p:nvSpPr>
        <p:spPr>
          <a:xfrm>
            <a:off x="698727" y="4111759"/>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22" name="Stačiakampis 21">
            <a:extLst>
              <a:ext uri="{FF2B5EF4-FFF2-40B4-BE49-F238E27FC236}">
                <a16:creationId xmlns:a16="http://schemas.microsoft.com/office/drawing/2014/main" id="{215B05C8-04F1-465A-9A77-4AD955AFE366}"/>
              </a:ext>
            </a:extLst>
          </p:cNvPr>
          <p:cNvSpPr/>
          <p:nvPr/>
        </p:nvSpPr>
        <p:spPr>
          <a:xfrm>
            <a:off x="828056" y="4787036"/>
            <a:ext cx="319318" cy="369332"/>
          </a:xfrm>
          <a:prstGeom prst="rect">
            <a:avLst/>
          </a:prstGeom>
        </p:spPr>
        <p:txBody>
          <a:bodyPr wrap="none">
            <a:spAutoFit/>
          </a:bodyPr>
          <a:lstStyle/>
          <a:p>
            <a:r>
              <a:rPr lang="sr-Latn-RS" b="1" dirty="0">
                <a:solidFill>
                  <a:schemeClr val="bg1"/>
                </a:solidFill>
                <a:latin typeface="+mj-lt"/>
              </a:rPr>
              <a:t>3</a:t>
            </a:r>
            <a:endParaRPr lang="lt-LT" b="1" dirty="0">
              <a:solidFill>
                <a:schemeClr val="bg1"/>
              </a:solidFill>
              <a:latin typeface="+mj-lt"/>
            </a:endParaRPr>
          </a:p>
        </p:txBody>
      </p:sp>
      <p:sp>
        <p:nvSpPr>
          <p:cNvPr id="26"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349618" y="5230548"/>
            <a:ext cx="10125206" cy="1119473"/>
          </a:xfrm>
        </p:spPr>
        <p:txBody>
          <a:bodyPr>
            <a:normAutofit/>
          </a:bodyPr>
          <a:lstStyle/>
          <a:p>
            <a:r>
              <a:rPr lang="el-GR" sz="1800" dirty="0"/>
              <a:t>Οι ανειδίκευτοι εργαζόμενοι σε πολυεθνικές εταιρείες τείνουν να έχουν περιορισμένες ευκαιρίες και αντιμετωπίζουν στάσιμους, χαμηλούς μισθούς.</a:t>
            </a:r>
          </a:p>
          <a:p>
            <a:endParaRPr lang="el-GR" sz="1800" dirty="0"/>
          </a:p>
          <a:p>
            <a:endParaRPr lang="sr-Latn-RS" sz="1600" dirty="0"/>
          </a:p>
          <a:p>
            <a:endParaRPr lang="lt-LT" sz="1400" dirty="0"/>
          </a:p>
        </p:txBody>
      </p:sp>
    </p:spTree>
    <p:extLst>
      <p:ext uri="{BB962C8B-B14F-4D97-AF65-F5344CB8AC3E}">
        <p14:creationId xmlns:p14="http://schemas.microsoft.com/office/powerpoint/2010/main" val="902476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4577" y="1087781"/>
            <a:ext cx="5744370" cy="4308277"/>
          </a:xfrm>
          <a:prstGeom prst="rect">
            <a:avLst/>
          </a:prstGeom>
        </p:spPr>
      </p:pic>
      <p:sp>
        <p:nvSpPr>
          <p:cNvPr id="2" name="TextBox 1"/>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graphicFrame>
        <p:nvGraphicFramePr>
          <p:cNvPr id="10" name="Content Placeholder 3">
            <a:extLst>
              <a:ext uri="{FF2B5EF4-FFF2-40B4-BE49-F238E27FC236}">
                <a16:creationId xmlns:a16="http://schemas.microsoft.com/office/drawing/2014/main" id="{D22D6645-B804-41A3-B59F-B12BE7FF7CF9}"/>
              </a:ext>
            </a:extLst>
          </p:cNvPr>
          <p:cNvGraphicFramePr>
            <a:graphicFrameLocks/>
          </p:cNvGraphicFramePr>
          <p:nvPr>
            <p:extLst>
              <p:ext uri="{D42A27DB-BD31-4B8C-83A1-F6EECF244321}">
                <p14:modId xmlns:p14="http://schemas.microsoft.com/office/powerpoint/2010/main" val="959344784"/>
              </p:ext>
            </p:extLst>
          </p:nvPr>
        </p:nvGraphicFramePr>
        <p:xfrm>
          <a:off x="5554037" y="28684"/>
          <a:ext cx="6367347" cy="1995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9060329" y="28684"/>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314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741"/>
            <a:ext cx="12191999" cy="684211"/>
          </a:xfrm>
        </p:spPr>
        <p:txBody>
          <a:bodyPr>
            <a:normAutofit fontScale="90000"/>
          </a:bodyPr>
          <a:lstStyle/>
          <a:p>
            <a:r>
              <a:rPr lang="el-GR" dirty="0"/>
              <a:t>Υπάρχουν πολλοί τρόποι με τους οποίους η κλιματική αλλαγή θα επηρεάσει τον κόσμο της εργασίας</a:t>
            </a:r>
            <a:br>
              <a:rPr lang="el-GR" dirty="0"/>
            </a:br>
            <a:endParaRPr lang="el-GR" dirty="0"/>
          </a:p>
        </p:txBody>
      </p:sp>
      <p:sp>
        <p:nvSpPr>
          <p:cNvPr id="4" name="Footer Placeholder 3"/>
          <p:cNvSpPr>
            <a:spLocks noGrp="1"/>
          </p:cNvSpPr>
          <p:nvPr>
            <p:ph type="ftr" sz="quarter" idx="11"/>
          </p:nvPr>
        </p:nvSpPr>
        <p:spPr/>
        <p:txBody>
          <a:bodyPr/>
          <a:lstStyle/>
          <a:p>
            <a:r>
              <a:rPr lang="lt-LT"/>
              <a:t>connect-erasmus.eu</a:t>
            </a:r>
          </a:p>
        </p:txBody>
      </p:sp>
      <p:pic>
        <p:nvPicPr>
          <p:cNvPr id="6" name="F289qpeZDgc"/>
          <p:cNvPicPr>
            <a:picLocks noRot="1" noChangeAspect="1"/>
          </p:cNvPicPr>
          <p:nvPr>
            <a:videoFile r:link="rId1"/>
          </p:nvPr>
        </p:nvPicPr>
        <p:blipFill>
          <a:blip r:embed="rId3">
            <a:extLst>
              <a:ext uri="{28A0092B-C50C-407E-A947-70E740481C1C}">
                <a14:useLocalDpi xmlns:a14="http://schemas.microsoft.com/office/drawing/2010/main" val="0"/>
              </a:ext>
            </a:extLst>
          </a:blip>
          <a:stretch>
            <a:fillRect/>
          </a:stretch>
        </p:blipFill>
        <p:spPr>
          <a:xfrm>
            <a:off x="1004851" y="2052451"/>
            <a:ext cx="6479544" cy="3657600"/>
          </a:xfrm>
          <a:prstGeom prst="rect">
            <a:avLst/>
          </a:prstGeom>
        </p:spPr>
      </p:pic>
      <p:sp>
        <p:nvSpPr>
          <p:cNvPr id="7" name="Rectangle 6"/>
          <p:cNvSpPr/>
          <p:nvPr/>
        </p:nvSpPr>
        <p:spPr>
          <a:xfrm>
            <a:off x="7947378" y="2745249"/>
            <a:ext cx="3747911" cy="923330"/>
          </a:xfrm>
          <a:prstGeom prst="rect">
            <a:avLst/>
          </a:prstGeom>
        </p:spPr>
        <p:txBody>
          <a:bodyPr wrap="square">
            <a:spAutoFit/>
          </a:bodyPr>
          <a:lstStyle/>
          <a:p>
            <a:r>
              <a:rPr lang="en-US" dirty="0">
                <a:solidFill>
                  <a:srgbClr val="1155CC"/>
                </a:solidFill>
                <a:latin typeface="Arial" panose="020B0604020202020204" pitchFamily="34" charset="0"/>
                <a:hlinkClick r:id="rId4"/>
              </a:rPr>
              <a:t>The 5 mega-trends you should know about | Ways to Change The World - YouTube</a:t>
            </a:r>
            <a:endParaRPr lang="sr-Latn-RS" dirty="0"/>
          </a:p>
        </p:txBody>
      </p:sp>
    </p:spTree>
    <p:extLst>
      <p:ext uri="{BB962C8B-B14F-4D97-AF65-F5344CB8AC3E}">
        <p14:creationId xmlns:p14="http://schemas.microsoft.com/office/powerpoint/2010/main" val="735978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AD8E77BE-E075-44E0-B6C0-175391DA8D95}"/>
              </a:ext>
            </a:extLst>
          </p:cNvPr>
          <p:cNvSpPr>
            <a:spLocks noGrp="1"/>
          </p:cNvSpPr>
          <p:nvPr>
            <p:ph type="title"/>
          </p:nvPr>
        </p:nvSpPr>
        <p:spPr>
          <a:xfrm>
            <a:off x="337625" y="1073320"/>
            <a:ext cx="11771723" cy="781685"/>
          </a:xfrm>
        </p:spPr>
        <p:txBody>
          <a:bodyPr>
            <a:normAutofit fontScale="90000"/>
          </a:bodyPr>
          <a:lstStyle/>
          <a:p>
            <a:r>
              <a:rPr lang="el-GR" dirty="0"/>
              <a:t>Πιθανή επίδραση της κλιματικής αλλαγής στον αριθμό και την ποιότητα των θέσεων εργασίας</a:t>
            </a:r>
            <a:endParaRPr lang="en-US" dirty="0"/>
          </a:p>
        </p:txBody>
      </p:sp>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6" name="Teksto vietos rezervavimo ženklas 5">
            <a:extLst>
              <a:ext uri="{FF2B5EF4-FFF2-40B4-BE49-F238E27FC236}">
                <a16:creationId xmlns:a16="http://schemas.microsoft.com/office/drawing/2014/main" id="{28CF4E05-41E6-4899-8582-4F1C6202BCEE}"/>
              </a:ext>
            </a:extLst>
          </p:cNvPr>
          <p:cNvSpPr>
            <a:spLocks noGrp="1"/>
          </p:cNvSpPr>
          <p:nvPr>
            <p:ph type="body" sz="quarter" idx="10"/>
          </p:nvPr>
        </p:nvSpPr>
        <p:spPr>
          <a:xfrm>
            <a:off x="1257697" y="1889562"/>
            <a:ext cx="6323316" cy="466586"/>
          </a:xfrm>
        </p:spPr>
        <p:txBody>
          <a:bodyPr>
            <a:noAutofit/>
          </a:bodyPr>
          <a:lstStyle/>
          <a:p>
            <a:pPr lvl="0"/>
            <a:r>
              <a:rPr lang="el-GR" sz="2200" dirty="0">
                <a:solidFill>
                  <a:srgbClr val="FF7F2A"/>
                </a:solidFill>
              </a:rPr>
              <a:t>1,2 δισεκατομμύρια θέσεις εργασίας εξαρτώνται άμεσα από φυσικές διεργασίες</a:t>
            </a:r>
          </a:p>
          <a:p>
            <a:pPr lvl="0"/>
            <a:endParaRPr lang="el-GR" sz="2200" dirty="0">
              <a:solidFill>
                <a:srgbClr val="FF7F2A"/>
              </a:solidFill>
            </a:endParaRPr>
          </a:p>
        </p:txBody>
      </p:sp>
      <p:sp>
        <p:nvSpPr>
          <p:cNvPr id="8" name="Teksto vietos rezervavimo ženklas 7">
            <a:extLst>
              <a:ext uri="{FF2B5EF4-FFF2-40B4-BE49-F238E27FC236}">
                <a16:creationId xmlns:a16="http://schemas.microsoft.com/office/drawing/2014/main" id="{BAEB6828-AA17-4327-B003-B1041BD701CF}"/>
              </a:ext>
            </a:extLst>
          </p:cNvPr>
          <p:cNvSpPr>
            <a:spLocks noGrp="1"/>
          </p:cNvSpPr>
          <p:nvPr>
            <p:ph type="body" sz="quarter" idx="13"/>
          </p:nvPr>
        </p:nvSpPr>
        <p:spPr>
          <a:xfrm>
            <a:off x="1293874" y="3488785"/>
            <a:ext cx="6093365" cy="628069"/>
          </a:xfrm>
        </p:spPr>
        <p:txBody>
          <a:bodyPr>
            <a:noAutofit/>
          </a:bodyPr>
          <a:lstStyle/>
          <a:p>
            <a:r>
              <a:rPr lang="el-GR" sz="2200" dirty="0">
                <a:solidFill>
                  <a:srgbClr val="FF7F2A"/>
                </a:solidFill>
              </a:rPr>
              <a:t>Και όλες οι θέσεις είναι ευάλωτες στους περιβαλλοντικούς κινδύνους</a:t>
            </a:r>
            <a:endParaRPr lang="lt-LT" sz="2200" dirty="0">
              <a:solidFill>
                <a:srgbClr val="FF7F2A"/>
              </a:solidFill>
            </a:endParaRPr>
          </a:p>
        </p:txBody>
      </p:sp>
      <p:sp>
        <p:nvSpPr>
          <p:cNvPr id="9"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307485" y="2540157"/>
            <a:ext cx="5920096" cy="956562"/>
          </a:xfrm>
        </p:spPr>
        <p:txBody>
          <a:bodyPr>
            <a:normAutofit lnSpcReduction="10000"/>
          </a:bodyPr>
          <a:lstStyle/>
          <a:p>
            <a:r>
              <a:rPr lang="el-GR" sz="1600" dirty="0">
                <a:solidFill>
                  <a:schemeClr val="tx1">
                    <a:lumMod val="95000"/>
                    <a:lumOff val="5000"/>
                  </a:schemeClr>
                </a:solidFill>
              </a:rPr>
              <a:t>Για παράδειγμα, η καλλιέργεια ξηρής γης βασίζεται στη βροχή για την άρδευση και οι αγρότες βασίζονται στα δάση για να αποτραπούν οι πλημμύρες, η παράκτια αλιεία βασίζεται στη βιοποικιλότητα του ωκεανού.</a:t>
            </a:r>
          </a:p>
          <a:p>
            <a:endParaRPr lang="el-GR" sz="1600" dirty="0">
              <a:solidFill>
                <a:schemeClr val="tx1">
                  <a:lumMod val="95000"/>
                  <a:lumOff val="5000"/>
                </a:schemeClr>
              </a:solidFill>
            </a:endParaRPr>
          </a:p>
        </p:txBody>
      </p:sp>
      <p:sp>
        <p:nvSpPr>
          <p:cNvPr id="15" name="Lygiašonis trikampis 14">
            <a:extLst>
              <a:ext uri="{FF2B5EF4-FFF2-40B4-BE49-F238E27FC236}">
                <a16:creationId xmlns:a16="http://schemas.microsoft.com/office/drawing/2014/main" id="{65AE614E-90E8-4063-B51C-25D2BD540429}"/>
              </a:ext>
            </a:extLst>
          </p:cNvPr>
          <p:cNvSpPr/>
          <p:nvPr/>
        </p:nvSpPr>
        <p:spPr>
          <a:xfrm rot="5400000">
            <a:off x="784162" y="2012529"/>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6" name="Stačiakampis 15">
            <a:extLst>
              <a:ext uri="{FF2B5EF4-FFF2-40B4-BE49-F238E27FC236}">
                <a16:creationId xmlns:a16="http://schemas.microsoft.com/office/drawing/2014/main" id="{4D5A4894-2993-4DAA-8D51-A1D8709A92BB}"/>
              </a:ext>
            </a:extLst>
          </p:cNvPr>
          <p:cNvSpPr/>
          <p:nvPr/>
        </p:nvSpPr>
        <p:spPr>
          <a:xfrm>
            <a:off x="837397" y="2032405"/>
            <a:ext cx="319318" cy="369332"/>
          </a:xfrm>
          <a:prstGeom prst="rect">
            <a:avLst/>
          </a:prstGeom>
        </p:spPr>
        <p:txBody>
          <a:bodyPr wrap="none">
            <a:spAutoFit/>
          </a:bodyPr>
          <a:lstStyle/>
          <a:p>
            <a:r>
              <a:rPr lang="en-US" b="1" dirty="0">
                <a:solidFill>
                  <a:schemeClr val="bg1"/>
                </a:solidFill>
                <a:latin typeface="+mj-lt"/>
              </a:rPr>
              <a:t>1</a:t>
            </a:r>
            <a:endParaRPr lang="lt-LT" b="1" dirty="0">
              <a:solidFill>
                <a:schemeClr val="bg1"/>
              </a:solidFill>
              <a:latin typeface="+mj-lt"/>
            </a:endParaRPr>
          </a:p>
        </p:txBody>
      </p:sp>
      <p:sp>
        <p:nvSpPr>
          <p:cNvPr id="17" name="Lygiašonis trikampis 16">
            <a:extLst>
              <a:ext uri="{FF2B5EF4-FFF2-40B4-BE49-F238E27FC236}">
                <a16:creationId xmlns:a16="http://schemas.microsoft.com/office/drawing/2014/main" id="{0BC9123D-A79A-4830-A53B-4DAFF16B4302}"/>
              </a:ext>
            </a:extLst>
          </p:cNvPr>
          <p:cNvSpPr/>
          <p:nvPr/>
        </p:nvSpPr>
        <p:spPr>
          <a:xfrm rot="5400000">
            <a:off x="784162" y="3476842"/>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8" name="Stačiakampis 17">
            <a:extLst>
              <a:ext uri="{FF2B5EF4-FFF2-40B4-BE49-F238E27FC236}">
                <a16:creationId xmlns:a16="http://schemas.microsoft.com/office/drawing/2014/main" id="{13081360-5B69-4AD6-83FC-7F7147EE996F}"/>
              </a:ext>
            </a:extLst>
          </p:cNvPr>
          <p:cNvSpPr/>
          <p:nvPr/>
        </p:nvSpPr>
        <p:spPr>
          <a:xfrm>
            <a:off x="837397" y="3496718"/>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20" name="Stačiakampis 19">
            <a:extLst>
              <a:ext uri="{FF2B5EF4-FFF2-40B4-BE49-F238E27FC236}">
                <a16:creationId xmlns:a16="http://schemas.microsoft.com/office/drawing/2014/main" id="{3FE4AA40-C5D3-4F79-93D6-2B958481F249}"/>
              </a:ext>
            </a:extLst>
          </p:cNvPr>
          <p:cNvSpPr/>
          <p:nvPr/>
        </p:nvSpPr>
        <p:spPr>
          <a:xfrm>
            <a:off x="7067922" y="1798089"/>
            <a:ext cx="319318" cy="369332"/>
          </a:xfrm>
          <a:prstGeom prst="rect">
            <a:avLst/>
          </a:prstGeom>
        </p:spPr>
        <p:txBody>
          <a:bodyPr wrap="none">
            <a:spAutoFit/>
          </a:bodyPr>
          <a:lstStyle/>
          <a:p>
            <a:r>
              <a:rPr lang="en-US" b="1" dirty="0">
                <a:solidFill>
                  <a:schemeClr val="bg1"/>
                </a:solidFill>
                <a:latin typeface="+mj-lt"/>
              </a:rPr>
              <a:t>3</a:t>
            </a:r>
            <a:endParaRPr lang="lt-LT" b="1" dirty="0">
              <a:solidFill>
                <a:schemeClr val="bg1"/>
              </a:solidFill>
              <a:latin typeface="+mj-lt"/>
            </a:endParaRPr>
          </a:p>
        </p:txBody>
      </p:sp>
      <p:sp>
        <p:nvSpPr>
          <p:cNvPr id="22" name="Stačiakampis 21">
            <a:extLst>
              <a:ext uri="{FF2B5EF4-FFF2-40B4-BE49-F238E27FC236}">
                <a16:creationId xmlns:a16="http://schemas.microsoft.com/office/drawing/2014/main" id="{215B05C8-04F1-465A-9A77-4AD955AFE366}"/>
              </a:ext>
            </a:extLst>
          </p:cNvPr>
          <p:cNvSpPr/>
          <p:nvPr/>
        </p:nvSpPr>
        <p:spPr>
          <a:xfrm>
            <a:off x="837397" y="4351619"/>
            <a:ext cx="319318" cy="369332"/>
          </a:xfrm>
          <a:prstGeom prst="rect">
            <a:avLst/>
          </a:prstGeom>
        </p:spPr>
        <p:txBody>
          <a:bodyPr wrap="none">
            <a:spAutoFit/>
          </a:bodyPr>
          <a:lstStyle/>
          <a:p>
            <a:r>
              <a:rPr lang="sr-Latn-RS" b="1" dirty="0">
                <a:solidFill>
                  <a:schemeClr val="bg1"/>
                </a:solidFill>
                <a:latin typeface="+mj-lt"/>
              </a:rPr>
              <a:t>3</a:t>
            </a:r>
            <a:endParaRPr lang="lt-LT" b="1" dirty="0">
              <a:solidFill>
                <a:schemeClr val="bg1"/>
              </a:solidFill>
              <a:latin typeface="+mj-lt"/>
            </a:endParaRPr>
          </a:p>
        </p:txBody>
      </p:sp>
      <p:sp>
        <p:nvSpPr>
          <p:cNvPr id="26"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291897" y="4155341"/>
            <a:ext cx="5935684" cy="1760342"/>
          </a:xfrm>
        </p:spPr>
        <p:txBody>
          <a:bodyPr>
            <a:normAutofit lnSpcReduction="10000"/>
          </a:bodyPr>
          <a:lstStyle/>
          <a:p>
            <a:r>
              <a:rPr lang="el-GR" sz="1600" dirty="0">
                <a:solidFill>
                  <a:schemeClr val="tx1">
                    <a:lumMod val="95000"/>
                    <a:lumOff val="5000"/>
                  </a:schemeClr>
                </a:solidFill>
              </a:rPr>
              <a:t>Για παράδειγμα, η ατμοσφαιρική ρύπανση μειώνει την παραγωγικότητα και τις ώρες εργασίας λόγω της επιδείνωσης της υγείας των εργαζομένων. Δεδομένου ότι οι αυξανόμενες θερμοκρασίες αυξάνουν τη συχνότητα εμφάνισης θερμικού στρες και κινδύνων για την υγεία, το ποσοστό των ωρών εργασίας κατά τις οποίες ένας εργαζόμενος πρέπει να ξεκουραστεί και να δροσίσει το σώμα θα αυξηθεί. Υπάρχει επίσης αυξημένη πιθανότητα τυχαίων τραυματισμών.</a:t>
            </a:r>
          </a:p>
          <a:p>
            <a:endParaRPr lang="el-GR" sz="1600" dirty="0">
              <a:solidFill>
                <a:schemeClr val="tx1">
                  <a:lumMod val="95000"/>
                  <a:lumOff val="5000"/>
                </a:schemeClr>
              </a:solidFill>
            </a:endParaRPr>
          </a:p>
          <a:p>
            <a:endParaRPr lang="lt-LT" sz="14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1821" y="1325164"/>
            <a:ext cx="2477655" cy="247765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7581" y="3984577"/>
            <a:ext cx="2793068" cy="1862045"/>
          </a:xfrm>
          <a:prstGeom prst="rect">
            <a:avLst/>
          </a:prstGeom>
        </p:spPr>
      </p:pic>
    </p:spTree>
    <p:extLst>
      <p:ext uri="{BB962C8B-B14F-4D97-AF65-F5344CB8AC3E}">
        <p14:creationId xmlns:p14="http://schemas.microsoft.com/office/powerpoint/2010/main" val="1542341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AD8E77BE-E075-44E0-B6C0-175391DA8D95}"/>
              </a:ext>
            </a:extLst>
          </p:cNvPr>
          <p:cNvSpPr>
            <a:spLocks noGrp="1"/>
          </p:cNvSpPr>
          <p:nvPr>
            <p:ph type="title"/>
          </p:nvPr>
        </p:nvSpPr>
        <p:spPr>
          <a:xfrm>
            <a:off x="0" y="971895"/>
            <a:ext cx="12166577" cy="781685"/>
          </a:xfrm>
        </p:spPr>
        <p:txBody>
          <a:bodyPr>
            <a:normAutofit fontScale="90000"/>
          </a:bodyPr>
          <a:lstStyle/>
          <a:p>
            <a:r>
              <a:rPr lang="el-GR" dirty="0"/>
              <a:t>Πιθανή επίδραση της κλιματικής αλλαγής στον αριθμό και την ποιότητα των θέσεων εργασίας</a:t>
            </a:r>
            <a:endParaRPr lang="en-US" dirty="0"/>
          </a:p>
        </p:txBody>
      </p:sp>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7" name="Teksto vietos rezervavimo ženklas 6">
            <a:extLst>
              <a:ext uri="{FF2B5EF4-FFF2-40B4-BE49-F238E27FC236}">
                <a16:creationId xmlns:a16="http://schemas.microsoft.com/office/drawing/2014/main" id="{2E0D520E-0400-4AAE-87D9-C9A74C9B9306}"/>
              </a:ext>
            </a:extLst>
          </p:cNvPr>
          <p:cNvSpPr>
            <a:spLocks noGrp="1"/>
          </p:cNvSpPr>
          <p:nvPr>
            <p:ph type="body" sz="quarter" idx="12"/>
          </p:nvPr>
        </p:nvSpPr>
        <p:spPr>
          <a:xfrm>
            <a:off x="1174281" y="4853678"/>
            <a:ext cx="7581900" cy="1347736"/>
          </a:xfrm>
        </p:spPr>
        <p:txBody>
          <a:bodyPr>
            <a:normAutofit/>
          </a:bodyPr>
          <a:lstStyle/>
          <a:p>
            <a:r>
              <a:rPr lang="el-GR" sz="1600" dirty="0">
                <a:solidFill>
                  <a:schemeClr val="tx1">
                    <a:lumMod val="95000"/>
                    <a:lumOff val="5000"/>
                  </a:schemeClr>
                </a:solidFill>
              </a:rPr>
              <a:t>Στον τομέα της διαχείρισης αποβλήτων και της ανακύκλωσης, για παράδειγμα, η πλειονότητα των εργαζομένων απασχολείται επί του παρόντος ανεπίσημα, ιδίως στις αναπτυσσόμενες χώρες. Προκειμένου η ανακύκλωση να καταστεί πράσινη δραστηριότητα, οι θέσεις εργασίας πρέπει να επισημοποιηθούν.</a:t>
            </a:r>
          </a:p>
          <a:p>
            <a:endParaRPr lang="el-GR" sz="1600" dirty="0">
              <a:solidFill>
                <a:schemeClr val="tx1">
                  <a:lumMod val="95000"/>
                  <a:lumOff val="5000"/>
                </a:schemeClr>
              </a:solidFill>
            </a:endParaRPr>
          </a:p>
        </p:txBody>
      </p:sp>
      <p:sp>
        <p:nvSpPr>
          <p:cNvPr id="11" name="Teksto vietos rezervavimo ženklas 10">
            <a:extLst>
              <a:ext uri="{FF2B5EF4-FFF2-40B4-BE49-F238E27FC236}">
                <a16:creationId xmlns:a16="http://schemas.microsoft.com/office/drawing/2014/main" id="{CB3EFEB8-2826-4E4F-A4E7-082574906D44}"/>
              </a:ext>
            </a:extLst>
          </p:cNvPr>
          <p:cNvSpPr>
            <a:spLocks noGrp="1"/>
          </p:cNvSpPr>
          <p:nvPr>
            <p:ph type="body" sz="quarter" idx="16"/>
          </p:nvPr>
        </p:nvSpPr>
        <p:spPr>
          <a:xfrm>
            <a:off x="1121850" y="2164781"/>
            <a:ext cx="7634331" cy="1869685"/>
          </a:xfrm>
        </p:spPr>
        <p:txBody>
          <a:bodyPr>
            <a:noAutofit/>
          </a:bodyPr>
          <a:lstStyle/>
          <a:p>
            <a:r>
              <a:rPr lang="el-GR" sz="1600" dirty="0">
                <a:solidFill>
                  <a:schemeClr val="tx1">
                    <a:lumMod val="95000"/>
                    <a:lumOff val="5000"/>
                  </a:schemeClr>
                </a:solidFill>
              </a:rPr>
              <a:t>Για παράδειγμα</a:t>
            </a:r>
            <a:r>
              <a:rPr lang="sr-Latn-RS" sz="1600" dirty="0">
                <a:solidFill>
                  <a:schemeClr val="tx1">
                    <a:lumMod val="95000"/>
                    <a:lumOff val="5000"/>
                  </a:schemeClr>
                </a:solidFill>
              </a:rPr>
              <a:t>,</a:t>
            </a:r>
            <a:r>
              <a:rPr lang="el-GR" sz="1600" dirty="0">
                <a:solidFill>
                  <a:schemeClr val="tx1">
                    <a:lumMod val="95000"/>
                    <a:lumOff val="5000"/>
                  </a:schemeClr>
                </a:solidFill>
              </a:rPr>
              <a:t> η πρόοδος προς την απαλλαγή του ενεργειακού τομέα από τον άνθρακα θα έχει ως αποτέλεσμα την καθαρή δημιουργία 18 εκατομμυρίων θέσεων εργασίας σε όλο τον κόσμο. </a:t>
            </a:r>
          </a:p>
          <a:p>
            <a:r>
              <a:rPr lang="el-GR" sz="1600" dirty="0">
                <a:solidFill>
                  <a:schemeClr val="tx1">
                    <a:lumMod val="95000"/>
                    <a:lumOff val="5000"/>
                  </a:schemeClr>
                </a:solidFill>
              </a:rPr>
              <a:t>Ωστόσο, η εργασία θα κατανέμεται διαφορετικά. Για παράδειγμα, η ετήσια αύξηση των ποσοστών ανακύκλωσης πλαστικών, γυαλιού, πολτού ξύλου, μετάλλων και ορυκτών θα αντικαθιστούσε την άμεση εξόρυξη των πρωτογενών πόρων για τα προϊόντα αυτά, αλλά η διαχείριση των αποβλήτων θα αυξανόταν.</a:t>
            </a:r>
          </a:p>
          <a:p>
            <a:endParaRPr lang="el-GR" sz="1600" dirty="0">
              <a:solidFill>
                <a:schemeClr val="tx1">
                  <a:lumMod val="95000"/>
                  <a:lumOff val="5000"/>
                </a:schemeClr>
              </a:solidFill>
            </a:endParaRPr>
          </a:p>
        </p:txBody>
      </p:sp>
      <p:sp>
        <p:nvSpPr>
          <p:cNvPr id="15" name="Lygiašonis trikampis 14">
            <a:extLst>
              <a:ext uri="{FF2B5EF4-FFF2-40B4-BE49-F238E27FC236}">
                <a16:creationId xmlns:a16="http://schemas.microsoft.com/office/drawing/2014/main" id="{65AE614E-90E8-4063-B51C-25D2BD540429}"/>
              </a:ext>
            </a:extLst>
          </p:cNvPr>
          <p:cNvSpPr/>
          <p:nvPr/>
        </p:nvSpPr>
        <p:spPr>
          <a:xfrm rot="5400000">
            <a:off x="506887" y="411162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6" name="Stačiakampis 15">
            <a:extLst>
              <a:ext uri="{FF2B5EF4-FFF2-40B4-BE49-F238E27FC236}">
                <a16:creationId xmlns:a16="http://schemas.microsoft.com/office/drawing/2014/main" id="{4D5A4894-2993-4DAA-8D51-A1D8709A92BB}"/>
              </a:ext>
            </a:extLst>
          </p:cNvPr>
          <p:cNvSpPr/>
          <p:nvPr/>
        </p:nvSpPr>
        <p:spPr>
          <a:xfrm>
            <a:off x="558340" y="4146410"/>
            <a:ext cx="312906" cy="369332"/>
          </a:xfrm>
          <a:prstGeom prst="rect">
            <a:avLst/>
          </a:prstGeom>
        </p:spPr>
        <p:txBody>
          <a:bodyPr wrap="none">
            <a:spAutoFit/>
          </a:bodyPr>
          <a:lstStyle/>
          <a:p>
            <a:r>
              <a:rPr lang="sr-Latn-RS" b="1" dirty="0">
                <a:solidFill>
                  <a:schemeClr val="bg1"/>
                </a:solidFill>
                <a:latin typeface="+mj-lt"/>
              </a:rPr>
              <a:t>4</a:t>
            </a:r>
            <a:endParaRPr lang="lt-LT" b="1" dirty="0">
              <a:solidFill>
                <a:schemeClr val="bg1"/>
              </a:solidFill>
              <a:latin typeface="+mj-lt"/>
            </a:endParaRPr>
          </a:p>
        </p:txBody>
      </p:sp>
      <p:sp>
        <p:nvSpPr>
          <p:cNvPr id="18" name="Stačiakampis 17">
            <a:extLst>
              <a:ext uri="{FF2B5EF4-FFF2-40B4-BE49-F238E27FC236}">
                <a16:creationId xmlns:a16="http://schemas.microsoft.com/office/drawing/2014/main" id="{13081360-5B69-4AD6-83FC-7F7147EE996F}"/>
              </a:ext>
            </a:extLst>
          </p:cNvPr>
          <p:cNvSpPr/>
          <p:nvPr/>
        </p:nvSpPr>
        <p:spPr>
          <a:xfrm>
            <a:off x="854963" y="3125275"/>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19" name="Lygiašonis trikampis 18">
            <a:extLst>
              <a:ext uri="{FF2B5EF4-FFF2-40B4-BE49-F238E27FC236}">
                <a16:creationId xmlns:a16="http://schemas.microsoft.com/office/drawing/2014/main" id="{4C7FBF33-D4CC-464D-9094-B69B3E189A30}"/>
              </a:ext>
            </a:extLst>
          </p:cNvPr>
          <p:cNvSpPr/>
          <p:nvPr/>
        </p:nvSpPr>
        <p:spPr>
          <a:xfrm rot="5400000">
            <a:off x="461890" y="1841765"/>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0" name="Stačiakampis 19">
            <a:extLst>
              <a:ext uri="{FF2B5EF4-FFF2-40B4-BE49-F238E27FC236}">
                <a16:creationId xmlns:a16="http://schemas.microsoft.com/office/drawing/2014/main" id="{3FE4AA40-C5D3-4F79-93D6-2B958481F249}"/>
              </a:ext>
            </a:extLst>
          </p:cNvPr>
          <p:cNvSpPr/>
          <p:nvPr/>
        </p:nvSpPr>
        <p:spPr>
          <a:xfrm>
            <a:off x="7067922" y="1798089"/>
            <a:ext cx="319318" cy="369332"/>
          </a:xfrm>
          <a:prstGeom prst="rect">
            <a:avLst/>
          </a:prstGeom>
        </p:spPr>
        <p:txBody>
          <a:bodyPr wrap="none">
            <a:spAutoFit/>
          </a:bodyPr>
          <a:lstStyle/>
          <a:p>
            <a:r>
              <a:rPr lang="en-US" b="1" dirty="0">
                <a:solidFill>
                  <a:schemeClr val="bg1"/>
                </a:solidFill>
                <a:latin typeface="+mj-lt"/>
              </a:rPr>
              <a:t>3</a:t>
            </a:r>
            <a:endParaRPr lang="lt-LT" b="1" dirty="0">
              <a:solidFill>
                <a:schemeClr val="bg1"/>
              </a:solidFill>
              <a:latin typeface="+mj-lt"/>
            </a:endParaRPr>
          </a:p>
        </p:txBody>
      </p:sp>
      <p:sp>
        <p:nvSpPr>
          <p:cNvPr id="25" name="Teksto vietos rezervavimo ženklas 11">
            <a:extLst>
              <a:ext uri="{FF2B5EF4-FFF2-40B4-BE49-F238E27FC236}">
                <a16:creationId xmlns:a16="http://schemas.microsoft.com/office/drawing/2014/main" id="{82D2C4B0-2A4B-44E6-91CC-B3C1BDCAB6E0}"/>
              </a:ext>
            </a:extLst>
          </p:cNvPr>
          <p:cNvSpPr>
            <a:spLocks noGrp="1"/>
          </p:cNvSpPr>
          <p:nvPr>
            <p:ph type="body" sz="quarter" idx="17"/>
          </p:nvPr>
        </p:nvSpPr>
        <p:spPr>
          <a:xfrm>
            <a:off x="1035197" y="1672248"/>
            <a:ext cx="10626089" cy="781684"/>
          </a:xfrm>
        </p:spPr>
        <p:txBody>
          <a:bodyPr>
            <a:normAutofit/>
          </a:bodyPr>
          <a:lstStyle/>
          <a:p>
            <a:pPr>
              <a:lnSpc>
                <a:spcPct val="70000"/>
              </a:lnSpc>
            </a:pPr>
            <a:r>
              <a:rPr lang="el-GR" sz="2200" dirty="0">
                <a:solidFill>
                  <a:srgbClr val="FF7F2A"/>
                </a:solidFill>
              </a:rPr>
              <a:t>Μια οικονομία χαμηλών εκπομπών διοξειδίου του άνθρακα δημιουργεί  θέσεις εργασίας, όμως προκαλεί και αναδιανομή της εργασίας</a:t>
            </a:r>
          </a:p>
          <a:p>
            <a:pPr>
              <a:lnSpc>
                <a:spcPct val="70000"/>
              </a:lnSpc>
            </a:pPr>
            <a:endParaRPr lang="el-GR" sz="2200" dirty="0">
              <a:solidFill>
                <a:srgbClr val="FF7F2A"/>
              </a:solidFill>
            </a:endParaRPr>
          </a:p>
        </p:txBody>
      </p:sp>
      <p:sp>
        <p:nvSpPr>
          <p:cNvPr id="13" name="Text Placeholder 12"/>
          <p:cNvSpPr>
            <a:spLocks noGrp="1"/>
          </p:cNvSpPr>
          <p:nvPr>
            <p:ph type="body" sz="quarter" idx="10"/>
          </p:nvPr>
        </p:nvSpPr>
        <p:spPr>
          <a:xfrm>
            <a:off x="1052308" y="3947012"/>
            <a:ext cx="7773414" cy="701722"/>
          </a:xfrm>
        </p:spPr>
        <p:txBody>
          <a:bodyPr>
            <a:noAutofit/>
          </a:bodyPr>
          <a:lstStyle/>
          <a:p>
            <a:r>
              <a:rPr lang="el-GR" sz="2200" dirty="0">
                <a:solidFill>
                  <a:srgbClr val="FF7F2A"/>
                </a:solidFill>
              </a:rPr>
              <a:t>Η μετάβαση προς την πράσινη οικονομία θα μπορούσε να έχει θετικό αντίκτυπο στην ποιότητα των θέσεων εργασίας</a:t>
            </a:r>
            <a:endParaRPr lang="sr-Latn-RS" sz="2200" dirty="0">
              <a:solidFill>
                <a:srgbClr val="FF7F2A"/>
              </a:solidFill>
            </a:endParaRPr>
          </a:p>
        </p:txBody>
      </p:sp>
      <p:sp>
        <p:nvSpPr>
          <p:cNvPr id="28" name="Stačiakampis 15">
            <a:extLst>
              <a:ext uri="{FF2B5EF4-FFF2-40B4-BE49-F238E27FC236}">
                <a16:creationId xmlns:a16="http://schemas.microsoft.com/office/drawing/2014/main" id="{4D5A4894-2993-4DAA-8D51-A1D8709A92BB}"/>
              </a:ext>
            </a:extLst>
          </p:cNvPr>
          <p:cNvSpPr/>
          <p:nvPr/>
        </p:nvSpPr>
        <p:spPr>
          <a:xfrm>
            <a:off x="530713" y="1876553"/>
            <a:ext cx="319318" cy="369332"/>
          </a:xfrm>
          <a:prstGeom prst="rect">
            <a:avLst/>
          </a:prstGeom>
        </p:spPr>
        <p:txBody>
          <a:bodyPr wrap="none">
            <a:spAutoFit/>
          </a:bodyPr>
          <a:lstStyle/>
          <a:p>
            <a:r>
              <a:rPr lang="sr-Latn-RS" b="1" dirty="0">
                <a:solidFill>
                  <a:schemeClr val="bg1"/>
                </a:solidFill>
                <a:latin typeface="+mj-lt"/>
              </a:rPr>
              <a:t>3</a:t>
            </a:r>
            <a:endParaRPr lang="lt-LT" b="1" dirty="0">
              <a:solidFill>
                <a:schemeClr val="bg1"/>
              </a:solidFill>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6181" y="2409361"/>
            <a:ext cx="3357966" cy="2238644"/>
          </a:xfrm>
          <a:prstGeom prst="rect">
            <a:avLst/>
          </a:prstGeom>
        </p:spPr>
      </p:pic>
    </p:spTree>
    <p:extLst>
      <p:ext uri="{BB962C8B-B14F-4D97-AF65-F5344CB8AC3E}">
        <p14:creationId xmlns:p14="http://schemas.microsoft.com/office/powerpoint/2010/main" val="242814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781550" y="1827844"/>
            <a:ext cx="6477000" cy="2401256"/>
          </a:xfrm>
        </p:spPr>
        <p:txBody>
          <a:bodyPr/>
          <a:lstStyle/>
          <a:p>
            <a:r>
              <a:rPr lang="el-GR" sz="3200" dirty="0"/>
              <a:t>Τι θα θέλετε να μάθετε μέσα από την παρουσίαση;</a:t>
            </a:r>
            <a:endParaRPr lang="en-US" sz="3200" dirty="0"/>
          </a:p>
        </p:txBody>
      </p:sp>
      <p:sp>
        <p:nvSpPr>
          <p:cNvPr id="7" name="Footer Placeholder 6"/>
          <p:cNvSpPr>
            <a:spLocks noGrp="1"/>
          </p:cNvSpPr>
          <p:nvPr>
            <p:ph type="ftr" sz="quarter" idx="11"/>
          </p:nvPr>
        </p:nvSpPr>
        <p:spPr/>
        <p:txBody>
          <a:bodyPr/>
          <a:lstStyle/>
          <a:p>
            <a:r>
              <a:rPr lang="lt-LT"/>
              <a:t>connect-erasmus.eu</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315" y="2590079"/>
            <a:ext cx="3727486" cy="2344589"/>
          </a:xfrm>
          <a:prstGeom prst="rect">
            <a:avLst/>
          </a:prstGeom>
        </p:spPr>
      </p:pic>
    </p:spTree>
    <p:extLst>
      <p:ext uri="{BB962C8B-B14F-4D97-AF65-F5344CB8AC3E}">
        <p14:creationId xmlns:p14="http://schemas.microsoft.com/office/powerpoint/2010/main" val="3636212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AD8E77BE-E075-44E0-B6C0-175391DA8D95}"/>
              </a:ext>
            </a:extLst>
          </p:cNvPr>
          <p:cNvSpPr>
            <a:spLocks noGrp="1"/>
          </p:cNvSpPr>
          <p:nvPr>
            <p:ph type="title"/>
          </p:nvPr>
        </p:nvSpPr>
        <p:spPr>
          <a:xfrm>
            <a:off x="126609" y="1157355"/>
            <a:ext cx="12065391" cy="781685"/>
          </a:xfrm>
        </p:spPr>
        <p:txBody>
          <a:bodyPr>
            <a:normAutofit fontScale="90000"/>
          </a:bodyPr>
          <a:lstStyle/>
          <a:p>
            <a:r>
              <a:rPr lang="el-GR" dirty="0"/>
              <a:t>Πιθανή επίδραση της κλιματικής αλλαγής στον αριθμό και την ποιότητα των θέσεων εργασίας</a:t>
            </a:r>
            <a:endParaRPr lang="en-US" dirty="0"/>
          </a:p>
        </p:txBody>
      </p:sp>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7" name="Teksto vietos rezervavimo ženklas 6">
            <a:extLst>
              <a:ext uri="{FF2B5EF4-FFF2-40B4-BE49-F238E27FC236}">
                <a16:creationId xmlns:a16="http://schemas.microsoft.com/office/drawing/2014/main" id="{2E0D520E-0400-4AAE-87D9-C9A74C9B9306}"/>
              </a:ext>
            </a:extLst>
          </p:cNvPr>
          <p:cNvSpPr>
            <a:spLocks noGrp="1"/>
          </p:cNvSpPr>
          <p:nvPr>
            <p:ph type="body" sz="quarter" idx="12"/>
          </p:nvPr>
        </p:nvSpPr>
        <p:spPr>
          <a:xfrm>
            <a:off x="1334904" y="3238994"/>
            <a:ext cx="9193048" cy="1403343"/>
          </a:xfrm>
        </p:spPr>
        <p:txBody>
          <a:bodyPr>
            <a:normAutofit/>
          </a:bodyPr>
          <a:lstStyle/>
          <a:p>
            <a:r>
              <a:rPr lang="el-GR" sz="1600" dirty="0">
                <a:solidFill>
                  <a:schemeClr val="tx1">
                    <a:lumMod val="95000"/>
                    <a:lumOff val="5000"/>
                  </a:schemeClr>
                </a:solidFill>
              </a:rPr>
              <a:t>Οι ομάδες που διατρέχουν κίνδυνο περιλαμβάνουν πληθυσμούς που δεν καλύπτονται από εθνικά συστήματα κοινωνικής προστασίας, εργαζόμενους στην άτυπη οικονομία και πολλούς διακινούμενους εργαζόμενους. Οι φτωχές και χαμηλού εισοδήματος χώρες διατρέχουν μεγαλύτερο κίνδυνο λόγω της χαμηλότερης ικανότητάς τους να μετριάσουν τις ζημίες και να κινητοποιήσουν πόρους για την ανοικοδόμηση.</a:t>
            </a:r>
          </a:p>
          <a:p>
            <a:endParaRPr lang="el-GR" sz="1600" dirty="0">
              <a:solidFill>
                <a:schemeClr val="tx1">
                  <a:lumMod val="95000"/>
                  <a:lumOff val="5000"/>
                </a:schemeClr>
              </a:solidFill>
            </a:endParaRPr>
          </a:p>
          <a:p>
            <a:endParaRPr lang="lt-LT" dirty="0"/>
          </a:p>
        </p:txBody>
      </p:sp>
      <p:sp>
        <p:nvSpPr>
          <p:cNvPr id="10" name="Teksto vietos rezervavimo ženklas 9">
            <a:extLst>
              <a:ext uri="{FF2B5EF4-FFF2-40B4-BE49-F238E27FC236}">
                <a16:creationId xmlns:a16="http://schemas.microsoft.com/office/drawing/2014/main" id="{278BAB66-DBF5-4A66-AA98-206F72FEAACB}"/>
              </a:ext>
            </a:extLst>
          </p:cNvPr>
          <p:cNvSpPr>
            <a:spLocks noGrp="1"/>
          </p:cNvSpPr>
          <p:nvPr>
            <p:ph type="body" sz="quarter" idx="15"/>
          </p:nvPr>
        </p:nvSpPr>
        <p:spPr>
          <a:xfrm>
            <a:off x="1464214" y="2256159"/>
            <a:ext cx="9063738" cy="466586"/>
          </a:xfrm>
        </p:spPr>
        <p:txBody>
          <a:bodyPr>
            <a:noAutofit/>
          </a:bodyPr>
          <a:lstStyle/>
          <a:p>
            <a:r>
              <a:rPr lang="el-GR" sz="2200" dirty="0">
                <a:solidFill>
                  <a:srgbClr val="FF7F2A"/>
                </a:solidFill>
              </a:rPr>
              <a:t>Παρόλα αυτά, οι περιθωριοποιημένοι άνθρωποι είναι ιδιαίτερα ευάλωτοι στις επιπτώσεις της κλιματικής αλλαγής</a:t>
            </a:r>
          </a:p>
          <a:p>
            <a:endParaRPr lang="el-GR" sz="2200" dirty="0">
              <a:solidFill>
                <a:srgbClr val="FF7F2A"/>
              </a:solidFill>
            </a:endParaRPr>
          </a:p>
          <a:p>
            <a:endParaRPr lang="lt-LT" sz="2200" dirty="0">
              <a:solidFill>
                <a:srgbClr val="FF7F2A"/>
              </a:solidFill>
            </a:endParaRPr>
          </a:p>
        </p:txBody>
      </p:sp>
      <p:sp>
        <p:nvSpPr>
          <p:cNvPr id="18" name="Stačiakampis 17">
            <a:extLst>
              <a:ext uri="{FF2B5EF4-FFF2-40B4-BE49-F238E27FC236}">
                <a16:creationId xmlns:a16="http://schemas.microsoft.com/office/drawing/2014/main" id="{13081360-5B69-4AD6-83FC-7F7147EE996F}"/>
              </a:ext>
            </a:extLst>
          </p:cNvPr>
          <p:cNvSpPr/>
          <p:nvPr/>
        </p:nvSpPr>
        <p:spPr>
          <a:xfrm>
            <a:off x="854963" y="3125275"/>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20" name="Stačiakampis 19">
            <a:extLst>
              <a:ext uri="{FF2B5EF4-FFF2-40B4-BE49-F238E27FC236}">
                <a16:creationId xmlns:a16="http://schemas.microsoft.com/office/drawing/2014/main" id="{3FE4AA40-C5D3-4F79-93D6-2B958481F249}"/>
              </a:ext>
            </a:extLst>
          </p:cNvPr>
          <p:cNvSpPr/>
          <p:nvPr/>
        </p:nvSpPr>
        <p:spPr>
          <a:xfrm>
            <a:off x="7067922" y="1798089"/>
            <a:ext cx="319318" cy="369332"/>
          </a:xfrm>
          <a:prstGeom prst="rect">
            <a:avLst/>
          </a:prstGeom>
        </p:spPr>
        <p:txBody>
          <a:bodyPr wrap="none">
            <a:spAutoFit/>
          </a:bodyPr>
          <a:lstStyle/>
          <a:p>
            <a:r>
              <a:rPr lang="en-US" b="1" dirty="0">
                <a:solidFill>
                  <a:schemeClr val="bg1"/>
                </a:solidFill>
                <a:latin typeface="+mj-lt"/>
              </a:rPr>
              <a:t>3</a:t>
            </a:r>
            <a:endParaRPr lang="lt-LT" b="1" dirty="0">
              <a:solidFill>
                <a:schemeClr val="bg1"/>
              </a:solidFill>
              <a:latin typeface="+mj-lt"/>
            </a:endParaRPr>
          </a:p>
        </p:txBody>
      </p:sp>
      <p:sp>
        <p:nvSpPr>
          <p:cNvPr id="21" name="Lygiašonis trikampis 20">
            <a:extLst>
              <a:ext uri="{FF2B5EF4-FFF2-40B4-BE49-F238E27FC236}">
                <a16:creationId xmlns:a16="http://schemas.microsoft.com/office/drawing/2014/main" id="{6C95A63D-259A-4743-A53F-113824290EFC}"/>
              </a:ext>
            </a:extLst>
          </p:cNvPr>
          <p:cNvSpPr/>
          <p:nvPr/>
        </p:nvSpPr>
        <p:spPr>
          <a:xfrm rot="5400000">
            <a:off x="827169" y="2376893"/>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2" name="Stačiakampis 21">
            <a:extLst>
              <a:ext uri="{FF2B5EF4-FFF2-40B4-BE49-F238E27FC236}">
                <a16:creationId xmlns:a16="http://schemas.microsoft.com/office/drawing/2014/main" id="{215B05C8-04F1-465A-9A77-4AD955AFE366}"/>
              </a:ext>
            </a:extLst>
          </p:cNvPr>
          <p:cNvSpPr/>
          <p:nvPr/>
        </p:nvSpPr>
        <p:spPr>
          <a:xfrm>
            <a:off x="888106" y="2411682"/>
            <a:ext cx="319318" cy="369332"/>
          </a:xfrm>
          <a:prstGeom prst="rect">
            <a:avLst/>
          </a:prstGeom>
        </p:spPr>
        <p:txBody>
          <a:bodyPr wrap="none">
            <a:spAutoFit/>
          </a:bodyPr>
          <a:lstStyle/>
          <a:p>
            <a:r>
              <a:rPr lang="sr-Latn-RS" b="1" dirty="0">
                <a:solidFill>
                  <a:schemeClr val="bg1"/>
                </a:solidFill>
                <a:latin typeface="+mj-lt"/>
              </a:rPr>
              <a:t>5</a:t>
            </a:r>
            <a:endParaRPr lang="lt-LT" b="1" dirty="0">
              <a:solidFill>
                <a:schemeClr val="bg1"/>
              </a:solidFill>
              <a:latin typeface="+mj-lt"/>
            </a:endParaRPr>
          </a:p>
        </p:txBody>
      </p:sp>
    </p:spTree>
    <p:extLst>
      <p:ext uri="{BB962C8B-B14F-4D97-AF65-F5344CB8AC3E}">
        <p14:creationId xmlns:p14="http://schemas.microsoft.com/office/powerpoint/2010/main" val="748448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pic>
        <p:nvPicPr>
          <p:cNvPr id="10" name="Picture 2" descr="woman in red and white floral dress standing beside man in blue t-shi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1823" y="1645894"/>
            <a:ext cx="6459187" cy="43082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graphicFrame>
        <p:nvGraphicFramePr>
          <p:cNvPr id="11" name="Content Placeholder 3">
            <a:extLst>
              <a:ext uri="{FF2B5EF4-FFF2-40B4-BE49-F238E27FC236}">
                <a16:creationId xmlns:a16="http://schemas.microsoft.com/office/drawing/2014/main" id="{24A8B851-0B98-4B9D-B0EB-6E04EA43D297}"/>
              </a:ext>
            </a:extLst>
          </p:cNvPr>
          <p:cNvGraphicFramePr>
            <a:graphicFrameLocks/>
          </p:cNvGraphicFramePr>
          <p:nvPr>
            <p:extLst>
              <p:ext uri="{D42A27DB-BD31-4B8C-83A1-F6EECF244321}">
                <p14:modId xmlns:p14="http://schemas.microsoft.com/office/powerpoint/2010/main" val="2225740423"/>
              </p:ext>
            </p:extLst>
          </p:nvPr>
        </p:nvGraphicFramePr>
        <p:xfrm>
          <a:off x="4164037" y="28684"/>
          <a:ext cx="7757347" cy="19950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Oval 6"/>
          <p:cNvSpPr/>
          <p:nvPr/>
        </p:nvSpPr>
        <p:spPr>
          <a:xfrm>
            <a:off x="10244767" y="89214"/>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581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l-GR" dirty="0"/>
              <a:t>Ο χώρος της εργασίας και η </a:t>
            </a:r>
            <a:r>
              <a:rPr lang="sr-Latn-RS" dirty="0"/>
              <a:t>COVID-19</a:t>
            </a:r>
            <a:r>
              <a:rPr lang="el-GR" dirty="0"/>
              <a:t> </a:t>
            </a:r>
            <a:endParaRPr lang="sr-Latn-RS" dirty="0"/>
          </a:p>
        </p:txBody>
      </p:sp>
      <p:pic>
        <p:nvPicPr>
          <p:cNvPr id="15" name="8KenNOYOiq4"/>
          <p:cNvPicPr>
            <a:picLocks noGrp="1" noRot="1" noChangeAspect="1"/>
          </p:cNvPicPr>
          <p:nvPr>
            <p:ph idx="1"/>
            <a:videoFile r:link="rId1"/>
          </p:nvPr>
        </p:nvPicPr>
        <p:blipFill>
          <a:blip r:embed="rId4">
            <a:extLst>
              <a:ext uri="{28A0092B-C50C-407E-A947-70E740481C1C}">
                <a14:useLocalDpi xmlns:a14="http://schemas.microsoft.com/office/drawing/2010/main" val="0"/>
              </a:ext>
            </a:extLst>
          </a:blip>
          <a:stretch>
            <a:fillRect/>
          </a:stretch>
        </p:blipFill>
        <p:spPr>
          <a:xfrm>
            <a:off x="2639291" y="1867973"/>
            <a:ext cx="5957977" cy="3036945"/>
          </a:xfrm>
          <a:prstGeom prst="rect">
            <a:avLst/>
          </a:prstGeom>
        </p:spPr>
      </p:pic>
      <p:sp>
        <p:nvSpPr>
          <p:cNvPr id="3" name="Footer Placeholder 2"/>
          <p:cNvSpPr>
            <a:spLocks noGrp="1"/>
          </p:cNvSpPr>
          <p:nvPr>
            <p:ph type="ftr" sz="quarter" idx="11"/>
          </p:nvPr>
        </p:nvSpPr>
        <p:spPr/>
        <p:txBody>
          <a:bodyPr/>
          <a:lstStyle/>
          <a:p>
            <a:r>
              <a:rPr lang="lt-LT"/>
              <a:t>connect-erasmus.eu</a:t>
            </a:r>
          </a:p>
        </p:txBody>
      </p:sp>
      <p:sp>
        <p:nvSpPr>
          <p:cNvPr id="2" name="TextBox 1"/>
          <p:cNvSpPr txBox="1"/>
          <p:nvPr/>
        </p:nvSpPr>
        <p:spPr>
          <a:xfrm>
            <a:off x="2753958" y="5195944"/>
            <a:ext cx="6454588" cy="646331"/>
          </a:xfrm>
          <a:prstGeom prst="rect">
            <a:avLst/>
          </a:prstGeom>
          <a:noFill/>
        </p:spPr>
        <p:txBody>
          <a:bodyPr wrap="square" rtlCol="0">
            <a:spAutoFit/>
          </a:bodyPr>
          <a:lstStyle/>
          <a:p>
            <a:r>
              <a:rPr lang="en-US" dirty="0"/>
              <a:t>https://www.youtube.com/watch?v=8KenNOYOiq4</a:t>
            </a:r>
          </a:p>
          <a:p>
            <a:endParaRPr lang="en-US" dirty="0"/>
          </a:p>
        </p:txBody>
      </p:sp>
    </p:spTree>
    <p:extLst>
      <p:ext uri="{BB962C8B-B14F-4D97-AF65-F5344CB8AC3E}">
        <p14:creationId xmlns:p14="http://schemas.microsoft.com/office/powerpoint/2010/main" val="952591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77" y="1345673"/>
            <a:ext cx="12014032" cy="89066"/>
          </a:xfrm>
        </p:spPr>
        <p:txBody>
          <a:bodyPr>
            <a:normAutofit fontScale="90000"/>
          </a:bodyPr>
          <a:lstStyle/>
          <a:p>
            <a:br>
              <a:rPr lang="el-GR" dirty="0"/>
            </a:br>
            <a:r>
              <a:rPr lang="el-GR" dirty="0"/>
              <a:t>Ο χώρος της εργασίας έχει ήδη υποστεί σημαντικές αλλαγές...</a:t>
            </a:r>
          </a:p>
        </p:txBody>
      </p:sp>
      <p:sp>
        <p:nvSpPr>
          <p:cNvPr id="4" name="Footer Placeholder 3"/>
          <p:cNvSpPr>
            <a:spLocks noGrp="1"/>
          </p:cNvSpPr>
          <p:nvPr>
            <p:ph type="ftr" sz="quarter" idx="11"/>
          </p:nvPr>
        </p:nvSpPr>
        <p:spPr/>
        <p:txBody>
          <a:bodyPr/>
          <a:lstStyle/>
          <a:p>
            <a:r>
              <a:rPr lang="lt-LT"/>
              <a:t>connect-erasmus.eu</a:t>
            </a:r>
          </a:p>
        </p:txBody>
      </p:sp>
      <p:pic>
        <p:nvPicPr>
          <p:cNvPr id="5" name="Picture 4"/>
          <p:cNvPicPr>
            <a:picLocks noChangeAspect="1"/>
          </p:cNvPicPr>
          <p:nvPr/>
        </p:nvPicPr>
        <p:blipFill rotWithShape="1">
          <a:blip r:embed="rId3"/>
          <a:srcRect l="-1" r="362" b="13937"/>
          <a:stretch/>
        </p:blipFill>
        <p:spPr>
          <a:xfrm>
            <a:off x="718356" y="2088962"/>
            <a:ext cx="6616699" cy="2660319"/>
          </a:xfrm>
          <a:prstGeom prst="rect">
            <a:avLst/>
          </a:prstGeom>
        </p:spPr>
      </p:pic>
      <p:sp>
        <p:nvSpPr>
          <p:cNvPr id="6" name="TextBox 5"/>
          <p:cNvSpPr txBox="1"/>
          <p:nvPr/>
        </p:nvSpPr>
        <p:spPr>
          <a:xfrm>
            <a:off x="726589" y="4976729"/>
            <a:ext cx="5194314" cy="461665"/>
          </a:xfrm>
          <a:prstGeom prst="rect">
            <a:avLst/>
          </a:prstGeom>
          <a:noFill/>
        </p:spPr>
        <p:txBody>
          <a:bodyPr wrap="square" rtlCol="0">
            <a:spAutoFit/>
          </a:bodyPr>
          <a:lstStyle/>
          <a:p>
            <a:r>
              <a:rPr lang="sr-Latn-RS" sz="1200" dirty="0" err="1"/>
              <a:t>Source</a:t>
            </a:r>
            <a:r>
              <a:rPr lang="sr-Latn-RS" sz="1200" dirty="0"/>
              <a:t>: ILO model - https://www.ilo.org/global/topics/coronavirus/impacts-and-responses/WCMS_767028/lang--en/index.htm</a:t>
            </a:r>
            <a:endParaRPr lang="en-US" sz="1200" dirty="0"/>
          </a:p>
        </p:txBody>
      </p:sp>
      <p:sp>
        <p:nvSpPr>
          <p:cNvPr id="7" name="Text Placeholder 2"/>
          <p:cNvSpPr>
            <a:spLocks noGrp="1"/>
          </p:cNvSpPr>
          <p:nvPr>
            <p:ph type="body" idx="1"/>
          </p:nvPr>
        </p:nvSpPr>
        <p:spPr>
          <a:xfrm>
            <a:off x="7033846" y="937710"/>
            <a:ext cx="5158154" cy="2922658"/>
          </a:xfrm>
        </p:spPr>
        <p:txBody>
          <a:bodyPr/>
          <a:lstStyle/>
          <a:p>
            <a:endParaRPr lang="el-GR" dirty="0">
              <a:solidFill>
                <a:schemeClr val="tx1">
                  <a:lumMod val="95000"/>
                  <a:lumOff val="5000"/>
                </a:schemeClr>
              </a:solidFill>
            </a:endParaRPr>
          </a:p>
          <a:p>
            <a:pPr marL="342900" indent="-342900">
              <a:buFont typeface="Arial" panose="020B0604020202020204" pitchFamily="34" charset="0"/>
              <a:buChar char="•"/>
            </a:pPr>
            <a:r>
              <a:rPr lang="el-GR" dirty="0">
                <a:solidFill>
                  <a:schemeClr val="tx1">
                    <a:lumMod val="95000"/>
                    <a:lumOff val="5000"/>
                  </a:schemeClr>
                </a:solidFill>
              </a:rPr>
              <a:t>Το 2020, το 8,8% των παγκόσμιων ωρών εργασίας χάθηκαν σε σχέση με το τέταρτο τρίμηνο του 2019, που ισοδυναμεί με 255 εκατομμύρια θέσεις πλήρους απασχόλησης.</a:t>
            </a:r>
          </a:p>
          <a:p>
            <a:endParaRPr lang="el-GR" dirty="0">
              <a:solidFill>
                <a:schemeClr val="tx1">
                  <a:lumMod val="95000"/>
                  <a:lumOff val="5000"/>
                </a:schemeClr>
              </a:solidFill>
            </a:endParaRPr>
          </a:p>
          <a:p>
            <a:pPr marL="342900" indent="-342900">
              <a:buFont typeface="Arial" panose="020B0604020202020204" pitchFamily="34" charset="0"/>
              <a:buChar char="•"/>
            </a:pPr>
            <a:r>
              <a:rPr lang="el-GR" dirty="0">
                <a:solidFill>
                  <a:schemeClr val="tx1">
                    <a:lumMod val="95000"/>
                    <a:lumOff val="5000"/>
                  </a:schemeClr>
                </a:solidFill>
              </a:rPr>
              <a:t>Από το ξέσπασμα της πανδημίας Covid-19 η εργασία από το σπίτι έχει γίνει ο κανόνας για εκατομμύρια εργαζόμενους στην ΕΕ και σε όλο τον κόσμο.</a:t>
            </a:r>
          </a:p>
          <a:p>
            <a:pPr marL="342900" indent="-342900">
              <a:buFont typeface="Arial" panose="020B0604020202020204" pitchFamily="34" charset="0"/>
              <a:buChar char="•"/>
            </a:pPr>
            <a:endParaRPr lang="el-GR" dirty="0">
              <a:solidFill>
                <a:schemeClr val="tx1">
                  <a:lumMod val="95000"/>
                  <a:lumOff val="5000"/>
                </a:schemeClr>
              </a:solidFill>
            </a:endParaRPr>
          </a:p>
        </p:txBody>
      </p:sp>
    </p:spTree>
    <p:extLst>
      <p:ext uri="{BB962C8B-B14F-4D97-AF65-F5344CB8AC3E}">
        <p14:creationId xmlns:p14="http://schemas.microsoft.com/office/powerpoint/2010/main" val="2630354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441" y="2152891"/>
            <a:ext cx="11342672" cy="527915"/>
          </a:xfrm>
        </p:spPr>
        <p:txBody>
          <a:bodyPr>
            <a:normAutofit fontScale="90000"/>
          </a:bodyPr>
          <a:lstStyle/>
          <a:p>
            <a:r>
              <a:rPr lang="el-GR" dirty="0"/>
              <a:t>Στα υπόψιν ότι</a:t>
            </a:r>
            <a:r>
              <a:rPr lang="sr-Latn-RS" dirty="0"/>
              <a:t> </a:t>
            </a:r>
            <a:r>
              <a:rPr lang="el-GR" dirty="0"/>
              <a:t>οι αλλαγές στον χώρο της εργασίας είναι αλληλένδετες</a:t>
            </a:r>
            <a:br>
              <a:rPr lang="el-GR" dirty="0"/>
            </a:br>
            <a:br>
              <a:rPr lang="el-GR" dirty="0"/>
            </a:br>
            <a:endParaRPr lang="en-US" dirty="0"/>
          </a:p>
        </p:txBody>
      </p:sp>
      <p:sp>
        <p:nvSpPr>
          <p:cNvPr id="3" name="Text Placeholder 2"/>
          <p:cNvSpPr>
            <a:spLocks noGrp="1"/>
          </p:cNvSpPr>
          <p:nvPr>
            <p:ph type="body" idx="1"/>
          </p:nvPr>
        </p:nvSpPr>
        <p:spPr>
          <a:xfrm>
            <a:off x="2172956" y="1720539"/>
            <a:ext cx="7897338" cy="2738120"/>
          </a:xfrm>
        </p:spPr>
        <p:txBody>
          <a:bodyPr/>
          <a:lstStyle/>
          <a:p>
            <a:r>
              <a:rPr lang="el-GR" dirty="0">
                <a:solidFill>
                  <a:schemeClr val="tx1">
                    <a:lumMod val="95000"/>
                    <a:lumOff val="5000"/>
                  </a:schemeClr>
                </a:solidFill>
              </a:rPr>
              <a:t>Για παράδειγμα, η δημογραφική αλλαγή και οι πράσινες και ψηφιακές μεταβάσεις συχνά επηρεάζουν, υποστηρίζουν ή επιταχύνουν η μια την άλλη</a:t>
            </a:r>
            <a:r>
              <a:rPr lang="sr-Latn-RS" dirty="0">
                <a:solidFill>
                  <a:schemeClr val="tx1">
                    <a:lumMod val="95000"/>
                    <a:lumOff val="5000"/>
                  </a:schemeClr>
                </a:solidFill>
              </a:rPr>
              <a:t>.</a:t>
            </a:r>
            <a:endParaRPr lang="el-GR" dirty="0">
              <a:solidFill>
                <a:schemeClr val="tx1">
                  <a:lumMod val="95000"/>
                  <a:lumOff val="5000"/>
                </a:schemeClr>
              </a:solidFill>
            </a:endParaRPr>
          </a:p>
          <a:p>
            <a:endParaRPr lang="sr-Latn-RS" dirty="0">
              <a:solidFill>
                <a:schemeClr val="tx1">
                  <a:lumMod val="95000"/>
                  <a:lumOff val="5000"/>
                </a:schemeClr>
              </a:solidFill>
            </a:endParaRPr>
          </a:p>
          <a:p>
            <a:r>
              <a:rPr lang="el-GR" dirty="0">
                <a:solidFill>
                  <a:schemeClr val="tx1">
                    <a:lumMod val="95000"/>
                    <a:lumOff val="5000"/>
                  </a:schemeClr>
                </a:solidFill>
              </a:rPr>
              <a:t>Η κρίση της covid-19 είναι επίσης πιθανό να επιταχύνει την αυτοματοποίηση, καθώς οι εταιρείες μειώνουν την εξάρτηση από την ανθρώπινη εργασία και την επαφή μεταξύ των εργαζομένων ή την επανεγκατάσταση</a:t>
            </a:r>
            <a:r>
              <a:rPr lang="en-US" dirty="0">
                <a:solidFill>
                  <a:schemeClr val="tx1">
                    <a:lumMod val="95000"/>
                    <a:lumOff val="5000"/>
                  </a:schemeClr>
                </a:solidFill>
              </a:rPr>
              <a:t> (re-shore)</a:t>
            </a:r>
            <a:r>
              <a:rPr lang="el-GR" dirty="0">
                <a:solidFill>
                  <a:schemeClr val="tx1">
                    <a:lumMod val="95000"/>
                    <a:lumOff val="5000"/>
                  </a:schemeClr>
                </a:solidFill>
              </a:rPr>
              <a:t> κάποιου μέρους της παραγωγής.</a:t>
            </a:r>
          </a:p>
          <a:p>
            <a:endParaRPr lang="el-GR" dirty="0">
              <a:solidFill>
                <a:schemeClr val="tx1">
                  <a:lumMod val="95000"/>
                  <a:lumOff val="5000"/>
                </a:schemeClr>
              </a:solidFill>
            </a:endParaRPr>
          </a:p>
          <a:p>
            <a:endParaRPr lang="sr-Latn-RS" dirty="0"/>
          </a:p>
        </p:txBody>
      </p:sp>
      <p:sp>
        <p:nvSpPr>
          <p:cNvPr id="4" name="Footer Placeholder 3"/>
          <p:cNvSpPr>
            <a:spLocks noGrp="1"/>
          </p:cNvSpPr>
          <p:nvPr>
            <p:ph type="ftr" sz="quarter" idx="11"/>
          </p:nvPr>
        </p:nvSpPr>
        <p:spPr/>
        <p:txBody>
          <a:bodyPr/>
          <a:lstStyle/>
          <a:p>
            <a:r>
              <a:rPr lang="lt-LT"/>
              <a:t>connect-erasmus.eu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20" y="1720539"/>
            <a:ext cx="2009336" cy="13292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178" y="3632841"/>
            <a:ext cx="1993725" cy="132926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638" y="1720539"/>
            <a:ext cx="1786078" cy="1339558"/>
          </a:xfrm>
          <a:prstGeom prst="rect">
            <a:avLst/>
          </a:prstGeom>
        </p:spPr>
      </p:pic>
      <p:pic>
        <p:nvPicPr>
          <p:cNvPr id="8" name="Picture 2" descr="woman in red and white floral dress standing beside man in blue t-shi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08691" y="3632841"/>
            <a:ext cx="1916016" cy="1368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5851" y="5207643"/>
            <a:ext cx="1993725" cy="1329150"/>
          </a:xfrm>
          <a:prstGeom prst="rect">
            <a:avLst/>
          </a:prstGeom>
        </p:spPr>
      </p:pic>
    </p:spTree>
    <p:extLst>
      <p:ext uri="{BB962C8B-B14F-4D97-AF65-F5344CB8AC3E}">
        <p14:creationId xmlns:p14="http://schemas.microsoft.com/office/powerpoint/2010/main" val="2523277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a:t>connect-erasmus.eu</a:t>
            </a:r>
          </a:p>
        </p:txBody>
      </p:sp>
      <p:sp>
        <p:nvSpPr>
          <p:cNvPr id="8" name="Title 1">
            <a:extLst>
              <a:ext uri="{FF2B5EF4-FFF2-40B4-BE49-F238E27FC236}">
                <a16:creationId xmlns:a16="http://schemas.microsoft.com/office/drawing/2014/main" id="{1FEC0C1A-5B60-4344-BFF1-E1B7149033B1}"/>
              </a:ext>
            </a:extLst>
          </p:cNvPr>
          <p:cNvSpPr txBox="1">
            <a:spLocks/>
          </p:cNvSpPr>
          <p:nvPr/>
        </p:nvSpPr>
        <p:spPr>
          <a:xfrm>
            <a:off x="4451487" y="2831771"/>
            <a:ext cx="7201670" cy="16833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r"/>
            <a:r>
              <a:rPr lang="el-GR" sz="3600" dirty="0">
                <a:solidFill>
                  <a:schemeClr val="tx1">
                    <a:lumMod val="95000"/>
                    <a:lumOff val="5000"/>
                  </a:schemeClr>
                </a:solidFill>
              </a:rPr>
              <a:t>Πώς σας φαίνονται αυτά τα δεδομένα;</a:t>
            </a:r>
            <a:endParaRPr lang="sr-Latn-RS" sz="3600" dirty="0">
              <a:solidFill>
                <a:schemeClr val="tx1">
                  <a:lumMod val="95000"/>
                  <a:lumOff val="5000"/>
                </a:schemeClr>
              </a:solidFill>
            </a:endParaRPr>
          </a:p>
          <a:p>
            <a:pPr algn="r"/>
            <a:r>
              <a:rPr lang="en-US" sz="3600" dirty="0">
                <a:solidFill>
                  <a:schemeClr val="tx1">
                    <a:lumMod val="95000"/>
                    <a:lumOff val="5000"/>
                  </a:schemeClr>
                </a:solidFill>
              </a:rPr>
              <a:t> </a:t>
            </a:r>
          </a:p>
          <a:p>
            <a:pPr algn="r"/>
            <a:r>
              <a:rPr lang="el-GR" sz="3600" dirty="0">
                <a:solidFill>
                  <a:schemeClr val="tx1">
                    <a:lumMod val="95000"/>
                    <a:lumOff val="5000"/>
                  </a:schemeClr>
                </a:solidFill>
              </a:rPr>
              <a:t>Ποια είναι η δική σας οπτική;</a:t>
            </a:r>
            <a:endParaRPr lang="en-US" sz="3600" dirty="0">
              <a:solidFill>
                <a:schemeClr val="tx1">
                  <a:lumMod val="95000"/>
                  <a:lumOff val="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48" y="2631769"/>
            <a:ext cx="3727486" cy="2344589"/>
          </a:xfrm>
          <a:prstGeom prst="rect">
            <a:avLst/>
          </a:prstGeom>
        </p:spPr>
      </p:pic>
    </p:spTree>
    <p:extLst>
      <p:ext uri="{BB962C8B-B14F-4D97-AF65-F5344CB8AC3E}">
        <p14:creationId xmlns:p14="http://schemas.microsoft.com/office/powerpoint/2010/main" val="368489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4101363823"/>
              </p:ext>
            </p:extLst>
          </p:nvPr>
        </p:nvGraphicFramePr>
        <p:xfrm>
          <a:off x="0" y="-50380"/>
          <a:ext cx="12192000" cy="594360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4220308">
                  <a:extLst>
                    <a:ext uri="{9D8B030D-6E8A-4147-A177-3AD203B41FA5}">
                      <a16:colId xmlns:a16="http://schemas.microsoft.com/office/drawing/2014/main" val="20001"/>
                    </a:ext>
                  </a:extLst>
                </a:gridCol>
                <a:gridCol w="4314092">
                  <a:extLst>
                    <a:ext uri="{9D8B030D-6E8A-4147-A177-3AD203B41FA5}">
                      <a16:colId xmlns:a16="http://schemas.microsoft.com/office/drawing/2014/main" val="20002"/>
                    </a:ext>
                  </a:extLst>
                </a:gridCol>
              </a:tblGrid>
              <a:tr h="631036">
                <a:tc>
                  <a:txBody>
                    <a:bodyPr/>
                    <a:lstStyle/>
                    <a:p>
                      <a:r>
                        <a:rPr lang="el-GR" noProof="0" dirty="0"/>
                        <a:t>Αλλαγές στη φύση της εργασίας</a:t>
                      </a:r>
                    </a:p>
                    <a:p>
                      <a:endParaRPr lang="el-GR" noProof="0" dirty="0"/>
                    </a:p>
                  </a:txBody>
                  <a:tcPr/>
                </a:tc>
                <a:tc>
                  <a:txBody>
                    <a:bodyPr/>
                    <a:lstStyle/>
                    <a:p>
                      <a:r>
                        <a:rPr lang="el-GR" noProof="0" dirty="0"/>
                        <a:t>Απειλές για την αξιοπρεπή εργασία</a:t>
                      </a:r>
                    </a:p>
                    <a:p>
                      <a:endParaRPr lang="el-GR" noProof="0" dirty="0"/>
                    </a:p>
                  </a:txBody>
                  <a:tcPr/>
                </a:tc>
                <a:tc>
                  <a:txBody>
                    <a:bodyPr/>
                    <a:lstStyle/>
                    <a:p>
                      <a:r>
                        <a:rPr lang="el-GR" noProof="0" dirty="0"/>
                        <a:t>Απειλές για την ατομική και κοινωνική ευημερία</a:t>
                      </a:r>
                    </a:p>
                  </a:txBody>
                  <a:tcPr/>
                </a:tc>
                <a:extLst>
                  <a:ext uri="{0D108BD9-81ED-4DB2-BD59-A6C34878D82A}">
                    <a16:rowId xmlns:a16="http://schemas.microsoft.com/office/drawing/2014/main" val="10000"/>
                  </a:ext>
                </a:extLst>
              </a:tr>
              <a:tr h="5257436">
                <a:tc>
                  <a:txBody>
                    <a:bodyPr/>
                    <a:lstStyle/>
                    <a:p>
                      <a:r>
                        <a:rPr lang="el-GR" noProof="0" dirty="0"/>
                        <a:t>Συνθήκες της αγοράς εργασίας</a:t>
                      </a:r>
                      <a:endParaRPr lang="en-US" noProof="0" dirty="0"/>
                    </a:p>
                    <a:p>
                      <a:endParaRPr lang="en-US" baseline="0" noProof="0" dirty="0"/>
                    </a:p>
                    <a:p>
                      <a:pPr lvl="1"/>
                      <a:r>
                        <a:rPr lang="el-GR" baseline="0" noProof="0" dirty="0"/>
                        <a:t>Ανεργία </a:t>
                      </a:r>
                    </a:p>
                    <a:p>
                      <a:pPr lvl="1"/>
                      <a:endParaRPr lang="el-GR" baseline="0" noProof="0" dirty="0"/>
                    </a:p>
                    <a:p>
                      <a:pPr lvl="1"/>
                      <a:r>
                        <a:rPr lang="el-GR" baseline="0" noProof="0" dirty="0"/>
                        <a:t>Υποαπασχόληση</a:t>
                      </a:r>
                    </a:p>
                    <a:p>
                      <a:pPr lvl="1"/>
                      <a:endParaRPr lang="el-GR" baseline="0" noProof="0" dirty="0"/>
                    </a:p>
                    <a:p>
                      <a:pPr lvl="1"/>
                      <a:r>
                        <a:rPr lang="el-GR" baseline="0" noProof="0" dirty="0"/>
                        <a:t>Άνοδος της επισφαλούς εργασίας</a:t>
                      </a:r>
                    </a:p>
                    <a:p>
                      <a:pPr lvl="1"/>
                      <a:endParaRPr lang="el-GR" baseline="0" noProof="0" dirty="0"/>
                    </a:p>
                    <a:p>
                      <a:pPr lvl="1"/>
                      <a:r>
                        <a:rPr lang="el-GR" baseline="0" noProof="0" dirty="0"/>
                        <a:t>Αύξηση της οικονομικής ανισότητας</a:t>
                      </a:r>
                    </a:p>
                    <a:p>
                      <a:endParaRPr lang="sr-Latn-RS" baseline="0" noProof="0" dirty="0"/>
                    </a:p>
                    <a:p>
                      <a:r>
                        <a:rPr lang="el-GR" baseline="0" noProof="0" dirty="0"/>
                        <a:t>Απώλεια συνηθισμένων </a:t>
                      </a:r>
                      <a:r>
                        <a:rPr lang="el-GR" u="sng" baseline="0" noProof="0" dirty="0"/>
                        <a:t>και πιο σύνθετων</a:t>
                      </a:r>
                      <a:r>
                        <a:rPr lang="el-GR" baseline="0" noProof="0" dirty="0"/>
                        <a:t> θέσεων εργασίας λόγω αυτοματοποίησης</a:t>
                      </a:r>
                    </a:p>
                    <a:p>
                      <a:endParaRPr lang="el-GR" baseline="0" noProof="0" dirty="0"/>
                    </a:p>
                  </a:txBody>
                  <a:tcPr anchor="ctr"/>
                </a:tc>
                <a:tc>
                  <a:txBody>
                    <a:bodyPr/>
                    <a:lstStyle/>
                    <a:p>
                      <a:pPr marL="285750" indent="-285750">
                        <a:buFont typeface="Arial" panose="020B0604020202020204" pitchFamily="34" charset="0"/>
                        <a:buChar char="•"/>
                      </a:pPr>
                      <a:r>
                        <a:rPr lang="el-GR" noProof="0" dirty="0"/>
                        <a:t>Απώλεια διαθέσιμης εργασίας για όσους θέλουν να εργαστούν</a:t>
                      </a:r>
                    </a:p>
                    <a:p>
                      <a:pPr marL="285750" indent="-285750">
                        <a:buFont typeface="Arial" panose="020B0604020202020204" pitchFamily="34" charset="0"/>
                        <a:buChar char="•"/>
                      </a:pPr>
                      <a:endParaRPr lang="el-GR" noProof="0" dirty="0"/>
                    </a:p>
                    <a:p>
                      <a:pPr marL="285750" indent="-285750">
                        <a:buFont typeface="Arial" panose="020B0604020202020204" pitchFamily="34" charset="0"/>
                        <a:buChar char="•"/>
                      </a:pPr>
                      <a:r>
                        <a:rPr lang="el-GR" baseline="0" noProof="0" dirty="0"/>
                        <a:t>Οι περιθωριοποιημένοι τομείς της κοινωνίας υφίστανται τον μεγαλύτερο αποκλεισμό</a:t>
                      </a:r>
                    </a:p>
                    <a:p>
                      <a:pPr marL="285750" indent="-285750">
                        <a:buFont typeface="Arial" panose="020B0604020202020204" pitchFamily="34" charset="0"/>
                        <a:buChar char="•"/>
                      </a:pPr>
                      <a:endParaRPr lang="el-GR" baseline="0" noProof="0" dirty="0"/>
                    </a:p>
                    <a:p>
                      <a:pPr marL="285750" indent="-285750">
                        <a:buFont typeface="Arial" panose="020B0604020202020204" pitchFamily="34" charset="0"/>
                        <a:buChar char="•"/>
                      </a:pPr>
                      <a:r>
                        <a:rPr lang="el-GR" baseline="0" noProof="0" dirty="0"/>
                        <a:t>Απώλεια οικονομικής ασφάλειας</a:t>
                      </a:r>
                    </a:p>
                    <a:p>
                      <a:pPr marL="285750" indent="-285750">
                        <a:buFont typeface="Arial" panose="020B0604020202020204" pitchFamily="34" charset="0"/>
                        <a:buChar char="•"/>
                      </a:pPr>
                      <a:endParaRPr lang="el-GR" baseline="0" noProof="0" dirty="0"/>
                    </a:p>
                    <a:p>
                      <a:pPr marL="285750" indent="-285750">
                        <a:buFont typeface="Arial" panose="020B0604020202020204" pitchFamily="34" charset="0"/>
                        <a:buChar char="•"/>
                      </a:pPr>
                      <a:r>
                        <a:rPr lang="el-GR" baseline="0" noProof="0" dirty="0"/>
                        <a:t>Απώλεια οικονομικής, κοινωνικής και οικογενειακής προστασίας</a:t>
                      </a:r>
                    </a:p>
                    <a:p>
                      <a:pPr marL="285750" indent="-285750">
                        <a:buFont typeface="Arial" panose="020B0604020202020204" pitchFamily="34" charset="0"/>
                        <a:buChar char="•"/>
                      </a:pPr>
                      <a:endParaRPr lang="el-GR" baseline="0" noProof="0" dirty="0"/>
                    </a:p>
                    <a:p>
                      <a:pPr marL="285750" indent="-285750">
                        <a:buFont typeface="Arial" panose="020B0604020202020204" pitchFamily="34" charset="0"/>
                        <a:buChar char="•"/>
                      </a:pPr>
                      <a:r>
                        <a:rPr lang="el-GR" baseline="0" noProof="0" dirty="0"/>
                        <a:t>Απώλεια της αυτονομίας και της δυνατότητας εκφοράς άποψης στο χώρο εργασίας και πέραν αυτής</a:t>
                      </a:r>
                    </a:p>
                    <a:p>
                      <a:pPr marL="285750" indent="-285750">
                        <a:buFont typeface="Arial" panose="020B0604020202020204" pitchFamily="34" charset="0"/>
                        <a:buChar char="•"/>
                      </a:pPr>
                      <a:endParaRPr lang="el-GR" baseline="0" noProof="0" dirty="0"/>
                    </a:p>
                    <a:p>
                      <a:pPr marL="285750" indent="-285750">
                        <a:buFont typeface="Arial" panose="020B0604020202020204" pitchFamily="34" charset="0"/>
                        <a:buChar char="•"/>
                      </a:pPr>
                      <a:r>
                        <a:rPr lang="el-GR" baseline="0" noProof="0" dirty="0"/>
                        <a:t>Επιδείνωση των συνθηκών εργασίας</a:t>
                      </a:r>
                    </a:p>
                  </a:txBody>
                  <a:tcPr anchor="ctr"/>
                </a:tc>
                <a:tc>
                  <a:txBody>
                    <a:bodyPr/>
                    <a:lstStyle/>
                    <a:p>
                      <a:r>
                        <a:rPr lang="el-GR" noProof="0" dirty="0"/>
                        <a:t>Μειωμένη πρόσβαση σε σταθερή εργασία που ικανοποιεί τις ανθρώπινες ανάγκες για οικονομική επιβίωση, σύνδεση και αυτονομία</a:t>
                      </a:r>
                    </a:p>
                    <a:p>
                      <a:pPr lvl="1"/>
                      <a:r>
                        <a:rPr lang="el-GR" baseline="0" noProof="0" dirty="0"/>
                        <a:t>Μειωμένη θέασης της εργασίας ως πηγή νοήματος και σκοπού</a:t>
                      </a:r>
                    </a:p>
                    <a:p>
                      <a:pPr lvl="1"/>
                      <a:r>
                        <a:rPr lang="el-GR" baseline="0" noProof="0" dirty="0"/>
                        <a:t>Απώλεια κοινωνικών συνδέσεων που προσφέρονται μέσω της εργασίας</a:t>
                      </a:r>
                    </a:p>
                    <a:p>
                      <a:pPr lvl="0"/>
                      <a:r>
                        <a:rPr lang="el-GR" baseline="0" noProof="0" dirty="0"/>
                        <a:t>Αυξημένο ατομικό και οικογενειακό άγχος</a:t>
                      </a:r>
                    </a:p>
                    <a:p>
                      <a:pPr lvl="0"/>
                      <a:r>
                        <a:rPr lang="el-GR" baseline="0" noProof="0" dirty="0"/>
                        <a:t>Αύξηση των προβλημάτων ψυχικής και σωματικής υγείας</a:t>
                      </a:r>
                    </a:p>
                    <a:p>
                      <a:pPr lvl="0"/>
                      <a:r>
                        <a:rPr lang="el-GR" baseline="0" noProof="0" dirty="0"/>
                        <a:t>Μεγαλύτερα επίπεδα οικονομικής και κοινωνικής εξάρθρωσης σε κοινωνικό επίπεδο</a:t>
                      </a:r>
                    </a:p>
                    <a:p>
                      <a:pPr lvl="0"/>
                      <a:r>
                        <a:rPr lang="el-GR" baseline="0" noProof="0" dirty="0"/>
                        <a:t>Πολιτική και κοινωνική αναταραχή,  και αστάθεια</a:t>
                      </a:r>
                      <a:r>
                        <a:rPr lang="en-US" baseline="0" noProof="0" dirty="0"/>
                        <a:t>, </a:t>
                      </a:r>
                      <a:r>
                        <a:rPr lang="el-GR" baseline="0" noProof="0" dirty="0"/>
                        <a:t>απολίτιστη συμπεριφορά</a:t>
                      </a:r>
                    </a:p>
                    <a:p>
                      <a:pPr lvl="0"/>
                      <a:endParaRPr lang="el-GR" baseline="0" noProof="0" dirty="0"/>
                    </a:p>
                  </a:txBody>
                  <a:tcPr anchor="ct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5"/>
          <a:stretch>
            <a:fillRect/>
          </a:stretch>
        </p:blipFill>
        <p:spPr>
          <a:xfrm>
            <a:off x="2129864" y="5949122"/>
            <a:ext cx="1609483" cy="329213"/>
          </a:xfrm>
          <a:prstGeom prst="rect">
            <a:avLst/>
          </a:prstGeom>
        </p:spPr>
      </p:pic>
      <p:sp>
        <p:nvSpPr>
          <p:cNvPr id="3075" name="Text Box 3"/>
          <p:cNvSpPr txBox="1">
            <a:spLocks noChangeArrowheads="1"/>
          </p:cNvSpPr>
          <p:nvPr/>
        </p:nvSpPr>
        <p:spPr bwMode="auto">
          <a:xfrm>
            <a:off x="0" y="5166619"/>
            <a:ext cx="3739347" cy="305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sr-Latn-RS" altLang="sr-Latn-RS" sz="1000" dirty="0" err="1">
                <a:solidFill>
                  <a:schemeClr val="tx1"/>
                </a:solidFill>
              </a:rPr>
              <a:t>Adapted</a:t>
            </a:r>
            <a:r>
              <a:rPr lang="sr-Latn-RS" altLang="sr-Latn-RS" sz="1000" dirty="0">
                <a:solidFill>
                  <a:schemeClr val="tx1"/>
                </a:solidFill>
              </a:rPr>
              <a:t> from: </a:t>
            </a:r>
            <a:r>
              <a:rPr lang="en-US" sz="1000" dirty="0" err="1">
                <a:solidFill>
                  <a:schemeClr val="tx1"/>
                </a:solidFill>
              </a:rPr>
              <a:t>Blustein</a:t>
            </a:r>
            <a:r>
              <a:rPr lang="en-US" sz="1000" dirty="0">
                <a:solidFill>
                  <a:schemeClr val="tx1"/>
                </a:solidFill>
              </a:rPr>
              <a:t>, D. L., Kenny, M. E., Di Fabio, A., &amp; </a:t>
            </a:r>
            <a:r>
              <a:rPr lang="en-US" sz="1000" dirty="0" err="1">
                <a:solidFill>
                  <a:schemeClr val="tx1"/>
                </a:solidFill>
              </a:rPr>
              <a:t>Guichard</a:t>
            </a:r>
            <a:r>
              <a:rPr lang="en-US" sz="1000" dirty="0">
                <a:solidFill>
                  <a:schemeClr val="tx1"/>
                </a:solidFill>
              </a:rPr>
              <a:t>, J. (2019). Expanding the impact of the psychology of working: Engaging psychology in the struggle for decent work and human rights. </a:t>
            </a:r>
            <a:r>
              <a:rPr lang="en-US" sz="1000" i="1" dirty="0">
                <a:solidFill>
                  <a:schemeClr val="tx1"/>
                </a:solidFill>
              </a:rPr>
              <a:t>Journal of Career Assessment</a:t>
            </a:r>
            <a:r>
              <a:rPr lang="en-US" sz="1000" dirty="0">
                <a:solidFill>
                  <a:schemeClr val="tx1"/>
                </a:solidFill>
              </a:rPr>
              <a:t>, </a:t>
            </a:r>
            <a:r>
              <a:rPr lang="en-US" sz="1000" i="1" dirty="0">
                <a:solidFill>
                  <a:schemeClr val="tx1"/>
                </a:solidFill>
              </a:rPr>
              <a:t>27</a:t>
            </a:r>
            <a:r>
              <a:rPr lang="en-US" sz="1000" dirty="0">
                <a:solidFill>
                  <a:schemeClr val="tx1"/>
                </a:solidFill>
              </a:rPr>
              <a:t>(1), 3-28</a:t>
            </a:r>
            <a:r>
              <a:rPr lang="en-US" sz="1000" dirty="0"/>
              <a:t>.</a:t>
            </a:r>
            <a:endParaRPr lang="en-US" altLang="sr-Latn-RS" sz="1000" b="1" dirty="0">
              <a:hlinkClick r:id="rId6"/>
            </a:endParaRPr>
          </a:p>
        </p:txBody>
      </p:sp>
    </p:spTree>
    <p:extLst>
      <p:ext uri="{BB962C8B-B14F-4D97-AF65-F5344CB8AC3E}">
        <p14:creationId xmlns:p14="http://schemas.microsoft.com/office/powerpoint/2010/main" val="3606889832"/>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6" y="765177"/>
            <a:ext cx="10365706" cy="558298"/>
          </a:xfrm>
        </p:spPr>
        <p:txBody>
          <a:bodyPr>
            <a:normAutofit fontScale="90000"/>
          </a:bodyPr>
          <a:lstStyle/>
          <a:p>
            <a:r>
              <a:rPr lang="el-GR" dirty="0"/>
              <a:t>Βιβλιογραφικές Αναφορές</a:t>
            </a:r>
            <a:endParaRPr lang="en-US" dirty="0"/>
          </a:p>
        </p:txBody>
      </p:sp>
      <p:sp>
        <p:nvSpPr>
          <p:cNvPr id="3" name="Text Placeholder 2"/>
          <p:cNvSpPr>
            <a:spLocks noGrp="1"/>
          </p:cNvSpPr>
          <p:nvPr>
            <p:ph type="body" idx="1"/>
          </p:nvPr>
        </p:nvSpPr>
        <p:spPr>
          <a:xfrm>
            <a:off x="839788" y="1630681"/>
            <a:ext cx="10373644" cy="3446646"/>
          </a:xfrm>
        </p:spPr>
        <p:txBody>
          <a:bodyPr/>
          <a:lstStyle/>
          <a:p>
            <a:pPr marL="457200" indent="-457200">
              <a:buFont typeface="+mj-lt"/>
              <a:buAutoNum type="arabicPeriod"/>
            </a:pPr>
            <a:r>
              <a:rPr lang="en-US" sz="1600" dirty="0" err="1">
                <a:solidFill>
                  <a:schemeClr val="tx1">
                    <a:lumMod val="95000"/>
                    <a:lumOff val="5000"/>
                  </a:schemeClr>
                </a:solidFill>
              </a:rPr>
              <a:t>Balliester</a:t>
            </a:r>
            <a:r>
              <a:rPr lang="en-US" sz="1600" dirty="0">
                <a:solidFill>
                  <a:schemeClr val="tx1">
                    <a:lumMod val="95000"/>
                    <a:lumOff val="5000"/>
                  </a:schemeClr>
                </a:solidFill>
              </a:rPr>
              <a:t>, T., &amp; </a:t>
            </a:r>
            <a:r>
              <a:rPr lang="en-US" sz="1600" dirty="0" err="1">
                <a:solidFill>
                  <a:schemeClr val="tx1">
                    <a:lumMod val="95000"/>
                    <a:lumOff val="5000"/>
                  </a:schemeClr>
                </a:solidFill>
              </a:rPr>
              <a:t>Elsheikhi</a:t>
            </a:r>
            <a:r>
              <a:rPr lang="en-US" sz="1600" dirty="0">
                <a:solidFill>
                  <a:schemeClr val="tx1">
                    <a:lumMod val="95000"/>
                    <a:lumOff val="5000"/>
                  </a:schemeClr>
                </a:solidFill>
              </a:rPr>
              <a:t>, A. (2018). The future of work: a literature review. </a:t>
            </a:r>
            <a:r>
              <a:rPr lang="en-US" sz="1600" i="1" dirty="0">
                <a:solidFill>
                  <a:schemeClr val="tx1">
                    <a:lumMod val="95000"/>
                    <a:lumOff val="5000"/>
                  </a:schemeClr>
                </a:solidFill>
              </a:rPr>
              <a:t>ILO Research Department Working Paper</a:t>
            </a:r>
            <a:r>
              <a:rPr lang="en-US" sz="1600" dirty="0">
                <a:solidFill>
                  <a:schemeClr val="tx1">
                    <a:lumMod val="95000"/>
                    <a:lumOff val="5000"/>
                  </a:schemeClr>
                </a:solidFill>
              </a:rPr>
              <a:t>, </a:t>
            </a:r>
            <a:r>
              <a:rPr lang="en-US" sz="1600" i="1" dirty="0">
                <a:solidFill>
                  <a:schemeClr val="tx1">
                    <a:lumMod val="95000"/>
                    <a:lumOff val="5000"/>
                  </a:schemeClr>
                </a:solidFill>
              </a:rPr>
              <a:t>29</a:t>
            </a:r>
            <a:r>
              <a:rPr lang="en-US" sz="1600" dirty="0">
                <a:solidFill>
                  <a:schemeClr val="tx1">
                    <a:lumMod val="95000"/>
                    <a:lumOff val="5000"/>
                  </a:schemeClr>
                </a:solidFill>
              </a:rPr>
              <a:t>.</a:t>
            </a:r>
            <a:endParaRPr lang="en-US" altLang="sr-Latn-RS" sz="1600" dirty="0">
              <a:solidFill>
                <a:schemeClr val="tx1">
                  <a:lumMod val="95000"/>
                  <a:lumOff val="5000"/>
                </a:schemeClr>
              </a:solidFill>
              <a:hlinkClick r:id="rId2"/>
            </a:endParaRPr>
          </a:p>
          <a:p>
            <a:pPr marL="457200" indent="-457200">
              <a:buFont typeface="+mj-lt"/>
              <a:buAutoNum type="arabicPeriod"/>
            </a:pPr>
            <a:r>
              <a:rPr lang="en-US" sz="1600" dirty="0" err="1">
                <a:solidFill>
                  <a:schemeClr val="tx1">
                    <a:lumMod val="95000"/>
                    <a:lumOff val="5000"/>
                  </a:schemeClr>
                </a:solidFill>
              </a:rPr>
              <a:t>Blustein</a:t>
            </a:r>
            <a:r>
              <a:rPr lang="en-US" sz="1600" dirty="0">
                <a:solidFill>
                  <a:schemeClr val="tx1">
                    <a:lumMod val="95000"/>
                    <a:lumOff val="5000"/>
                  </a:schemeClr>
                </a:solidFill>
              </a:rPr>
              <a:t>, D. L., Kenny, M. E., Di Fabio, A., &amp; </a:t>
            </a:r>
            <a:r>
              <a:rPr lang="en-US" sz="1600" dirty="0" err="1">
                <a:solidFill>
                  <a:schemeClr val="tx1">
                    <a:lumMod val="95000"/>
                    <a:lumOff val="5000"/>
                  </a:schemeClr>
                </a:solidFill>
              </a:rPr>
              <a:t>Guichard</a:t>
            </a:r>
            <a:r>
              <a:rPr lang="en-US" sz="1600" dirty="0">
                <a:solidFill>
                  <a:schemeClr val="tx1">
                    <a:lumMod val="95000"/>
                    <a:lumOff val="5000"/>
                  </a:schemeClr>
                </a:solidFill>
              </a:rPr>
              <a:t>, J. (2019). Expanding the impact of the psychology of working: Engaging psychology in the struggle for decent work and human rights. Journal of Career Assessment, 27(1), 3-28.</a:t>
            </a:r>
            <a:endParaRPr lang="sr-Latn-RS" sz="1600" dirty="0">
              <a:solidFill>
                <a:schemeClr val="tx1">
                  <a:lumMod val="95000"/>
                  <a:lumOff val="5000"/>
                </a:schemeClr>
              </a:solidFill>
            </a:endParaRPr>
          </a:p>
          <a:p>
            <a:pPr marL="457200" indent="-457200">
              <a:buFont typeface="+mj-lt"/>
              <a:buAutoNum type="arabicPeriod"/>
            </a:pPr>
            <a:r>
              <a:rPr lang="en-US" sz="1600" dirty="0">
                <a:solidFill>
                  <a:schemeClr val="tx1">
                    <a:lumMod val="95000"/>
                    <a:lumOff val="5000"/>
                  </a:schemeClr>
                </a:solidFill>
              </a:rPr>
              <a:t>Duffy, R. D., </a:t>
            </a:r>
            <a:r>
              <a:rPr lang="en-US" sz="1600" dirty="0" err="1">
                <a:solidFill>
                  <a:schemeClr val="tx1">
                    <a:lumMod val="95000"/>
                    <a:lumOff val="5000"/>
                  </a:schemeClr>
                </a:solidFill>
              </a:rPr>
              <a:t>Blustein</a:t>
            </a:r>
            <a:r>
              <a:rPr lang="en-US" sz="1600" dirty="0">
                <a:solidFill>
                  <a:schemeClr val="tx1">
                    <a:lumMod val="95000"/>
                    <a:lumOff val="5000"/>
                  </a:schemeClr>
                </a:solidFill>
              </a:rPr>
              <a:t>, D. L., </a:t>
            </a:r>
            <a:r>
              <a:rPr lang="en-US" sz="1600" dirty="0" err="1">
                <a:solidFill>
                  <a:schemeClr val="tx1">
                    <a:lumMod val="95000"/>
                    <a:lumOff val="5000"/>
                  </a:schemeClr>
                </a:solidFill>
              </a:rPr>
              <a:t>Diemer</a:t>
            </a:r>
            <a:r>
              <a:rPr lang="en-US" sz="1600" dirty="0">
                <a:solidFill>
                  <a:schemeClr val="tx1">
                    <a:lumMod val="95000"/>
                    <a:lumOff val="5000"/>
                  </a:schemeClr>
                </a:solidFill>
              </a:rPr>
              <a:t>, M. A., &amp; </a:t>
            </a:r>
            <a:r>
              <a:rPr lang="en-US" sz="1600" dirty="0" err="1">
                <a:solidFill>
                  <a:schemeClr val="tx1">
                    <a:lumMod val="95000"/>
                    <a:lumOff val="5000"/>
                  </a:schemeClr>
                </a:solidFill>
              </a:rPr>
              <a:t>Autin</a:t>
            </a:r>
            <a:r>
              <a:rPr lang="en-US" sz="1600" dirty="0">
                <a:solidFill>
                  <a:schemeClr val="tx1">
                    <a:lumMod val="95000"/>
                    <a:lumOff val="5000"/>
                  </a:schemeClr>
                </a:solidFill>
              </a:rPr>
              <a:t>, K. L. (2016). The psychology of working theory. Journal of Counseling Psychology, 63, 127-148. </a:t>
            </a:r>
            <a:endParaRPr lang="sr-Latn-RS" sz="1600" dirty="0">
              <a:solidFill>
                <a:schemeClr val="tx1">
                  <a:lumMod val="95000"/>
                  <a:lumOff val="5000"/>
                </a:schemeClr>
              </a:solidFill>
            </a:endParaRPr>
          </a:p>
          <a:p>
            <a:pPr marL="457200" indent="-457200">
              <a:buFont typeface="+mj-lt"/>
              <a:buAutoNum type="arabicPeriod"/>
            </a:pPr>
            <a:r>
              <a:rPr lang="en-GB" sz="1600" dirty="0">
                <a:solidFill>
                  <a:schemeClr val="tx1">
                    <a:lumMod val="95000"/>
                    <a:lumOff val="5000"/>
                  </a:schemeClr>
                </a:solidFill>
              </a:rPr>
              <a:t>International Labour Organisation (ILO). (2013). </a:t>
            </a:r>
            <a:r>
              <a:rPr lang="en-GB" sz="1600" i="1" dirty="0">
                <a:solidFill>
                  <a:schemeClr val="tx1">
                    <a:lumMod val="95000"/>
                    <a:lumOff val="5000"/>
                  </a:schemeClr>
                </a:solidFill>
              </a:rPr>
              <a:t>Decent work indicators</a:t>
            </a:r>
            <a:r>
              <a:rPr lang="en-GB" sz="1600" dirty="0">
                <a:solidFill>
                  <a:schemeClr val="tx1">
                    <a:lumMod val="95000"/>
                    <a:lumOff val="5000"/>
                  </a:schemeClr>
                </a:solidFill>
              </a:rPr>
              <a:t>. Geneva: ILO. </a:t>
            </a:r>
            <a:endParaRPr lang="sr-Latn-RS" sz="1600" dirty="0">
              <a:solidFill>
                <a:schemeClr val="tx1">
                  <a:lumMod val="95000"/>
                  <a:lumOff val="5000"/>
                </a:schemeClr>
              </a:solidFill>
            </a:endParaRPr>
          </a:p>
          <a:p>
            <a:pPr marL="457200" indent="-457200">
              <a:buFont typeface="+mj-lt"/>
              <a:buAutoNum type="arabicPeriod"/>
            </a:pPr>
            <a:r>
              <a:rPr lang="en-US" sz="1600" dirty="0" err="1">
                <a:solidFill>
                  <a:schemeClr val="tx1">
                    <a:lumMod val="95000"/>
                    <a:lumOff val="5000"/>
                  </a:schemeClr>
                </a:solidFill>
              </a:rPr>
              <a:t>Montt</a:t>
            </a:r>
            <a:r>
              <a:rPr lang="en-US" sz="1600" dirty="0">
                <a:solidFill>
                  <a:schemeClr val="tx1">
                    <a:lumMod val="95000"/>
                    <a:lumOff val="5000"/>
                  </a:schemeClr>
                </a:solidFill>
              </a:rPr>
              <a:t>, G., </a:t>
            </a:r>
            <a:r>
              <a:rPr lang="en-US" sz="1600" dirty="0" err="1">
                <a:solidFill>
                  <a:schemeClr val="tx1">
                    <a:lumMod val="95000"/>
                    <a:lumOff val="5000"/>
                  </a:schemeClr>
                </a:solidFill>
              </a:rPr>
              <a:t>Fraga</a:t>
            </a:r>
            <a:r>
              <a:rPr lang="en-US" sz="1600" dirty="0">
                <a:solidFill>
                  <a:schemeClr val="tx1">
                    <a:lumMod val="95000"/>
                    <a:lumOff val="5000"/>
                  </a:schemeClr>
                </a:solidFill>
              </a:rPr>
              <a:t>, F., &amp; </a:t>
            </a:r>
            <a:r>
              <a:rPr lang="en-US" sz="1600" dirty="0" err="1">
                <a:solidFill>
                  <a:schemeClr val="tx1">
                    <a:lumMod val="95000"/>
                    <a:lumOff val="5000"/>
                  </a:schemeClr>
                </a:solidFill>
              </a:rPr>
              <a:t>Harsdorff</a:t>
            </a:r>
            <a:r>
              <a:rPr lang="en-US" sz="1600" dirty="0">
                <a:solidFill>
                  <a:schemeClr val="tx1">
                    <a:lumMod val="95000"/>
                    <a:lumOff val="5000"/>
                  </a:schemeClr>
                </a:solidFill>
              </a:rPr>
              <a:t>, M. (2018). The future of work in a changing natural environment: Climate change, degradation and sustainability. </a:t>
            </a:r>
            <a:r>
              <a:rPr lang="en-US" sz="1600" i="1" dirty="0">
                <a:solidFill>
                  <a:schemeClr val="tx1">
                    <a:lumMod val="95000"/>
                    <a:lumOff val="5000"/>
                  </a:schemeClr>
                </a:solidFill>
              </a:rPr>
              <a:t>ILO Research Paper Series, Geneva: International </a:t>
            </a:r>
            <a:r>
              <a:rPr lang="en-US" sz="1600" i="1" dirty="0" err="1">
                <a:solidFill>
                  <a:schemeClr val="tx1">
                    <a:lumMod val="95000"/>
                    <a:lumOff val="5000"/>
                  </a:schemeClr>
                </a:solidFill>
              </a:rPr>
              <a:t>Labour</a:t>
            </a:r>
            <a:r>
              <a:rPr lang="en-US" sz="1600" i="1" dirty="0">
                <a:solidFill>
                  <a:schemeClr val="tx1">
                    <a:lumMod val="95000"/>
                    <a:lumOff val="5000"/>
                  </a:schemeClr>
                </a:solidFill>
              </a:rPr>
              <a:t> Office</a:t>
            </a:r>
            <a:r>
              <a:rPr lang="en-US" sz="1600" dirty="0">
                <a:solidFill>
                  <a:schemeClr val="tx1">
                    <a:lumMod val="95000"/>
                    <a:lumOff val="5000"/>
                  </a:schemeClr>
                </a:solidFill>
              </a:rPr>
              <a:t>.</a:t>
            </a:r>
            <a:endParaRPr lang="sr-Latn-RS" sz="1600" dirty="0">
              <a:solidFill>
                <a:schemeClr val="tx1">
                  <a:lumMod val="95000"/>
                  <a:lumOff val="5000"/>
                </a:schemeClr>
              </a:solidFill>
            </a:endParaRPr>
          </a:p>
          <a:p>
            <a:pPr marL="457200" indent="-457200">
              <a:buFont typeface="+mj-lt"/>
              <a:buAutoNum type="arabicPeriod"/>
            </a:pPr>
            <a:r>
              <a:rPr lang="en-US" sz="1600" dirty="0">
                <a:solidFill>
                  <a:schemeClr val="tx1">
                    <a:lumMod val="95000"/>
                    <a:lumOff val="5000"/>
                  </a:schemeClr>
                </a:solidFill>
              </a:rPr>
              <a:t>Santana, M., &amp; </a:t>
            </a:r>
            <a:r>
              <a:rPr lang="en-US" sz="1600" dirty="0" err="1">
                <a:solidFill>
                  <a:schemeClr val="tx1">
                    <a:lumMod val="95000"/>
                    <a:lumOff val="5000"/>
                  </a:schemeClr>
                </a:solidFill>
              </a:rPr>
              <a:t>Cobo</a:t>
            </a:r>
            <a:r>
              <a:rPr lang="en-US" sz="1600" dirty="0">
                <a:solidFill>
                  <a:schemeClr val="tx1">
                    <a:lumMod val="95000"/>
                    <a:lumOff val="5000"/>
                  </a:schemeClr>
                </a:solidFill>
              </a:rPr>
              <a:t>, M. J. (2020). What is the future of work? A science mapping analysis. </a:t>
            </a:r>
            <a:r>
              <a:rPr lang="en-US" sz="1600" i="1" dirty="0">
                <a:solidFill>
                  <a:schemeClr val="tx1">
                    <a:lumMod val="95000"/>
                    <a:lumOff val="5000"/>
                  </a:schemeClr>
                </a:solidFill>
              </a:rPr>
              <a:t>European Management Journal</a:t>
            </a:r>
            <a:r>
              <a:rPr lang="en-US" sz="1600" dirty="0">
                <a:solidFill>
                  <a:schemeClr val="tx1">
                    <a:lumMod val="95000"/>
                    <a:lumOff val="5000"/>
                  </a:schemeClr>
                </a:solidFill>
              </a:rPr>
              <a:t>, </a:t>
            </a:r>
            <a:r>
              <a:rPr lang="en-US" sz="1600" i="1" dirty="0">
                <a:solidFill>
                  <a:schemeClr val="tx1">
                    <a:lumMod val="95000"/>
                    <a:lumOff val="5000"/>
                  </a:schemeClr>
                </a:solidFill>
              </a:rPr>
              <a:t>38</a:t>
            </a:r>
            <a:r>
              <a:rPr lang="en-US" sz="1600" dirty="0">
                <a:solidFill>
                  <a:schemeClr val="tx1">
                    <a:lumMod val="95000"/>
                    <a:lumOff val="5000"/>
                  </a:schemeClr>
                </a:solidFill>
              </a:rPr>
              <a:t>(6), 846-862</a:t>
            </a:r>
            <a:r>
              <a:rPr lang="sr-Latn-RS" sz="1600" dirty="0">
                <a:solidFill>
                  <a:schemeClr val="tx1">
                    <a:lumMod val="95000"/>
                    <a:lumOff val="5000"/>
                  </a:schemeClr>
                </a:solidFill>
              </a:rPr>
              <a:t>.</a:t>
            </a:r>
          </a:p>
          <a:p>
            <a:endParaRPr lang="en-GB" dirty="0"/>
          </a:p>
          <a:p>
            <a:endParaRPr lang="en-US" dirty="0"/>
          </a:p>
        </p:txBody>
      </p:sp>
      <p:sp>
        <p:nvSpPr>
          <p:cNvPr id="4" name="Footer Placeholder 3"/>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1740292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id="{C846B201-1BEE-4ECD-886D-FCC666DE7BE5}"/>
              </a:ext>
            </a:extLst>
          </p:cNvPr>
          <p:cNvSpPr>
            <a:spLocks noGrp="1"/>
          </p:cNvSpPr>
          <p:nvPr>
            <p:ph type="title"/>
          </p:nvPr>
        </p:nvSpPr>
        <p:spPr/>
        <p:txBody>
          <a:bodyPr/>
          <a:lstStyle/>
          <a:p>
            <a:r>
              <a:rPr lang="el-GR" dirty="0"/>
              <a:t>Σας ευχαριστώ για την προσοχή σας</a:t>
            </a:r>
            <a:r>
              <a:rPr lang="en-US" dirty="0"/>
              <a:t>. </a:t>
            </a:r>
            <a:br>
              <a:rPr lang="en-US" dirty="0"/>
            </a:br>
            <a:r>
              <a:rPr lang="el-GR" dirty="0"/>
              <a:t>Ερωτήσεις;</a:t>
            </a:r>
            <a:endParaRPr lang="lt-LT" dirty="0"/>
          </a:p>
        </p:txBody>
      </p:sp>
      <p:sp>
        <p:nvSpPr>
          <p:cNvPr id="3" name="Poraštės vietos rezervavimo ženklas 2">
            <a:extLst>
              <a:ext uri="{FF2B5EF4-FFF2-40B4-BE49-F238E27FC236}">
                <a16:creationId xmlns:a16="http://schemas.microsoft.com/office/drawing/2014/main" id="{69505FB3-9A8E-439E-8B3D-9B9A7FD362C4}"/>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57551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a:xfrm>
            <a:off x="5126180" y="1597616"/>
            <a:ext cx="6476169" cy="2158199"/>
          </a:xfrm>
        </p:spPr>
        <p:txBody>
          <a:bodyPr>
            <a:normAutofit fontScale="90000"/>
          </a:bodyPr>
          <a:lstStyle/>
          <a:p>
            <a:r>
              <a:rPr lang="sr-Latn-RS" sz="2400" dirty="0"/>
              <a:t>- </a:t>
            </a:r>
            <a:r>
              <a:rPr lang="el-GR" sz="2400" dirty="0"/>
              <a:t>Διαστάσεις της επίδρασης των διαφορετικών τάσεων στο χώρο εργασίας</a:t>
            </a:r>
            <a:br>
              <a:rPr lang="sr-Latn-RS" sz="2400" dirty="0"/>
            </a:br>
            <a:br>
              <a:rPr lang="sr-Latn-RS" sz="2400" dirty="0"/>
            </a:br>
            <a:r>
              <a:rPr lang="sr-Latn-RS" sz="2400" dirty="0"/>
              <a:t>- </a:t>
            </a:r>
            <a:r>
              <a:rPr lang="el-GR" sz="2400" dirty="0"/>
              <a:t>Επισκόπηση ορισμένων από τις τάσεις που επηρεάζουν τον κόσμο της εργασίας και του πιθανού αντίκτυπού τους στον αριθμό των θέσεων εργασίας και στην ποιότητα της απασχόλησης</a:t>
            </a:r>
            <a:br>
              <a:rPr lang="el-GR" sz="2400" dirty="0"/>
            </a:br>
            <a:endParaRPr lang="lt-LT"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
        <p:nvSpPr>
          <p:cNvPr id="4" name="Title 3">
            <a:extLst>
              <a:ext uri="{FF2B5EF4-FFF2-40B4-BE49-F238E27FC236}">
                <a16:creationId xmlns:a16="http://schemas.microsoft.com/office/drawing/2014/main" id="{B0AE554C-D68A-4657-B321-E64A4E2DEAEB}"/>
              </a:ext>
            </a:extLst>
          </p:cNvPr>
          <p:cNvSpPr txBox="1">
            <a:spLocks/>
          </p:cNvSpPr>
          <p:nvPr/>
        </p:nvSpPr>
        <p:spPr>
          <a:xfrm>
            <a:off x="739083" y="1256145"/>
            <a:ext cx="3934517" cy="1875674"/>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dirty="0"/>
              <a:t>Επισκόπηση της μαθησιακής ενότητας</a:t>
            </a:r>
            <a:endParaRPr lang="en-US" dirty="0"/>
          </a:p>
        </p:txBody>
      </p:sp>
      <p:cxnSp>
        <p:nvCxnSpPr>
          <p:cNvPr id="6" name="Straight Connector 5"/>
          <p:cNvCxnSpPr/>
          <p:nvPr/>
        </p:nvCxnSpPr>
        <p:spPr>
          <a:xfrm>
            <a:off x="4793673" y="1071418"/>
            <a:ext cx="18472" cy="2918691"/>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7849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a:xfrm>
            <a:off x="838200" y="4098432"/>
            <a:ext cx="10515600" cy="781685"/>
          </a:xfrm>
        </p:spPr>
        <p:txBody>
          <a:bodyPr>
            <a:normAutofit fontScale="90000"/>
          </a:bodyPr>
          <a:lstStyle/>
          <a:p>
            <a:r>
              <a:rPr lang="el-GR" dirty="0"/>
              <a:t>Οι εξελίξεις στον κόσμο της εργασίας έχουν προσελκύσει τεράστια προσοχή τα τελευταία χρόνια...</a:t>
            </a:r>
            <a:br>
              <a:rPr lang="lt-LT" dirty="0"/>
            </a:br>
            <a:br>
              <a:rPr lang="sr-Latn-RS" dirty="0"/>
            </a:br>
            <a:endParaRPr lang="lt-LT"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28791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lt-LT"/>
              <a:t>connect-erasmus.eu</a:t>
            </a:r>
          </a:p>
        </p:txBody>
      </p:sp>
      <p:sp>
        <p:nvSpPr>
          <p:cNvPr id="4" name="Text Placeholder 3"/>
          <p:cNvSpPr>
            <a:spLocks noGrp="1"/>
          </p:cNvSpPr>
          <p:nvPr>
            <p:ph type="body" sz="half" idx="2"/>
          </p:nvPr>
        </p:nvSpPr>
        <p:spPr>
          <a:xfrm>
            <a:off x="1431986" y="4327863"/>
            <a:ext cx="8574656" cy="1106778"/>
          </a:xfrm>
        </p:spPr>
        <p:txBody>
          <a:bodyPr>
            <a:noAutofit/>
          </a:bodyPr>
          <a:lstStyle/>
          <a:p>
            <a:r>
              <a:rPr lang="el-GR" sz="1800" dirty="0"/>
              <a:t>Αριθμός δημοσιεύσεων σχετικά με το μέλλον της εργασίας στις περιόδους </a:t>
            </a:r>
            <a:r>
              <a:rPr lang="en-US" sz="1800" dirty="0"/>
              <a:t>1959-1997, 1998-2008, 2009-2014 </a:t>
            </a:r>
            <a:r>
              <a:rPr lang="el-GR" sz="1800" dirty="0"/>
              <a:t>και</a:t>
            </a:r>
            <a:r>
              <a:rPr lang="en-US" sz="1800" dirty="0"/>
              <a:t> 2015-2019</a:t>
            </a:r>
            <a:endParaRPr lang="sr-Latn-RS" sz="1800" dirty="0"/>
          </a:p>
          <a:p>
            <a:r>
              <a:rPr lang="en-US" sz="1400" dirty="0"/>
              <a:t>Source</a:t>
            </a:r>
            <a:r>
              <a:rPr lang="sr-Latn-RS" sz="1400" dirty="0"/>
              <a:t>: </a:t>
            </a:r>
            <a:r>
              <a:rPr lang="en-US" sz="1400" dirty="0"/>
              <a:t>Santana, M., &amp; </a:t>
            </a:r>
            <a:r>
              <a:rPr lang="en-US" sz="1400" dirty="0" err="1"/>
              <a:t>Cobo</a:t>
            </a:r>
            <a:r>
              <a:rPr lang="en-US" sz="1400" dirty="0"/>
              <a:t>, M. J. (2020). What is the future of work? A science mapping analysis. </a:t>
            </a:r>
            <a:r>
              <a:rPr lang="en-US" sz="1400" i="1" dirty="0"/>
              <a:t>European Management Journal</a:t>
            </a:r>
            <a:r>
              <a:rPr lang="en-US" sz="1400" dirty="0"/>
              <a:t>, </a:t>
            </a:r>
            <a:r>
              <a:rPr lang="en-US" sz="1400" i="1" dirty="0"/>
              <a:t>38</a:t>
            </a:r>
            <a:r>
              <a:rPr lang="en-US" sz="1400" dirty="0"/>
              <a:t>(6), 846-862.</a:t>
            </a:r>
            <a:endParaRPr lang="sr-Latn-RS" sz="1400" dirty="0"/>
          </a:p>
        </p:txBody>
      </p:sp>
      <p:pic>
        <p:nvPicPr>
          <p:cNvPr id="5" name="Picture 4"/>
          <p:cNvPicPr>
            <a:picLocks noChangeAspect="1"/>
          </p:cNvPicPr>
          <p:nvPr/>
        </p:nvPicPr>
        <p:blipFill>
          <a:blip r:embed="rId2">
            <a:duotone>
              <a:schemeClr val="accent4">
                <a:shade val="45000"/>
                <a:satMod val="135000"/>
              </a:schemeClr>
              <a:prstClr val="white"/>
            </a:duotone>
          </a:blip>
          <a:stretch>
            <a:fillRect/>
          </a:stretch>
        </p:blipFill>
        <p:spPr>
          <a:xfrm>
            <a:off x="2639683" y="294460"/>
            <a:ext cx="6340416" cy="3939676"/>
          </a:xfrm>
          <a:prstGeom prst="rect">
            <a:avLst/>
          </a:prstGeom>
        </p:spPr>
      </p:pic>
    </p:spTree>
    <p:extLst>
      <p:ext uri="{BB962C8B-B14F-4D97-AF65-F5344CB8AC3E}">
        <p14:creationId xmlns:p14="http://schemas.microsoft.com/office/powerpoint/2010/main" val="2735391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895" y="94801"/>
            <a:ext cx="11370975" cy="1179942"/>
          </a:xfrm>
        </p:spPr>
        <p:txBody>
          <a:bodyPr>
            <a:normAutofit fontScale="90000"/>
          </a:bodyPr>
          <a:lstStyle/>
          <a:p>
            <a:r>
              <a:rPr lang="el-GR" sz="4000" dirty="0">
                <a:solidFill>
                  <a:srgbClr val="FF7F2A"/>
                </a:solidFill>
              </a:rPr>
              <a:t>Οι 5 διαστάσεις της επίδρασης των τάσεων εργασίας στον εργασιακό χώρο</a:t>
            </a:r>
            <a:endParaRPr lang="en-US" sz="4000" dirty="0"/>
          </a:p>
        </p:txBody>
      </p:sp>
      <p:sp>
        <p:nvSpPr>
          <p:cNvPr id="3" name="Text Placeholder 2"/>
          <p:cNvSpPr>
            <a:spLocks noGrp="1"/>
          </p:cNvSpPr>
          <p:nvPr>
            <p:ph type="body" idx="1"/>
          </p:nvPr>
        </p:nvSpPr>
        <p:spPr>
          <a:xfrm>
            <a:off x="8441311" y="2153723"/>
            <a:ext cx="3623734" cy="2818705"/>
          </a:xfrm>
        </p:spPr>
        <p:txBody>
          <a:bodyPr/>
          <a:lstStyle/>
          <a:p>
            <a:r>
              <a:rPr lang="el-GR" dirty="0">
                <a:solidFill>
                  <a:schemeClr val="tx1">
                    <a:lumMod val="95000"/>
                    <a:lumOff val="5000"/>
                  </a:schemeClr>
                </a:solidFill>
              </a:rPr>
              <a:t>Το μέλλον της εργασίας μπορεί να </a:t>
            </a:r>
            <a:r>
              <a:rPr lang="el-GR" dirty="0" err="1">
                <a:solidFill>
                  <a:schemeClr val="tx1">
                    <a:lumMod val="95000"/>
                    <a:lumOff val="5000"/>
                  </a:schemeClr>
                </a:solidFill>
              </a:rPr>
              <a:t>περιγραφεί</a:t>
            </a:r>
            <a:r>
              <a:rPr lang="el-GR" dirty="0">
                <a:solidFill>
                  <a:schemeClr val="tx1">
                    <a:lumMod val="95000"/>
                    <a:lumOff val="5000"/>
                  </a:schemeClr>
                </a:solidFill>
              </a:rPr>
              <a:t> σε πέντε διαστάσεις στις οποίες οι τρέχουσες αλλαγές θα επηρεάσουν τον κόσμο της εργασίας </a:t>
            </a:r>
          </a:p>
          <a:p>
            <a:r>
              <a:rPr lang="en-US" dirty="0">
                <a:solidFill>
                  <a:schemeClr val="tx1">
                    <a:lumMod val="95000"/>
                    <a:lumOff val="5000"/>
                  </a:schemeClr>
                </a:solidFill>
              </a:rPr>
              <a:t>(</a:t>
            </a:r>
            <a:r>
              <a:rPr lang="en-US" dirty="0" err="1">
                <a:solidFill>
                  <a:schemeClr val="tx1">
                    <a:lumMod val="95000"/>
                    <a:lumOff val="5000"/>
                  </a:schemeClr>
                </a:solidFill>
              </a:rPr>
              <a:t>Balliester</a:t>
            </a:r>
            <a:r>
              <a:rPr lang="sr-Latn-RS" dirty="0">
                <a:solidFill>
                  <a:schemeClr val="tx1">
                    <a:lumMod val="95000"/>
                    <a:lumOff val="5000"/>
                  </a:schemeClr>
                </a:solidFill>
              </a:rPr>
              <a:t> &amp; </a:t>
            </a:r>
            <a:r>
              <a:rPr lang="en-US" dirty="0" err="1">
                <a:solidFill>
                  <a:schemeClr val="tx1">
                    <a:lumMod val="95000"/>
                    <a:lumOff val="5000"/>
                  </a:schemeClr>
                </a:solidFill>
              </a:rPr>
              <a:t>Elsheikhi</a:t>
            </a:r>
            <a:r>
              <a:rPr lang="sr-Latn-RS" dirty="0">
                <a:solidFill>
                  <a:schemeClr val="tx1">
                    <a:lumMod val="95000"/>
                    <a:lumOff val="5000"/>
                  </a:schemeClr>
                </a:solidFill>
              </a:rPr>
              <a:t>, 2018)</a:t>
            </a:r>
          </a:p>
        </p:txBody>
      </p:sp>
      <p:sp>
        <p:nvSpPr>
          <p:cNvPr id="4" name="Footer Placeholder 3"/>
          <p:cNvSpPr>
            <a:spLocks noGrp="1"/>
          </p:cNvSpPr>
          <p:nvPr>
            <p:ph type="ftr" sz="quarter" idx="11"/>
          </p:nvPr>
        </p:nvSpPr>
        <p:spPr/>
        <p:txBody>
          <a:bodyPr/>
          <a:lstStyle/>
          <a:p>
            <a:r>
              <a:rPr lang="lt-LT"/>
              <a:t>connect-erasmus.eu</a:t>
            </a:r>
          </a:p>
        </p:txBody>
      </p:sp>
      <p:graphicFrame>
        <p:nvGraphicFramePr>
          <p:cNvPr id="5" name="Diagram 4"/>
          <p:cNvGraphicFramePr/>
          <p:nvPr>
            <p:extLst>
              <p:ext uri="{D42A27DB-BD31-4B8C-83A1-F6EECF244321}">
                <p14:modId xmlns:p14="http://schemas.microsoft.com/office/powerpoint/2010/main" val="879865091"/>
              </p:ext>
            </p:extLst>
          </p:nvPr>
        </p:nvGraphicFramePr>
        <p:xfrm>
          <a:off x="930895" y="1274743"/>
          <a:ext cx="7333544" cy="4576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037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1248" y="1123824"/>
            <a:ext cx="4242752" cy="3777933"/>
          </a:xfrm>
        </p:spPr>
        <p:txBody>
          <a:bodyPr/>
          <a:lstStyle/>
          <a:p>
            <a:r>
              <a:rPr lang="el-GR" dirty="0">
                <a:solidFill>
                  <a:schemeClr val="tx1">
                    <a:lumMod val="95000"/>
                    <a:lumOff val="5000"/>
                  </a:schemeClr>
                </a:solidFill>
              </a:rPr>
              <a:t>Κατά την εξέταση του αντίκτυπου των σημερινών αλλαγών στον κόσμο της εργασίας, είναι σημαντικό όχι μόνο να εξεταστούν αλλαγές στον αριθμό των διαθέσιμων θέσεων εργασίας, αλλά και στη διαθεσιμότητα της αξιοπρεπούς εργασίας.</a:t>
            </a:r>
          </a:p>
          <a:p>
            <a:endParaRPr lang="el-GR" dirty="0">
              <a:solidFill>
                <a:schemeClr val="tx1">
                  <a:lumMod val="95000"/>
                  <a:lumOff val="5000"/>
                </a:schemeClr>
              </a:solidFill>
            </a:endParaRPr>
          </a:p>
          <a:p>
            <a:endParaRPr lang="sr-Latn-RS" dirty="0"/>
          </a:p>
        </p:txBody>
      </p:sp>
      <p:sp>
        <p:nvSpPr>
          <p:cNvPr id="4" name="Footer Placeholder 3"/>
          <p:cNvSpPr>
            <a:spLocks noGrp="1"/>
          </p:cNvSpPr>
          <p:nvPr>
            <p:ph type="ftr" sz="quarter" idx="11"/>
          </p:nvPr>
        </p:nvSpPr>
        <p:spPr/>
        <p:txBody>
          <a:bodyPr/>
          <a:lstStyle/>
          <a:p>
            <a:r>
              <a:rPr lang="lt-LT"/>
              <a:t>connect-erasmus.eu</a:t>
            </a:r>
          </a:p>
        </p:txBody>
      </p:sp>
      <p:sp>
        <p:nvSpPr>
          <p:cNvPr id="5" name="Title 1">
            <a:extLst>
              <a:ext uri="{FF2B5EF4-FFF2-40B4-BE49-F238E27FC236}">
                <a16:creationId xmlns:a16="http://schemas.microsoft.com/office/drawing/2014/main" id="{3222E601-2FC8-4124-8AB2-BF52639038C5}"/>
              </a:ext>
            </a:extLst>
          </p:cNvPr>
          <p:cNvSpPr txBox="1">
            <a:spLocks/>
          </p:cNvSpPr>
          <p:nvPr/>
        </p:nvSpPr>
        <p:spPr>
          <a:xfrm>
            <a:off x="5380495" y="391886"/>
            <a:ext cx="6489032" cy="1238794"/>
          </a:xfrm>
          <a:prstGeom prst="rect">
            <a:avLst/>
          </a:prstGeom>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l-GR" dirty="0"/>
              <a:t>Τι κάνει τη δουλειά αξιοπρεπή; </a:t>
            </a:r>
          </a:p>
          <a:p>
            <a:br>
              <a:rPr lang="sr-Latn-RS" dirty="0"/>
            </a:br>
            <a:r>
              <a:rPr lang="el-GR" sz="3100" dirty="0" err="1"/>
              <a:t>Ενδείκτες</a:t>
            </a:r>
            <a:r>
              <a:rPr lang="el-GR" sz="3100" dirty="0"/>
              <a:t> της αξιοπρεπούς εργασίας</a:t>
            </a:r>
            <a:r>
              <a:rPr lang="en-US" sz="3100" dirty="0"/>
              <a:t> </a:t>
            </a:r>
            <a:r>
              <a:rPr lang="sr-Latn-RS" sz="3100" dirty="0"/>
              <a:t>(ILO)</a:t>
            </a:r>
            <a:endParaRPr lang="en-GB" dirty="0"/>
          </a:p>
        </p:txBody>
      </p:sp>
      <p:sp>
        <p:nvSpPr>
          <p:cNvPr id="7" name="Content Placeholder 2">
            <a:extLst>
              <a:ext uri="{FF2B5EF4-FFF2-40B4-BE49-F238E27FC236}">
                <a16:creationId xmlns:a16="http://schemas.microsoft.com/office/drawing/2014/main" id="{99D58930-258A-400E-8986-4E830E5C6BF5}"/>
              </a:ext>
            </a:extLst>
          </p:cNvPr>
          <p:cNvSpPr txBox="1">
            <a:spLocks/>
          </p:cNvSpPr>
          <p:nvPr/>
        </p:nvSpPr>
        <p:spPr>
          <a:xfrm>
            <a:off x="5702968" y="1893262"/>
            <a:ext cx="6263640" cy="420624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b="0" kern="1200">
                <a:solidFill>
                  <a:schemeClr val="tx1">
                    <a:lumMod val="50000"/>
                    <a:lumOff val="5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mj-lt"/>
              <a:buAutoNum type="arabicPeriod"/>
            </a:pPr>
            <a:r>
              <a:rPr lang="el-GR" sz="1700" dirty="0">
                <a:solidFill>
                  <a:schemeClr val="tx1">
                    <a:lumMod val="95000"/>
                    <a:lumOff val="5000"/>
                  </a:schemeClr>
                </a:solidFill>
              </a:rPr>
              <a:t>ευκαιρίες απασχόλησης </a:t>
            </a:r>
            <a:r>
              <a:rPr lang="en-US" sz="1700" dirty="0">
                <a:solidFill>
                  <a:schemeClr val="tx1">
                    <a:lumMod val="95000"/>
                    <a:lumOff val="5000"/>
                  </a:schemeClr>
                </a:solidFill>
              </a:rPr>
              <a:t>  </a:t>
            </a:r>
          </a:p>
          <a:p>
            <a:pPr marL="457200" indent="-457200">
              <a:buFont typeface="+mj-lt"/>
              <a:buAutoNum type="arabicPeriod"/>
            </a:pPr>
            <a:r>
              <a:rPr lang="el-GR" sz="1700" dirty="0">
                <a:solidFill>
                  <a:schemeClr val="tx1">
                    <a:lumMod val="95000"/>
                    <a:lumOff val="5000"/>
                  </a:schemeClr>
                </a:solidFill>
              </a:rPr>
              <a:t>επαρκείς αποδοχές και παραγωγική εργασία</a:t>
            </a:r>
            <a:r>
              <a:rPr lang="en-US" sz="1700" dirty="0">
                <a:solidFill>
                  <a:schemeClr val="tx1">
                    <a:lumMod val="95000"/>
                    <a:lumOff val="5000"/>
                  </a:schemeClr>
                </a:solidFill>
              </a:rPr>
              <a:t>  </a:t>
            </a:r>
          </a:p>
          <a:p>
            <a:pPr marL="457200" indent="-457200">
              <a:buFont typeface="+mj-lt"/>
              <a:buAutoNum type="arabicPeriod"/>
            </a:pPr>
            <a:r>
              <a:rPr lang="el-GR" sz="1700" dirty="0">
                <a:solidFill>
                  <a:schemeClr val="tx1">
                    <a:lumMod val="95000"/>
                    <a:lumOff val="5000"/>
                  </a:schemeClr>
                </a:solidFill>
              </a:rPr>
              <a:t>αξιοπρεπής χρόνος εργασίας</a:t>
            </a:r>
            <a:endParaRPr lang="en-US" sz="1700" dirty="0">
              <a:solidFill>
                <a:schemeClr val="tx1">
                  <a:lumMod val="95000"/>
                  <a:lumOff val="5000"/>
                </a:schemeClr>
              </a:solidFill>
            </a:endParaRPr>
          </a:p>
          <a:p>
            <a:pPr marL="457200" indent="-457200">
              <a:buFont typeface="+mj-lt"/>
              <a:buAutoNum type="arabicPeriod"/>
            </a:pPr>
            <a:r>
              <a:rPr lang="el-GR" sz="1700" dirty="0">
                <a:solidFill>
                  <a:schemeClr val="tx1">
                    <a:lumMod val="95000"/>
                    <a:lumOff val="5000"/>
                  </a:schemeClr>
                </a:solidFill>
              </a:rPr>
              <a:t>συνδυασμός της εργασίας, της οικογένειας και της προσωπικής ζωής</a:t>
            </a:r>
            <a:r>
              <a:rPr lang="en-US" sz="1700" dirty="0">
                <a:solidFill>
                  <a:schemeClr val="tx1">
                    <a:lumMod val="95000"/>
                    <a:lumOff val="5000"/>
                  </a:schemeClr>
                </a:solidFill>
              </a:rPr>
              <a:t> </a:t>
            </a:r>
          </a:p>
          <a:p>
            <a:pPr marL="457200" indent="-457200">
              <a:buFont typeface="+mj-lt"/>
              <a:buAutoNum type="arabicPeriod"/>
            </a:pPr>
            <a:r>
              <a:rPr lang="el-GR" sz="1700" dirty="0">
                <a:solidFill>
                  <a:schemeClr val="tx1">
                    <a:lumMod val="95000"/>
                    <a:lumOff val="5000"/>
                  </a:schemeClr>
                </a:solidFill>
              </a:rPr>
              <a:t>εργασίες που πρέπει να καταργηθούν</a:t>
            </a:r>
            <a:r>
              <a:rPr lang="en-US" sz="1700" dirty="0">
                <a:solidFill>
                  <a:schemeClr val="tx1">
                    <a:lumMod val="95000"/>
                    <a:lumOff val="5000"/>
                  </a:schemeClr>
                </a:solidFill>
              </a:rPr>
              <a:t>  </a:t>
            </a:r>
          </a:p>
          <a:p>
            <a:pPr marL="457200" indent="-457200">
              <a:buFont typeface="+mj-lt"/>
              <a:buAutoNum type="arabicPeriod"/>
            </a:pPr>
            <a:r>
              <a:rPr lang="el-GR" sz="1700" dirty="0">
                <a:solidFill>
                  <a:schemeClr val="tx1">
                    <a:lumMod val="95000"/>
                    <a:lumOff val="5000"/>
                  </a:schemeClr>
                </a:solidFill>
              </a:rPr>
              <a:t>σταθερότητα και ασφάλεια της εργασίας</a:t>
            </a:r>
            <a:r>
              <a:rPr lang="en-US" sz="1700" dirty="0">
                <a:solidFill>
                  <a:schemeClr val="tx1">
                    <a:lumMod val="95000"/>
                    <a:lumOff val="5000"/>
                  </a:schemeClr>
                </a:solidFill>
              </a:rPr>
              <a:t> </a:t>
            </a:r>
          </a:p>
          <a:p>
            <a:pPr marL="457200" indent="-457200">
              <a:buFont typeface="+mj-lt"/>
              <a:buAutoNum type="arabicPeriod"/>
            </a:pPr>
            <a:r>
              <a:rPr lang="el-GR" sz="1700" dirty="0">
                <a:solidFill>
                  <a:schemeClr val="tx1">
                    <a:lumMod val="95000"/>
                    <a:lumOff val="5000"/>
                  </a:schemeClr>
                </a:solidFill>
              </a:rPr>
              <a:t>ίσες ευκαιρίες και μεταχείριση στην απασχόληση</a:t>
            </a:r>
            <a:r>
              <a:rPr lang="en-US" sz="1700" dirty="0">
                <a:solidFill>
                  <a:schemeClr val="tx1">
                    <a:lumMod val="95000"/>
                    <a:lumOff val="5000"/>
                  </a:schemeClr>
                </a:solidFill>
              </a:rPr>
              <a:t> </a:t>
            </a:r>
          </a:p>
          <a:p>
            <a:pPr marL="457200" indent="-457200">
              <a:buFont typeface="+mj-lt"/>
              <a:buAutoNum type="arabicPeriod"/>
            </a:pPr>
            <a:r>
              <a:rPr lang="el-GR" sz="1700" dirty="0">
                <a:solidFill>
                  <a:schemeClr val="tx1">
                    <a:lumMod val="95000"/>
                    <a:lumOff val="5000"/>
                  </a:schemeClr>
                </a:solidFill>
              </a:rPr>
              <a:t>ασφαλές εργασιακό περιβάλλον</a:t>
            </a:r>
            <a:r>
              <a:rPr lang="en-US" sz="1700" dirty="0">
                <a:solidFill>
                  <a:schemeClr val="tx1">
                    <a:lumMod val="95000"/>
                    <a:lumOff val="5000"/>
                  </a:schemeClr>
                </a:solidFill>
              </a:rPr>
              <a:t>  </a:t>
            </a:r>
          </a:p>
          <a:p>
            <a:pPr marL="457200" indent="-457200">
              <a:buFont typeface="+mj-lt"/>
              <a:buAutoNum type="arabicPeriod"/>
            </a:pPr>
            <a:r>
              <a:rPr lang="el-GR" sz="1700" dirty="0">
                <a:solidFill>
                  <a:schemeClr val="tx1">
                    <a:lumMod val="95000"/>
                    <a:lumOff val="5000"/>
                  </a:schemeClr>
                </a:solidFill>
              </a:rPr>
              <a:t>κοινωνική ασφάλιση και</a:t>
            </a:r>
          </a:p>
          <a:p>
            <a:pPr marL="457200" indent="-457200">
              <a:buFont typeface="+mj-lt"/>
              <a:buAutoNum type="arabicPeriod"/>
            </a:pPr>
            <a:r>
              <a:rPr lang="el-GR" sz="1700" dirty="0">
                <a:solidFill>
                  <a:schemeClr val="tx1">
                    <a:lumMod val="95000"/>
                    <a:lumOff val="5000"/>
                  </a:schemeClr>
                </a:solidFill>
              </a:rPr>
              <a:t>κοινωνικός διάλογος, εκπροσώπηση εργοδοτών και εργαζομένων</a:t>
            </a:r>
            <a:r>
              <a:rPr lang="en-US" sz="1700" dirty="0">
                <a:solidFill>
                  <a:schemeClr val="tx1">
                    <a:lumMod val="95000"/>
                    <a:lumOff val="5000"/>
                  </a:schemeClr>
                </a:solidFill>
              </a:rPr>
              <a:t>. </a:t>
            </a:r>
            <a:endParaRPr lang="en-GB" sz="1700" dirty="0">
              <a:solidFill>
                <a:schemeClr val="tx1">
                  <a:lumMod val="95000"/>
                  <a:lumOff val="5000"/>
                </a:schemeClr>
              </a:solidFill>
            </a:endParaRPr>
          </a:p>
        </p:txBody>
      </p:sp>
      <p:cxnSp>
        <p:nvCxnSpPr>
          <p:cNvPr id="10" name="Straight Connector 9"/>
          <p:cNvCxnSpPr/>
          <p:nvPr/>
        </p:nvCxnSpPr>
        <p:spPr>
          <a:xfrm>
            <a:off x="5029200" y="649705"/>
            <a:ext cx="36095" cy="4066674"/>
          </a:xfrm>
          <a:prstGeom prst="line">
            <a:avLst/>
          </a:prstGeom>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5380495" y="5120757"/>
            <a:ext cx="6424863" cy="461665"/>
          </a:xfrm>
          <a:prstGeom prst="rect">
            <a:avLst/>
          </a:prstGeom>
          <a:noFill/>
        </p:spPr>
        <p:txBody>
          <a:bodyPr wrap="square" rtlCol="0">
            <a:spAutoFit/>
          </a:bodyPr>
          <a:lstStyle/>
          <a:p>
            <a:r>
              <a:rPr lang="en-GB" sz="1200" dirty="0"/>
              <a:t>International Labour Organisation (ILO). (2013). </a:t>
            </a:r>
            <a:r>
              <a:rPr lang="en-GB" sz="1200" i="1" dirty="0"/>
              <a:t>Decent work indicators</a:t>
            </a:r>
            <a:r>
              <a:rPr lang="en-GB" sz="1200" dirty="0"/>
              <a:t>. Geneva: ILO. </a:t>
            </a:r>
          </a:p>
          <a:p>
            <a:endParaRPr lang="en-US" sz="1200" dirty="0"/>
          </a:p>
        </p:txBody>
      </p:sp>
    </p:spTree>
    <p:extLst>
      <p:ext uri="{BB962C8B-B14F-4D97-AF65-F5344CB8AC3E}">
        <p14:creationId xmlns:p14="http://schemas.microsoft.com/office/powerpoint/2010/main" val="2158640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3878" y="938446"/>
            <a:ext cx="4242752" cy="3777933"/>
          </a:xfrm>
        </p:spPr>
        <p:txBody>
          <a:bodyPr/>
          <a:lstStyle/>
          <a:p>
            <a:r>
              <a:rPr lang="el-GR" dirty="0">
                <a:solidFill>
                  <a:schemeClr val="tx1">
                    <a:lumMod val="95000"/>
                    <a:lumOff val="5000"/>
                  </a:schemeClr>
                </a:solidFill>
              </a:rPr>
              <a:t>Κατά την εξέταση του αντίκτυπου των σημερινών αλλαγών στον κόσμο της εργασίας, είναι σημαντικό όχι μόνο να εξεταστούν αλλαγές στον αριθμό των διαθέσιμων θέσεων εργασίας, αλλά και στη διαθεσιμότητα της αξιοπρεπούς εργασίας.</a:t>
            </a:r>
          </a:p>
          <a:p>
            <a:r>
              <a:rPr lang="sr-Latn-RS" dirty="0">
                <a:solidFill>
                  <a:schemeClr val="tx1">
                    <a:lumMod val="95000"/>
                    <a:lumOff val="5000"/>
                  </a:schemeClr>
                </a:solidFill>
              </a:rPr>
              <a:t>.</a:t>
            </a:r>
          </a:p>
          <a:p>
            <a:endParaRPr lang="sr-Latn-RS" dirty="0"/>
          </a:p>
        </p:txBody>
      </p:sp>
      <p:sp>
        <p:nvSpPr>
          <p:cNvPr id="4" name="Footer Placeholder 3"/>
          <p:cNvSpPr>
            <a:spLocks noGrp="1"/>
          </p:cNvSpPr>
          <p:nvPr>
            <p:ph type="ftr" sz="quarter" idx="11"/>
          </p:nvPr>
        </p:nvSpPr>
        <p:spPr/>
        <p:txBody>
          <a:bodyPr/>
          <a:lstStyle/>
          <a:p>
            <a:r>
              <a:rPr lang="lt-LT"/>
              <a:t>connect-erasmus.eu</a:t>
            </a:r>
          </a:p>
        </p:txBody>
      </p:sp>
      <p:sp>
        <p:nvSpPr>
          <p:cNvPr id="5" name="Title 1">
            <a:extLst>
              <a:ext uri="{FF2B5EF4-FFF2-40B4-BE49-F238E27FC236}">
                <a16:creationId xmlns:a16="http://schemas.microsoft.com/office/drawing/2014/main" id="{3222E601-2FC8-4124-8AB2-BF52639038C5}"/>
              </a:ext>
            </a:extLst>
          </p:cNvPr>
          <p:cNvSpPr txBox="1">
            <a:spLocks/>
          </p:cNvSpPr>
          <p:nvPr/>
        </p:nvSpPr>
        <p:spPr>
          <a:xfrm>
            <a:off x="5436672" y="649705"/>
            <a:ext cx="6755328" cy="1249433"/>
          </a:xfrm>
          <a:prstGeom prst="rect">
            <a:avLst/>
          </a:prstGeom>
        </p:spPr>
        <p:txBody>
          <a:bodyPr vert="horz" lIns="91440" tIns="45720" rIns="91440" bIns="45720" rtlCol="0" anchor="b">
            <a:normAutofit fontScale="45000" lnSpcReduction="20000"/>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l-GR" dirty="0"/>
              <a:t>Τι κάνει τη δουλειά αξιοπρεπή;  </a:t>
            </a:r>
          </a:p>
          <a:p>
            <a:endParaRPr lang="el-GR" dirty="0"/>
          </a:p>
          <a:p>
            <a:r>
              <a:rPr lang="el-GR" sz="3800" dirty="0"/>
              <a:t>Αξιοπρεπής εργασία από την οπτική της  θεωρίας της ψυχολογίας της εργασίας (</a:t>
            </a:r>
            <a:r>
              <a:rPr lang="en-US" sz="3800" dirty="0"/>
              <a:t>Psychology of working theory</a:t>
            </a:r>
            <a:r>
              <a:rPr lang="el-GR" sz="3800" dirty="0"/>
              <a:t>)</a:t>
            </a:r>
            <a:br>
              <a:rPr lang="sr-Latn-RS" dirty="0"/>
            </a:br>
            <a:endParaRPr lang="en-GB" dirty="0"/>
          </a:p>
        </p:txBody>
      </p:sp>
      <p:sp>
        <p:nvSpPr>
          <p:cNvPr id="7" name="Content Placeholder 2">
            <a:extLst>
              <a:ext uri="{FF2B5EF4-FFF2-40B4-BE49-F238E27FC236}">
                <a16:creationId xmlns:a16="http://schemas.microsoft.com/office/drawing/2014/main" id="{99D58930-258A-400E-8986-4E830E5C6BF5}"/>
              </a:ext>
            </a:extLst>
          </p:cNvPr>
          <p:cNvSpPr txBox="1">
            <a:spLocks/>
          </p:cNvSpPr>
          <p:nvPr/>
        </p:nvSpPr>
        <p:spPr>
          <a:xfrm>
            <a:off x="5364482" y="2245268"/>
            <a:ext cx="6263640" cy="420624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b="0" kern="1200">
                <a:solidFill>
                  <a:schemeClr val="tx1">
                    <a:lumMod val="50000"/>
                    <a:lumOff val="5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mj-lt"/>
              <a:buAutoNum type="arabicPeriod"/>
            </a:pPr>
            <a:r>
              <a:rPr lang="el-GR" sz="1800" dirty="0">
                <a:solidFill>
                  <a:schemeClr val="tx1">
                    <a:lumMod val="95000"/>
                    <a:lumOff val="5000"/>
                  </a:schemeClr>
                </a:solidFill>
              </a:rPr>
              <a:t>Σωματικές και διαπροσωπικές ασφαλείς συνθήκες εργασίας (π.χ. απουσία σωματικής, ψυχικής ή συναισθηματικής κακοποίησης)</a:t>
            </a:r>
            <a:endParaRPr lang="en-US" sz="1800" dirty="0">
              <a:solidFill>
                <a:schemeClr val="tx1">
                  <a:lumMod val="95000"/>
                  <a:lumOff val="5000"/>
                </a:schemeClr>
              </a:solidFill>
            </a:endParaRPr>
          </a:p>
          <a:p>
            <a:pPr marL="457200" indent="-457200">
              <a:buFont typeface="+mj-lt"/>
              <a:buAutoNum type="arabicPeriod"/>
            </a:pPr>
            <a:r>
              <a:rPr lang="el-GR" sz="1800" dirty="0">
                <a:solidFill>
                  <a:schemeClr val="tx1">
                    <a:lumMod val="95000"/>
                    <a:lumOff val="5000"/>
                  </a:schemeClr>
                </a:solidFill>
              </a:rPr>
              <a:t>Ωράριο που επιτρέπει ελεύθερο χρόνο και επαρκή ανάπαυση</a:t>
            </a:r>
            <a:endParaRPr lang="en-US" sz="1800" dirty="0">
              <a:solidFill>
                <a:schemeClr val="tx1">
                  <a:lumMod val="95000"/>
                  <a:lumOff val="5000"/>
                </a:schemeClr>
              </a:solidFill>
            </a:endParaRPr>
          </a:p>
          <a:p>
            <a:pPr marL="457200" indent="-457200">
              <a:buFont typeface="+mj-lt"/>
              <a:buAutoNum type="arabicPeriod"/>
            </a:pPr>
            <a:r>
              <a:rPr lang="el-GR" sz="1800" dirty="0">
                <a:solidFill>
                  <a:schemeClr val="tx1">
                    <a:lumMod val="95000"/>
                    <a:lumOff val="5000"/>
                  </a:schemeClr>
                </a:solidFill>
              </a:rPr>
              <a:t>Οργανωτικές αξίες που συμπληρώνουν τις οικογενειακές και κοινωνικές αξίες</a:t>
            </a:r>
            <a:r>
              <a:rPr lang="en-US" sz="1800" dirty="0">
                <a:solidFill>
                  <a:schemeClr val="tx1">
                    <a:lumMod val="95000"/>
                    <a:lumOff val="5000"/>
                  </a:schemeClr>
                </a:solidFill>
              </a:rPr>
              <a:t> </a:t>
            </a:r>
          </a:p>
          <a:p>
            <a:pPr marL="457200" indent="-457200">
              <a:buFont typeface="+mj-lt"/>
              <a:buAutoNum type="arabicPeriod"/>
            </a:pPr>
            <a:r>
              <a:rPr lang="el-GR" sz="1800" dirty="0">
                <a:solidFill>
                  <a:schemeClr val="tx1">
                    <a:lumMod val="95000"/>
                    <a:lumOff val="5000"/>
                  </a:schemeClr>
                </a:solidFill>
              </a:rPr>
              <a:t>Επαρκής αποζημίωση</a:t>
            </a:r>
            <a:r>
              <a:rPr lang="en-US" sz="1800" dirty="0">
                <a:solidFill>
                  <a:schemeClr val="tx1">
                    <a:lumMod val="95000"/>
                    <a:lumOff val="5000"/>
                  </a:schemeClr>
                </a:solidFill>
              </a:rPr>
              <a:t> </a:t>
            </a:r>
            <a:r>
              <a:rPr lang="el-GR" sz="1800" dirty="0">
                <a:solidFill>
                  <a:schemeClr val="tx1">
                    <a:lumMod val="95000"/>
                    <a:lumOff val="5000"/>
                  </a:schemeClr>
                </a:solidFill>
              </a:rPr>
              <a:t>και</a:t>
            </a:r>
            <a:endParaRPr lang="en-US" sz="1800" dirty="0">
              <a:solidFill>
                <a:schemeClr val="tx1">
                  <a:lumMod val="95000"/>
                  <a:lumOff val="5000"/>
                </a:schemeClr>
              </a:solidFill>
            </a:endParaRPr>
          </a:p>
          <a:p>
            <a:pPr marL="457200" indent="-457200">
              <a:buFont typeface="+mj-lt"/>
              <a:buAutoNum type="arabicPeriod"/>
            </a:pPr>
            <a:r>
              <a:rPr lang="el-GR" sz="1800" dirty="0">
                <a:solidFill>
                  <a:schemeClr val="tx1">
                    <a:lumMod val="95000"/>
                    <a:lumOff val="5000"/>
                  </a:schemeClr>
                </a:solidFill>
              </a:rPr>
              <a:t>Πρόσβαση σε επαρκή υγειονομική περίθαλψη</a:t>
            </a:r>
            <a:r>
              <a:rPr lang="en-US" sz="1700" dirty="0">
                <a:solidFill>
                  <a:schemeClr val="tx1">
                    <a:lumMod val="95000"/>
                    <a:lumOff val="5000"/>
                  </a:schemeClr>
                </a:solidFill>
              </a:rPr>
              <a:t>. </a:t>
            </a:r>
            <a:endParaRPr lang="en-GB" sz="1700" dirty="0">
              <a:solidFill>
                <a:schemeClr val="tx1">
                  <a:lumMod val="95000"/>
                  <a:lumOff val="5000"/>
                </a:schemeClr>
              </a:solidFill>
            </a:endParaRPr>
          </a:p>
        </p:txBody>
      </p:sp>
      <p:cxnSp>
        <p:nvCxnSpPr>
          <p:cNvPr id="10" name="Straight Connector 9"/>
          <p:cNvCxnSpPr/>
          <p:nvPr/>
        </p:nvCxnSpPr>
        <p:spPr>
          <a:xfrm>
            <a:off x="5029200" y="649705"/>
            <a:ext cx="36095" cy="4066674"/>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0578859"/>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Connect! template</Template>
  <TotalTime>26162</TotalTime>
  <Words>2917</Words>
  <Application>Microsoft Office PowerPoint</Application>
  <PresentationFormat>Ευρεία οθόνη</PresentationFormat>
  <Paragraphs>327</Paragraphs>
  <Slides>38</Slides>
  <Notes>23</Notes>
  <HiddenSlides>0</HiddenSlides>
  <MMClips>2</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38</vt:i4>
      </vt:variant>
    </vt:vector>
  </HeadingPairs>
  <TitlesOfParts>
    <vt:vector size="45" baseType="lpstr">
      <vt:lpstr>Arial</vt:lpstr>
      <vt:lpstr>Calibri</vt:lpstr>
      <vt:lpstr>Open Sans</vt:lpstr>
      <vt:lpstr>Open Sans ExtraBold</vt:lpstr>
      <vt:lpstr>Open Sans ExtraBold</vt:lpstr>
      <vt:lpstr>Open Sans Light</vt:lpstr>
      <vt:lpstr>„Office“ tema</vt:lpstr>
      <vt:lpstr>Αλλαγές που επιδρούν στον εργασιακό χώρο</vt:lpstr>
      <vt:lpstr>Παρουσίαση του PowerPoint</vt:lpstr>
      <vt:lpstr>Παρουσίαση του PowerPoint</vt:lpstr>
      <vt:lpstr>- Διαστάσεις της επίδρασης των διαφορετικών τάσεων στο χώρο εργασίας  - Επισκόπηση ορισμένων από τις τάσεις που επηρεάζουν τον κόσμο της εργασίας και του πιθανού αντίκτυπού τους στον αριθμό των θέσεων εργασίας και στην ποιότητα της απασχόλησης </vt:lpstr>
      <vt:lpstr>Οι εξελίξεις στον κόσμο της εργασίας έχουν προσελκύσει τεράστια προσοχή τα τελευταία χρόνια...  </vt:lpstr>
      <vt:lpstr>Παρουσίαση του PowerPoint</vt:lpstr>
      <vt:lpstr>Οι 5 διαστάσεις της επίδρασης των τάσεων εργασίας στον εργασιακό χώρο</vt:lpstr>
      <vt:lpstr>Παρουσίαση του PowerPoint</vt:lpstr>
      <vt:lpstr>Παρουσίαση του PowerPoint</vt:lpstr>
      <vt:lpstr>Παρουσίαση του PowerPoint</vt:lpstr>
      <vt:lpstr>Σε αυτό το σημείο θα εξετάσουμε ορισμένες από τις αλλαγές και τον εν δυνάμει αντίκτυπό τους στον αριθμό και την ποιότητα των θέσεων εργασίας... </vt:lpstr>
      <vt:lpstr>Παρουσίαση του PowerPoint</vt:lpstr>
      <vt:lpstr>Η τεχνολογική πρόοδος επιτρέπει σε έναν αυξανόμενο αριθμό εργασιών να αυτοματοποιηθούν... </vt:lpstr>
      <vt:lpstr>Η επίδραση της αυτοματοποίησης στο χώρο εργασίας σε τίτλους </vt:lpstr>
      <vt:lpstr>Παρουσίαση του PowerPoint</vt:lpstr>
      <vt:lpstr>The two volumes</vt:lpstr>
      <vt:lpstr>Παρουσίαση του PowerPoint</vt:lpstr>
      <vt:lpstr>Αναμένουμε απώλειες θέσεων εργασίας λόγω της τεχνολογικής αλλαγής;  </vt:lpstr>
      <vt:lpstr>Παρουσίαση του PowerPoint</vt:lpstr>
      <vt:lpstr>https://ec.europa.eu/info/sites/info/files/green_paper_ageing_factsheet_en_2.pdf</vt:lpstr>
      <vt:lpstr>Παρουσίαση του PowerPoint</vt:lpstr>
      <vt:lpstr>Πιθανή επίδραση των δημογραφικών αλλαγών στον αριθμό και στην ποιότητα των θέσεων εργασίας</vt:lpstr>
      <vt:lpstr>Παρουσίαση του PowerPoint</vt:lpstr>
      <vt:lpstr>Παγκοσμιοποίηση</vt:lpstr>
      <vt:lpstr>Δυνατή επίδραση της παγκοσμιοποίησης στον αριθμό και στην ποιότητα των θέσεων εργασίας</vt:lpstr>
      <vt:lpstr>Παρουσίαση του PowerPoint</vt:lpstr>
      <vt:lpstr>Υπάρχουν πολλοί τρόποι με τους οποίους η κλιματική αλλαγή θα επηρεάσει τον κόσμο της εργασίας </vt:lpstr>
      <vt:lpstr>Πιθανή επίδραση της κλιματικής αλλαγής στον αριθμό και την ποιότητα των θέσεων εργασίας</vt:lpstr>
      <vt:lpstr>Πιθανή επίδραση της κλιματικής αλλαγής στον αριθμό και την ποιότητα των θέσεων εργασίας</vt:lpstr>
      <vt:lpstr>Πιθανή επίδραση της κλιματικής αλλαγής στον αριθμό και την ποιότητα των θέσεων εργασίας</vt:lpstr>
      <vt:lpstr>Παρουσίαση του PowerPoint</vt:lpstr>
      <vt:lpstr>Ο χώρος της εργασίας και η COVID-19 </vt:lpstr>
      <vt:lpstr> Ο χώρος της εργασίας έχει ήδη υποστεί σημαντικές αλλαγές...</vt:lpstr>
      <vt:lpstr>Στα υπόψιν ότι οι αλλαγές στον χώρο της εργασίας είναι αλληλένδετες  </vt:lpstr>
      <vt:lpstr>Παρουσίαση του PowerPoint</vt:lpstr>
      <vt:lpstr>Παρουσίαση του PowerPoint</vt:lpstr>
      <vt:lpstr>Βιβλιογραφικές Αναφορές</vt:lpstr>
      <vt:lpstr>Σας ευχαριστώ για την προσοχή σας.  Ερωτήσεις;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ΦΑΤΟΥΡΟΣ ΙΩΑΝΝΗΣ</cp:lastModifiedBy>
  <cp:revision>174</cp:revision>
  <dcterms:created xsi:type="dcterms:W3CDTF">2020-01-27T22:45:30Z</dcterms:created>
  <dcterms:modified xsi:type="dcterms:W3CDTF">2021-11-25T09:57:34Z</dcterms:modified>
</cp:coreProperties>
</file>