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Open Sans Light" panose="020B060402020202020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Open Sans ExtraBold" panose="020B0604020202020204" charset="0"/>
      <p:bold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TunCW1VTBWy6sQMTMMMcurJv9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88955F-EA4F-49B7-9FF0-1E2B772E9664}">
  <a:tblStyle styleId="{ED88955F-EA4F-49B7-9FF0-1E2B772E9664}" styleName="Table_0">
    <a:wholeTbl>
      <a:tcTxStyle b="off" i="off">
        <a:font>
          <a:latin typeface="Open Sans Light"/>
          <a:ea typeface="Open Sans Light"/>
          <a:cs typeface="Open Sa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8E7"/>
          </a:solidFill>
        </a:fill>
      </a:tcStyle>
    </a:wholeTbl>
    <a:band1H>
      <a:tcTxStyle/>
      <a:tcStyle>
        <a:tcBdr/>
        <a:fill>
          <a:solidFill>
            <a:srgbClr val="F6CE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CE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952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214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70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290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608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92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69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0464ee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d0464ee3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d0464ee3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340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28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95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39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80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68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7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7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96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57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839788" y="625098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sr-Latn-RS" dirty="0" err="1"/>
              <a:t>Karijerna</a:t>
            </a:r>
            <a:r>
              <a:rPr lang="sr-Latn-RS" dirty="0"/>
              <a:t> </a:t>
            </a:r>
            <a:r>
              <a:rPr lang="sr-Latn-RS" dirty="0" err="1"/>
              <a:t>adaptabilnost</a:t>
            </a:r>
            <a:endParaRPr dirty="0"/>
          </a:p>
        </p:txBody>
      </p:sp>
      <p:sp>
        <p:nvSpPr>
          <p:cNvPr id="164" name="Google Shape;164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72DC5BE-44DC-40F0-BFDB-2BE50D78F3B3}"/>
              </a:ext>
            </a:extLst>
          </p:cNvPr>
          <p:cNvSpPr txBox="1"/>
          <p:nvPr/>
        </p:nvSpPr>
        <p:spPr>
          <a:xfrm>
            <a:off x="938591" y="3212496"/>
            <a:ext cx="53557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 dirty="0">
              <a:solidFill>
                <a:srgbClr val="FFFFFF"/>
              </a:solidFill>
              <a:latin typeface="Open Sans Light"/>
              <a:cs typeface="Segoe UI"/>
            </a:endParaRPr>
          </a:p>
          <a:p>
            <a:r>
              <a:rPr lang="en-US" sz="2400" b="1" dirty="0">
                <a:solidFill>
                  <a:srgbClr val="FFFFFF"/>
                </a:solidFill>
                <a:latin typeface="Open Sans Light"/>
                <a:cs typeface="Segoe UI"/>
              </a:rPr>
              <a:t>Lea Ferrari</a:t>
            </a:r>
          </a:p>
          <a:p>
            <a:r>
              <a:rPr lang="en-US" sz="2400" b="1" dirty="0">
                <a:solidFill>
                  <a:srgbClr val="FFFFFF"/>
                </a:solidFill>
                <a:latin typeface="Open Sans Light"/>
                <a:cs typeface="Segoe UI"/>
              </a:rPr>
              <a:t>Teresa Maria </a:t>
            </a:r>
            <a:r>
              <a:rPr lang="en-US" sz="2400" b="1" dirty="0" err="1">
                <a:solidFill>
                  <a:srgbClr val="FFFFFF"/>
                </a:solidFill>
                <a:latin typeface="Open Sans Light"/>
                <a:cs typeface="Segoe UI"/>
              </a:rPr>
              <a:t>Sgaramella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010584" y="5710967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279" name="Google Shape;279;p10"/>
          <p:cNvSpPr/>
          <p:nvPr/>
        </p:nvSpPr>
        <p:spPr>
          <a:xfrm>
            <a:off x="839788" y="201385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6281207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 err="1">
                <a:latin typeface="Calibri"/>
                <a:ea typeface="Calibri"/>
                <a:cs typeface="Calibri"/>
                <a:sym typeface="Calibri"/>
              </a:rPr>
              <a:t>Karijerna</a:t>
            </a: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 ko-operacija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fifth dimension of Career Adaptability (Nye, Leong, Prasad, Gardner, &amp; Tien, 2018)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810989" y="2123040"/>
            <a:ext cx="5239200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Referiše na sposobnost da se stupi u uspešnu interakciju sa drugima i radi sa njima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marR="0" lvl="0" indent="-285750" algn="just" rtl="0"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 su razvili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CAAS–5, 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dodajući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stavki na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CAAS (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Porfeli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2012).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1207" y="2018970"/>
            <a:ext cx="5517357" cy="285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0" descr="Emoji faccina con occhiali da so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168" y="4966791"/>
            <a:ext cx="885854" cy="102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0" descr="Emoji faccia buff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349" y="4961099"/>
            <a:ext cx="918075" cy="91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 descr="Emoji ridere a crepapel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5302" y="5051801"/>
            <a:ext cx="885850" cy="8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0" descr="Emoji faccia solleva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66605" y="4938700"/>
            <a:ext cx="973943" cy="9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0" descr="Emoji faccina con sorrisetto ironic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44949" y="5048223"/>
            <a:ext cx="930250" cy="93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" descr="Cuore arcobalen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76312" y="5349139"/>
            <a:ext cx="1170107" cy="101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0" descr="Emoji faccina inespressiv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92153" y="4929376"/>
            <a:ext cx="885850" cy="8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0" descr="Faccia feli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55681" y="4964244"/>
            <a:ext cx="918063" cy="93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 descr="Faccia annoiat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380671">
            <a:off x="4747696" y="4806480"/>
            <a:ext cx="901434" cy="91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" descr="Faccia sorrid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62125" y="5047835"/>
            <a:ext cx="885850" cy="8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" descr="Emoji testa che esplod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9851" y="4807750"/>
            <a:ext cx="930250" cy="9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" descr="Emoji faccia fredd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96961" y="5599279"/>
            <a:ext cx="1072524" cy="94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0" descr="Emoji faccina terrorizzat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52679" y="5252832"/>
            <a:ext cx="1088007" cy="11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0" descr="Emoji faccia nauseat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138675" y="5609299"/>
            <a:ext cx="918075" cy="90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0" descr="Emoji faccia accigliata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43100" y="5114119"/>
            <a:ext cx="930250" cy="93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836626" y="2303850"/>
            <a:ext cx="6087600" cy="192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800"/>
              <a:buFont typeface="Calibri"/>
              <a:buChar char="▲"/>
            </a:pP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Žena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godina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/>
          </a:p>
          <a:p>
            <a:pPr marL="285750" marR="0" lvl="0" indent="-29845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2800"/>
              <a:buFont typeface="Calibri"/>
              <a:buChar char="▲"/>
            </a:pP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Adapt-Abilities Scale – Five Factor Model</a:t>
            </a:r>
            <a:b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(Nye, Leong, Prasad, Gardner, &amp; Tien, 2018)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058" y="299828"/>
            <a:ext cx="3585174" cy="5057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1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Studija slučaja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sr-Latn-R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Uvod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14" name="Google Shape;314;p12"/>
          <p:cNvSpPr txBox="1"/>
          <p:nvPr/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Studija slučaja</a:t>
            </a:r>
            <a:r>
              <a:rPr lang="en-GB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bodovanje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68" t="-8535" b="-207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 Light"/>
                <a:ea typeface="Open Sans Light"/>
                <a:cs typeface="Open Sans Light"/>
                <a:sym typeface="Open Sans Light"/>
              </a:rPr>
              <a:t> </a:t>
            </a:r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727756" y="1849591"/>
            <a:ext cx="6413273" cy="33618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423" b="-12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Open Sans Light"/>
                <a:ea typeface="Open Sans Light"/>
                <a:cs typeface="Open Sans Light"/>
                <a:sym typeface="Open Sans Light"/>
              </a:rPr>
              <a:t> </a:t>
            </a:r>
            <a:endParaRPr/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535" y="1925122"/>
            <a:ext cx="3846638" cy="234939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7057667" y="4288143"/>
            <a:ext cx="37648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Deskriptivna statistika </a:t>
            </a:r>
            <a:r>
              <a:rPr lang="sr-Latn-R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subdimenzija</a:t>
            </a:r>
            <a:r>
              <a:rPr lang="sr-Latn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američkih učesnika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(Nye, Leong, Prasad, Gardner, &amp; Tien, 2018)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24" name="Google Shape;324;p13"/>
          <p:cNvSpPr txBox="1"/>
          <p:nvPr/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Studija slučaja</a:t>
            </a:r>
            <a:r>
              <a:rPr lang="en-GB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Kako interpretirate rezultate</a:t>
            </a:r>
            <a:r>
              <a:rPr lang="en-GB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sr-Latn-R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Grafikon sa T-skorovima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9448800" y="1911250"/>
            <a:ext cx="359100" cy="13869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9448801" y="3298370"/>
            <a:ext cx="359100" cy="675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9470572" y="3973285"/>
            <a:ext cx="337500" cy="1306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9" name="Google Shape;329;p13"/>
          <p:cNvSpPr txBox="1"/>
          <p:nvPr/>
        </p:nvSpPr>
        <p:spPr>
          <a:xfrm>
            <a:off x="9849984" y="2295936"/>
            <a:ext cx="17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Iznad proseka</a:t>
            </a:r>
            <a:endParaRPr dirty="0"/>
          </a:p>
        </p:txBody>
      </p:sp>
      <p:sp>
        <p:nvSpPr>
          <p:cNvPr id="330" name="Google Shape;330;p13"/>
          <p:cNvSpPr txBox="1"/>
          <p:nvPr/>
        </p:nvSpPr>
        <p:spPr>
          <a:xfrm>
            <a:off x="9849984" y="3435773"/>
            <a:ext cx="1741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Prosečne vrednosti</a:t>
            </a:r>
            <a:endParaRPr dirty="0"/>
          </a:p>
        </p:txBody>
      </p:sp>
      <p:sp>
        <p:nvSpPr>
          <p:cNvPr id="331" name="Google Shape;331;p13"/>
          <p:cNvSpPr txBox="1"/>
          <p:nvPr/>
        </p:nvSpPr>
        <p:spPr>
          <a:xfrm>
            <a:off x="9849984" y="4267834"/>
            <a:ext cx="17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Ispod proseka</a:t>
            </a:r>
            <a:endParaRPr dirty="0"/>
          </a:p>
        </p:txBody>
      </p:sp>
      <p:pic>
        <p:nvPicPr>
          <p:cNvPr id="332" name="Google Shape;332;p1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100" y="1621100"/>
            <a:ext cx="7131999" cy="425687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3"/>
          <p:cNvSpPr/>
          <p:nvPr/>
        </p:nvSpPr>
        <p:spPr>
          <a:xfrm>
            <a:off x="2893900" y="3268400"/>
            <a:ext cx="6267300" cy="675000"/>
          </a:xfrm>
          <a:prstGeom prst="rect">
            <a:avLst/>
          </a:prstGeom>
          <a:solidFill>
            <a:srgbClr val="FFE084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Reference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40" name="Google Shape;340;p14"/>
          <p:cNvSpPr txBox="1"/>
          <p:nvPr/>
        </p:nvSpPr>
        <p:spPr>
          <a:xfrm>
            <a:off x="723252" y="1803524"/>
            <a:ext cx="11068980" cy="373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Savickas, M. L. (2013). Career construction theory and practice. In S. D. Brown &amp; R. W. Lent (Eds.),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counseling: Putting theory and research to work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Savickas, M. L., &amp; Porfeli, E. J. (2012). Career Adapt-Abilities Scale: Construction, reliability, and measurement equivalence across 13 countries. </a:t>
            </a:r>
            <a:r>
              <a:rPr lang="en-GB" sz="20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Journal of vocational behavior</a:t>
            </a: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20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(3), 661-673.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Nye, C. D., Leong, F., Prasad, J., Gardner, D., &amp; Tien, H. L. S. (2018). Examining the structure of the career adapt-abilities scale: The cooperation dimension and a five-factor model. </a:t>
            </a:r>
            <a:r>
              <a:rPr lang="en-GB" sz="20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Journal of Career Assessment</a:t>
            </a: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20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n-GB" sz="20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(3), 549-562.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0464ee339_0_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sr-Latn-RS" b="0" dirty="0"/>
              <a:t>Pitanja za sumiranje</a:t>
            </a:r>
            <a:endParaRPr dirty="0"/>
          </a:p>
        </p:txBody>
      </p:sp>
      <p:sp>
        <p:nvSpPr>
          <p:cNvPr id="347" name="Google Shape;347;gd0464ee339_0_0"/>
          <p:cNvSpPr txBox="1"/>
          <p:nvPr/>
        </p:nvSpPr>
        <p:spPr>
          <a:xfrm>
            <a:off x="838200" y="2275349"/>
            <a:ext cx="10515600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 je značenje </a:t>
            </a:r>
            <a:r>
              <a:rPr lang="sr-Latn-R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</a:t>
            </a:r>
            <a:r>
              <a:rPr lang="sr-Latn-R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acije</a:t>
            </a:r>
            <a:r>
              <a:rPr lang="sr-Latn-R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 je </a:t>
            </a:r>
            <a:r>
              <a:rPr lang="sr-Latn-R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karijerna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adaptabilnost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dimenzije </a:t>
            </a:r>
            <a:r>
              <a:rPr lang="sr-Latn-R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adaptibilnosti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prikupljeni podaci mogu biti analizirani i predstavljeni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>
            <a:spLocks noGrp="1"/>
          </p:cNvSpPr>
          <p:nvPr>
            <p:ph type="ctrTitle"/>
          </p:nvPr>
        </p:nvSpPr>
        <p:spPr>
          <a:xfrm>
            <a:off x="839788" y="1665288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sr-Latn-RS" dirty="0"/>
              <a:t>Pitanja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353" name="Google Shape;353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838200" y="47687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Ciljevi prezentacije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71" name="Google Shape;171;p2"/>
          <p:cNvSpPr txBox="1"/>
          <p:nvPr/>
        </p:nvSpPr>
        <p:spPr>
          <a:xfrm>
            <a:off x="838200" y="2275349"/>
            <a:ext cx="105156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Ilustracija koncepta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adaptibilnosti</a:t>
            </a:r>
            <a:endParaRPr dirty="0"/>
          </a:p>
          <a:p>
            <a:pPr marL="285750" marR="0" lvl="0" indent="-8762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Open Sans Light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upitnika</a:t>
            </a:r>
            <a:endParaRPr dirty="0"/>
          </a:p>
          <a:p>
            <a:pPr marL="285750" marR="0" lvl="0" indent="-8762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Open Sans Light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Praktičan rad na primeru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6979191" y="2142860"/>
            <a:ext cx="4986778" cy="280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838200" y="47687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Prilagoditi se 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-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79" name="Google Shape;179;p3"/>
          <p:cNvSpPr txBox="1"/>
          <p:nvPr/>
        </p:nvSpPr>
        <p:spPr>
          <a:xfrm>
            <a:off x="838200" y="1089061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sr-Latn-RS" sz="24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Uskladiti unutrašnje potrebe i spoljašnje mogućnosti</a:t>
            </a:r>
            <a:endParaRPr dirty="0"/>
          </a:p>
        </p:txBody>
      </p:sp>
      <p:sp>
        <p:nvSpPr>
          <p:cNvPr id="180" name="Google Shape;180;p3"/>
          <p:cNvSpPr txBox="1"/>
          <p:nvPr/>
        </p:nvSpPr>
        <p:spPr>
          <a:xfrm>
            <a:off x="838200" y="2122949"/>
            <a:ext cx="10515600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teoriji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konstrukcije ljudski razvoj pokreće adaptacija na društveno okruženje sa ciljem integracije osobe u okruženje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</a:pPr>
            <a:endParaRPr lang="sr-Latn-R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Viši nivoi adaptacije (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rezultati adaptacije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očekivani su za one koji imaju volju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adaptivna spremnost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koji su sposobn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adaptivni resursi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sprovode ponašanja koja odgovaraju na promenljive uslove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adaptivni odgovori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Model adaptacije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247958" y="1623269"/>
            <a:ext cx="11695402" cy="4443691"/>
            <a:chOff x="247958" y="1623269"/>
            <a:chExt cx="11695402" cy="4443691"/>
          </a:xfrm>
        </p:grpSpPr>
        <p:grpSp>
          <p:nvGrpSpPr>
            <p:cNvPr id="188" name="Google Shape;188;p4"/>
            <p:cNvGrpSpPr/>
            <p:nvPr/>
          </p:nvGrpSpPr>
          <p:grpSpPr>
            <a:xfrm>
              <a:off x="247958" y="1828350"/>
              <a:ext cx="11695402" cy="4238610"/>
              <a:chOff x="4299" y="883895"/>
              <a:chExt cx="11695402" cy="4238610"/>
            </a:xfrm>
          </p:grpSpPr>
          <p:sp>
            <p:nvSpPr>
              <p:cNvPr id="189" name="Google Shape;189;p4"/>
              <p:cNvSpPr/>
              <p:nvPr/>
            </p:nvSpPr>
            <p:spPr>
              <a:xfrm>
                <a:off x="4299" y="1620912"/>
                <a:ext cx="2577144" cy="2118068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 txBox="1"/>
              <p:nvPr/>
            </p:nvSpPr>
            <p:spPr>
              <a:xfrm>
                <a:off x="53042" y="1669655"/>
                <a:ext cx="2479658" cy="1566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228600" marR="0" lvl="1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Char char="•"/>
                </a:pPr>
                <a:r>
                  <a:rPr lang="sr-Latn-R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Spremnost da se  na odgovarajući način odgovori na </a:t>
                </a:r>
                <a:r>
                  <a:rPr lang="sr-Latn-RS" sz="20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karijerne</a:t>
                </a:r>
                <a:r>
                  <a:rPr lang="sr-Latn-R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zadatke, tranzicije i traume</a:t>
                </a:r>
                <a:endParaRPr dirty="0"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316062" y="2215971"/>
                <a:ext cx="2906534" cy="2906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815" y="93268"/>
                    </a:moveTo>
                    <a:lnTo>
                      <a:pt x="15593" y="91309"/>
                    </a:lnTo>
                    <a:cubicBezTo>
                      <a:pt x="26280" y="106466"/>
                      <a:pt x="43958" y="115125"/>
                      <a:pt x="62484" y="114277"/>
                    </a:cubicBezTo>
                    <a:cubicBezTo>
                      <a:pt x="81010" y="113430"/>
                      <a:pt x="97824" y="103191"/>
                      <a:pt x="107081" y="87122"/>
                    </a:cubicBezTo>
                    <a:lnTo>
                      <a:pt x="105019" y="86204"/>
                    </a:lnTo>
                    <a:lnTo>
                      <a:pt x="111190" y="82789"/>
                    </a:lnTo>
                    <a:lnTo>
                      <a:pt x="112265" y="89430"/>
                    </a:lnTo>
                    <a:lnTo>
                      <a:pt x="110202" y="88512"/>
                    </a:lnTo>
                    <a:lnTo>
                      <a:pt x="110202" y="88512"/>
                    </a:lnTo>
                    <a:cubicBezTo>
                      <a:pt x="100440" y="105701"/>
                      <a:pt x="82561" y="116701"/>
                      <a:pt x="62816" y="117665"/>
                    </a:cubicBezTo>
                    <a:cubicBezTo>
                      <a:pt x="43071" y="118629"/>
                      <a:pt x="24206" y="109424"/>
                      <a:pt x="12815" y="932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539095" y="3502039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 txBox="1"/>
              <p:nvPr/>
            </p:nvSpPr>
            <p:spPr>
              <a:xfrm>
                <a:off x="561784" y="3524728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30475" rIns="45700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r>
                  <a:rPr lang="sr-Latn-RS" sz="24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Spremnost za adaptaciju</a:t>
                </a:r>
                <a:endParaRPr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3024888" y="1693094"/>
                <a:ext cx="2648129" cy="2118068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 txBox="1"/>
              <p:nvPr/>
            </p:nvSpPr>
            <p:spPr>
              <a:xfrm>
                <a:off x="3073631" y="2195708"/>
                <a:ext cx="2550643" cy="1566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228600" marR="0" lvl="1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Char char="•"/>
                </a:pPr>
                <a:r>
                  <a:rPr lang="sr-Latn-RS" sz="2000" dirty="0" err="1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Samoregulacija</a:t>
                </a:r>
                <a:r>
                  <a:rPr lang="sr-Latn-RS" sz="2000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 snaga i kapaciteta</a:t>
                </a:r>
                <a:endParaRPr dirty="0"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4442085" y="883895"/>
                <a:ext cx="2983708" cy="25394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36" y="27799"/>
                    </a:moveTo>
                    <a:lnTo>
                      <a:pt x="11736" y="27799"/>
                    </a:lnTo>
                    <a:cubicBezTo>
                      <a:pt x="21951" y="12661"/>
                      <a:pt x="38751" y="3203"/>
                      <a:pt x="57061" y="2281"/>
                    </a:cubicBezTo>
                    <a:cubicBezTo>
                      <a:pt x="75371" y="1359"/>
                      <a:pt x="93045" y="9082"/>
                      <a:pt x="104745" y="23116"/>
                    </a:cubicBezTo>
                    <a:lnTo>
                      <a:pt x="106340" y="22052"/>
                    </a:lnTo>
                    <a:lnTo>
                      <a:pt x="107025" y="28621"/>
                    </a:lnTo>
                    <a:lnTo>
                      <a:pt x="100623" y="25867"/>
                    </a:lnTo>
                    <a:lnTo>
                      <a:pt x="102215" y="24805"/>
                    </a:lnTo>
                    <a:lnTo>
                      <a:pt x="102215" y="24805"/>
                    </a:lnTo>
                    <a:cubicBezTo>
                      <a:pt x="91037" y="11792"/>
                      <a:pt x="74321" y="4684"/>
                      <a:pt x="57041" y="5596"/>
                    </a:cubicBezTo>
                    <a:cubicBezTo>
                      <a:pt x="39762" y="6508"/>
                      <a:pt x="23913" y="15335"/>
                      <a:pt x="14210" y="2944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740191" y="1461010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 txBox="1"/>
              <p:nvPr/>
            </p:nvSpPr>
            <p:spPr>
              <a:xfrm>
                <a:off x="3762880" y="1483699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30475" rIns="45700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Calibri"/>
                  <a:buNone/>
                </a:pPr>
                <a:r>
                  <a:rPr lang="sr-Latn-RS" sz="24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Resursi za adaptaciju</a:t>
                </a:r>
                <a:endParaRPr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6080290" y="1683556"/>
                <a:ext cx="2609316" cy="2141747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 txBox="1"/>
              <p:nvPr/>
            </p:nvSpPr>
            <p:spPr>
              <a:xfrm>
                <a:off x="6129578" y="1732844"/>
                <a:ext cx="2510740" cy="1584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228600" marR="0" lvl="1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Char char="•"/>
                </a:pPr>
                <a:r>
                  <a:rPr lang="sr-Latn-R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Adaptivna ponašanja i uverenja koja odgovaraju na promenljive uslove</a:t>
                </a:r>
                <a:endParaRPr sz="2000" b="0" i="0" u="none" strike="noStrike" cap="none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7500797" y="2122068"/>
                <a:ext cx="2634080" cy="26340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04" y="88399"/>
                    </a:moveTo>
                    <a:lnTo>
                      <a:pt x="13265" y="86546"/>
                    </a:lnTo>
                    <a:cubicBezTo>
                      <a:pt x="22270" y="102399"/>
                      <a:pt x="38696" y="112606"/>
                      <a:pt x="56897" y="113658"/>
                    </a:cubicBezTo>
                    <a:cubicBezTo>
                      <a:pt x="75098" y="114711"/>
                      <a:pt x="92591" y="106466"/>
                      <a:pt x="103363" y="91757"/>
                    </a:cubicBezTo>
                    <a:lnTo>
                      <a:pt x="101199" y="90528"/>
                    </a:lnTo>
                    <a:lnTo>
                      <a:pt x="108371" y="87463"/>
                    </a:lnTo>
                    <a:lnTo>
                      <a:pt x="108810" y="94850"/>
                    </a:lnTo>
                    <a:lnTo>
                      <a:pt x="106646" y="93621"/>
                    </a:lnTo>
                    <a:cubicBezTo>
                      <a:pt x="95196" y="109505"/>
                      <a:pt x="76450" y="118472"/>
                      <a:pt x="56898" y="117415"/>
                    </a:cubicBezTo>
                    <a:cubicBezTo>
                      <a:pt x="37345" y="116359"/>
                      <a:pt x="19675" y="105425"/>
                      <a:pt x="10004" y="883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6776187" y="3270877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 txBox="1"/>
              <p:nvPr/>
            </p:nvSpPr>
            <p:spPr>
              <a:xfrm>
                <a:off x="6798876" y="3293566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27925" rIns="41900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Calibri"/>
                  <a:buNone/>
                </a:pPr>
                <a:r>
                  <a:rPr lang="sr-Latn-RS" sz="2200" dirty="0">
                    <a:solidFill>
                      <a:srgbClr val="FFFFFF"/>
                    </a:solidFill>
                    <a:latin typeface="Calibri"/>
                    <a:ea typeface="Open Sans Light"/>
                    <a:cs typeface="Calibri"/>
                    <a:sym typeface="Calibri"/>
                  </a:rPr>
                  <a:t>Adaptivni odgovori</a:t>
                </a:r>
                <a:endParaRPr sz="2200" b="0" i="0" u="none" strike="noStrike" cap="none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9116286" y="1711335"/>
                <a:ext cx="2488277" cy="2081844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 txBox="1"/>
              <p:nvPr/>
            </p:nvSpPr>
            <p:spPr>
              <a:xfrm>
                <a:off x="9164195" y="2205353"/>
                <a:ext cx="2392459" cy="1539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228600" marR="0" lvl="1" indent="-228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Char char="•"/>
                </a:pPr>
                <a:r>
                  <a:rPr lang="sr-Latn-R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Ishodi adaptivnog ponašanja</a:t>
                </a:r>
                <a:endParaRPr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9751663" y="1461139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 txBox="1"/>
              <p:nvPr/>
            </p:nvSpPr>
            <p:spPr>
              <a:xfrm>
                <a:off x="9774352" y="1483828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27925" rIns="41900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Calibri"/>
                  <a:buNone/>
                </a:pPr>
                <a:r>
                  <a:rPr lang="sr-Latn-RS" sz="22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Adaptivni ishodi</a:t>
                </a:r>
                <a:endParaRPr dirty="0"/>
              </a:p>
            </p:txBody>
          </p:sp>
        </p:grpSp>
        <p:pic>
          <p:nvPicPr>
            <p:cNvPr id="208" name="Google Shape;208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2"/>
            <a:stretch/>
          </p:blipFill>
          <p:spPr>
            <a:xfrm rot="-1216248">
              <a:off x="2343617" y="5169269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2"/>
            <a:stretch/>
          </p:blipFill>
          <p:spPr>
            <a:xfrm rot="-10141163" flipH="1">
              <a:off x="5237621" y="1781489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2"/>
            <a:stretch/>
          </p:blipFill>
          <p:spPr>
            <a:xfrm rot="-1083353">
              <a:off x="8885933" y="5026866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 err="1">
                <a:latin typeface="Calibri"/>
                <a:ea typeface="Calibri"/>
                <a:cs typeface="Calibri"/>
                <a:sym typeface="Calibri"/>
              </a:rPr>
              <a:t>Karijerna</a:t>
            </a: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4000" dirty="0" err="1">
                <a:latin typeface="Calibri"/>
                <a:ea typeface="Calibri"/>
                <a:cs typeface="Calibri"/>
                <a:sym typeface="Calibri"/>
              </a:rPr>
              <a:t>adaptabilnost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17" name="Google Shape;217;p5"/>
          <p:cNvSpPr txBox="1"/>
          <p:nvPr/>
        </p:nvSpPr>
        <p:spPr>
          <a:xfrm>
            <a:off x="714997" y="2012234"/>
            <a:ext cx="824820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Karijerna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adaptibilnost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psihosocijalni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konstrukt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označava resurse koje osoba ima da se suoči sa trenutnim i budućim zadacima, tranzicijama i traumama u svojim poslovnim 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logama, koje u nekom manjem il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većem stepenu utiču na njihovu socijalnu integraciju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2013).</a:t>
            </a:r>
            <a:endParaRPr dirty="0"/>
          </a:p>
          <a:p>
            <a:pPr marL="285750" marR="0" lvl="0" indent="-285750" algn="l" rtl="0"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Resursi za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karijernu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adaptabilnost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snag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ili kapaciteti za </a:t>
            </a:r>
            <a:r>
              <a:rPr lang="sr-Latn-R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samoregulaciju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oblikuju adaptivne strategije i akcije kojima se nastoji da se postignu ciljevi adaptacije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2013).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" descr="Emoji faccia stord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6356" y="2211823"/>
            <a:ext cx="1324318" cy="147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 descr="Emoji faccia pensiero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255" y="2211823"/>
            <a:ext cx="1324318" cy="140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 descr="Emoji faccia con occhioli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0874" y="3646054"/>
            <a:ext cx="1393779" cy="13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 descr="Emoji con gli occhial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5842" y="3618067"/>
            <a:ext cx="1324319" cy="147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Osnove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dirty="0" err="1"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dirty="0" err="1">
                <a:latin typeface="Calibri"/>
                <a:ea typeface="Calibri"/>
                <a:cs typeface="Calibri"/>
                <a:sym typeface="Calibri"/>
              </a:rPr>
              <a:t>adaptabilnosti</a:t>
            </a:r>
            <a:endParaRPr dirty="0"/>
          </a:p>
        </p:txBody>
      </p:sp>
      <p:sp>
        <p:nvSpPr>
          <p:cNvPr id="227" name="Google Shape;227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1372402" y="1931561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Karijerna</a:t>
            </a:r>
            <a:r>
              <a:rPr lang="sr-Latn-R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BRIGA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1372402" y="2526571"/>
            <a:ext cx="4464906" cy="85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Označava orijentaciju ka budućnosti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prepoznavanje da je važno pripremati se za budućnost.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372403" y="358586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Karijerna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ONTROL</a:t>
            </a:r>
            <a:r>
              <a:rPr lang="sr-Latn-R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1372402" y="4073952"/>
            <a:ext cx="4464906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Omogućava pojedincima da budu odgovorni za oblikovanje sebe i svog okruženja da bi odgovorili na ono što će se dogoditi koristeći samodisciplinu, napor i istrajnost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32" name="Google Shape;232;p6"/>
          <p:cNvSpPr txBox="1"/>
          <p:nvPr/>
        </p:nvSpPr>
        <p:spPr>
          <a:xfrm>
            <a:off x="6796254" y="1931561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Karijerna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RADOZNALOST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6796255" y="2480083"/>
            <a:ext cx="4464906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Referiše na preispitivanje i istraživanje usklađenosti pojedinca i sveta rada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6813822" y="358586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Karijerno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SAMOPOUZDANJE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6813822" y="407614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Označava osećanje </a:t>
            </a:r>
            <a:r>
              <a:rPr lang="sr-Latn-R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samoefikasnosti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sposobnosti pojedinca da uspešno sprovede određenu akciju neophodnu da se napravi određeni izbor u vezi sa obrazovanjem ili zanimanjem.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 rot="5400000">
            <a:off x="788531" y="197906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839788" y="201385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 rot="5400000">
            <a:off x="788531" y="356621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839788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 rot="5400000">
            <a:off x="6212384" y="1976012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6263641" y="20108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 rot="5400000">
            <a:off x="6229950" y="356621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281207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6" descr="Emoji faccia stord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490" y="3025959"/>
            <a:ext cx="1324319" cy="144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 descr="Emoji faccia pensiero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049" y="1158557"/>
            <a:ext cx="1324318" cy="140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 descr="Emoji faccia con occhioli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2906" y="3066650"/>
            <a:ext cx="1402277" cy="140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 descr="Emoji con gli occhial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0646" y="1097093"/>
            <a:ext cx="1412320" cy="149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53" name="Google Shape;253;p7"/>
          <p:cNvSpPr txBox="1"/>
          <p:nvPr/>
        </p:nvSpPr>
        <p:spPr>
          <a:xfrm>
            <a:off x="1001712" y="4636419"/>
            <a:ext cx="101885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1325366" y="4784619"/>
            <a:ext cx="9864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Savickas, M. L. (2013). Career construction theory and practice. In S. D. Brown &amp; R. W. Lent (Eds.),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counseling: Putting theory and research to work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/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533" y="237286"/>
            <a:ext cx="7964934" cy="455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157200" y="2538200"/>
            <a:ext cx="35385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stavke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sr-Latn-R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Likertova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skala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1= </a:t>
            </a:r>
            <a:r>
              <a:rPr lang="sr-Latn-R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nedovoljno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5= </a:t>
            </a:r>
            <a:r>
              <a:rPr lang="sr-Latn-R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velikoj meri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kale, svaka sa 6 stavki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Skala sposobnosti </a:t>
            </a:r>
            <a:r>
              <a:rPr lang="sr-Latn-RS" dirty="0" err="1"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 adaptacije</a:t>
            </a:r>
            <a:br>
              <a:rPr lang="sr-Latn-R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Career Adapt-Abilities Scale (CAAS)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Porfeli, E. J., &amp; Savickas, M. L. (2012)</a:t>
            </a:r>
            <a:endParaRPr/>
          </a:p>
        </p:txBody>
      </p:sp>
      <p:graphicFrame>
        <p:nvGraphicFramePr>
          <p:cNvPr id="264" name="Google Shape;264;p8"/>
          <p:cNvGraphicFramePr/>
          <p:nvPr>
            <p:extLst>
              <p:ext uri="{D42A27DB-BD31-4B8C-83A1-F6EECF244321}">
                <p14:modId xmlns:p14="http://schemas.microsoft.com/office/powerpoint/2010/main" val="3202685411"/>
              </p:ext>
            </p:extLst>
          </p:nvPr>
        </p:nvGraphicFramePr>
        <p:xfrm>
          <a:off x="4027713" y="1811382"/>
          <a:ext cx="8043675" cy="4389200"/>
        </p:xfrm>
        <a:graphic>
          <a:graphicData uri="http://schemas.openxmlformats.org/drawingml/2006/table">
            <a:tbl>
              <a:tblPr firstRow="1" bandRow="1">
                <a:noFill/>
                <a:tableStyleId>{ED88955F-EA4F-49B7-9FF0-1E2B772E9664}</a:tableStyleId>
              </a:tblPr>
              <a:tblGrid>
                <a:gridCol w="1826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9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8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8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Zemlja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</a:t>
                      </a:r>
                      <a:r>
                        <a:rPr lang="sr-Latn-R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Međunarodno</a:t>
                      </a:r>
                      <a:endParaRPr sz="2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Savickas &amp; Porfeli (2012)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3.81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.</a:t>
                      </a:r>
                      <a:r>
                        <a:rPr lang="en-GB" sz="1800" b="1" i="0" u="none" strike="noStrike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92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Austri</a:t>
                      </a:r>
                      <a:r>
                        <a:rPr lang="sr-Latn-RS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Nemačka</a:t>
                      </a: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Johnston, Luciano, Maggiori, Ruch &amp; Rossier (2013)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.51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.94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</a:t>
                      </a:r>
                      <a:r>
                        <a:rPr lang="sr-Latn-RS" sz="2000" b="0" i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čka</a:t>
                      </a: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Sidiropoulou-Dimakakou,  Argyropoulou, Drosos, Kaliris &amp; Mikedaki (2015)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3.59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.64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</a:t>
                      </a:r>
                      <a:r>
                        <a:rPr lang="sr-Latn-RS" sz="2000" b="0" i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ija</a:t>
                      </a: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Soresi, Nota &amp; Ferrari (2012)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3.72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.91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Holandija</a:t>
                      </a: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Vianen, Klehe, Koen &amp; Dries (2012)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.42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.89</a:t>
                      </a:r>
                      <a:endParaRPr sz="20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Srbi</a:t>
                      </a:r>
                      <a:r>
                        <a:rPr lang="sr-Latn-RS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Mirković</a:t>
                      </a: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GB" sz="2000" b="0" i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Suvajdžić</a:t>
                      </a: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&amp; </a:t>
                      </a:r>
                      <a:r>
                        <a:rPr lang="en-GB" sz="2000" b="0" i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Dostanić</a:t>
                      </a: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(2020)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3.08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.57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.92</a:t>
                      </a:r>
                      <a:endParaRPr sz="20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 txBox="1">
            <a:spLocks noGrp="1"/>
          </p:cNvSpPr>
          <p:nvPr>
            <p:ph type="title"/>
          </p:nvPr>
        </p:nvSpPr>
        <p:spPr>
          <a:xfrm>
            <a:off x="836626" y="361725"/>
            <a:ext cx="109662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Kratka forma </a:t>
            </a: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Skale sposobnosti </a:t>
            </a:r>
            <a:r>
              <a:rPr lang="sr-Latn-RS" dirty="0" err="1"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 adaptacije 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Career Adapt-Abilities Scale Short Form (CAAS-SF)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71" name="Google Shape;271;p9"/>
          <p:cNvSpPr txBox="1"/>
          <p:nvPr/>
        </p:nvSpPr>
        <p:spPr>
          <a:xfrm>
            <a:off x="318331" y="2508863"/>
            <a:ext cx="438564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7F2A"/>
              </a:buClr>
              <a:buSzPts val="2600"/>
              <a:buFont typeface="Calibri"/>
              <a:buChar char="▲"/>
            </a:pP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nn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stavke</a:t>
            </a:r>
            <a:endParaRPr lang="nn-NO" sz="2000" dirty="0"/>
          </a:p>
          <a:p>
            <a:pPr marL="285750" lvl="0" indent="-285750">
              <a:lnSpc>
                <a:spcPct val="150000"/>
              </a:lnSpc>
              <a:buClr>
                <a:srgbClr val="FF7F2A"/>
              </a:buClr>
              <a:buSzPts val="2600"/>
              <a:buFont typeface="Calibri"/>
              <a:buChar char="▲"/>
            </a:pPr>
            <a:r>
              <a:rPr lang="nn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Likertova skala 1= </a:t>
            </a:r>
            <a:r>
              <a:rPr lang="sr-Latn-R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nedovoljno</a:t>
            </a:r>
            <a:r>
              <a:rPr lang="nn-NO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nn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5= </a:t>
            </a:r>
            <a:r>
              <a:rPr lang="sr-Latn-R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velikoj meri</a:t>
            </a:r>
            <a:endParaRPr lang="nn-NO" sz="2000" dirty="0"/>
          </a:p>
          <a:p>
            <a:pPr marL="285750" lvl="0" indent="-285750">
              <a:lnSpc>
                <a:spcPct val="150000"/>
              </a:lnSpc>
              <a:buClr>
                <a:srgbClr val="FF7F2A"/>
              </a:buClr>
              <a:buSzPts val="2600"/>
              <a:buFont typeface="Calibri"/>
              <a:buChar char="▲"/>
            </a:pPr>
            <a:r>
              <a:rPr lang="nn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supskale, svaka sa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nn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stavk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lang="nn-NO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Maggiori, C., Rossier, J., &amp; Savickas, M. L. (2017)</a:t>
            </a:r>
            <a:endParaRPr/>
          </a:p>
        </p:txBody>
      </p:sp>
      <p:pic>
        <p:nvPicPr>
          <p:cNvPr id="273" name="Google Shape;2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086" y="1714243"/>
            <a:ext cx="6041572" cy="417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848</Words>
  <Application>Microsoft Office PowerPoint</Application>
  <PresentationFormat>Widescreen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Open Sans Light</vt:lpstr>
      <vt:lpstr>Trebuchet MS</vt:lpstr>
      <vt:lpstr>Arial</vt:lpstr>
      <vt:lpstr>Open Sans</vt:lpstr>
      <vt:lpstr>Open Sans ExtraBold</vt:lpstr>
      <vt:lpstr>Segoe UI</vt:lpstr>
      <vt:lpstr>Calibri</vt:lpstr>
      <vt:lpstr>„Office“ tema</vt:lpstr>
      <vt:lpstr>Tema di Office</vt:lpstr>
      <vt:lpstr>Karijerna adaptabilnost</vt:lpstr>
      <vt:lpstr>Ciljevi prezentacije</vt:lpstr>
      <vt:lpstr>Prilagoditi se - </vt:lpstr>
      <vt:lpstr>Model adaptacije</vt:lpstr>
      <vt:lpstr>Karijerna adaptabilnost</vt:lpstr>
      <vt:lpstr>Osnove karijerne adaptabilnosti</vt:lpstr>
      <vt:lpstr>PowerPoint Presentation</vt:lpstr>
      <vt:lpstr>Skala sposobnosti karijerne adaptacije Career Adapt-Abilities Scale (CAAS)</vt:lpstr>
      <vt:lpstr>Kratka forma Skale sposobnosti karijerne adaptacije Career Adapt-Abilities Scale Short Form (CAAS-SF)</vt:lpstr>
      <vt:lpstr>Karijerna ko-operacija</vt:lpstr>
      <vt:lpstr>Studija slučaja</vt:lpstr>
      <vt:lpstr>PowerPoint Presentation</vt:lpstr>
      <vt:lpstr>PowerPoint Presentation</vt:lpstr>
      <vt:lpstr>Reference</vt:lpstr>
      <vt:lpstr>Pitanja za sumiranje</vt:lpstr>
      <vt:lpstr>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 Adaptability</dc:title>
  <dc:creator>Alessandra Zuanetti</dc:creator>
  <cp:lastModifiedBy>Microsoft account</cp:lastModifiedBy>
  <cp:revision>13</cp:revision>
  <dcterms:created xsi:type="dcterms:W3CDTF">2021-03-22T10:32:45Z</dcterms:created>
  <dcterms:modified xsi:type="dcterms:W3CDTF">2022-03-13T13:46:18Z</dcterms:modified>
</cp:coreProperties>
</file>