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rgEsk8WNoxqmDe+LscSin6BWM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anetti Alessand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89" autoAdjust="0"/>
  </p:normalViewPr>
  <p:slideViewPr>
    <p:cSldViewPr snapToGrid="0">
      <p:cViewPr varScale="1">
        <p:scale>
          <a:sx n="44" d="100"/>
          <a:sy n="44" d="100"/>
        </p:scale>
        <p:origin x="14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800"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en-US" dirty="0" err="1"/>
              <a:t>Panoramica</a:t>
            </a:r>
            <a:r>
              <a:rPr lang="en-US" dirty="0"/>
              <a:t> del Corso di F</a:t>
            </a:r>
            <a:r>
              <a:rPr lang="en-US"/>
              <a:t>ormazione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974877" y="3587448"/>
            <a:ext cx="64443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Aleksandra Djurovic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Jelena Manic Radoicic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00E6D-F45C-72EF-9BAC-8DF626C40B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A69C2-372A-5061-C1EA-D8B8CE56772A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n-US"/>
              <a:t>Il corso si divide in 5 unità</a:t>
            </a: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842113" y="2578940"/>
            <a:ext cx="9870998" cy="2118566"/>
            <a:chOff x="5500" y="-1"/>
            <a:chExt cx="9870998" cy="2118566"/>
          </a:xfrm>
        </p:grpSpPr>
        <p:sp>
          <p:nvSpPr>
            <p:cNvPr id="97" name="Google Shape;97;p2"/>
            <p:cNvSpPr/>
            <p:nvPr/>
          </p:nvSpPr>
          <p:spPr>
            <a:xfrm>
              <a:off x="5500" y="0"/>
              <a:ext cx="1920427" cy="2118565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 rot="-5400000">
              <a:off x="-671068" y="676568"/>
              <a:ext cx="1737223" cy="38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889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 Light"/>
                <a:buNone/>
              </a:pPr>
              <a:r>
                <a:rPr lang="en-US" sz="20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Unità 1</a:t>
              </a:r>
              <a:endPara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9586" y="0"/>
              <a:ext cx="1430718" cy="211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389586" y="0"/>
              <a:ext cx="1430718" cy="211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4850" rIns="0" bIns="0" anchor="t" anchorCtr="0">
              <a:noAutofit/>
            </a:bodyPr>
            <a:lstStyle/>
            <a:p>
              <a:pPr marL="87313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i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Il mondo del lavoro che cambia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993143" y="0"/>
              <a:ext cx="1920427" cy="2118565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 rot="-5400000">
              <a:off x="1316574" y="676568"/>
              <a:ext cx="1737223" cy="38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889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 Light"/>
                <a:buNone/>
              </a:pPr>
              <a:r>
                <a:rPr lang="en-US" sz="20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Unità 2</a:t>
              </a:r>
              <a:endPara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5400000">
              <a:off x="1847133" y="1671447"/>
              <a:ext cx="311225" cy="288064"/>
            </a:xfrm>
            <a:prstGeom prst="flowChartExtra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80786" y="0"/>
              <a:ext cx="1920427" cy="2118565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 rot="-5400000">
              <a:off x="3304217" y="676568"/>
              <a:ext cx="1737223" cy="38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889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 Light"/>
                <a:buNone/>
              </a:pPr>
              <a:r>
                <a:rPr lang="en-US" sz="20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Unità 3</a:t>
              </a:r>
              <a:endPara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5400000">
              <a:off x="3834775" y="1671447"/>
              <a:ext cx="311225" cy="288064"/>
            </a:xfrm>
            <a:prstGeom prst="flowChartExtra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68428" y="0"/>
              <a:ext cx="1920427" cy="2118565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 rot="-5400000">
              <a:off x="5291859" y="676568"/>
              <a:ext cx="1737223" cy="38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889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 Light"/>
                <a:buNone/>
              </a:pPr>
              <a:r>
                <a:rPr lang="en-US" sz="20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Unità 4</a:t>
              </a:r>
              <a:endPara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5400000">
              <a:off x="5822418" y="1671447"/>
              <a:ext cx="311225" cy="288064"/>
            </a:xfrm>
            <a:prstGeom prst="flowChartExtra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352514" y="0"/>
              <a:ext cx="1430718" cy="211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6352514" y="0"/>
              <a:ext cx="1430718" cy="211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b="0" i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Collegamenti tra orientamento, consulenza e coaching per i dipendenti e per la carriera aziendale </a:t>
              </a:r>
              <a:endParaRPr sz="16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56071" y="0"/>
              <a:ext cx="1920427" cy="2118565"/>
            </a:xfrm>
            <a:prstGeom prst="roundRect">
              <a:avLst>
                <a:gd name="adj" fmla="val 5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 rot="-5400000">
              <a:off x="7279502" y="676568"/>
              <a:ext cx="1737223" cy="384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889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Open Sans Light"/>
                <a:buNone/>
              </a:pPr>
              <a:r>
                <a:rPr lang="en-US" sz="20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Unità 5</a:t>
              </a:r>
              <a:endParaRPr sz="2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5400000">
              <a:off x="7810061" y="1671447"/>
              <a:ext cx="311225" cy="288064"/>
            </a:xfrm>
            <a:prstGeom prst="flowChartExtra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40157" y="0"/>
              <a:ext cx="1430718" cy="211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8340157" y="0"/>
              <a:ext cx="1430718" cy="2118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48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 Light"/>
                <a:buNone/>
              </a:pPr>
              <a:r>
                <a:rPr lang="en-US" sz="1600" i="1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Cambiare nella pratica le organizzazioni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17" name="Google Shape;117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5163670" y="2578941"/>
            <a:ext cx="163157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Approcci teorici e metodologici attuali per consulenti e coach nel contesto aziendale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3218329" y="2578941"/>
            <a:ext cx="15419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Concetti innovativi e sviluppo per la carriera in azienda/HRM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 obiettivi dell’Unità 1 sono: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405616" y="2109548"/>
            <a:ext cx="9946597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Descrivere e spiegare le sfide attuali e future nel mondo del lavoro. Discutere le loro conseguenze in modo più dettagliato.</a:t>
            </a:r>
            <a:br>
              <a:rPr lang="en-US" sz="3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>
            <a:off x="779938" y="2037672"/>
            <a:ext cx="456478" cy="576600"/>
            <a:chOff x="839788" y="1991269"/>
            <a:chExt cx="456478" cy="576600"/>
          </a:xfrm>
        </p:grpSpPr>
        <p:sp>
          <p:nvSpPr>
            <p:cNvPr id="128" name="Google Shape;128;p3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797516" y="3172100"/>
            <a:ext cx="456478" cy="576600"/>
            <a:chOff x="839788" y="3568639"/>
            <a:chExt cx="456478" cy="576600"/>
          </a:xfrm>
        </p:grpSpPr>
        <p:sp>
          <p:nvSpPr>
            <p:cNvPr id="131" name="Google Shape;131;p3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33" name="Google Shape;133;p3"/>
          <p:cNvSpPr txBox="1"/>
          <p:nvPr/>
        </p:nvSpPr>
        <p:spPr>
          <a:xfrm>
            <a:off x="1405616" y="3122499"/>
            <a:ext cx="9949772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Descrivere i metodi utilizzati per determinare i cambiamenti nel mondo del lavoro. Riflettere sui risultati relativi ai cambiamenti nel mondo del lavoro tenendo conto dei metodi che sono stati applicati.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34" name="Google Shape;134;p3"/>
          <p:cNvGrpSpPr/>
          <p:nvPr/>
        </p:nvGrpSpPr>
        <p:grpSpPr>
          <a:xfrm>
            <a:off x="797516" y="4410139"/>
            <a:ext cx="456478" cy="576600"/>
            <a:chOff x="839788" y="3568639"/>
            <a:chExt cx="456478" cy="576600"/>
          </a:xfrm>
        </p:grpSpPr>
        <p:sp>
          <p:nvSpPr>
            <p:cNvPr id="135" name="Google Shape;135;p3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1405616" y="4390516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Identificare situazioni in cui si potrebbero applicare i risultati riguardanti i cambiamenti nel mondo del lavoro nell'ambito del supporto allo sviluppo di carriera ai dipendenti.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 obiettivi dell’Unità 2 sono: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405616" y="2280226"/>
            <a:ext cx="9499801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Spiegare la necessità dell'individualizzazione dello sviluppo del personale. Descrivere metodi rilevanti che mirano a metodi di apprendimento, di coaching e di consulenza individualizzati.</a:t>
            </a:r>
            <a:br>
              <a:rPr lang="en-US" sz="3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815094" y="2280226"/>
            <a:ext cx="456478" cy="576600"/>
            <a:chOff x="839788" y="1991269"/>
            <a:chExt cx="456478" cy="576600"/>
          </a:xfrm>
        </p:grpSpPr>
        <p:sp>
          <p:nvSpPr>
            <p:cNvPr id="146" name="Google Shape;146;p4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779938" y="3399979"/>
            <a:ext cx="456478" cy="576600"/>
            <a:chOff x="839788" y="3568639"/>
            <a:chExt cx="456478" cy="576600"/>
          </a:xfrm>
        </p:grpSpPr>
        <p:sp>
          <p:nvSpPr>
            <p:cNvPr id="149" name="Google Shape;149;p4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51" name="Google Shape;151;p4"/>
          <p:cNvSpPr txBox="1"/>
          <p:nvPr/>
        </p:nvSpPr>
        <p:spPr>
          <a:xfrm>
            <a:off x="1405616" y="3399979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Spiegare la responsabilità sociale delle imprese come motore della nostra società. Descrivere esempi di metodi di responsabilità sociale di successo.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797516" y="4469298"/>
            <a:ext cx="456478" cy="576600"/>
            <a:chOff x="839788" y="3568639"/>
            <a:chExt cx="456478" cy="576600"/>
          </a:xfrm>
        </p:grpSpPr>
        <p:sp>
          <p:nvSpPr>
            <p:cNvPr id="153" name="Google Shape;153;p4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55" name="Google Shape;155;p4"/>
          <p:cNvSpPr txBox="1"/>
          <p:nvPr/>
        </p:nvSpPr>
        <p:spPr>
          <a:xfrm>
            <a:off x="1405616" y="4491498"/>
            <a:ext cx="90560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Descrivere le migliori pratiche nell’ambito della cooperazione tra (1) gestione delle risorse umane nelle imprese e (2) l'orientamento e la consulenza professionale.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 obiettivi dell’Unità 3 sono: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1347687" y="2243239"/>
            <a:ext cx="9946596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Descrivere i paradigmi selezionati nell'orientamento e nella consulenza professionale: identificare e segnalare punti di forza e innovazione, limiti e sfide. Discutere la loro rilevanza e limiti nei contesti di lavoro.</a:t>
            </a:r>
            <a:br>
              <a:rPr lang="en-US" sz="3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797516" y="2312708"/>
            <a:ext cx="456478" cy="576600"/>
            <a:chOff x="839788" y="1991269"/>
            <a:chExt cx="456478" cy="576600"/>
          </a:xfrm>
        </p:grpSpPr>
        <p:sp>
          <p:nvSpPr>
            <p:cNvPr id="164" name="Google Shape;164;p5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66" name="Google Shape;166;p5"/>
          <p:cNvGrpSpPr/>
          <p:nvPr/>
        </p:nvGrpSpPr>
        <p:grpSpPr>
          <a:xfrm>
            <a:off x="797516" y="3329173"/>
            <a:ext cx="456478" cy="576600"/>
            <a:chOff x="839788" y="3568639"/>
            <a:chExt cx="456478" cy="576600"/>
          </a:xfrm>
        </p:grpSpPr>
        <p:sp>
          <p:nvSpPr>
            <p:cNvPr id="167" name="Google Shape;167;p5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69" name="Google Shape;169;p5"/>
          <p:cNvSpPr txBox="1"/>
          <p:nvPr/>
        </p:nvSpPr>
        <p:spPr>
          <a:xfrm>
            <a:off x="1405616" y="3250321"/>
            <a:ext cx="9946596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Sulla base delle conoscenze sviluppate e dell'analisi dei casi di studio, descrivere i punti di forza e l'utilità degli strumenti di valutazione proposti, per identificare somiglianze e differenze.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797516" y="4578204"/>
            <a:ext cx="456478" cy="576600"/>
            <a:chOff x="839788" y="3568639"/>
            <a:chExt cx="456478" cy="576600"/>
          </a:xfrm>
        </p:grpSpPr>
        <p:sp>
          <p:nvSpPr>
            <p:cNvPr id="171" name="Google Shape;171;p5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73" name="Google Shape;173;p5"/>
          <p:cNvSpPr txBox="1"/>
          <p:nvPr/>
        </p:nvSpPr>
        <p:spPr>
          <a:xfrm>
            <a:off x="1405615" y="4455557"/>
            <a:ext cx="9946597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Identificare situazioni in cui le dimensioni proposte dai paradigmi analizzati e affrontati con l’utilizzo degli strumenti potrebbero rivelarsi utili, insieme a strategie per promuoverne l'uso nell'organizzazione.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 obiettivi dell’Unità 4 sono: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1405616" y="1843448"/>
            <a:ext cx="9946597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Definire i termini e i concetti di base del CGC (guida, counselling, coaching, supervisione ecc.) includendo i nuovi concetti del CGC. Spiegare gli aspetti di base dell'HRD.</a:t>
            </a:r>
            <a:br>
              <a:rPr lang="en-US" sz="6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6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Descrivere le intersezioni di CGC all'interno dell'HRD: Descrivere esempi di buone pratiche innovative all'interno delle imprese comuni ai due campi; Riflettere sull'uso di diversi concetti e pratiche di CGC in HRD considerando vantaggi e svantaggi.</a:t>
            </a:r>
            <a:br>
              <a:rPr lang="en-US" sz="3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81" name="Google Shape;181;p6"/>
          <p:cNvGrpSpPr/>
          <p:nvPr/>
        </p:nvGrpSpPr>
        <p:grpSpPr>
          <a:xfrm>
            <a:off x="797516" y="2198369"/>
            <a:ext cx="456478" cy="576600"/>
            <a:chOff x="839788" y="1991269"/>
            <a:chExt cx="456478" cy="576600"/>
          </a:xfrm>
        </p:grpSpPr>
        <p:sp>
          <p:nvSpPr>
            <p:cNvPr id="182" name="Google Shape;182;p6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775714" y="3357017"/>
            <a:ext cx="456478" cy="576600"/>
            <a:chOff x="839788" y="3568639"/>
            <a:chExt cx="456478" cy="576600"/>
          </a:xfrm>
        </p:grpSpPr>
        <p:sp>
          <p:nvSpPr>
            <p:cNvPr id="185" name="Google Shape;185;p6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87" name="Google Shape;187;p6"/>
          <p:cNvSpPr txBox="1"/>
          <p:nvPr/>
        </p:nvSpPr>
        <p:spPr>
          <a:xfrm>
            <a:off x="1405615" y="3076421"/>
            <a:ext cx="9946595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Presentare alcuni approcci selezionati di CGC per diversi gruppi di dipendenti nelle imprese: spiegare approcci di CGC per gruppi "tipici" di dipendenti e per gruppi svantaggiati di dipendenti, che raramente ricevono offerte di CGC dalle imprese.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Mostrare formati di apprendimento appartenenti a diversi approcci di CGC e gruppi target: spiegare la consulenza per diversi gruppi target con l'aiuto di casi di studio; Comprendere le prassi buone e innovative e riflettere sui problemi e sulle possibili soluzioni da diverse prospettive.</a:t>
            </a:r>
            <a:endParaRPr sz="1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797516" y="4728338"/>
            <a:ext cx="456478" cy="576600"/>
            <a:chOff x="839788" y="3568639"/>
            <a:chExt cx="456478" cy="576600"/>
          </a:xfrm>
        </p:grpSpPr>
        <p:sp>
          <p:nvSpPr>
            <p:cNvPr id="189" name="Google Shape;189;p6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191" name="Google Shape;191;p6"/>
          <p:cNvSpPr txBox="1"/>
          <p:nvPr/>
        </p:nvSpPr>
        <p:spPr>
          <a:xfrm>
            <a:off x="1405616" y="4590990"/>
            <a:ext cx="9946596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Riportare diversi concetti di CGC e coaching nel contesto delle risorse umane delle PMI: spiegare le ragioni della scarsa portata di queste offerte nelle PMI. Descrivere concetti e metodi di CGC offerti da fornitori esterni come le camere di commercio o dell'artigianato o il servizio pubblico per l'impiego tedesco: Descrivere esempi di prassi buone e innovative di offerte (interne ed esterne) di CGC nelle PMI; Riflettere su questi approcci in diverse prospettive.</a:t>
            </a:r>
            <a:endParaRPr sz="1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 obiettivi dell’Unità 5 sono: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1405616" y="2174112"/>
            <a:ext cx="9946596" cy="6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Gestione del cambiamento e sviluppo organizzativo: </a:t>
            </a:r>
            <a:r>
              <a:rPr lang="en-US" sz="7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 tuffo nella teoria. Comprendere le basi teoriche di base della gestione del cambiamento e dello sviluppo organizzativo.</a:t>
            </a:r>
            <a:br>
              <a:rPr lang="en-US" sz="7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7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797516" y="2219858"/>
            <a:ext cx="456478" cy="576600"/>
            <a:chOff x="839788" y="1991269"/>
            <a:chExt cx="456478" cy="576600"/>
          </a:xfrm>
        </p:grpSpPr>
        <p:sp>
          <p:nvSpPr>
            <p:cNvPr id="200" name="Google Shape;200;p7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202" name="Google Shape;202;p7"/>
          <p:cNvGrpSpPr/>
          <p:nvPr/>
        </p:nvGrpSpPr>
        <p:grpSpPr>
          <a:xfrm>
            <a:off x="797516" y="3258196"/>
            <a:ext cx="456478" cy="576600"/>
            <a:chOff x="839788" y="3568639"/>
            <a:chExt cx="456478" cy="576600"/>
          </a:xfrm>
        </p:grpSpPr>
        <p:sp>
          <p:nvSpPr>
            <p:cNvPr id="203" name="Google Shape;203;p7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05" name="Google Shape;205;p7"/>
          <p:cNvSpPr txBox="1"/>
          <p:nvPr/>
        </p:nvSpPr>
        <p:spPr>
          <a:xfrm>
            <a:off x="1405615" y="3122145"/>
            <a:ext cx="9946597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Il ciclo del cambiamento: valutazione dei bisogni, applicazione e valutazione.</a:t>
            </a:r>
            <a:br>
              <a:rPr lang="en-US" sz="18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Comprendere le fasi del ciclo di cambiamento organizzativo: valutazione dei bisogni, costruzione e applicazione (strumenti e metodi) e valutazione.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06" name="Google Shape;206;p7"/>
          <p:cNvGrpSpPr/>
          <p:nvPr/>
        </p:nvGrpSpPr>
        <p:grpSpPr>
          <a:xfrm>
            <a:off x="797516" y="4446796"/>
            <a:ext cx="456478" cy="576600"/>
            <a:chOff x="839788" y="3568639"/>
            <a:chExt cx="456478" cy="576600"/>
          </a:xfrm>
        </p:grpSpPr>
        <p:sp>
          <p:nvSpPr>
            <p:cNvPr id="207" name="Google Shape;207;p7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 Light"/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ExtraBold"/>
                <a:buNone/>
              </a:pPr>
              <a:r>
                <a:rPr lang="en-US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09" name="Google Shape;209;p7"/>
          <p:cNvSpPr txBox="1"/>
          <p:nvPr/>
        </p:nvSpPr>
        <p:spPr>
          <a:xfrm>
            <a:off x="1405616" y="4344919"/>
            <a:ext cx="9988868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CGC nelle organizzazioni: nuove forme di pratica e diffusione della conoscenza.</a:t>
            </a:r>
            <a:br>
              <a:rPr lang="en-US" sz="18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Apprendere come nuove forme di CGC possono essere implementate all'interno delle organizzazioni e come le conoscenze acquisite possono essere diffuse nella comunità professionale.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Grazie per l’attenzione.</a:t>
            </a:r>
            <a:br>
              <a:rPr lang="en-US"/>
            </a:br>
            <a:r>
              <a:rPr lang="en-US"/>
              <a:t>Domande?</a:t>
            </a:r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Open Sans ExtraBold</vt:lpstr>
      <vt:lpstr>Calibri</vt:lpstr>
      <vt:lpstr>Open Sans Light</vt:lpstr>
      <vt:lpstr>Arial</vt:lpstr>
      <vt:lpstr>Open Sans</vt:lpstr>
      <vt:lpstr>„Office“ tema</vt:lpstr>
      <vt:lpstr>Panoramica del Corso di Formazione</vt:lpstr>
      <vt:lpstr>Il corso si divide in 5 unità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l’attenzione. 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Panoramica del corso</dc:title>
  <dc:creator>Laura</dc:creator>
  <cp:lastModifiedBy>Zuanetti Alessandra</cp:lastModifiedBy>
  <cp:revision>3</cp:revision>
  <dcterms:created xsi:type="dcterms:W3CDTF">2020-01-27T22:45:30Z</dcterms:created>
  <dcterms:modified xsi:type="dcterms:W3CDTF">2022-06-14T14:18:30Z</dcterms:modified>
</cp:coreProperties>
</file>