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5" r:id="rId3"/>
    <p:sldId id="320" r:id="rId4"/>
    <p:sldId id="257" r:id="rId5"/>
    <p:sldId id="270" r:id="rId6"/>
    <p:sldId id="274" r:id="rId7"/>
    <p:sldId id="314" r:id="rId8"/>
    <p:sldId id="333" r:id="rId9"/>
    <p:sldId id="305" r:id="rId10"/>
    <p:sldId id="285" r:id="rId11"/>
    <p:sldId id="318" r:id="rId12"/>
    <p:sldId id="266" r:id="rId13"/>
    <p:sldId id="286" r:id="rId14"/>
    <p:sldId id="271" r:id="rId15"/>
    <p:sldId id="284" r:id="rId16"/>
    <p:sldId id="288" r:id="rId17"/>
    <p:sldId id="328" r:id="rId18"/>
    <p:sldId id="272" r:id="rId19"/>
    <p:sldId id="292" r:id="rId20"/>
    <p:sldId id="321" r:id="rId21"/>
    <p:sldId id="331" r:id="rId22"/>
    <p:sldId id="326" r:id="rId23"/>
    <p:sldId id="334" r:id="rId24"/>
    <p:sldId id="332" r:id="rId25"/>
    <p:sldId id="329" r:id="rId26"/>
    <p:sldId id="275" r:id="rId27"/>
    <p:sldId id="264" r:id="rId28"/>
    <p:sldId id="299" r:id="rId29"/>
    <p:sldId id="324" r:id="rId30"/>
    <p:sldId id="330" r:id="rId31"/>
    <p:sldId id="296" r:id="rId32"/>
    <p:sldId id="317" r:id="rId33"/>
    <p:sldId id="311" r:id="rId34"/>
    <p:sldId id="295" r:id="rId35"/>
    <p:sldId id="316" r:id="rId36"/>
    <p:sldId id="265" r:id="rId3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5190" autoAdjust="0"/>
  </p:normalViewPr>
  <p:slideViewPr>
    <p:cSldViewPr snapToGrid="0" showGuides="1">
      <p:cViewPr varScale="1">
        <p:scale>
          <a:sx n="108" d="100"/>
          <a:sy n="108" d="100"/>
        </p:scale>
        <p:origin x="1134" y="114"/>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4376-4D92-4C64-92BF-4C2BEC83F8A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Latn-RS"/>
        </a:p>
      </dgm:t>
    </dgm:pt>
    <dgm:pt modelId="{24EBB830-17DF-4F4B-9D91-36F8329E2052}">
      <dgm:prSet phldrT="[Text]"/>
      <dgm:spPr>
        <a:solidFill>
          <a:schemeClr val="accent5">
            <a:lumMod val="40000"/>
            <a:lumOff val="60000"/>
          </a:schemeClr>
        </a:solidFill>
      </dgm:spPr>
      <dgm:t>
        <a:bodyPr/>
        <a:lstStyle/>
        <a:p>
          <a:r>
            <a:rPr lang="en-US" noProof="0" dirty="0" err="1">
              <a:solidFill>
                <a:schemeClr val="tx1"/>
              </a:solidFill>
            </a:rPr>
            <a:t>Anzahl</a:t>
          </a:r>
          <a:r>
            <a:rPr lang="en-US" noProof="0" dirty="0">
              <a:solidFill>
                <a:schemeClr val="tx1"/>
              </a:solidFill>
            </a:rPr>
            <a:t> der </a:t>
          </a:r>
          <a:r>
            <a:rPr lang="en-US" noProof="0" dirty="0" err="1">
              <a:solidFill>
                <a:schemeClr val="tx1"/>
              </a:solidFill>
            </a:rPr>
            <a:t>Stellen</a:t>
          </a:r>
          <a:endParaRPr lang="en-US" noProof="0" dirty="0">
            <a:solidFill>
              <a:schemeClr val="tx1"/>
            </a:solidFill>
          </a:endParaRPr>
        </a:p>
      </dgm:t>
    </dgm:pt>
    <dgm:pt modelId="{EC5E7062-24FC-45E7-94E3-C94319556062}" type="parTrans" cxnId="{C9BDE84E-0B6D-45AB-8CCB-C347D5D4096B}">
      <dgm:prSet/>
      <dgm:spPr/>
      <dgm:t>
        <a:bodyPr/>
        <a:lstStyle/>
        <a:p>
          <a:endParaRPr lang="sr-Latn-RS"/>
        </a:p>
      </dgm:t>
    </dgm:pt>
    <dgm:pt modelId="{7B616DED-39A6-45C1-A55F-B1CD618863A0}" type="sibTrans" cxnId="{C9BDE84E-0B6D-45AB-8CCB-C347D5D4096B}">
      <dgm:prSet/>
      <dgm:spPr/>
      <dgm:t>
        <a:bodyPr/>
        <a:lstStyle/>
        <a:p>
          <a:endParaRPr lang="sr-Latn-RS"/>
        </a:p>
      </dgm:t>
    </dgm:pt>
    <dgm:pt modelId="{BD903418-4658-4E74-B073-3DE23C069ED3}">
      <dgm:prSet phldrT="[Text]"/>
      <dgm:spPr/>
      <dgm:t>
        <a:bodyPr/>
        <a:lstStyle/>
        <a:p>
          <a:r>
            <a:rPr lang="en-US" noProof="0" dirty="0" err="1"/>
            <a:t>Schaffung</a:t>
          </a:r>
          <a:r>
            <a:rPr lang="en-US" noProof="0" dirty="0"/>
            <a:t> und </a:t>
          </a:r>
          <a:r>
            <a:rPr lang="en-US" noProof="0" dirty="0" err="1"/>
            <a:t>Abbau</a:t>
          </a:r>
          <a:r>
            <a:rPr lang="en-US" noProof="0" dirty="0"/>
            <a:t> von </a:t>
          </a:r>
          <a:r>
            <a:rPr lang="en-US" noProof="0" dirty="0" err="1"/>
            <a:t>Arbeitsplätzen</a:t>
          </a:r>
          <a:endParaRPr lang="en-US" noProof="0" dirty="0"/>
        </a:p>
      </dgm:t>
    </dgm:pt>
    <dgm:pt modelId="{0C6A4AED-C57D-4606-B616-F3981A7402D2}" type="parTrans" cxnId="{98D322C4-E761-4606-AE93-B34D56FFD8A9}">
      <dgm:prSet/>
      <dgm:spPr/>
      <dgm:t>
        <a:bodyPr/>
        <a:lstStyle/>
        <a:p>
          <a:endParaRPr lang="sr-Latn-RS"/>
        </a:p>
      </dgm:t>
    </dgm:pt>
    <dgm:pt modelId="{854171BA-9F6B-4E7A-914A-0C24F5DE941D}" type="sibTrans" cxnId="{98D322C4-E761-4606-AE93-B34D56FFD8A9}">
      <dgm:prSet/>
      <dgm:spPr/>
      <dgm:t>
        <a:bodyPr/>
        <a:lstStyle/>
        <a:p>
          <a:endParaRPr lang="sr-Latn-RS"/>
        </a:p>
      </dgm:t>
    </dgm:pt>
    <dgm:pt modelId="{A9DF9451-DF09-4615-9AAE-322D9008FBE4}">
      <dgm:prSet phldrT="[Text]"/>
      <dgm:spPr>
        <a:solidFill>
          <a:schemeClr val="accent5">
            <a:lumMod val="40000"/>
            <a:lumOff val="60000"/>
          </a:schemeClr>
        </a:solidFill>
      </dgm:spPr>
      <dgm:t>
        <a:bodyPr/>
        <a:lstStyle/>
        <a:p>
          <a:r>
            <a:rPr lang="en-US" noProof="0" dirty="0" err="1">
              <a:solidFill>
                <a:schemeClr val="tx1"/>
              </a:solidFill>
            </a:rPr>
            <a:t>Soziale</a:t>
          </a:r>
          <a:r>
            <a:rPr lang="en-US" noProof="0" dirty="0">
              <a:solidFill>
                <a:schemeClr val="tx1"/>
              </a:solidFill>
            </a:rPr>
            <a:t> </a:t>
          </a:r>
          <a:r>
            <a:rPr lang="en-US" noProof="0" dirty="0" err="1">
              <a:solidFill>
                <a:schemeClr val="tx1"/>
              </a:solidFill>
            </a:rPr>
            <a:t>Sicherheit</a:t>
          </a:r>
          <a:endParaRPr lang="en-US" noProof="0" dirty="0">
            <a:solidFill>
              <a:schemeClr val="tx1"/>
            </a:solidFill>
          </a:endParaRPr>
        </a:p>
      </dgm:t>
    </dgm:pt>
    <dgm:pt modelId="{EBB607F5-1B68-46F5-8294-3FC534F0F653}" type="parTrans" cxnId="{4C2F99B6-2702-4199-9E7D-1AC09A434CC1}">
      <dgm:prSet/>
      <dgm:spPr/>
      <dgm:t>
        <a:bodyPr/>
        <a:lstStyle/>
        <a:p>
          <a:endParaRPr lang="sr-Latn-RS"/>
        </a:p>
      </dgm:t>
    </dgm:pt>
    <dgm:pt modelId="{FA21AD12-DE8D-40C6-A828-320360EA8675}" type="sibTrans" cxnId="{4C2F99B6-2702-4199-9E7D-1AC09A434CC1}">
      <dgm:prSet/>
      <dgm:spPr/>
      <dgm:t>
        <a:bodyPr/>
        <a:lstStyle/>
        <a:p>
          <a:endParaRPr lang="sr-Latn-RS"/>
        </a:p>
      </dgm:t>
    </dgm:pt>
    <dgm:pt modelId="{1A2E033B-45E9-4488-845B-5F6D38CC5925}">
      <dgm:prSet phldrT="[Text]"/>
      <dgm:spPr>
        <a:solidFill>
          <a:schemeClr val="accent5">
            <a:lumMod val="20000"/>
            <a:lumOff val="80000"/>
            <a:alpha val="90000"/>
          </a:schemeClr>
        </a:solidFill>
      </dgm:spPr>
      <dgm:t>
        <a:bodyPr/>
        <a:lstStyle/>
        <a:p>
          <a:r>
            <a:rPr lang="en-US" noProof="0" dirty="0" err="1"/>
            <a:t>Nachhaltigkeit</a:t>
          </a:r>
          <a:r>
            <a:rPr lang="en-US" noProof="0" dirty="0"/>
            <a:t> der </a:t>
          </a:r>
          <a:r>
            <a:rPr lang="en-US" noProof="0" dirty="0" err="1"/>
            <a:t>sozialen</a:t>
          </a:r>
          <a:r>
            <a:rPr lang="en-US" noProof="0" dirty="0"/>
            <a:t> </a:t>
          </a:r>
          <a:r>
            <a:rPr lang="en-US" noProof="0" dirty="0" err="1"/>
            <a:t>Sicherungssysteme</a:t>
          </a:r>
          <a:r>
            <a:rPr lang="en-US" noProof="0" dirty="0"/>
            <a:t> </a:t>
          </a:r>
          <a:endParaRPr lang="sr-Latn-RS" dirty="0"/>
        </a:p>
      </dgm:t>
    </dgm:pt>
    <dgm:pt modelId="{B6019902-107B-4731-BD86-BC248F6D93E0}" type="parTrans" cxnId="{92EB85C1-8F17-4491-89F4-5CE974124C9E}">
      <dgm:prSet/>
      <dgm:spPr/>
      <dgm:t>
        <a:bodyPr/>
        <a:lstStyle/>
        <a:p>
          <a:endParaRPr lang="sr-Latn-RS"/>
        </a:p>
      </dgm:t>
    </dgm:pt>
    <dgm:pt modelId="{3750DC3E-30CA-447E-88DB-295CF3E60E62}" type="sibTrans" cxnId="{92EB85C1-8F17-4491-89F4-5CE974124C9E}">
      <dgm:prSet/>
      <dgm:spPr/>
      <dgm:t>
        <a:bodyPr/>
        <a:lstStyle/>
        <a:p>
          <a:endParaRPr lang="sr-Latn-RS"/>
        </a:p>
      </dgm:t>
    </dgm:pt>
    <dgm:pt modelId="{F5097E21-6973-4BBD-B4E4-D4F140EAA359}">
      <dgm:prSet phldrT="[Text]"/>
      <dgm:spPr>
        <a:solidFill>
          <a:schemeClr val="accent5">
            <a:lumMod val="20000"/>
            <a:lumOff val="80000"/>
            <a:alpha val="90000"/>
          </a:schemeClr>
        </a:solidFill>
      </dgm:spPr>
      <dgm:t>
        <a:bodyPr/>
        <a:lstStyle/>
        <a:p>
          <a:r>
            <a:rPr lang="de-DE" dirty="0"/>
            <a:t>Organisation von Arbeitnehmer*innen-Vertretung</a:t>
          </a:r>
          <a:endParaRPr lang="sr-Latn-RS" dirty="0"/>
        </a:p>
      </dgm:t>
    </dgm:pt>
    <dgm:pt modelId="{9DD17D5F-E3E9-4A06-B396-CBD4E10498D6}" type="parTrans" cxnId="{AD94709A-25B1-4B50-9352-E48A49681965}">
      <dgm:prSet/>
      <dgm:spPr/>
      <dgm:t>
        <a:bodyPr/>
        <a:lstStyle/>
        <a:p>
          <a:endParaRPr lang="sr-Latn-RS"/>
        </a:p>
      </dgm:t>
    </dgm:pt>
    <dgm:pt modelId="{492BB485-7269-4EA7-9A9A-B9F57283D095}" type="sibTrans" cxnId="{AD94709A-25B1-4B50-9352-E48A49681965}">
      <dgm:prSet/>
      <dgm:spPr/>
      <dgm:t>
        <a:bodyPr/>
        <a:lstStyle/>
        <a:p>
          <a:endParaRPr lang="sr-Latn-RS"/>
        </a:p>
      </dgm:t>
    </dgm:pt>
    <dgm:pt modelId="{9D1A61C9-AFDC-43AE-8AEA-8460EB434D69}">
      <dgm:prSet/>
      <dgm:spPr>
        <a:solidFill>
          <a:schemeClr val="accent5">
            <a:lumMod val="60000"/>
            <a:lumOff val="40000"/>
          </a:schemeClr>
        </a:solidFill>
      </dgm:spPr>
      <dgm:t>
        <a:bodyPr/>
        <a:lstStyle/>
        <a:p>
          <a:r>
            <a:rPr lang="en-US" noProof="0" dirty="0" err="1">
              <a:solidFill>
                <a:schemeClr val="tx1"/>
              </a:solidFill>
            </a:rPr>
            <a:t>Qualität</a:t>
          </a:r>
          <a:r>
            <a:rPr lang="en-US" noProof="0" dirty="0">
              <a:solidFill>
                <a:schemeClr val="tx1"/>
              </a:solidFill>
            </a:rPr>
            <a:t> der </a:t>
          </a:r>
          <a:r>
            <a:rPr lang="en-US" noProof="0" dirty="0" err="1">
              <a:solidFill>
                <a:schemeClr val="tx1"/>
              </a:solidFill>
            </a:rPr>
            <a:t>Arbeit</a:t>
          </a:r>
          <a:r>
            <a:rPr lang="en-US" noProof="0" dirty="0">
              <a:solidFill>
                <a:schemeClr val="tx1"/>
              </a:solidFill>
            </a:rPr>
            <a:t> </a:t>
          </a:r>
        </a:p>
      </dgm:t>
    </dgm:pt>
    <dgm:pt modelId="{C0A9C88D-8258-4FAA-B777-C4D20ED12A94}" type="parTrans" cxnId="{3B9C5ED4-0756-4AFE-B094-0870F4F7BD2E}">
      <dgm:prSet/>
      <dgm:spPr/>
      <dgm:t>
        <a:bodyPr/>
        <a:lstStyle/>
        <a:p>
          <a:endParaRPr lang="sr-Latn-RS"/>
        </a:p>
      </dgm:t>
    </dgm:pt>
    <dgm:pt modelId="{400ACEC0-7E32-4CFD-98C5-7152ACE227AC}" type="sibTrans" cxnId="{3B9C5ED4-0756-4AFE-B094-0870F4F7BD2E}">
      <dgm:prSet/>
      <dgm:spPr/>
      <dgm:t>
        <a:bodyPr/>
        <a:lstStyle/>
        <a:p>
          <a:endParaRPr lang="sr-Latn-RS"/>
        </a:p>
      </dgm:t>
    </dgm:pt>
    <dgm:pt modelId="{5E3CE710-A299-4F7C-B312-139E095599BB}">
      <dgm:prSet/>
      <dgm:spPr>
        <a:solidFill>
          <a:schemeClr val="accent5">
            <a:lumMod val="20000"/>
            <a:lumOff val="80000"/>
            <a:alpha val="90000"/>
          </a:schemeClr>
        </a:solidFill>
      </dgm:spPr>
      <dgm:t>
        <a:bodyPr/>
        <a:lstStyle/>
        <a:p>
          <a:r>
            <a:rPr lang="de-DE" dirty="0"/>
            <a:t>Arbeitsbedingungen</a:t>
          </a:r>
          <a:endParaRPr lang="en-US" noProof="0" dirty="0"/>
        </a:p>
      </dgm:t>
    </dgm:pt>
    <dgm:pt modelId="{089F7BB0-5136-443D-BFFC-357C17813DC1}" type="parTrans" cxnId="{6379588A-B9E4-4912-9252-7757A91A2FE1}">
      <dgm:prSet/>
      <dgm:spPr/>
      <dgm:t>
        <a:bodyPr/>
        <a:lstStyle/>
        <a:p>
          <a:endParaRPr lang="sr-Latn-RS"/>
        </a:p>
      </dgm:t>
    </dgm:pt>
    <dgm:pt modelId="{0C475D65-EA30-49FD-AA6B-A6891B2B5B84}" type="sibTrans" cxnId="{6379588A-B9E4-4912-9252-7757A91A2FE1}">
      <dgm:prSet/>
      <dgm:spPr/>
      <dgm:t>
        <a:bodyPr/>
        <a:lstStyle/>
        <a:p>
          <a:endParaRPr lang="sr-Latn-RS"/>
        </a:p>
      </dgm:t>
    </dgm:pt>
    <dgm:pt modelId="{73CB750D-9897-4EC2-B7DD-F0D4B445C55A}">
      <dgm:prSet/>
      <dgm:spPr>
        <a:solidFill>
          <a:schemeClr val="accent5">
            <a:lumMod val="60000"/>
            <a:lumOff val="40000"/>
          </a:schemeClr>
        </a:solidFill>
      </dgm:spPr>
      <dgm:t>
        <a:bodyPr/>
        <a:lstStyle/>
        <a:p>
          <a:r>
            <a:rPr lang="en-US" noProof="0" dirty="0" err="1">
              <a:solidFill>
                <a:schemeClr val="tx1"/>
              </a:solidFill>
            </a:rPr>
            <a:t>Soziale</a:t>
          </a:r>
          <a:r>
            <a:rPr lang="en-US" noProof="0" dirty="0">
              <a:solidFill>
                <a:schemeClr val="tx1"/>
              </a:solidFill>
            </a:rPr>
            <a:t> </a:t>
          </a:r>
          <a:r>
            <a:rPr lang="en-US" noProof="0" dirty="0" err="1">
              <a:solidFill>
                <a:schemeClr val="tx1"/>
              </a:solidFill>
            </a:rPr>
            <a:t>Ungleichheit</a:t>
          </a:r>
          <a:endParaRPr lang="sr-Latn-RS" dirty="0">
            <a:solidFill>
              <a:schemeClr val="tx1"/>
            </a:solidFill>
          </a:endParaRPr>
        </a:p>
      </dgm:t>
    </dgm:pt>
    <dgm:pt modelId="{26DF8ED7-F11D-443A-B772-E195A9B19F06}" type="parTrans" cxnId="{ABBE3EF8-34E8-45F0-B7A1-06C35DA57EAE}">
      <dgm:prSet/>
      <dgm:spPr/>
      <dgm:t>
        <a:bodyPr/>
        <a:lstStyle/>
        <a:p>
          <a:endParaRPr lang="sr-Latn-RS"/>
        </a:p>
      </dgm:t>
    </dgm:pt>
    <dgm:pt modelId="{CB36F855-8FD8-4A54-8716-9889B383300C}" type="sibTrans" cxnId="{ABBE3EF8-34E8-45F0-B7A1-06C35DA57EAE}">
      <dgm:prSet/>
      <dgm:spPr/>
      <dgm:t>
        <a:bodyPr/>
        <a:lstStyle/>
        <a:p>
          <a:endParaRPr lang="sr-Latn-RS"/>
        </a:p>
      </dgm:t>
    </dgm:pt>
    <dgm:pt modelId="{6FCF4134-C09E-430E-BBC0-FEEBBDC805BF}">
      <dgm:prSet/>
      <dgm:spPr>
        <a:solidFill>
          <a:schemeClr val="accent5">
            <a:lumMod val="20000"/>
            <a:lumOff val="80000"/>
            <a:alpha val="90000"/>
          </a:schemeClr>
        </a:solidFill>
      </dgm:spPr>
      <dgm:t>
        <a:bodyPr/>
        <a:lstStyle/>
        <a:p>
          <a:r>
            <a:rPr lang="de-DE" dirty="0"/>
            <a:t>Wachstumsraten von Löhnen und Gehältern</a:t>
          </a:r>
          <a:endParaRPr lang="sr-Latn-RS" dirty="0"/>
        </a:p>
      </dgm:t>
    </dgm:pt>
    <dgm:pt modelId="{6A439320-38D4-454B-A800-AD11A73183F7}" type="parTrans" cxnId="{94659B9E-706C-426C-B003-AF354A0BDB26}">
      <dgm:prSet/>
      <dgm:spPr/>
      <dgm:t>
        <a:bodyPr/>
        <a:lstStyle/>
        <a:p>
          <a:endParaRPr lang="sr-Latn-RS"/>
        </a:p>
      </dgm:t>
    </dgm:pt>
    <dgm:pt modelId="{81B8D731-61ED-40D3-AD76-35B268351F71}" type="sibTrans" cxnId="{94659B9E-706C-426C-B003-AF354A0BDB26}">
      <dgm:prSet/>
      <dgm:spPr/>
      <dgm:t>
        <a:bodyPr/>
        <a:lstStyle/>
        <a:p>
          <a:endParaRPr lang="sr-Latn-RS"/>
        </a:p>
      </dgm:t>
    </dgm:pt>
    <dgm:pt modelId="{4702DB90-B8F3-48FF-B593-FE3A10F6019C}">
      <dgm:prSet/>
      <dgm:spPr/>
      <dgm:t>
        <a:bodyPr/>
        <a:lstStyle/>
        <a:p>
          <a:r>
            <a:rPr lang="de-DE" dirty="0"/>
            <a:t>Größe und Zusammensetzung des Arbeitskräfteangebots</a:t>
          </a:r>
          <a:endParaRPr lang="sr-Latn-RS" dirty="0"/>
        </a:p>
      </dgm:t>
    </dgm:pt>
    <dgm:pt modelId="{EDE1B7CF-0F4C-4D0A-94FD-0BC3337DF8D0}" type="parTrans" cxnId="{1EBE2996-9322-4658-98A2-D2F4E2C423FF}">
      <dgm:prSet/>
      <dgm:spPr/>
      <dgm:t>
        <a:bodyPr/>
        <a:lstStyle/>
        <a:p>
          <a:endParaRPr lang="sr-Latn-RS"/>
        </a:p>
      </dgm:t>
    </dgm:pt>
    <dgm:pt modelId="{77D709BC-0EFB-4DFC-912C-20F09740195A}" type="sibTrans" cxnId="{1EBE2996-9322-4658-98A2-D2F4E2C423FF}">
      <dgm:prSet/>
      <dgm:spPr/>
      <dgm:t>
        <a:bodyPr/>
        <a:lstStyle/>
        <a:p>
          <a:endParaRPr lang="sr-Latn-RS"/>
        </a:p>
      </dgm:t>
    </dgm:pt>
    <dgm:pt modelId="{5E7C971B-DE01-4392-A313-9701787C942E}">
      <dgm:prSet/>
      <dgm:spPr>
        <a:solidFill>
          <a:schemeClr val="accent5">
            <a:lumMod val="20000"/>
            <a:lumOff val="80000"/>
            <a:alpha val="90000"/>
          </a:schemeClr>
        </a:solidFill>
      </dgm:spPr>
      <dgm:t>
        <a:bodyPr/>
        <a:lstStyle/>
        <a:p>
          <a:r>
            <a:rPr lang="de-DE" dirty="0"/>
            <a:t>Einkommensverteilung auf Haushalte</a:t>
          </a:r>
          <a:endParaRPr lang="sr-Latn-RS" dirty="0"/>
        </a:p>
      </dgm:t>
    </dgm:pt>
    <dgm:pt modelId="{C77FFDFA-A9E4-4CDD-8B7E-448120CDDC9D}" type="parTrans" cxnId="{E9F223BD-3EEA-4D11-8D69-3D678034CA69}">
      <dgm:prSet/>
      <dgm:spPr/>
      <dgm:t>
        <a:bodyPr/>
        <a:lstStyle/>
        <a:p>
          <a:endParaRPr lang="sr-Latn-RS"/>
        </a:p>
      </dgm:t>
    </dgm:pt>
    <dgm:pt modelId="{2F9ED6E8-8B52-4D3A-8F8C-62941CAEE3CE}" type="sibTrans" cxnId="{E9F223BD-3EEA-4D11-8D69-3D678034CA69}">
      <dgm:prSet/>
      <dgm:spPr/>
      <dgm:t>
        <a:bodyPr/>
        <a:lstStyle/>
        <a:p>
          <a:endParaRPr lang="sr-Latn-RS"/>
        </a:p>
      </dgm:t>
    </dgm:pt>
    <dgm:pt modelId="{1CD84596-DAC0-4558-9585-3D16284B7D8E}">
      <dgm:prSet/>
      <dgm:spPr>
        <a:solidFill>
          <a:schemeClr val="accent5">
            <a:lumMod val="40000"/>
            <a:lumOff val="60000"/>
          </a:schemeClr>
        </a:solidFill>
      </dgm:spPr>
      <dgm:t>
        <a:bodyPr/>
        <a:lstStyle/>
        <a:p>
          <a:r>
            <a:rPr lang="de-DE" dirty="0">
              <a:solidFill>
                <a:schemeClr val="tx1"/>
              </a:solidFill>
            </a:rPr>
            <a:t>Sozialer Dialog und Industrielle Beziehungen</a:t>
          </a:r>
          <a:endParaRPr lang="en-US" noProof="0" dirty="0">
            <a:solidFill>
              <a:schemeClr val="tx1"/>
            </a:solidFill>
          </a:endParaRPr>
        </a:p>
      </dgm:t>
    </dgm:pt>
    <dgm:pt modelId="{F509D7AF-D75F-420F-81E2-9DFF86A6D435}" type="parTrans" cxnId="{BFB02FB8-D3D4-4A6D-8CD3-8B63D4B4C769}">
      <dgm:prSet/>
      <dgm:spPr/>
      <dgm:t>
        <a:bodyPr/>
        <a:lstStyle/>
        <a:p>
          <a:endParaRPr lang="sr-Latn-RS"/>
        </a:p>
      </dgm:t>
    </dgm:pt>
    <dgm:pt modelId="{7F348C33-B028-433D-BDFB-17675659DFE6}" type="sibTrans" cxnId="{BFB02FB8-D3D4-4A6D-8CD3-8B63D4B4C769}">
      <dgm:prSet/>
      <dgm:spPr/>
      <dgm:t>
        <a:bodyPr/>
        <a:lstStyle/>
        <a:p>
          <a:endParaRPr lang="sr-Latn-RS"/>
        </a:p>
      </dgm:t>
    </dgm:pt>
    <dgm:pt modelId="{156AF5AB-4902-4856-BA1A-CD377BD7345F}" type="pres">
      <dgm:prSet presAssocID="{5C7F4376-4D92-4C64-92BF-4C2BEC83F8AF}" presName="Name0" presStyleCnt="0">
        <dgm:presLayoutVars>
          <dgm:dir/>
          <dgm:animLvl val="lvl"/>
          <dgm:resizeHandles val="exact"/>
        </dgm:presLayoutVars>
      </dgm:prSet>
      <dgm:spPr/>
    </dgm:pt>
    <dgm:pt modelId="{8517D73F-7659-4310-B18E-381B755B675A}" type="pres">
      <dgm:prSet presAssocID="{24EBB830-17DF-4F4B-9D91-36F8329E2052}" presName="linNode" presStyleCnt="0"/>
      <dgm:spPr/>
    </dgm:pt>
    <dgm:pt modelId="{4F0B0791-0499-42C5-86DD-6116DAB70507}" type="pres">
      <dgm:prSet presAssocID="{24EBB830-17DF-4F4B-9D91-36F8329E2052}" presName="parentText" presStyleLbl="node1" presStyleIdx="0" presStyleCnt="5" custLinFactNeighborX="-3592" custLinFactNeighborY="-11118">
        <dgm:presLayoutVars>
          <dgm:chMax val="1"/>
          <dgm:bulletEnabled val="1"/>
        </dgm:presLayoutVars>
      </dgm:prSet>
      <dgm:spPr/>
    </dgm:pt>
    <dgm:pt modelId="{73AFD40E-31D5-4F96-B13D-7508B512BCD0}" type="pres">
      <dgm:prSet presAssocID="{24EBB830-17DF-4F4B-9D91-36F8329E2052}" presName="descendantText" presStyleLbl="alignAccFollowNode1" presStyleIdx="0" presStyleCnt="5">
        <dgm:presLayoutVars>
          <dgm:bulletEnabled val="1"/>
        </dgm:presLayoutVars>
      </dgm:prSet>
      <dgm:spPr/>
    </dgm:pt>
    <dgm:pt modelId="{B9ABE014-5872-457E-B9E3-856EF831C2B8}" type="pres">
      <dgm:prSet presAssocID="{7B616DED-39A6-45C1-A55F-B1CD618863A0}" presName="sp" presStyleCnt="0"/>
      <dgm:spPr/>
    </dgm:pt>
    <dgm:pt modelId="{A856240F-5FBF-49BE-A193-88AE0ABAEC4A}" type="pres">
      <dgm:prSet presAssocID="{9D1A61C9-AFDC-43AE-8AEA-8460EB434D69}" presName="linNode" presStyleCnt="0"/>
      <dgm:spPr/>
    </dgm:pt>
    <dgm:pt modelId="{2C3FB73A-A5F1-4512-A188-F5F9A35C8B36}" type="pres">
      <dgm:prSet presAssocID="{9D1A61C9-AFDC-43AE-8AEA-8460EB434D69}" presName="parentText" presStyleLbl="node1" presStyleIdx="1" presStyleCnt="5">
        <dgm:presLayoutVars>
          <dgm:chMax val="1"/>
          <dgm:bulletEnabled val="1"/>
        </dgm:presLayoutVars>
      </dgm:prSet>
      <dgm:spPr/>
    </dgm:pt>
    <dgm:pt modelId="{830C79AE-2642-4FDF-A0EB-DF113B0D3705}" type="pres">
      <dgm:prSet presAssocID="{9D1A61C9-AFDC-43AE-8AEA-8460EB434D69}" presName="descendantText" presStyleLbl="alignAccFollowNode1" presStyleIdx="1" presStyleCnt="5">
        <dgm:presLayoutVars>
          <dgm:bulletEnabled val="1"/>
        </dgm:presLayoutVars>
      </dgm:prSet>
      <dgm:spPr/>
    </dgm:pt>
    <dgm:pt modelId="{DF03C613-FBF6-4DF4-BE03-1C3EC9B6496D}" type="pres">
      <dgm:prSet presAssocID="{400ACEC0-7E32-4CFD-98C5-7152ACE227AC}" presName="sp" presStyleCnt="0"/>
      <dgm:spPr/>
    </dgm:pt>
    <dgm:pt modelId="{7B935E74-7A63-4943-93B3-A1FF7A96C79C}" type="pres">
      <dgm:prSet presAssocID="{A9DF9451-DF09-4615-9AAE-322D9008FBE4}" presName="linNode" presStyleCnt="0"/>
      <dgm:spPr/>
    </dgm:pt>
    <dgm:pt modelId="{A174C4FE-BCA2-4CEF-AEBF-F7675321BB7D}" type="pres">
      <dgm:prSet presAssocID="{A9DF9451-DF09-4615-9AAE-322D9008FBE4}" presName="parentText" presStyleLbl="node1" presStyleIdx="2" presStyleCnt="5">
        <dgm:presLayoutVars>
          <dgm:chMax val="1"/>
          <dgm:bulletEnabled val="1"/>
        </dgm:presLayoutVars>
      </dgm:prSet>
      <dgm:spPr/>
    </dgm:pt>
    <dgm:pt modelId="{F3AFF6AB-2A91-498B-A9D2-33F5F68D571C}" type="pres">
      <dgm:prSet presAssocID="{A9DF9451-DF09-4615-9AAE-322D9008FBE4}" presName="descendantText" presStyleLbl="alignAccFollowNode1" presStyleIdx="2" presStyleCnt="5">
        <dgm:presLayoutVars>
          <dgm:bulletEnabled val="1"/>
        </dgm:presLayoutVars>
      </dgm:prSet>
      <dgm:spPr/>
    </dgm:pt>
    <dgm:pt modelId="{993C9723-BB3B-4ABD-9731-D51115CB587F}" type="pres">
      <dgm:prSet presAssocID="{FA21AD12-DE8D-40C6-A828-320360EA8675}" presName="sp" presStyleCnt="0"/>
      <dgm:spPr/>
    </dgm:pt>
    <dgm:pt modelId="{2D2E73B1-181C-4829-91E9-5200EAEBF0C8}" type="pres">
      <dgm:prSet presAssocID="{73CB750D-9897-4EC2-B7DD-F0D4B445C55A}" presName="linNode" presStyleCnt="0"/>
      <dgm:spPr/>
    </dgm:pt>
    <dgm:pt modelId="{130A17CC-90B9-4969-8C60-807E20C62D62}" type="pres">
      <dgm:prSet presAssocID="{73CB750D-9897-4EC2-B7DD-F0D4B445C55A}" presName="parentText" presStyleLbl="node1" presStyleIdx="3" presStyleCnt="5">
        <dgm:presLayoutVars>
          <dgm:chMax val="1"/>
          <dgm:bulletEnabled val="1"/>
        </dgm:presLayoutVars>
      </dgm:prSet>
      <dgm:spPr/>
    </dgm:pt>
    <dgm:pt modelId="{0444D376-6EEE-4537-B4E5-181C9C18B080}" type="pres">
      <dgm:prSet presAssocID="{73CB750D-9897-4EC2-B7DD-F0D4B445C55A}" presName="descendantText" presStyleLbl="alignAccFollowNode1" presStyleIdx="3" presStyleCnt="5">
        <dgm:presLayoutVars>
          <dgm:bulletEnabled val="1"/>
        </dgm:presLayoutVars>
      </dgm:prSet>
      <dgm:spPr/>
    </dgm:pt>
    <dgm:pt modelId="{07953DDB-987E-488C-83A2-F18A800B1C6C}" type="pres">
      <dgm:prSet presAssocID="{CB36F855-8FD8-4A54-8716-9889B383300C}" presName="sp" presStyleCnt="0"/>
      <dgm:spPr/>
    </dgm:pt>
    <dgm:pt modelId="{D214BCCD-84A4-46B6-BBF7-3900DE21B470}" type="pres">
      <dgm:prSet presAssocID="{1CD84596-DAC0-4558-9585-3D16284B7D8E}" presName="linNode" presStyleCnt="0"/>
      <dgm:spPr/>
    </dgm:pt>
    <dgm:pt modelId="{16B174C3-3DD8-4484-9015-E4553B5AEB7D}" type="pres">
      <dgm:prSet presAssocID="{1CD84596-DAC0-4558-9585-3D16284B7D8E}" presName="parentText" presStyleLbl="node1" presStyleIdx="4" presStyleCnt="5">
        <dgm:presLayoutVars>
          <dgm:chMax val="1"/>
          <dgm:bulletEnabled val="1"/>
        </dgm:presLayoutVars>
      </dgm:prSet>
      <dgm:spPr/>
    </dgm:pt>
    <dgm:pt modelId="{209410B7-6F7B-45FA-8679-0B6D5CFB175A}" type="pres">
      <dgm:prSet presAssocID="{1CD84596-DAC0-4558-9585-3D16284B7D8E}" presName="descendantText" presStyleLbl="alignAccFollowNode1" presStyleIdx="4" presStyleCnt="5">
        <dgm:presLayoutVars>
          <dgm:bulletEnabled val="1"/>
        </dgm:presLayoutVars>
      </dgm:prSet>
      <dgm:spPr/>
    </dgm:pt>
  </dgm:ptLst>
  <dgm:cxnLst>
    <dgm:cxn modelId="{80CFD601-AE7B-4A74-AC66-336D3F0CD61C}" type="presOf" srcId="{BD903418-4658-4E74-B073-3DE23C069ED3}" destId="{73AFD40E-31D5-4F96-B13D-7508B512BCD0}" srcOrd="0" destOrd="0" presId="urn:microsoft.com/office/officeart/2005/8/layout/vList5"/>
    <dgm:cxn modelId="{659D2942-70F7-40FD-BCD3-149467F73C83}" type="presOf" srcId="{1A2E033B-45E9-4488-845B-5F6D38CC5925}" destId="{F3AFF6AB-2A91-498B-A9D2-33F5F68D571C}" srcOrd="0" destOrd="0" presId="urn:microsoft.com/office/officeart/2005/8/layout/vList5"/>
    <dgm:cxn modelId="{BD367C42-988D-4A96-8FE4-BC8B1F896D82}" type="presOf" srcId="{6FCF4134-C09E-430E-BBC0-FEEBBDC805BF}" destId="{0444D376-6EEE-4537-B4E5-181C9C18B080}" srcOrd="0" destOrd="0" presId="urn:microsoft.com/office/officeart/2005/8/layout/vList5"/>
    <dgm:cxn modelId="{B110A546-91EF-4617-9FEA-C70A6CFB34FC}" type="presOf" srcId="{F5097E21-6973-4BBD-B4E4-D4F140EAA359}" destId="{209410B7-6F7B-45FA-8679-0B6D5CFB175A}" srcOrd="0" destOrd="0" presId="urn:microsoft.com/office/officeart/2005/8/layout/vList5"/>
    <dgm:cxn modelId="{C9BDE84E-0B6D-45AB-8CCB-C347D5D4096B}" srcId="{5C7F4376-4D92-4C64-92BF-4C2BEC83F8AF}" destId="{24EBB830-17DF-4F4B-9D91-36F8329E2052}" srcOrd="0" destOrd="0" parTransId="{EC5E7062-24FC-45E7-94E3-C94319556062}" sibTransId="{7B616DED-39A6-45C1-A55F-B1CD618863A0}"/>
    <dgm:cxn modelId="{7F3C6957-B056-4407-8193-24F5D1399396}" type="presOf" srcId="{5C7F4376-4D92-4C64-92BF-4C2BEC83F8AF}" destId="{156AF5AB-4902-4856-BA1A-CD377BD7345F}" srcOrd="0" destOrd="0" presId="urn:microsoft.com/office/officeart/2005/8/layout/vList5"/>
    <dgm:cxn modelId="{98FDA788-7CBE-4939-96DF-C133FE4B973F}" type="presOf" srcId="{5E3CE710-A299-4F7C-B312-139E095599BB}" destId="{830C79AE-2642-4FDF-A0EB-DF113B0D3705}" srcOrd="0" destOrd="0" presId="urn:microsoft.com/office/officeart/2005/8/layout/vList5"/>
    <dgm:cxn modelId="{2B37ED89-E5C3-40BF-AAA8-36173A2CDD2E}" type="presOf" srcId="{A9DF9451-DF09-4615-9AAE-322D9008FBE4}" destId="{A174C4FE-BCA2-4CEF-AEBF-F7675321BB7D}" srcOrd="0" destOrd="0" presId="urn:microsoft.com/office/officeart/2005/8/layout/vList5"/>
    <dgm:cxn modelId="{6379588A-B9E4-4912-9252-7757A91A2FE1}" srcId="{9D1A61C9-AFDC-43AE-8AEA-8460EB434D69}" destId="{5E3CE710-A299-4F7C-B312-139E095599BB}" srcOrd="0" destOrd="0" parTransId="{089F7BB0-5136-443D-BFFC-357C17813DC1}" sibTransId="{0C475D65-EA30-49FD-AA6B-A6891B2B5B84}"/>
    <dgm:cxn modelId="{1EBE2996-9322-4658-98A2-D2F4E2C423FF}" srcId="{24EBB830-17DF-4F4B-9D91-36F8329E2052}" destId="{4702DB90-B8F3-48FF-B593-FE3A10F6019C}" srcOrd="1" destOrd="0" parTransId="{EDE1B7CF-0F4C-4D0A-94FD-0BC3337DF8D0}" sibTransId="{77D709BC-0EFB-4DFC-912C-20F09740195A}"/>
    <dgm:cxn modelId="{1F5BC899-4554-4C78-921A-EE70CC247C3D}" type="presOf" srcId="{5E7C971B-DE01-4392-A313-9701787C942E}" destId="{0444D376-6EEE-4537-B4E5-181C9C18B080}" srcOrd="0" destOrd="1" presId="urn:microsoft.com/office/officeart/2005/8/layout/vList5"/>
    <dgm:cxn modelId="{AD94709A-25B1-4B50-9352-E48A49681965}" srcId="{1CD84596-DAC0-4558-9585-3D16284B7D8E}" destId="{F5097E21-6973-4BBD-B4E4-D4F140EAA359}" srcOrd="0" destOrd="0" parTransId="{9DD17D5F-E3E9-4A06-B396-CBD4E10498D6}" sibTransId="{492BB485-7269-4EA7-9A9A-B9F57283D095}"/>
    <dgm:cxn modelId="{94659B9E-706C-426C-B003-AF354A0BDB26}" srcId="{73CB750D-9897-4EC2-B7DD-F0D4B445C55A}" destId="{6FCF4134-C09E-430E-BBC0-FEEBBDC805BF}" srcOrd="0" destOrd="0" parTransId="{6A439320-38D4-454B-A800-AD11A73183F7}" sibTransId="{81B8D731-61ED-40D3-AD76-35B268351F71}"/>
    <dgm:cxn modelId="{4A9E2DB6-4412-4E16-B567-1038D52B0184}" type="presOf" srcId="{4702DB90-B8F3-48FF-B593-FE3A10F6019C}" destId="{73AFD40E-31D5-4F96-B13D-7508B512BCD0}" srcOrd="0" destOrd="1" presId="urn:microsoft.com/office/officeart/2005/8/layout/vList5"/>
    <dgm:cxn modelId="{4C2F99B6-2702-4199-9E7D-1AC09A434CC1}" srcId="{5C7F4376-4D92-4C64-92BF-4C2BEC83F8AF}" destId="{A9DF9451-DF09-4615-9AAE-322D9008FBE4}" srcOrd="2" destOrd="0" parTransId="{EBB607F5-1B68-46F5-8294-3FC534F0F653}" sibTransId="{FA21AD12-DE8D-40C6-A828-320360EA8675}"/>
    <dgm:cxn modelId="{BFB02FB8-D3D4-4A6D-8CD3-8B63D4B4C769}" srcId="{5C7F4376-4D92-4C64-92BF-4C2BEC83F8AF}" destId="{1CD84596-DAC0-4558-9585-3D16284B7D8E}" srcOrd="4" destOrd="0" parTransId="{F509D7AF-D75F-420F-81E2-9DFF86A6D435}" sibTransId="{7F348C33-B028-433D-BDFB-17675659DFE6}"/>
    <dgm:cxn modelId="{E9F223BD-3EEA-4D11-8D69-3D678034CA69}" srcId="{73CB750D-9897-4EC2-B7DD-F0D4B445C55A}" destId="{5E7C971B-DE01-4392-A313-9701787C942E}" srcOrd="1" destOrd="0" parTransId="{C77FFDFA-A9E4-4CDD-8B7E-448120CDDC9D}" sibTransId="{2F9ED6E8-8B52-4D3A-8F8C-62941CAEE3CE}"/>
    <dgm:cxn modelId="{92EB85C1-8F17-4491-89F4-5CE974124C9E}" srcId="{A9DF9451-DF09-4615-9AAE-322D9008FBE4}" destId="{1A2E033B-45E9-4488-845B-5F6D38CC5925}" srcOrd="0" destOrd="0" parTransId="{B6019902-107B-4731-BD86-BC248F6D93E0}" sibTransId="{3750DC3E-30CA-447E-88DB-295CF3E60E62}"/>
    <dgm:cxn modelId="{98D322C4-E761-4606-AE93-B34D56FFD8A9}" srcId="{24EBB830-17DF-4F4B-9D91-36F8329E2052}" destId="{BD903418-4658-4E74-B073-3DE23C069ED3}" srcOrd="0" destOrd="0" parTransId="{0C6A4AED-C57D-4606-B616-F3981A7402D2}" sibTransId="{854171BA-9F6B-4E7A-914A-0C24F5DE941D}"/>
    <dgm:cxn modelId="{375F32CD-DBCE-4A9B-A896-F31551B256A2}" type="presOf" srcId="{24EBB830-17DF-4F4B-9D91-36F8329E2052}" destId="{4F0B0791-0499-42C5-86DD-6116DAB70507}" srcOrd="0" destOrd="0" presId="urn:microsoft.com/office/officeart/2005/8/layout/vList5"/>
    <dgm:cxn modelId="{3B9C5ED4-0756-4AFE-B094-0870F4F7BD2E}" srcId="{5C7F4376-4D92-4C64-92BF-4C2BEC83F8AF}" destId="{9D1A61C9-AFDC-43AE-8AEA-8460EB434D69}" srcOrd="1" destOrd="0" parTransId="{C0A9C88D-8258-4FAA-B777-C4D20ED12A94}" sibTransId="{400ACEC0-7E32-4CFD-98C5-7152ACE227AC}"/>
    <dgm:cxn modelId="{8962D1DD-282A-4A46-9F0C-CCB421A09DE0}" type="presOf" srcId="{1CD84596-DAC0-4558-9585-3D16284B7D8E}" destId="{16B174C3-3DD8-4484-9015-E4553B5AEB7D}" srcOrd="0" destOrd="0" presId="urn:microsoft.com/office/officeart/2005/8/layout/vList5"/>
    <dgm:cxn modelId="{B4E622EA-E3B2-430B-B055-8AD4CAADAD6A}" type="presOf" srcId="{73CB750D-9897-4EC2-B7DD-F0D4B445C55A}" destId="{130A17CC-90B9-4969-8C60-807E20C62D62}" srcOrd="0" destOrd="0" presId="urn:microsoft.com/office/officeart/2005/8/layout/vList5"/>
    <dgm:cxn modelId="{ABBE3EF8-34E8-45F0-B7A1-06C35DA57EAE}" srcId="{5C7F4376-4D92-4C64-92BF-4C2BEC83F8AF}" destId="{73CB750D-9897-4EC2-B7DD-F0D4B445C55A}" srcOrd="3" destOrd="0" parTransId="{26DF8ED7-F11D-443A-B772-E195A9B19F06}" sibTransId="{CB36F855-8FD8-4A54-8716-9889B383300C}"/>
    <dgm:cxn modelId="{00859BFF-DFDD-4080-ACA5-BDF1D0E43D21}" type="presOf" srcId="{9D1A61C9-AFDC-43AE-8AEA-8460EB434D69}" destId="{2C3FB73A-A5F1-4512-A188-F5F9A35C8B36}" srcOrd="0" destOrd="0" presId="urn:microsoft.com/office/officeart/2005/8/layout/vList5"/>
    <dgm:cxn modelId="{F67ECA7B-5B95-42DD-B344-371D0D78BC73}" type="presParOf" srcId="{156AF5AB-4902-4856-BA1A-CD377BD7345F}" destId="{8517D73F-7659-4310-B18E-381B755B675A}" srcOrd="0" destOrd="0" presId="urn:microsoft.com/office/officeart/2005/8/layout/vList5"/>
    <dgm:cxn modelId="{87B52CD0-E1C0-419A-B5A8-EA5D034BEADA}" type="presParOf" srcId="{8517D73F-7659-4310-B18E-381B755B675A}" destId="{4F0B0791-0499-42C5-86DD-6116DAB70507}" srcOrd="0" destOrd="0" presId="urn:microsoft.com/office/officeart/2005/8/layout/vList5"/>
    <dgm:cxn modelId="{B7FD9F9B-EF02-47EC-B558-F58B0FB34428}" type="presParOf" srcId="{8517D73F-7659-4310-B18E-381B755B675A}" destId="{73AFD40E-31D5-4F96-B13D-7508B512BCD0}" srcOrd="1" destOrd="0" presId="urn:microsoft.com/office/officeart/2005/8/layout/vList5"/>
    <dgm:cxn modelId="{755E596F-E98A-4EC1-8437-AE4B97B96BB9}" type="presParOf" srcId="{156AF5AB-4902-4856-BA1A-CD377BD7345F}" destId="{B9ABE014-5872-457E-B9E3-856EF831C2B8}" srcOrd="1" destOrd="0" presId="urn:microsoft.com/office/officeart/2005/8/layout/vList5"/>
    <dgm:cxn modelId="{58278C71-0378-4C4A-80A9-7EDCCCFA2303}" type="presParOf" srcId="{156AF5AB-4902-4856-BA1A-CD377BD7345F}" destId="{A856240F-5FBF-49BE-A193-88AE0ABAEC4A}" srcOrd="2" destOrd="0" presId="urn:microsoft.com/office/officeart/2005/8/layout/vList5"/>
    <dgm:cxn modelId="{7CC12E2D-DEBB-43FB-A189-9E6E57CB6BA1}" type="presParOf" srcId="{A856240F-5FBF-49BE-A193-88AE0ABAEC4A}" destId="{2C3FB73A-A5F1-4512-A188-F5F9A35C8B36}" srcOrd="0" destOrd="0" presId="urn:microsoft.com/office/officeart/2005/8/layout/vList5"/>
    <dgm:cxn modelId="{44F963CD-A5C2-4D36-86EC-066737D48EFA}" type="presParOf" srcId="{A856240F-5FBF-49BE-A193-88AE0ABAEC4A}" destId="{830C79AE-2642-4FDF-A0EB-DF113B0D3705}" srcOrd="1" destOrd="0" presId="urn:microsoft.com/office/officeart/2005/8/layout/vList5"/>
    <dgm:cxn modelId="{69FF7F13-9844-43DB-924E-D3CFF4FA46E5}" type="presParOf" srcId="{156AF5AB-4902-4856-BA1A-CD377BD7345F}" destId="{DF03C613-FBF6-4DF4-BE03-1C3EC9B6496D}" srcOrd="3" destOrd="0" presId="urn:microsoft.com/office/officeart/2005/8/layout/vList5"/>
    <dgm:cxn modelId="{3DDB89DC-F1E1-4B77-B344-76AADB1EA6D0}" type="presParOf" srcId="{156AF5AB-4902-4856-BA1A-CD377BD7345F}" destId="{7B935E74-7A63-4943-93B3-A1FF7A96C79C}" srcOrd="4" destOrd="0" presId="urn:microsoft.com/office/officeart/2005/8/layout/vList5"/>
    <dgm:cxn modelId="{4C5E7E4D-7F2B-416D-B8BD-4FB838A87422}" type="presParOf" srcId="{7B935E74-7A63-4943-93B3-A1FF7A96C79C}" destId="{A174C4FE-BCA2-4CEF-AEBF-F7675321BB7D}" srcOrd="0" destOrd="0" presId="urn:microsoft.com/office/officeart/2005/8/layout/vList5"/>
    <dgm:cxn modelId="{B54A9C44-4F7E-497B-B193-909DF074730D}" type="presParOf" srcId="{7B935E74-7A63-4943-93B3-A1FF7A96C79C}" destId="{F3AFF6AB-2A91-498B-A9D2-33F5F68D571C}" srcOrd="1" destOrd="0" presId="urn:microsoft.com/office/officeart/2005/8/layout/vList5"/>
    <dgm:cxn modelId="{E9D35460-D21B-44FE-9840-B99344439E03}" type="presParOf" srcId="{156AF5AB-4902-4856-BA1A-CD377BD7345F}" destId="{993C9723-BB3B-4ABD-9731-D51115CB587F}" srcOrd="5" destOrd="0" presId="urn:microsoft.com/office/officeart/2005/8/layout/vList5"/>
    <dgm:cxn modelId="{399C1E77-1373-48B0-A20F-97A3C6DBCA2D}" type="presParOf" srcId="{156AF5AB-4902-4856-BA1A-CD377BD7345F}" destId="{2D2E73B1-181C-4829-91E9-5200EAEBF0C8}" srcOrd="6" destOrd="0" presId="urn:microsoft.com/office/officeart/2005/8/layout/vList5"/>
    <dgm:cxn modelId="{2282D7D0-CDAF-4201-8546-0600F462F42A}" type="presParOf" srcId="{2D2E73B1-181C-4829-91E9-5200EAEBF0C8}" destId="{130A17CC-90B9-4969-8C60-807E20C62D62}" srcOrd="0" destOrd="0" presId="urn:microsoft.com/office/officeart/2005/8/layout/vList5"/>
    <dgm:cxn modelId="{D91D35DA-37BA-4ED5-A280-B45F4480C3F4}" type="presParOf" srcId="{2D2E73B1-181C-4829-91E9-5200EAEBF0C8}" destId="{0444D376-6EEE-4537-B4E5-181C9C18B080}" srcOrd="1" destOrd="0" presId="urn:microsoft.com/office/officeart/2005/8/layout/vList5"/>
    <dgm:cxn modelId="{7EE7D070-DC91-416D-BDD5-2AB23D35061A}" type="presParOf" srcId="{156AF5AB-4902-4856-BA1A-CD377BD7345F}" destId="{07953DDB-987E-488C-83A2-F18A800B1C6C}" srcOrd="7" destOrd="0" presId="urn:microsoft.com/office/officeart/2005/8/layout/vList5"/>
    <dgm:cxn modelId="{799E4C4E-9BDC-40CE-BA43-795FF748A338}" type="presParOf" srcId="{156AF5AB-4902-4856-BA1A-CD377BD7345F}" destId="{D214BCCD-84A4-46B6-BBF7-3900DE21B470}" srcOrd="8" destOrd="0" presId="urn:microsoft.com/office/officeart/2005/8/layout/vList5"/>
    <dgm:cxn modelId="{364E7496-0485-4900-925C-92D811C60418}" type="presParOf" srcId="{D214BCCD-84A4-46B6-BBF7-3900DE21B470}" destId="{16B174C3-3DD8-4484-9015-E4553B5AEB7D}" srcOrd="0" destOrd="0" presId="urn:microsoft.com/office/officeart/2005/8/layout/vList5"/>
    <dgm:cxn modelId="{7F9C6A93-B7ED-4393-9A9A-7C5499FA41C0}" type="presParOf" srcId="{D214BCCD-84A4-46B6-BBF7-3900DE21B470}" destId="{209410B7-6F7B-45FA-8679-0B6D5CFB17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de-DE" b="1" noProof="0" dirty="0">
              <a:solidFill>
                <a:schemeClr val="bg1"/>
              </a:solidFill>
            </a:rPr>
            <a:t>Beschleunigter technologischer Wandel</a:t>
          </a: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de-DE" b="1" i="0" noProof="0" dirty="0"/>
            <a:t>Demografischer Wandel</a:t>
          </a:r>
          <a:endParaRPr lang="de-DE" b="0" i="0" noProof="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COVID19 </a:t>
          </a:r>
          <a:r>
            <a:rPr lang="de-DE" b="1" dirty="0">
              <a:solidFill>
                <a:schemeClr val="bg1"/>
              </a:solidFill>
            </a:rPr>
            <a:t>P</a:t>
          </a:r>
          <a:r>
            <a:rPr lang="sr-Latn-RS" b="1" dirty="0">
              <a:solidFill>
                <a:schemeClr val="bg1"/>
              </a:solidFill>
            </a:rPr>
            <a:t>andemi</a:t>
          </a:r>
          <a:r>
            <a:rPr lang="de-DE" b="1" dirty="0">
              <a:solidFill>
                <a:schemeClr val="bg1"/>
              </a:solidFill>
            </a:rPr>
            <a:t>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de-DE" b="1" i="0" noProof="0" dirty="0"/>
            <a:t>Klimawandel</a:t>
          </a:r>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de-DE" b="1" i="0" noProof="0" dirty="0"/>
            <a:t>Globalisierung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err="1">
              <a:solidFill>
                <a:schemeClr val="bg1"/>
              </a:solidFill>
            </a:rPr>
            <a:t>Beschleunigter</a:t>
          </a:r>
          <a:r>
            <a:rPr lang="en-US" b="1" dirty="0">
              <a:solidFill>
                <a:schemeClr val="bg1"/>
              </a:solidFill>
            </a:rPr>
            <a:t> </a:t>
          </a:r>
          <a:r>
            <a:rPr lang="en-US" b="1" dirty="0" err="1">
              <a:solidFill>
                <a:schemeClr val="bg1"/>
              </a:solidFill>
            </a:rPr>
            <a:t>technologischer</a:t>
          </a:r>
          <a:r>
            <a:rPr lang="en-US" b="1" dirty="0">
              <a:solidFill>
                <a:schemeClr val="bg1"/>
              </a:solidFill>
            </a:rPr>
            <a:t> </a:t>
          </a:r>
          <a:r>
            <a:rPr lang="en-US" b="1" dirty="0" err="1">
              <a:solidFill>
                <a:schemeClr val="bg1"/>
              </a:solidFill>
            </a:rPr>
            <a:t>Wandel</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err="1"/>
            <a:t>Demografischer</a:t>
          </a:r>
          <a:r>
            <a:rPr lang="en-US" b="1" i="0" noProof="0" dirty="0"/>
            <a:t> </a:t>
          </a:r>
          <a:r>
            <a:rPr lang="en-US" b="1" i="0" noProof="0" dirty="0" err="1"/>
            <a:t>Wandel</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COVID19 </a:t>
          </a:r>
          <a:r>
            <a:rPr lang="de-DE" b="1" dirty="0">
              <a:solidFill>
                <a:schemeClr val="bg1"/>
              </a:solidFill>
            </a:rPr>
            <a:t>P</a:t>
          </a:r>
          <a:r>
            <a:rPr lang="sr-Latn-RS" b="1" dirty="0">
              <a:solidFill>
                <a:schemeClr val="bg1"/>
              </a:solidFill>
            </a:rPr>
            <a:t>andemi</a:t>
          </a:r>
          <a:r>
            <a:rPr lang="de-DE" b="1" dirty="0">
              <a:solidFill>
                <a:schemeClr val="bg1"/>
              </a:solidFill>
            </a:rPr>
            <a:t>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Klimawandel</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de-DE" b="1" i="0" noProof="0" dirty="0"/>
            <a:t>Globalisierung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BBFC124-99DA-449F-B2E6-BE2FDFCAEFA6}"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1F332C83-5267-4BC2-B1B4-448598AA5473}">
      <dgm:prSet custT="1"/>
      <dgm:spPr/>
      <dgm:t>
        <a:bodyPr/>
        <a:lstStyle/>
        <a:p>
          <a:pPr>
            <a:defRPr b="1"/>
          </a:pPr>
          <a:r>
            <a:rPr lang="en-US" sz="1600" dirty="0"/>
            <a:t>20</a:t>
          </a:r>
          <a:r>
            <a:rPr lang="sr-Latn-RS" sz="1600" dirty="0"/>
            <a:t>13</a:t>
          </a:r>
        </a:p>
        <a:p>
          <a:pPr>
            <a:defRPr b="1"/>
          </a:pPr>
          <a:r>
            <a:rPr lang="en-US" sz="1600" i="1" noProof="0" dirty="0"/>
            <a:t>Frey and Osborne</a:t>
          </a:r>
        </a:p>
      </dgm:t>
    </dgm:pt>
    <dgm:pt modelId="{476021CA-5F8A-48E5-A416-F725BFB129AA}" type="parTrans" cxnId="{97618CCD-0810-4744-AA5D-2CDE686E8C2B}">
      <dgm:prSet/>
      <dgm:spPr/>
      <dgm:t>
        <a:bodyPr/>
        <a:lstStyle/>
        <a:p>
          <a:endParaRPr lang="en-US" sz="1600"/>
        </a:p>
      </dgm:t>
    </dgm:pt>
    <dgm:pt modelId="{3A4487BE-E06F-443D-84DD-EBE4A8B9725D}" type="sibTrans" cxnId="{97618CCD-0810-4744-AA5D-2CDE686E8C2B}">
      <dgm:prSet/>
      <dgm:spPr/>
      <dgm:t>
        <a:bodyPr/>
        <a:lstStyle/>
        <a:p>
          <a:endParaRPr lang="en-US" sz="1600"/>
        </a:p>
      </dgm:t>
    </dgm:pt>
    <dgm:pt modelId="{160F56EA-5465-43E8-8139-54BA41128969}">
      <dgm:prSet custT="1"/>
      <dgm:spPr/>
      <dgm:t>
        <a:bodyPr/>
        <a:lstStyle/>
        <a:p>
          <a:r>
            <a:rPr lang="en-US" sz="1600" noProof="0" dirty="0"/>
            <a:t>47% </a:t>
          </a:r>
          <a:r>
            <a:rPr lang="de-DE" sz="1600" noProof="0" dirty="0"/>
            <a:t>aller in den USA Beschäftigten arbeiten auf Arbeitsplätzen, die innerhalb der kommenden zehn bis zwanzig Jahren von Computern und Algorithmen übernommen werden könnten</a:t>
          </a:r>
          <a:endParaRPr lang="en-US" sz="1600" noProof="0" dirty="0"/>
        </a:p>
      </dgm:t>
    </dgm:pt>
    <dgm:pt modelId="{92510E2F-FA76-419F-8E37-E2643C956E95}" type="parTrans" cxnId="{89EF9326-79CC-4F72-9A25-3E0926AFC673}">
      <dgm:prSet/>
      <dgm:spPr/>
      <dgm:t>
        <a:bodyPr/>
        <a:lstStyle/>
        <a:p>
          <a:endParaRPr lang="en-US" sz="1600"/>
        </a:p>
      </dgm:t>
    </dgm:pt>
    <dgm:pt modelId="{FCE0DADF-C326-4AC0-B8CB-6DCB03B9E011}" type="sibTrans" cxnId="{89EF9326-79CC-4F72-9A25-3E0926AFC673}">
      <dgm:prSet/>
      <dgm:spPr/>
      <dgm:t>
        <a:bodyPr/>
        <a:lstStyle/>
        <a:p>
          <a:endParaRPr lang="en-US" sz="1600"/>
        </a:p>
      </dgm:t>
    </dgm:pt>
    <dgm:pt modelId="{0938D2BB-E9B0-4695-B458-9AAEE84091C5}">
      <dgm:prSet custT="1"/>
      <dgm:spPr/>
      <dgm:t>
        <a:bodyPr/>
        <a:lstStyle/>
        <a:p>
          <a:pPr>
            <a:defRPr b="1"/>
          </a:pPr>
          <a:r>
            <a:rPr lang="sr-Latn-RS" sz="1600" i="1" dirty="0" err="1"/>
            <a:t>Bowles</a:t>
          </a:r>
          <a:endParaRPr lang="sr-Latn-RS" sz="1600" i="1" dirty="0"/>
        </a:p>
        <a:p>
          <a:pPr>
            <a:defRPr b="1"/>
          </a:pPr>
          <a:r>
            <a:rPr lang="en-US" sz="1600" dirty="0"/>
            <a:t>201</a:t>
          </a:r>
          <a:r>
            <a:rPr lang="sr-Latn-RS" sz="1600" dirty="0"/>
            <a:t>4</a:t>
          </a:r>
        </a:p>
      </dgm:t>
    </dgm:pt>
    <dgm:pt modelId="{94080714-B225-44D3-92A5-302F0D1B040D}" type="parTrans" cxnId="{C76780AE-AEDF-48F9-B9F1-B85302FEA6DC}">
      <dgm:prSet/>
      <dgm:spPr/>
      <dgm:t>
        <a:bodyPr/>
        <a:lstStyle/>
        <a:p>
          <a:endParaRPr lang="en-US" sz="1600"/>
        </a:p>
      </dgm:t>
    </dgm:pt>
    <dgm:pt modelId="{98AD745C-F600-41FE-80F9-20BF112F3763}" type="sibTrans" cxnId="{C76780AE-AEDF-48F9-B9F1-B85302FEA6DC}">
      <dgm:prSet/>
      <dgm:spPr/>
      <dgm:t>
        <a:bodyPr/>
        <a:lstStyle/>
        <a:p>
          <a:endParaRPr lang="en-US" sz="1600"/>
        </a:p>
      </dgm:t>
    </dgm:pt>
    <dgm:pt modelId="{8BC0C673-8BAE-4C69-8B2D-56B56D1C5019}">
      <dgm:prSet custT="1"/>
      <dgm:spPr/>
      <dgm:t>
        <a:bodyPr/>
        <a:lstStyle/>
        <a:p>
          <a:r>
            <a:rPr lang="de-DE" sz="1600" noProof="0" dirty="0"/>
            <a:t>Für Europa beträgt der Anteil der prospektiv automatisierbaren Tätigkeiten zwischen 45 % und knapp über 60 %</a:t>
          </a:r>
          <a:r>
            <a:rPr lang="sr-Latn-RS" sz="1600" noProof="0" dirty="0"/>
            <a:t>.</a:t>
          </a:r>
          <a:endParaRPr lang="en-US" sz="1600" noProof="0" dirty="0"/>
        </a:p>
      </dgm:t>
    </dgm:pt>
    <dgm:pt modelId="{E3EA4276-89C9-4B25-8B26-D072F9386DD7}" type="parTrans" cxnId="{472789A8-E3C4-4EFF-9AD9-955CCFA6CDC4}">
      <dgm:prSet/>
      <dgm:spPr/>
      <dgm:t>
        <a:bodyPr/>
        <a:lstStyle/>
        <a:p>
          <a:endParaRPr lang="en-US" sz="1600"/>
        </a:p>
      </dgm:t>
    </dgm:pt>
    <dgm:pt modelId="{D4BC3728-46F8-463B-804B-DD1BBCF73D98}" type="sibTrans" cxnId="{472789A8-E3C4-4EFF-9AD9-955CCFA6CDC4}">
      <dgm:prSet/>
      <dgm:spPr/>
      <dgm:t>
        <a:bodyPr/>
        <a:lstStyle/>
        <a:p>
          <a:endParaRPr lang="en-US" sz="1600"/>
        </a:p>
      </dgm:t>
    </dgm:pt>
    <dgm:pt modelId="{AD882987-E983-4E43-84BE-DA91C677C4F2}">
      <dgm:prSet custT="1"/>
      <dgm:spPr/>
      <dgm:t>
        <a:bodyPr/>
        <a:lstStyle/>
        <a:p>
          <a:pPr>
            <a:defRPr b="1"/>
          </a:pPr>
          <a:r>
            <a:rPr lang="en-US" sz="1600" dirty="0"/>
            <a:t>20</a:t>
          </a:r>
          <a:r>
            <a:rPr lang="sr-Latn-RS" sz="1600" dirty="0"/>
            <a:t>16</a:t>
          </a:r>
        </a:p>
        <a:p>
          <a:pPr>
            <a:defRPr b="1"/>
          </a:pPr>
          <a:r>
            <a:rPr lang="en-US" sz="1600" noProof="0" dirty="0" err="1"/>
            <a:t>Arntz</a:t>
          </a:r>
          <a:r>
            <a:rPr lang="en-US" sz="1600" noProof="0" dirty="0"/>
            <a:t>, Gregory and </a:t>
          </a:r>
          <a:r>
            <a:rPr lang="en-US" sz="1600" noProof="0" dirty="0" err="1"/>
            <a:t>Zierahn</a:t>
          </a:r>
          <a:endParaRPr lang="en-US" sz="1600" noProof="0" dirty="0"/>
        </a:p>
        <a:p>
          <a:r>
            <a:rPr lang="de-DE" sz="1600" noProof="0" dirty="0"/>
            <a:t>In den OECD Staaten besteht für </a:t>
          </a:r>
          <a:r>
            <a:rPr lang="en-US" sz="1600" noProof="0" dirty="0"/>
            <a:t>9 % der </a:t>
          </a:r>
          <a:r>
            <a:rPr lang="de-DE" sz="1600" noProof="0" dirty="0"/>
            <a:t>Tätigkeiten ein hohes Automatisierungsrisiko, während für weitere 25 % der Tätigkeiten damit zu rechnen ist, dass 50 % bis 75 % ihrer Aufgaben sich aufgrund der Automatisierung signifikant verändern werden</a:t>
          </a:r>
          <a:r>
            <a:rPr lang="sr-Latn-RS" sz="1600" noProof="0" dirty="0"/>
            <a:t>.</a:t>
          </a:r>
          <a:r>
            <a:rPr lang="en-US" sz="1600" noProof="0" dirty="0"/>
            <a:t> </a:t>
          </a:r>
          <a:endParaRPr lang="en-US" sz="1600" i="1" noProof="0" dirty="0"/>
        </a:p>
      </dgm:t>
    </dgm:pt>
    <dgm:pt modelId="{776566CA-B261-493E-9114-862331ED882C}" type="parTrans" cxnId="{DF76F9D5-526B-46E9-8A43-8211D72590F6}">
      <dgm:prSet/>
      <dgm:spPr/>
      <dgm:t>
        <a:bodyPr/>
        <a:lstStyle/>
        <a:p>
          <a:endParaRPr lang="sr-Latn-RS"/>
        </a:p>
      </dgm:t>
    </dgm:pt>
    <dgm:pt modelId="{968D956F-E4B8-49FC-A0EB-1154AA55A730}" type="sibTrans" cxnId="{DF76F9D5-526B-46E9-8A43-8211D72590F6}">
      <dgm:prSet/>
      <dgm:spPr/>
      <dgm:t>
        <a:bodyPr/>
        <a:lstStyle/>
        <a:p>
          <a:endParaRPr lang="sr-Latn-RS"/>
        </a:p>
      </dgm:t>
    </dgm:pt>
    <dgm:pt modelId="{8A8E1329-0357-499C-8AFA-852FC2455996}" type="pres">
      <dgm:prSet presAssocID="{1BBFC124-99DA-449F-B2E6-BE2FDFCAEFA6}" presName="root" presStyleCnt="0">
        <dgm:presLayoutVars>
          <dgm:chMax/>
          <dgm:chPref/>
          <dgm:animLvl val="lvl"/>
        </dgm:presLayoutVars>
      </dgm:prSet>
      <dgm:spPr/>
    </dgm:pt>
    <dgm:pt modelId="{8B3DDA36-D3B9-4E0F-A8A9-8040F1AFFF08}" type="pres">
      <dgm:prSet presAssocID="{1BBFC124-99DA-449F-B2E6-BE2FDFCAEFA6}" presName="divider" presStyleLbl="fgAcc1" presStyleIdx="0" presStyleCnt="4"/>
      <dgm:spPr>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75380A69-9FB3-440C-BCA0-BEC4C50DD658}" type="pres">
      <dgm:prSet presAssocID="{1BBFC124-99DA-449F-B2E6-BE2FDFCAEFA6}" presName="nodes" presStyleCnt="0">
        <dgm:presLayoutVars>
          <dgm:chMax/>
          <dgm:chPref/>
          <dgm:animLvl val="lvl"/>
        </dgm:presLayoutVars>
      </dgm:prSet>
      <dgm:spPr/>
    </dgm:pt>
    <dgm:pt modelId="{C25F1FA9-BBDB-4D1E-A145-2FFCB58991FA}" type="pres">
      <dgm:prSet presAssocID="{1F332C83-5267-4BC2-B1B4-448598AA5473}" presName="composite" presStyleCnt="0"/>
      <dgm:spPr/>
    </dgm:pt>
    <dgm:pt modelId="{2A1F39BD-4CA7-4C31-88C0-1D2015788B40}" type="pres">
      <dgm:prSet presAssocID="{1F332C83-5267-4BC2-B1B4-448598AA5473}" presName="ConnectorPoint" presStyleLbl="lnNode1" presStyleIdx="0" presStyleCnt="3"/>
      <dgm:spPr/>
    </dgm:pt>
    <dgm:pt modelId="{F610AF4B-1550-43DF-A89D-45A8824EDF54}" type="pres">
      <dgm:prSet presAssocID="{1F332C83-5267-4BC2-B1B4-448598AA5473}" presName="DropPinPlaceHolder" presStyleCnt="0"/>
      <dgm:spPr/>
    </dgm:pt>
    <dgm:pt modelId="{E031E730-A8BA-4AC5-94AC-D9D0DD4636DA}" type="pres">
      <dgm:prSet presAssocID="{1F332C83-5267-4BC2-B1B4-448598AA5473}" presName="DropPin" presStyleLbl="alignNode1" presStyleIdx="0" presStyleCnt="3"/>
      <dgm:spPr/>
    </dgm:pt>
    <dgm:pt modelId="{600FDCC3-50D1-4167-AF3E-2A0593B98DD6}" type="pres">
      <dgm:prSet presAssocID="{1F332C83-5267-4BC2-B1B4-448598AA5473}" presName="Ellipse" presStyleLbl="fgAcc1" presStyleIdx="1" presStyleCnt="4"/>
      <dgm:spPr/>
    </dgm:pt>
    <dgm:pt modelId="{E2611159-E849-4131-A8E0-1E4082177FCE}" type="pres">
      <dgm:prSet presAssocID="{1F332C83-5267-4BC2-B1B4-448598AA5473}" presName="L2TextContainer" presStyleLbl="revTx" presStyleIdx="0" presStyleCnt="6">
        <dgm:presLayoutVars>
          <dgm:bulletEnabled val="1"/>
        </dgm:presLayoutVars>
      </dgm:prSet>
      <dgm:spPr/>
    </dgm:pt>
    <dgm:pt modelId="{56A4BFB3-C916-44EE-9101-2766EA2EFE27}" type="pres">
      <dgm:prSet presAssocID="{1F332C83-5267-4BC2-B1B4-448598AA5473}" presName="L1TextContainer" presStyleLbl="revTx" presStyleIdx="1" presStyleCnt="6" custLinFactNeighborX="1230" custLinFactNeighborY="-12176">
        <dgm:presLayoutVars>
          <dgm:chMax val="1"/>
          <dgm:chPref val="1"/>
          <dgm:bulletEnabled val="1"/>
        </dgm:presLayoutVars>
      </dgm:prSet>
      <dgm:spPr/>
    </dgm:pt>
    <dgm:pt modelId="{94089269-18C6-4D44-A9EA-5B6CE9D5CCD8}" type="pres">
      <dgm:prSet presAssocID="{1F332C83-5267-4BC2-B1B4-448598AA5473}" presName="ConnectLine" presStyleLbl="sibTrans1D1" presStyleIdx="0" presStyleCnt="3"/>
      <dgm:spPr/>
    </dgm:pt>
    <dgm:pt modelId="{CFD370DC-FB08-4ED2-BB1A-417A58CD9E27}" type="pres">
      <dgm:prSet presAssocID="{1F332C83-5267-4BC2-B1B4-448598AA5473}" presName="EmptyPlaceHolder" presStyleCnt="0"/>
      <dgm:spPr/>
    </dgm:pt>
    <dgm:pt modelId="{682B7A6C-DAFF-4713-BBCC-5C2B086000A5}" type="pres">
      <dgm:prSet presAssocID="{3A4487BE-E06F-443D-84DD-EBE4A8B9725D}" presName="spaceBetweenRectangles" presStyleCnt="0"/>
      <dgm:spPr/>
    </dgm:pt>
    <dgm:pt modelId="{7D505F09-ADC5-4515-9A2E-0DED4F39FB58}" type="pres">
      <dgm:prSet presAssocID="{0938D2BB-E9B0-4695-B458-9AAEE84091C5}" presName="composite" presStyleCnt="0"/>
      <dgm:spPr/>
    </dgm:pt>
    <dgm:pt modelId="{BCEF145A-5A5D-4F1A-84AB-F73DBEDCDA45}" type="pres">
      <dgm:prSet presAssocID="{0938D2BB-E9B0-4695-B458-9AAEE84091C5}" presName="ConnectorPoint" presStyleLbl="lnNode1" presStyleIdx="1" presStyleCnt="3"/>
      <dgm:spPr/>
    </dgm:pt>
    <dgm:pt modelId="{55D9ED2E-2800-48C8-9492-95EA4E71CCA2}" type="pres">
      <dgm:prSet presAssocID="{0938D2BB-E9B0-4695-B458-9AAEE84091C5}" presName="DropPinPlaceHolder" presStyleCnt="0"/>
      <dgm:spPr/>
    </dgm:pt>
    <dgm:pt modelId="{AAE8D7F0-AB9D-4810-9F32-E810446BBB23}" type="pres">
      <dgm:prSet presAssocID="{0938D2BB-E9B0-4695-B458-9AAEE84091C5}" presName="DropPin" presStyleLbl="alignNode1" presStyleIdx="1" presStyleCnt="3"/>
      <dgm:spPr/>
    </dgm:pt>
    <dgm:pt modelId="{3835599B-32FA-491D-9A66-98555ABA327A}" type="pres">
      <dgm:prSet presAssocID="{0938D2BB-E9B0-4695-B458-9AAEE84091C5}" presName="Ellipse" presStyleLbl="fgAcc1" presStyleIdx="2" presStyleCnt="4"/>
      <dgm:spPr/>
    </dgm:pt>
    <dgm:pt modelId="{C04D13D2-82AC-4187-A301-EC2660A0CB4A}" type="pres">
      <dgm:prSet presAssocID="{0938D2BB-E9B0-4695-B458-9AAEE84091C5}" presName="L2TextContainer" presStyleLbl="revTx" presStyleIdx="2" presStyleCnt="6">
        <dgm:presLayoutVars>
          <dgm:bulletEnabled val="1"/>
        </dgm:presLayoutVars>
      </dgm:prSet>
      <dgm:spPr/>
    </dgm:pt>
    <dgm:pt modelId="{126469B3-018C-4E1F-91E9-4B24E2FD32E9}" type="pres">
      <dgm:prSet presAssocID="{0938D2BB-E9B0-4695-B458-9AAEE84091C5}" presName="L1TextContainer" presStyleLbl="revTx" presStyleIdx="3" presStyleCnt="6" custLinFactNeighborX="1120" custLinFactNeighborY="38301">
        <dgm:presLayoutVars>
          <dgm:chMax val="1"/>
          <dgm:chPref val="1"/>
          <dgm:bulletEnabled val="1"/>
        </dgm:presLayoutVars>
      </dgm:prSet>
      <dgm:spPr/>
    </dgm:pt>
    <dgm:pt modelId="{F986458E-9B78-41E5-9C95-CBCEBB74DD93}" type="pres">
      <dgm:prSet presAssocID="{0938D2BB-E9B0-4695-B458-9AAEE84091C5}" presName="ConnectLine" presStyleLbl="sibTrans1D1" presStyleIdx="1" presStyleCnt="3"/>
      <dgm:spPr/>
    </dgm:pt>
    <dgm:pt modelId="{A85CEE7F-3378-4CC3-865A-3EEF5FA0B7DE}" type="pres">
      <dgm:prSet presAssocID="{0938D2BB-E9B0-4695-B458-9AAEE84091C5}" presName="EmptyPlaceHolder" presStyleCnt="0"/>
      <dgm:spPr/>
    </dgm:pt>
    <dgm:pt modelId="{0A649E42-4954-47B3-835A-88DD537F7671}" type="pres">
      <dgm:prSet presAssocID="{98AD745C-F600-41FE-80F9-20BF112F3763}" presName="spaceBetweenRectangles" presStyleCnt="0"/>
      <dgm:spPr/>
    </dgm:pt>
    <dgm:pt modelId="{4F46B069-78EE-42AD-953C-04F4A1ACE4C8}" type="pres">
      <dgm:prSet presAssocID="{AD882987-E983-4E43-84BE-DA91C677C4F2}" presName="composite" presStyleCnt="0"/>
      <dgm:spPr/>
    </dgm:pt>
    <dgm:pt modelId="{28263A8F-B071-4F5E-A7BC-09ED5F8AB47B}" type="pres">
      <dgm:prSet presAssocID="{AD882987-E983-4E43-84BE-DA91C677C4F2}" presName="ConnectorPoint" presStyleLbl="lnNode1" presStyleIdx="2" presStyleCnt="3"/>
      <dgm:spPr/>
    </dgm:pt>
    <dgm:pt modelId="{BB5720FB-128D-4D41-8E87-A1EA364A4E2F}" type="pres">
      <dgm:prSet presAssocID="{AD882987-E983-4E43-84BE-DA91C677C4F2}" presName="DropPinPlaceHolder" presStyleCnt="0"/>
      <dgm:spPr/>
    </dgm:pt>
    <dgm:pt modelId="{9C75415F-2463-4D16-8C4C-629B2828623D}" type="pres">
      <dgm:prSet presAssocID="{AD882987-E983-4E43-84BE-DA91C677C4F2}" presName="DropPin" presStyleLbl="alignNode1" presStyleIdx="2" presStyleCnt="3" custLinFactX="50247" custLinFactNeighborX="100000" custLinFactNeighborY="-15293"/>
      <dgm:spPr/>
    </dgm:pt>
    <dgm:pt modelId="{2AC3C250-064F-40CE-B147-56C20BAF184B}" type="pres">
      <dgm:prSet presAssocID="{AD882987-E983-4E43-84BE-DA91C677C4F2}" presName="Ellipse" presStyleLbl="fgAcc1" presStyleIdx="3" presStyleCnt="4"/>
      <dgm:spPr/>
    </dgm:pt>
    <dgm:pt modelId="{B2AFBBAE-D49F-4885-A3EC-82235E131C84}" type="pres">
      <dgm:prSet presAssocID="{AD882987-E983-4E43-84BE-DA91C677C4F2}" presName="L2TextContainer" presStyleLbl="revTx" presStyleIdx="4" presStyleCnt="6">
        <dgm:presLayoutVars>
          <dgm:bulletEnabled val="1"/>
        </dgm:presLayoutVars>
      </dgm:prSet>
      <dgm:spPr/>
    </dgm:pt>
    <dgm:pt modelId="{FCE1C0E8-689A-4AEC-96D9-B6E47A4B671D}" type="pres">
      <dgm:prSet presAssocID="{AD882987-E983-4E43-84BE-DA91C677C4F2}" presName="L1TextContainer" presStyleLbl="revTx" presStyleIdx="5" presStyleCnt="6" custScaleX="94662" custScaleY="499070" custLinFactNeighborX="13061" custLinFactNeighborY="-61907">
        <dgm:presLayoutVars>
          <dgm:chMax val="1"/>
          <dgm:chPref val="1"/>
          <dgm:bulletEnabled val="1"/>
        </dgm:presLayoutVars>
      </dgm:prSet>
      <dgm:spPr/>
    </dgm:pt>
    <dgm:pt modelId="{745C31E5-130B-4327-B4CB-01E2EE9E689D}" type="pres">
      <dgm:prSet presAssocID="{AD882987-E983-4E43-84BE-DA91C677C4F2}" presName="ConnectLine" presStyleLbl="sibTrans1D1" presStyleIdx="2" presStyleCnt="3" custFlipHor="1" custScaleX="54996" custScaleY="92943" custLinFactX="908974" custLinFactNeighborX="1000000" custLinFactNeighborY="-11978"/>
      <dgm:spPr/>
    </dgm:pt>
    <dgm:pt modelId="{124E7CDE-A164-40CA-8496-B382D52CBEBE}" type="pres">
      <dgm:prSet presAssocID="{AD882987-E983-4E43-84BE-DA91C677C4F2}" presName="EmptyPlaceHolder" presStyleCnt="0"/>
      <dgm:spPr/>
    </dgm:pt>
  </dgm:ptLst>
  <dgm:cxnLst>
    <dgm:cxn modelId="{89EF9326-79CC-4F72-9A25-3E0926AFC673}" srcId="{1F332C83-5267-4BC2-B1B4-448598AA5473}" destId="{160F56EA-5465-43E8-8139-54BA41128969}" srcOrd="0" destOrd="0" parTransId="{92510E2F-FA76-419F-8E37-E2643C956E95}" sibTransId="{FCE0DADF-C326-4AC0-B8CB-6DCB03B9E011}"/>
    <dgm:cxn modelId="{DEE27A6B-679D-4516-9975-1374B13FD2CC}" type="presOf" srcId="{0938D2BB-E9B0-4695-B458-9AAEE84091C5}" destId="{126469B3-018C-4E1F-91E9-4B24E2FD32E9}" srcOrd="0" destOrd="0" presId="urn:microsoft.com/office/officeart/2017/3/layout/DropPinTimeline"/>
    <dgm:cxn modelId="{B7810454-4FA0-473A-B95C-14210AC196AB}" type="presOf" srcId="{1BBFC124-99DA-449F-B2E6-BE2FDFCAEFA6}" destId="{8A8E1329-0357-499C-8AFA-852FC2455996}" srcOrd="0" destOrd="0" presId="urn:microsoft.com/office/officeart/2017/3/layout/DropPinTimeline"/>
    <dgm:cxn modelId="{C3C38985-D029-4283-9D9A-4617736BBA1E}" type="presOf" srcId="{1F332C83-5267-4BC2-B1B4-448598AA5473}" destId="{56A4BFB3-C916-44EE-9101-2766EA2EFE27}" srcOrd="0" destOrd="0" presId="urn:microsoft.com/office/officeart/2017/3/layout/DropPinTimeline"/>
    <dgm:cxn modelId="{472789A8-E3C4-4EFF-9AD9-955CCFA6CDC4}" srcId="{0938D2BB-E9B0-4695-B458-9AAEE84091C5}" destId="{8BC0C673-8BAE-4C69-8B2D-56B56D1C5019}" srcOrd="0" destOrd="0" parTransId="{E3EA4276-89C9-4B25-8B26-D072F9386DD7}" sibTransId="{D4BC3728-46F8-463B-804B-DD1BBCF73D98}"/>
    <dgm:cxn modelId="{67EB98A8-0600-42DF-91A2-FBE4EF2FCCFF}" type="presOf" srcId="{AD882987-E983-4E43-84BE-DA91C677C4F2}" destId="{FCE1C0E8-689A-4AEC-96D9-B6E47A4B671D}" srcOrd="0" destOrd="0" presId="urn:microsoft.com/office/officeart/2017/3/layout/DropPinTimeline"/>
    <dgm:cxn modelId="{522CE4A8-6534-4203-8409-0EA046D1875A}" type="presOf" srcId="{8BC0C673-8BAE-4C69-8B2D-56B56D1C5019}" destId="{C04D13D2-82AC-4187-A301-EC2660A0CB4A}" srcOrd="0" destOrd="0" presId="urn:microsoft.com/office/officeart/2017/3/layout/DropPinTimeline"/>
    <dgm:cxn modelId="{C76780AE-AEDF-48F9-B9F1-B85302FEA6DC}" srcId="{1BBFC124-99DA-449F-B2E6-BE2FDFCAEFA6}" destId="{0938D2BB-E9B0-4695-B458-9AAEE84091C5}" srcOrd="1" destOrd="0" parTransId="{94080714-B225-44D3-92A5-302F0D1B040D}" sibTransId="{98AD745C-F600-41FE-80F9-20BF112F3763}"/>
    <dgm:cxn modelId="{344585C2-314E-4CB5-8648-3B9844977480}" type="presOf" srcId="{160F56EA-5465-43E8-8139-54BA41128969}" destId="{E2611159-E849-4131-A8E0-1E4082177FCE}" srcOrd="0" destOrd="0" presId="urn:microsoft.com/office/officeart/2017/3/layout/DropPinTimeline"/>
    <dgm:cxn modelId="{97618CCD-0810-4744-AA5D-2CDE686E8C2B}" srcId="{1BBFC124-99DA-449F-B2E6-BE2FDFCAEFA6}" destId="{1F332C83-5267-4BC2-B1B4-448598AA5473}" srcOrd="0" destOrd="0" parTransId="{476021CA-5F8A-48E5-A416-F725BFB129AA}" sibTransId="{3A4487BE-E06F-443D-84DD-EBE4A8B9725D}"/>
    <dgm:cxn modelId="{DF76F9D5-526B-46E9-8A43-8211D72590F6}" srcId="{1BBFC124-99DA-449F-B2E6-BE2FDFCAEFA6}" destId="{AD882987-E983-4E43-84BE-DA91C677C4F2}" srcOrd="2" destOrd="0" parTransId="{776566CA-B261-493E-9114-862331ED882C}" sibTransId="{968D956F-E4B8-49FC-A0EB-1154AA55A730}"/>
    <dgm:cxn modelId="{BB4F3236-34E6-43AA-8688-C1BA63DC1DEC}" type="presParOf" srcId="{8A8E1329-0357-499C-8AFA-852FC2455996}" destId="{8B3DDA36-D3B9-4E0F-A8A9-8040F1AFFF08}" srcOrd="0" destOrd="0" presId="urn:microsoft.com/office/officeart/2017/3/layout/DropPinTimeline"/>
    <dgm:cxn modelId="{16BF7265-59D7-4177-986F-23A646543847}" type="presParOf" srcId="{8A8E1329-0357-499C-8AFA-852FC2455996}" destId="{75380A69-9FB3-440C-BCA0-BEC4C50DD658}" srcOrd="1" destOrd="0" presId="urn:microsoft.com/office/officeart/2017/3/layout/DropPinTimeline"/>
    <dgm:cxn modelId="{E49089F0-611C-40E3-BC23-1F57E432C1A1}" type="presParOf" srcId="{75380A69-9FB3-440C-BCA0-BEC4C50DD658}" destId="{C25F1FA9-BBDB-4D1E-A145-2FFCB58991FA}" srcOrd="0" destOrd="0" presId="urn:microsoft.com/office/officeart/2017/3/layout/DropPinTimeline"/>
    <dgm:cxn modelId="{B539D842-74F7-440D-AAEE-B4A9BBB20ECE}" type="presParOf" srcId="{C25F1FA9-BBDB-4D1E-A145-2FFCB58991FA}" destId="{2A1F39BD-4CA7-4C31-88C0-1D2015788B40}" srcOrd="0" destOrd="0" presId="urn:microsoft.com/office/officeart/2017/3/layout/DropPinTimeline"/>
    <dgm:cxn modelId="{B2CD1B85-C931-423F-8F28-BC58EF7523A0}" type="presParOf" srcId="{C25F1FA9-BBDB-4D1E-A145-2FFCB58991FA}" destId="{F610AF4B-1550-43DF-A89D-45A8824EDF54}" srcOrd="1" destOrd="0" presId="urn:microsoft.com/office/officeart/2017/3/layout/DropPinTimeline"/>
    <dgm:cxn modelId="{FD09BB7C-0477-4DA2-A0B7-F70A6B99368F}" type="presParOf" srcId="{F610AF4B-1550-43DF-A89D-45A8824EDF54}" destId="{E031E730-A8BA-4AC5-94AC-D9D0DD4636DA}" srcOrd="0" destOrd="0" presId="urn:microsoft.com/office/officeart/2017/3/layout/DropPinTimeline"/>
    <dgm:cxn modelId="{55D56DAC-4E36-4B2B-BD4B-CCD98B110E6C}" type="presParOf" srcId="{F610AF4B-1550-43DF-A89D-45A8824EDF54}" destId="{600FDCC3-50D1-4167-AF3E-2A0593B98DD6}" srcOrd="1" destOrd="0" presId="urn:microsoft.com/office/officeart/2017/3/layout/DropPinTimeline"/>
    <dgm:cxn modelId="{0AFB7227-C768-4151-AA8F-DFC26040DD81}" type="presParOf" srcId="{C25F1FA9-BBDB-4D1E-A145-2FFCB58991FA}" destId="{E2611159-E849-4131-A8E0-1E4082177FCE}" srcOrd="2" destOrd="0" presId="urn:microsoft.com/office/officeart/2017/3/layout/DropPinTimeline"/>
    <dgm:cxn modelId="{32C8192D-61D4-428F-A0B3-C5E904A601E5}" type="presParOf" srcId="{C25F1FA9-BBDB-4D1E-A145-2FFCB58991FA}" destId="{56A4BFB3-C916-44EE-9101-2766EA2EFE27}" srcOrd="3" destOrd="0" presId="urn:microsoft.com/office/officeart/2017/3/layout/DropPinTimeline"/>
    <dgm:cxn modelId="{68BEAC05-3457-4296-98A8-B9B8722779BE}" type="presParOf" srcId="{C25F1FA9-BBDB-4D1E-A145-2FFCB58991FA}" destId="{94089269-18C6-4D44-A9EA-5B6CE9D5CCD8}" srcOrd="4" destOrd="0" presId="urn:microsoft.com/office/officeart/2017/3/layout/DropPinTimeline"/>
    <dgm:cxn modelId="{ABB92283-0EB1-431E-9F47-C50623635471}" type="presParOf" srcId="{C25F1FA9-BBDB-4D1E-A145-2FFCB58991FA}" destId="{CFD370DC-FB08-4ED2-BB1A-417A58CD9E27}" srcOrd="5" destOrd="0" presId="urn:microsoft.com/office/officeart/2017/3/layout/DropPinTimeline"/>
    <dgm:cxn modelId="{76AA66AA-0457-4AAA-8EDE-8F2C7F43582E}" type="presParOf" srcId="{75380A69-9FB3-440C-BCA0-BEC4C50DD658}" destId="{682B7A6C-DAFF-4713-BBCC-5C2B086000A5}" srcOrd="1" destOrd="0" presId="urn:microsoft.com/office/officeart/2017/3/layout/DropPinTimeline"/>
    <dgm:cxn modelId="{48076618-AE9C-4B30-85EA-3ED0EF328E15}" type="presParOf" srcId="{75380A69-9FB3-440C-BCA0-BEC4C50DD658}" destId="{7D505F09-ADC5-4515-9A2E-0DED4F39FB58}" srcOrd="2" destOrd="0" presId="urn:microsoft.com/office/officeart/2017/3/layout/DropPinTimeline"/>
    <dgm:cxn modelId="{7A80F631-45FC-4232-B387-1656C1B14366}" type="presParOf" srcId="{7D505F09-ADC5-4515-9A2E-0DED4F39FB58}" destId="{BCEF145A-5A5D-4F1A-84AB-F73DBEDCDA45}" srcOrd="0" destOrd="0" presId="urn:microsoft.com/office/officeart/2017/3/layout/DropPinTimeline"/>
    <dgm:cxn modelId="{9113E0D2-D347-4EED-B7ED-90B9CF8ACB35}" type="presParOf" srcId="{7D505F09-ADC5-4515-9A2E-0DED4F39FB58}" destId="{55D9ED2E-2800-48C8-9492-95EA4E71CCA2}" srcOrd="1" destOrd="0" presId="urn:microsoft.com/office/officeart/2017/3/layout/DropPinTimeline"/>
    <dgm:cxn modelId="{606A7987-904D-402F-A98C-661E8F6B8770}" type="presParOf" srcId="{55D9ED2E-2800-48C8-9492-95EA4E71CCA2}" destId="{AAE8D7F0-AB9D-4810-9F32-E810446BBB23}" srcOrd="0" destOrd="0" presId="urn:microsoft.com/office/officeart/2017/3/layout/DropPinTimeline"/>
    <dgm:cxn modelId="{54D02CDB-41DF-43F9-8A67-86807FF19B39}" type="presParOf" srcId="{55D9ED2E-2800-48C8-9492-95EA4E71CCA2}" destId="{3835599B-32FA-491D-9A66-98555ABA327A}" srcOrd="1" destOrd="0" presId="urn:microsoft.com/office/officeart/2017/3/layout/DropPinTimeline"/>
    <dgm:cxn modelId="{F52D03D6-50D1-4DE2-9CC4-79ABEA37E49E}" type="presParOf" srcId="{7D505F09-ADC5-4515-9A2E-0DED4F39FB58}" destId="{C04D13D2-82AC-4187-A301-EC2660A0CB4A}" srcOrd="2" destOrd="0" presId="urn:microsoft.com/office/officeart/2017/3/layout/DropPinTimeline"/>
    <dgm:cxn modelId="{FABF098E-5473-476A-A8B0-B324B25B85C5}" type="presParOf" srcId="{7D505F09-ADC5-4515-9A2E-0DED4F39FB58}" destId="{126469B3-018C-4E1F-91E9-4B24E2FD32E9}" srcOrd="3" destOrd="0" presId="urn:microsoft.com/office/officeart/2017/3/layout/DropPinTimeline"/>
    <dgm:cxn modelId="{AC0FCB69-31F8-4C82-8678-2788C91F5018}" type="presParOf" srcId="{7D505F09-ADC5-4515-9A2E-0DED4F39FB58}" destId="{F986458E-9B78-41E5-9C95-CBCEBB74DD93}" srcOrd="4" destOrd="0" presId="urn:microsoft.com/office/officeart/2017/3/layout/DropPinTimeline"/>
    <dgm:cxn modelId="{1567E891-78D1-4CD5-8917-9C161609313D}" type="presParOf" srcId="{7D505F09-ADC5-4515-9A2E-0DED4F39FB58}" destId="{A85CEE7F-3378-4CC3-865A-3EEF5FA0B7DE}" srcOrd="5" destOrd="0" presId="urn:microsoft.com/office/officeart/2017/3/layout/DropPinTimeline"/>
    <dgm:cxn modelId="{04BDAA0C-6C33-46CF-91E3-1CD59049E168}" type="presParOf" srcId="{75380A69-9FB3-440C-BCA0-BEC4C50DD658}" destId="{0A649E42-4954-47B3-835A-88DD537F7671}" srcOrd="3" destOrd="0" presId="urn:microsoft.com/office/officeart/2017/3/layout/DropPinTimeline"/>
    <dgm:cxn modelId="{4C097C33-9AA5-4F8F-832A-4A0DF6813BC2}" type="presParOf" srcId="{75380A69-9FB3-440C-BCA0-BEC4C50DD658}" destId="{4F46B069-78EE-42AD-953C-04F4A1ACE4C8}" srcOrd="4" destOrd="0" presId="urn:microsoft.com/office/officeart/2017/3/layout/DropPinTimeline"/>
    <dgm:cxn modelId="{A45C7CF7-1124-4D5A-844A-06410CBA84C9}" type="presParOf" srcId="{4F46B069-78EE-42AD-953C-04F4A1ACE4C8}" destId="{28263A8F-B071-4F5E-A7BC-09ED5F8AB47B}" srcOrd="0" destOrd="0" presId="urn:microsoft.com/office/officeart/2017/3/layout/DropPinTimeline"/>
    <dgm:cxn modelId="{647FAF80-86CB-4C51-B450-B7B85E55068B}" type="presParOf" srcId="{4F46B069-78EE-42AD-953C-04F4A1ACE4C8}" destId="{BB5720FB-128D-4D41-8E87-A1EA364A4E2F}" srcOrd="1" destOrd="0" presId="urn:microsoft.com/office/officeart/2017/3/layout/DropPinTimeline"/>
    <dgm:cxn modelId="{B292B419-16CF-4D0D-BDCA-559216C535AB}" type="presParOf" srcId="{BB5720FB-128D-4D41-8E87-A1EA364A4E2F}" destId="{9C75415F-2463-4D16-8C4C-629B2828623D}" srcOrd="0" destOrd="0" presId="urn:microsoft.com/office/officeart/2017/3/layout/DropPinTimeline"/>
    <dgm:cxn modelId="{6CF9340B-709A-4560-9017-749EBF4FB964}" type="presParOf" srcId="{BB5720FB-128D-4D41-8E87-A1EA364A4E2F}" destId="{2AC3C250-064F-40CE-B147-56C20BAF184B}" srcOrd="1" destOrd="0" presId="urn:microsoft.com/office/officeart/2017/3/layout/DropPinTimeline"/>
    <dgm:cxn modelId="{C64E7FA4-049D-407F-BE22-D6277E898842}" type="presParOf" srcId="{4F46B069-78EE-42AD-953C-04F4A1ACE4C8}" destId="{B2AFBBAE-D49F-4885-A3EC-82235E131C84}" srcOrd="2" destOrd="0" presId="urn:microsoft.com/office/officeart/2017/3/layout/DropPinTimeline"/>
    <dgm:cxn modelId="{035011B5-5855-4819-8907-66197BABF919}" type="presParOf" srcId="{4F46B069-78EE-42AD-953C-04F4A1ACE4C8}" destId="{FCE1C0E8-689A-4AEC-96D9-B6E47A4B671D}" srcOrd="3" destOrd="0" presId="urn:microsoft.com/office/officeart/2017/3/layout/DropPinTimeline"/>
    <dgm:cxn modelId="{54C8B2B8-453C-4B86-AA0E-5EEF570A0C66}" type="presParOf" srcId="{4F46B069-78EE-42AD-953C-04F4A1ACE4C8}" destId="{745C31E5-130B-4327-B4CB-01E2EE9E689D}" srcOrd="4" destOrd="0" presId="urn:microsoft.com/office/officeart/2017/3/layout/DropPinTimeline"/>
    <dgm:cxn modelId="{BC8974AC-95B0-441B-9C4B-9E1CE972510F}" type="presParOf" srcId="{4F46B069-78EE-42AD-953C-04F4A1ACE4C8}" destId="{124E7CDE-A164-40CA-8496-B382D52CBEB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err="1">
              <a:solidFill>
                <a:schemeClr val="bg1"/>
              </a:solidFill>
            </a:rPr>
            <a:t>Beschleunigter</a:t>
          </a:r>
          <a:r>
            <a:rPr lang="en-US" b="1" dirty="0">
              <a:solidFill>
                <a:schemeClr val="bg1"/>
              </a:solidFill>
            </a:rPr>
            <a:t> </a:t>
          </a:r>
          <a:r>
            <a:rPr lang="en-US" b="1" dirty="0" err="1">
              <a:solidFill>
                <a:schemeClr val="bg1"/>
              </a:solidFill>
            </a:rPr>
            <a:t>technologischer</a:t>
          </a:r>
          <a:r>
            <a:rPr lang="en-US" b="1" dirty="0">
              <a:solidFill>
                <a:schemeClr val="bg1"/>
              </a:solidFill>
            </a:rPr>
            <a:t> </a:t>
          </a:r>
          <a:r>
            <a:rPr lang="en-US" b="1" dirty="0" err="1">
              <a:solidFill>
                <a:schemeClr val="bg1"/>
              </a:solidFill>
            </a:rPr>
            <a:t>Wandel</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err="1"/>
            <a:t>Demografischer</a:t>
          </a:r>
          <a:r>
            <a:rPr lang="en-US" b="1" i="0" noProof="0" dirty="0"/>
            <a:t> </a:t>
          </a:r>
          <a:r>
            <a:rPr lang="en-US" b="1" i="0" noProof="0" dirty="0" err="1"/>
            <a:t>Wandel</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COVID19 </a:t>
          </a:r>
          <a:r>
            <a:rPr lang="de-DE" b="1" dirty="0">
              <a:solidFill>
                <a:schemeClr val="bg1"/>
              </a:solidFill>
            </a:rPr>
            <a:t>P</a:t>
          </a:r>
          <a:r>
            <a:rPr lang="sr-Latn-RS" b="1" dirty="0">
              <a:solidFill>
                <a:schemeClr val="bg1"/>
              </a:solidFill>
            </a:rPr>
            <a:t>andemi</a:t>
          </a:r>
          <a:r>
            <a:rPr lang="de-DE" b="1" dirty="0">
              <a:solidFill>
                <a:schemeClr val="bg1"/>
              </a:solidFill>
            </a:rPr>
            <a:t>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Klimawandel</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de-DE" b="1" i="0" noProof="0" dirty="0"/>
            <a:t>Globalisierung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err="1">
              <a:solidFill>
                <a:schemeClr val="bg1"/>
              </a:solidFill>
            </a:rPr>
            <a:t>Beschleunigter</a:t>
          </a:r>
          <a:r>
            <a:rPr lang="en-US" b="1" dirty="0">
              <a:solidFill>
                <a:schemeClr val="bg1"/>
              </a:solidFill>
            </a:rPr>
            <a:t> </a:t>
          </a:r>
          <a:r>
            <a:rPr lang="en-US" b="1" dirty="0" err="1">
              <a:solidFill>
                <a:schemeClr val="bg1"/>
              </a:solidFill>
            </a:rPr>
            <a:t>technologischer</a:t>
          </a:r>
          <a:r>
            <a:rPr lang="en-US" b="1" dirty="0">
              <a:solidFill>
                <a:schemeClr val="bg1"/>
              </a:solidFill>
            </a:rPr>
            <a:t> </a:t>
          </a:r>
          <a:r>
            <a:rPr lang="en-US" b="1" dirty="0" err="1">
              <a:solidFill>
                <a:schemeClr val="bg1"/>
              </a:solidFill>
            </a:rPr>
            <a:t>Wandel</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err="1"/>
            <a:t>Demografischer</a:t>
          </a:r>
          <a:r>
            <a:rPr lang="en-US" b="1" i="0" noProof="0" dirty="0"/>
            <a:t> </a:t>
          </a:r>
          <a:r>
            <a:rPr lang="en-US" b="1" i="0" noProof="0" dirty="0" err="1"/>
            <a:t>Wandel</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COVID19 </a:t>
          </a:r>
          <a:r>
            <a:rPr lang="de-DE" b="1" dirty="0">
              <a:solidFill>
                <a:schemeClr val="bg1"/>
              </a:solidFill>
            </a:rPr>
            <a:t>P</a:t>
          </a:r>
          <a:r>
            <a:rPr lang="sr-Latn-RS" b="1" dirty="0">
              <a:solidFill>
                <a:schemeClr val="bg1"/>
              </a:solidFill>
            </a:rPr>
            <a:t>andemi</a:t>
          </a:r>
          <a:r>
            <a:rPr lang="de-DE" b="1" dirty="0">
              <a:solidFill>
                <a:schemeClr val="bg1"/>
              </a:solidFill>
            </a:rPr>
            <a:t>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Klimawandel</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de-DE" b="1" i="0" noProof="0" dirty="0"/>
            <a:t>Globalisierung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1313"/>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err="1">
              <a:solidFill>
                <a:schemeClr val="bg1"/>
              </a:solidFill>
            </a:rPr>
            <a:t>Beschleunigter</a:t>
          </a:r>
          <a:r>
            <a:rPr lang="en-US" b="1" dirty="0">
              <a:solidFill>
                <a:schemeClr val="bg1"/>
              </a:solidFill>
            </a:rPr>
            <a:t> </a:t>
          </a:r>
          <a:r>
            <a:rPr lang="en-US" b="1" dirty="0" err="1">
              <a:solidFill>
                <a:schemeClr val="bg1"/>
              </a:solidFill>
            </a:rPr>
            <a:t>technologischer</a:t>
          </a:r>
          <a:r>
            <a:rPr lang="en-US" b="1" dirty="0">
              <a:solidFill>
                <a:schemeClr val="bg1"/>
              </a:solidFill>
            </a:rPr>
            <a:t> </a:t>
          </a:r>
          <a:r>
            <a:rPr lang="en-US" b="1" dirty="0" err="1">
              <a:solidFill>
                <a:schemeClr val="bg1"/>
              </a:solidFill>
            </a:rPr>
            <a:t>Wandel</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dirty="0"/>
            <a:t>01</a:t>
          </a:r>
        </a:p>
      </dgm:t>
    </dgm:pt>
    <dgm:pt modelId="{37FE235D-A313-44D7-B3F6-820CFC7F1E6F}">
      <dgm:prSet/>
      <dgm:spPr/>
      <dgm:t>
        <a:bodyPr/>
        <a:lstStyle/>
        <a:p>
          <a:r>
            <a:rPr lang="en-US" b="1" i="0" noProof="0" dirty="0" err="1"/>
            <a:t>Demografischer</a:t>
          </a:r>
          <a:r>
            <a:rPr lang="en-US" b="1" i="0" noProof="0" dirty="0"/>
            <a:t> </a:t>
          </a:r>
          <a:r>
            <a:rPr lang="en-US" b="1" i="0" noProof="0" dirty="0" err="1"/>
            <a:t>Wandel</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COVID19 </a:t>
          </a:r>
          <a:r>
            <a:rPr lang="de-DE" b="1" dirty="0">
              <a:solidFill>
                <a:schemeClr val="bg1"/>
              </a:solidFill>
            </a:rPr>
            <a:t>P</a:t>
          </a:r>
          <a:r>
            <a:rPr lang="sr-Latn-RS" b="1" dirty="0">
              <a:solidFill>
                <a:schemeClr val="bg1"/>
              </a:solidFill>
            </a:rPr>
            <a:t>andemi</a:t>
          </a:r>
          <a:r>
            <a:rPr lang="de-DE" b="1" dirty="0">
              <a:solidFill>
                <a:schemeClr val="bg1"/>
              </a:solidFill>
            </a:rPr>
            <a:t>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Klimawandel</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de-DE" b="1" i="0" noProof="0" dirty="0"/>
            <a:t>Globalisierung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err="1">
              <a:solidFill>
                <a:schemeClr val="bg1"/>
              </a:solidFill>
            </a:rPr>
            <a:t>Beschleunigter</a:t>
          </a:r>
          <a:r>
            <a:rPr lang="en-US" b="1" dirty="0">
              <a:solidFill>
                <a:schemeClr val="bg1"/>
              </a:solidFill>
            </a:rPr>
            <a:t> </a:t>
          </a:r>
          <a:r>
            <a:rPr lang="en-US" b="1" dirty="0" err="1">
              <a:solidFill>
                <a:schemeClr val="bg1"/>
              </a:solidFill>
            </a:rPr>
            <a:t>technologischer</a:t>
          </a:r>
          <a:r>
            <a:rPr lang="en-US" b="1" dirty="0">
              <a:solidFill>
                <a:schemeClr val="bg1"/>
              </a:solidFill>
            </a:rPr>
            <a:t> </a:t>
          </a:r>
          <a:r>
            <a:rPr lang="en-US" b="1" dirty="0" err="1">
              <a:solidFill>
                <a:schemeClr val="bg1"/>
              </a:solidFill>
            </a:rPr>
            <a:t>Wandel</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err="1"/>
            <a:t>Demografischer</a:t>
          </a:r>
          <a:r>
            <a:rPr lang="en-US" b="1" i="0" noProof="0" dirty="0"/>
            <a:t> </a:t>
          </a:r>
          <a:r>
            <a:rPr lang="en-US" b="1" i="0" noProof="0" dirty="0" err="1"/>
            <a:t>Wandel</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COVID19 </a:t>
          </a:r>
          <a:r>
            <a:rPr lang="de-DE" b="1" dirty="0">
              <a:solidFill>
                <a:schemeClr val="bg1"/>
              </a:solidFill>
            </a:rPr>
            <a:t>P</a:t>
          </a:r>
          <a:r>
            <a:rPr lang="sr-Latn-RS" b="1" dirty="0">
              <a:solidFill>
                <a:schemeClr val="bg1"/>
              </a:solidFill>
            </a:rPr>
            <a:t>andemi</a:t>
          </a:r>
          <a:r>
            <a:rPr lang="de-DE" b="1" dirty="0">
              <a:solidFill>
                <a:schemeClr val="bg1"/>
              </a:solidFill>
            </a:rPr>
            <a:t>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Klimawandel</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de-DE" b="1" i="0" noProof="0" dirty="0"/>
            <a:t>Globalisierung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D40E-31D5-4F96-B13D-7508B512BCD0}">
      <dsp:nvSpPr>
        <dsp:cNvPr id="0" name=""/>
        <dsp:cNvSpPr/>
      </dsp:nvSpPr>
      <dsp:spPr>
        <a:xfrm rot="5400000">
          <a:off x="4635068" y="-1905045"/>
          <a:ext cx="703483" cy="46934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dirty="0" err="1"/>
            <a:t>Schaffung</a:t>
          </a:r>
          <a:r>
            <a:rPr lang="en-US" sz="1300" kern="1200" noProof="0" dirty="0"/>
            <a:t> und </a:t>
          </a:r>
          <a:r>
            <a:rPr lang="en-US" sz="1300" kern="1200" noProof="0" dirty="0" err="1"/>
            <a:t>Abbau</a:t>
          </a:r>
          <a:r>
            <a:rPr lang="en-US" sz="1300" kern="1200" noProof="0" dirty="0"/>
            <a:t> von </a:t>
          </a:r>
          <a:r>
            <a:rPr lang="en-US" sz="1300" kern="1200" noProof="0" dirty="0" err="1"/>
            <a:t>Arbeitsplätzen</a:t>
          </a:r>
          <a:endParaRPr lang="en-US" sz="1300" kern="1200" noProof="0" dirty="0"/>
        </a:p>
        <a:p>
          <a:pPr marL="114300" lvl="1" indent="-114300" algn="l" defTabSz="577850">
            <a:lnSpc>
              <a:spcPct val="90000"/>
            </a:lnSpc>
            <a:spcBef>
              <a:spcPct val="0"/>
            </a:spcBef>
            <a:spcAft>
              <a:spcPct val="15000"/>
            </a:spcAft>
            <a:buChar char="•"/>
          </a:pPr>
          <a:r>
            <a:rPr lang="de-DE" sz="1300" kern="1200" dirty="0"/>
            <a:t>Größe und Zusammensetzung des Arbeitskräfteangebots</a:t>
          </a:r>
          <a:endParaRPr lang="sr-Latn-RS" sz="1300" kern="1200" dirty="0"/>
        </a:p>
      </dsp:txBody>
      <dsp:txXfrm rot="-5400000">
        <a:off x="2640076" y="124288"/>
        <a:ext cx="4659127" cy="634801"/>
      </dsp:txXfrm>
    </dsp:sp>
    <dsp:sp modelId="{4F0B0791-0499-42C5-86DD-6116DAB70507}">
      <dsp:nvSpPr>
        <dsp:cNvPr id="0" name=""/>
        <dsp:cNvSpPr/>
      </dsp:nvSpPr>
      <dsp:spPr>
        <a:xfrm>
          <a:off x="0" y="0"/>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err="1">
              <a:solidFill>
                <a:schemeClr val="tx1"/>
              </a:solidFill>
            </a:rPr>
            <a:t>Anzahl</a:t>
          </a:r>
          <a:r>
            <a:rPr lang="en-US" sz="1700" kern="1200" noProof="0" dirty="0">
              <a:solidFill>
                <a:schemeClr val="tx1"/>
              </a:solidFill>
            </a:rPr>
            <a:t> der </a:t>
          </a:r>
          <a:r>
            <a:rPr lang="en-US" sz="1700" kern="1200" noProof="0" dirty="0" err="1">
              <a:solidFill>
                <a:schemeClr val="tx1"/>
              </a:solidFill>
            </a:rPr>
            <a:t>Stellen</a:t>
          </a:r>
          <a:endParaRPr lang="en-US" sz="1700" kern="1200" noProof="0" dirty="0">
            <a:solidFill>
              <a:schemeClr val="tx1"/>
            </a:solidFill>
          </a:endParaRPr>
        </a:p>
      </dsp:txBody>
      <dsp:txXfrm>
        <a:off x="42927" y="42927"/>
        <a:ext cx="2554221" cy="793500"/>
      </dsp:txXfrm>
    </dsp:sp>
    <dsp:sp modelId="{830C79AE-2642-4FDF-A0EB-DF113B0D3705}">
      <dsp:nvSpPr>
        <dsp:cNvPr id="0" name=""/>
        <dsp:cNvSpPr/>
      </dsp:nvSpPr>
      <dsp:spPr>
        <a:xfrm rot="5400000">
          <a:off x="4635068" y="-981723"/>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Arbeitsbedingungen</a:t>
          </a:r>
          <a:endParaRPr lang="en-US" sz="1300" kern="1200" noProof="0" dirty="0"/>
        </a:p>
      </dsp:txBody>
      <dsp:txXfrm rot="-5400000">
        <a:off x="2640076" y="1047610"/>
        <a:ext cx="4659127" cy="634801"/>
      </dsp:txXfrm>
    </dsp:sp>
    <dsp:sp modelId="{2C3FB73A-A5F1-4512-A188-F5F9A35C8B36}">
      <dsp:nvSpPr>
        <dsp:cNvPr id="0" name=""/>
        <dsp:cNvSpPr/>
      </dsp:nvSpPr>
      <dsp:spPr>
        <a:xfrm>
          <a:off x="0" y="925333"/>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err="1">
              <a:solidFill>
                <a:schemeClr val="tx1"/>
              </a:solidFill>
            </a:rPr>
            <a:t>Qualität</a:t>
          </a:r>
          <a:r>
            <a:rPr lang="en-US" sz="1700" kern="1200" noProof="0" dirty="0">
              <a:solidFill>
                <a:schemeClr val="tx1"/>
              </a:solidFill>
            </a:rPr>
            <a:t> der </a:t>
          </a:r>
          <a:r>
            <a:rPr lang="en-US" sz="1700" kern="1200" noProof="0" dirty="0" err="1">
              <a:solidFill>
                <a:schemeClr val="tx1"/>
              </a:solidFill>
            </a:rPr>
            <a:t>Arbeit</a:t>
          </a:r>
          <a:r>
            <a:rPr lang="en-US" sz="1700" kern="1200" noProof="0" dirty="0">
              <a:solidFill>
                <a:schemeClr val="tx1"/>
              </a:solidFill>
            </a:rPr>
            <a:t> </a:t>
          </a:r>
        </a:p>
      </dsp:txBody>
      <dsp:txXfrm>
        <a:off x="42927" y="968260"/>
        <a:ext cx="2554221" cy="793500"/>
      </dsp:txXfrm>
    </dsp:sp>
    <dsp:sp modelId="{F3AFF6AB-2A91-498B-A9D2-33F5F68D571C}">
      <dsp:nvSpPr>
        <dsp:cNvPr id="0" name=""/>
        <dsp:cNvSpPr/>
      </dsp:nvSpPr>
      <dsp:spPr>
        <a:xfrm rot="5400000">
          <a:off x="4635068" y="-58400"/>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dirty="0" err="1"/>
            <a:t>Nachhaltigkeit</a:t>
          </a:r>
          <a:r>
            <a:rPr lang="en-US" sz="1300" kern="1200" noProof="0" dirty="0"/>
            <a:t> der </a:t>
          </a:r>
          <a:r>
            <a:rPr lang="en-US" sz="1300" kern="1200" noProof="0" dirty="0" err="1"/>
            <a:t>sozialen</a:t>
          </a:r>
          <a:r>
            <a:rPr lang="en-US" sz="1300" kern="1200" noProof="0" dirty="0"/>
            <a:t> </a:t>
          </a:r>
          <a:r>
            <a:rPr lang="en-US" sz="1300" kern="1200" noProof="0" dirty="0" err="1"/>
            <a:t>Sicherungssysteme</a:t>
          </a:r>
          <a:r>
            <a:rPr lang="en-US" sz="1300" kern="1200" noProof="0" dirty="0"/>
            <a:t> </a:t>
          </a:r>
          <a:endParaRPr lang="sr-Latn-RS" sz="1300" kern="1200" dirty="0"/>
        </a:p>
      </dsp:txBody>
      <dsp:txXfrm rot="-5400000">
        <a:off x="2640076" y="1970933"/>
        <a:ext cx="4659127" cy="634801"/>
      </dsp:txXfrm>
    </dsp:sp>
    <dsp:sp modelId="{A174C4FE-BCA2-4CEF-AEBF-F7675321BB7D}">
      <dsp:nvSpPr>
        <dsp:cNvPr id="0" name=""/>
        <dsp:cNvSpPr/>
      </dsp:nvSpPr>
      <dsp:spPr>
        <a:xfrm>
          <a:off x="0" y="1848656"/>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err="1">
              <a:solidFill>
                <a:schemeClr val="tx1"/>
              </a:solidFill>
            </a:rPr>
            <a:t>Soziale</a:t>
          </a:r>
          <a:r>
            <a:rPr lang="en-US" sz="1700" kern="1200" noProof="0" dirty="0">
              <a:solidFill>
                <a:schemeClr val="tx1"/>
              </a:solidFill>
            </a:rPr>
            <a:t> </a:t>
          </a:r>
          <a:r>
            <a:rPr lang="en-US" sz="1700" kern="1200" noProof="0" dirty="0" err="1">
              <a:solidFill>
                <a:schemeClr val="tx1"/>
              </a:solidFill>
            </a:rPr>
            <a:t>Sicherheit</a:t>
          </a:r>
          <a:endParaRPr lang="en-US" sz="1700" kern="1200" noProof="0" dirty="0">
            <a:solidFill>
              <a:schemeClr val="tx1"/>
            </a:solidFill>
          </a:endParaRPr>
        </a:p>
      </dsp:txBody>
      <dsp:txXfrm>
        <a:off x="42927" y="1891583"/>
        <a:ext cx="2554221" cy="793500"/>
      </dsp:txXfrm>
    </dsp:sp>
    <dsp:sp modelId="{0444D376-6EEE-4537-B4E5-181C9C18B080}">
      <dsp:nvSpPr>
        <dsp:cNvPr id="0" name=""/>
        <dsp:cNvSpPr/>
      </dsp:nvSpPr>
      <dsp:spPr>
        <a:xfrm rot="5400000">
          <a:off x="4635068" y="864921"/>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Wachstumsraten von Löhnen und Gehältern</a:t>
          </a:r>
          <a:endParaRPr lang="sr-Latn-RS" sz="1300" kern="1200" dirty="0"/>
        </a:p>
        <a:p>
          <a:pPr marL="114300" lvl="1" indent="-114300" algn="l" defTabSz="577850">
            <a:lnSpc>
              <a:spcPct val="90000"/>
            </a:lnSpc>
            <a:spcBef>
              <a:spcPct val="0"/>
            </a:spcBef>
            <a:spcAft>
              <a:spcPct val="15000"/>
            </a:spcAft>
            <a:buChar char="•"/>
          </a:pPr>
          <a:r>
            <a:rPr lang="de-DE" sz="1300" kern="1200" dirty="0"/>
            <a:t>Einkommensverteilung auf Haushalte</a:t>
          </a:r>
          <a:endParaRPr lang="sr-Latn-RS" sz="1300" kern="1200" dirty="0"/>
        </a:p>
      </dsp:txBody>
      <dsp:txXfrm rot="-5400000">
        <a:off x="2640076" y="2894255"/>
        <a:ext cx="4659127" cy="634801"/>
      </dsp:txXfrm>
    </dsp:sp>
    <dsp:sp modelId="{130A17CC-90B9-4969-8C60-807E20C62D62}">
      <dsp:nvSpPr>
        <dsp:cNvPr id="0" name=""/>
        <dsp:cNvSpPr/>
      </dsp:nvSpPr>
      <dsp:spPr>
        <a:xfrm>
          <a:off x="0" y="2771978"/>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err="1">
              <a:solidFill>
                <a:schemeClr val="tx1"/>
              </a:solidFill>
            </a:rPr>
            <a:t>Soziale</a:t>
          </a:r>
          <a:r>
            <a:rPr lang="en-US" sz="1700" kern="1200" noProof="0" dirty="0">
              <a:solidFill>
                <a:schemeClr val="tx1"/>
              </a:solidFill>
            </a:rPr>
            <a:t> </a:t>
          </a:r>
          <a:r>
            <a:rPr lang="en-US" sz="1700" kern="1200" noProof="0" dirty="0" err="1">
              <a:solidFill>
                <a:schemeClr val="tx1"/>
              </a:solidFill>
            </a:rPr>
            <a:t>Ungleichheit</a:t>
          </a:r>
          <a:endParaRPr lang="sr-Latn-RS" sz="1700" kern="1200" dirty="0">
            <a:solidFill>
              <a:schemeClr val="tx1"/>
            </a:solidFill>
          </a:endParaRPr>
        </a:p>
      </dsp:txBody>
      <dsp:txXfrm>
        <a:off x="42927" y="2814905"/>
        <a:ext cx="2554221" cy="793500"/>
      </dsp:txXfrm>
    </dsp:sp>
    <dsp:sp modelId="{209410B7-6F7B-45FA-8679-0B6D5CFB175A}">
      <dsp:nvSpPr>
        <dsp:cNvPr id="0" name=""/>
        <dsp:cNvSpPr/>
      </dsp:nvSpPr>
      <dsp:spPr>
        <a:xfrm rot="5400000">
          <a:off x="4635068" y="1788244"/>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Organisation von Arbeitnehmer*innen-Vertretung</a:t>
          </a:r>
          <a:endParaRPr lang="sr-Latn-RS" sz="1300" kern="1200" dirty="0"/>
        </a:p>
      </dsp:txBody>
      <dsp:txXfrm rot="-5400000">
        <a:off x="2640076" y="3817578"/>
        <a:ext cx="4659127" cy="634801"/>
      </dsp:txXfrm>
    </dsp:sp>
    <dsp:sp modelId="{16B174C3-3DD8-4484-9015-E4553B5AEB7D}">
      <dsp:nvSpPr>
        <dsp:cNvPr id="0" name=""/>
        <dsp:cNvSpPr/>
      </dsp:nvSpPr>
      <dsp:spPr>
        <a:xfrm>
          <a:off x="0" y="3695301"/>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kern="1200" dirty="0">
              <a:solidFill>
                <a:schemeClr val="tx1"/>
              </a:solidFill>
            </a:rPr>
            <a:t>Sozialer Dialog und Industrielle Beziehungen</a:t>
          </a:r>
          <a:endParaRPr lang="en-US" sz="1700" kern="1200" noProof="0" dirty="0">
            <a:solidFill>
              <a:schemeClr val="tx1"/>
            </a:solidFill>
          </a:endParaRPr>
        </a:p>
      </dsp:txBody>
      <dsp:txXfrm>
        <a:off x="42927" y="3738228"/>
        <a:ext cx="2554221" cy="79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5837" y="916409"/>
          <a:ext cx="1824922" cy="21899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711200">
            <a:lnSpc>
              <a:spcPct val="90000"/>
            </a:lnSpc>
            <a:spcBef>
              <a:spcPct val="0"/>
            </a:spcBef>
            <a:spcAft>
              <a:spcPct val="35000"/>
            </a:spcAft>
            <a:buFont typeface="+mj-lt"/>
            <a:buNone/>
          </a:pPr>
          <a:r>
            <a:rPr lang="de-DE" sz="1600" b="1" kern="1200" noProof="0" dirty="0">
              <a:solidFill>
                <a:schemeClr val="bg1"/>
              </a:solidFill>
            </a:rPr>
            <a:t>Beschleunigter technologischer Wandel</a:t>
          </a:r>
        </a:p>
      </dsp:txBody>
      <dsp:txXfrm>
        <a:off x="5837" y="1792371"/>
        <a:ext cx="1824922" cy="1313944"/>
      </dsp:txXfrm>
    </dsp:sp>
    <dsp:sp modelId="{BEDD5812-1115-4B8A-A19D-85AAFE354974}">
      <dsp:nvSpPr>
        <dsp:cNvPr id="0" name=""/>
        <dsp:cNvSpPr/>
      </dsp:nvSpPr>
      <dsp:spPr>
        <a:xfrm>
          <a:off x="5837"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a:t>01</a:t>
          </a:r>
        </a:p>
      </dsp:txBody>
      <dsp:txXfrm>
        <a:off x="5837" y="916409"/>
        <a:ext cx="1824922" cy="875962"/>
      </dsp:txXfrm>
    </dsp:sp>
    <dsp:sp modelId="{9C5372CC-55F9-41A2-B2A6-1914F78C1795}">
      <dsp:nvSpPr>
        <dsp:cNvPr id="0" name=""/>
        <dsp:cNvSpPr/>
      </dsp:nvSpPr>
      <dsp:spPr>
        <a:xfrm>
          <a:off x="1976753" y="916409"/>
          <a:ext cx="1824922" cy="2189906"/>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711200">
            <a:lnSpc>
              <a:spcPct val="90000"/>
            </a:lnSpc>
            <a:spcBef>
              <a:spcPct val="0"/>
            </a:spcBef>
            <a:spcAft>
              <a:spcPct val="35000"/>
            </a:spcAft>
            <a:buNone/>
          </a:pPr>
          <a:r>
            <a:rPr lang="de-DE" sz="1600" b="1" i="0" kern="1200" noProof="0" dirty="0"/>
            <a:t>Demografischer Wandel</a:t>
          </a:r>
          <a:endParaRPr lang="de-DE" sz="1600" b="0" i="0" kern="1200" noProof="0" dirty="0"/>
        </a:p>
      </dsp:txBody>
      <dsp:txXfrm>
        <a:off x="1976753" y="1792371"/>
        <a:ext cx="1824922" cy="1313944"/>
      </dsp:txXfrm>
    </dsp:sp>
    <dsp:sp modelId="{616804D4-7870-46A6-B2A0-2CE8219FB9BB}">
      <dsp:nvSpPr>
        <dsp:cNvPr id="0" name=""/>
        <dsp:cNvSpPr/>
      </dsp:nvSpPr>
      <dsp:spPr>
        <a:xfrm>
          <a:off x="1976753"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02</a:t>
          </a:r>
        </a:p>
      </dsp:txBody>
      <dsp:txXfrm>
        <a:off x="1976753" y="916409"/>
        <a:ext cx="1824922" cy="875962"/>
      </dsp:txXfrm>
    </dsp:sp>
    <dsp:sp modelId="{8BCFB43A-7A5D-4907-941A-0C0C83EF4B4F}">
      <dsp:nvSpPr>
        <dsp:cNvPr id="0" name=""/>
        <dsp:cNvSpPr/>
      </dsp:nvSpPr>
      <dsp:spPr>
        <a:xfrm>
          <a:off x="3947669" y="916409"/>
          <a:ext cx="1824922" cy="2189906"/>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711200">
            <a:lnSpc>
              <a:spcPct val="90000"/>
            </a:lnSpc>
            <a:spcBef>
              <a:spcPct val="0"/>
            </a:spcBef>
            <a:spcAft>
              <a:spcPct val="35000"/>
            </a:spcAft>
            <a:buNone/>
          </a:pPr>
          <a:r>
            <a:rPr lang="de-DE" sz="1600" b="1" i="0" kern="1200" noProof="0" dirty="0"/>
            <a:t>Globalisierung</a:t>
          </a:r>
          <a:endParaRPr lang="en-US" sz="1600" b="1" i="0" kern="1200" noProof="0" dirty="0"/>
        </a:p>
        <a:p>
          <a:pPr marL="0" lvl="0" indent="0" algn="l" defTabSz="711200">
            <a:lnSpc>
              <a:spcPct val="90000"/>
            </a:lnSpc>
            <a:spcBef>
              <a:spcPct val="0"/>
            </a:spcBef>
            <a:spcAft>
              <a:spcPct val="35000"/>
            </a:spcAft>
            <a:buFont typeface="+mj-lt"/>
            <a:buNone/>
          </a:pPr>
          <a:endParaRPr lang="en-GB" sz="1600" b="0" i="0" kern="1200" dirty="0"/>
        </a:p>
      </dsp:txBody>
      <dsp:txXfrm>
        <a:off x="3947669" y="1792371"/>
        <a:ext cx="1824922" cy="1313944"/>
      </dsp:txXfrm>
    </dsp:sp>
    <dsp:sp modelId="{F28DF6BC-2DCA-4F8F-91E2-A362C5473532}">
      <dsp:nvSpPr>
        <dsp:cNvPr id="0" name=""/>
        <dsp:cNvSpPr/>
      </dsp:nvSpPr>
      <dsp:spPr>
        <a:xfrm>
          <a:off x="3947669"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endParaRPr lang="en-US" sz="3500" kern="1200"/>
        </a:p>
      </dsp:txBody>
      <dsp:txXfrm>
        <a:off x="3947669" y="916409"/>
        <a:ext cx="1824922" cy="875962"/>
      </dsp:txXfrm>
    </dsp:sp>
    <dsp:sp modelId="{C4A2D9FD-3FFA-4CBE-9E4F-004229F35DEC}">
      <dsp:nvSpPr>
        <dsp:cNvPr id="0" name=""/>
        <dsp:cNvSpPr/>
      </dsp:nvSpPr>
      <dsp:spPr>
        <a:xfrm>
          <a:off x="5918585" y="916409"/>
          <a:ext cx="1824922" cy="2189906"/>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de-DE" sz="1600" b="1" i="0" kern="1200" noProof="0" dirty="0"/>
            <a:t>Klimawandel</a:t>
          </a:r>
        </a:p>
        <a:p>
          <a:pPr lvl="0" algn="l" defTabSz="755650">
            <a:lnSpc>
              <a:spcPct val="90000"/>
            </a:lnSpc>
            <a:spcBef>
              <a:spcPct val="0"/>
            </a:spcBef>
            <a:spcAft>
              <a:spcPct val="35000"/>
            </a:spcAft>
            <a:buFont typeface="+mj-lt"/>
            <a:buNone/>
          </a:pPr>
          <a:endParaRPr lang="en-US" sz="1600" b="1" i="0" kern="1200" noProof="0" dirty="0"/>
        </a:p>
      </dsp:txBody>
      <dsp:txXfrm>
        <a:off x="5918585" y="1792371"/>
        <a:ext cx="1824922" cy="1313944"/>
      </dsp:txXfrm>
    </dsp:sp>
    <dsp:sp modelId="{06E3B730-F1E1-4C31-AA88-978153A3C3F4}">
      <dsp:nvSpPr>
        <dsp:cNvPr id="0" name=""/>
        <dsp:cNvSpPr/>
      </dsp:nvSpPr>
      <dsp:spPr>
        <a:xfrm>
          <a:off x="3973237" y="938938"/>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03</a:t>
          </a:r>
        </a:p>
      </dsp:txBody>
      <dsp:txXfrm>
        <a:off x="3973237" y="938938"/>
        <a:ext cx="1824922" cy="875962"/>
      </dsp:txXfrm>
    </dsp:sp>
    <dsp:sp modelId="{166E0798-03A4-4980-8A23-C4DD7503F72C}">
      <dsp:nvSpPr>
        <dsp:cNvPr id="0" name=""/>
        <dsp:cNvSpPr/>
      </dsp:nvSpPr>
      <dsp:spPr>
        <a:xfrm>
          <a:off x="7889501" y="916409"/>
          <a:ext cx="1824922" cy="2189906"/>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lvl="0" indent="0" algn="l" defTabSz="755650">
            <a:lnSpc>
              <a:spcPct val="90000"/>
            </a:lnSpc>
            <a:spcBef>
              <a:spcPct val="0"/>
            </a:spcBef>
            <a:spcAft>
              <a:spcPct val="35000"/>
            </a:spcAft>
            <a:buFont typeface="+mj-lt"/>
            <a:buNone/>
          </a:pPr>
          <a:r>
            <a:rPr lang="sr-Latn-RS" sz="1600" b="1" kern="1200" dirty="0">
              <a:solidFill>
                <a:schemeClr val="bg1"/>
              </a:solidFill>
            </a:rPr>
            <a:t>COVID19 </a:t>
          </a:r>
          <a:r>
            <a:rPr lang="de-DE" sz="1600" b="1" kern="1200" dirty="0">
              <a:solidFill>
                <a:schemeClr val="bg1"/>
              </a:solidFill>
            </a:rPr>
            <a:t>P</a:t>
          </a:r>
          <a:r>
            <a:rPr lang="sr-Latn-RS" sz="1600" b="1" kern="1200" dirty="0">
              <a:solidFill>
                <a:schemeClr val="bg1"/>
              </a:solidFill>
            </a:rPr>
            <a:t>andemi</a:t>
          </a:r>
          <a:r>
            <a:rPr lang="de-DE" sz="1600" b="1" kern="1200" dirty="0">
              <a:solidFill>
                <a:schemeClr val="bg1"/>
              </a:solidFill>
            </a:rPr>
            <a:t>e</a:t>
          </a:r>
          <a:r>
            <a:rPr lang="sr-Latn-RS" sz="1600" b="1" kern="1200" dirty="0">
              <a:solidFill>
                <a:schemeClr val="bg1"/>
              </a:solidFill>
            </a:rPr>
            <a:t> </a:t>
          </a:r>
          <a:endParaRPr lang="en-GB" sz="1600" kern="1200" dirty="0"/>
        </a:p>
        <a:p>
          <a:pPr marL="0" indent="0" algn="l" defTabSz="755650">
            <a:lnSpc>
              <a:spcPct val="90000"/>
            </a:lnSpc>
            <a:spcBef>
              <a:spcPct val="0"/>
            </a:spcBef>
            <a:spcAft>
              <a:spcPct val="35000"/>
            </a:spcAft>
            <a:buFont typeface="+mj-lt"/>
            <a:buNone/>
          </a:pPr>
          <a:endParaRPr lang="en-US" sz="1600" b="1" i="0" kern="1200" noProof="0" dirty="0"/>
        </a:p>
      </dsp:txBody>
      <dsp:txXfrm>
        <a:off x="7889501" y="1792371"/>
        <a:ext cx="1824922" cy="1313944"/>
      </dsp:txXfrm>
    </dsp:sp>
    <dsp:sp modelId="{23E3F2DC-471A-4ADF-8B75-839FF901E4EC}">
      <dsp:nvSpPr>
        <dsp:cNvPr id="0" name=""/>
        <dsp:cNvSpPr/>
      </dsp:nvSpPr>
      <dsp:spPr>
        <a:xfrm>
          <a:off x="5949755" y="938938"/>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marL="0" lvl="0" indent="0" algn="l" defTabSz="1555750">
            <a:lnSpc>
              <a:spcPct val="90000"/>
            </a:lnSpc>
            <a:spcBef>
              <a:spcPct val="0"/>
            </a:spcBef>
            <a:spcAft>
              <a:spcPct val="35000"/>
            </a:spcAft>
            <a:buNone/>
          </a:pPr>
          <a:r>
            <a:rPr lang="en-GB" sz="3500" kern="1200" dirty="0"/>
            <a:t>04</a:t>
          </a:r>
        </a:p>
      </dsp:txBody>
      <dsp:txXfrm>
        <a:off x="5949755" y="938938"/>
        <a:ext cx="1824922" cy="875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4327" y="368558"/>
          <a:ext cx="1352758" cy="1623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Font typeface="+mj-lt"/>
            <a:buNone/>
          </a:pPr>
          <a:r>
            <a:rPr lang="en-US" sz="1100" b="1" kern="1200" dirty="0" err="1">
              <a:solidFill>
                <a:schemeClr val="bg1"/>
              </a:solidFill>
            </a:rPr>
            <a:t>Beschleunigter</a:t>
          </a:r>
          <a:r>
            <a:rPr lang="en-US" sz="1100" b="1" kern="1200" dirty="0">
              <a:solidFill>
                <a:schemeClr val="bg1"/>
              </a:solidFill>
            </a:rPr>
            <a:t> </a:t>
          </a:r>
          <a:r>
            <a:rPr lang="en-US" sz="1100" b="1" kern="1200" dirty="0" err="1">
              <a:solidFill>
                <a:schemeClr val="bg1"/>
              </a:solidFill>
            </a:rPr>
            <a:t>technologischer</a:t>
          </a:r>
          <a:r>
            <a:rPr lang="en-US" sz="1100" b="1" kern="1200" dirty="0">
              <a:solidFill>
                <a:schemeClr val="bg1"/>
              </a:solidFill>
            </a:rPr>
            <a:t> </a:t>
          </a:r>
          <a:r>
            <a:rPr lang="en-US" sz="1100" b="1" kern="1200" dirty="0" err="1">
              <a:solidFill>
                <a:schemeClr val="bg1"/>
              </a:solidFill>
            </a:rPr>
            <a:t>Wandel</a:t>
          </a:r>
          <a:endParaRPr lang="en-GB" sz="1100" b="1" kern="1200" dirty="0">
            <a:solidFill>
              <a:schemeClr val="bg1"/>
            </a:solidFill>
          </a:endParaRPr>
        </a:p>
      </dsp:txBody>
      <dsp:txXfrm>
        <a:off x="4327" y="1017882"/>
        <a:ext cx="1352758" cy="973986"/>
      </dsp:txXfrm>
    </dsp:sp>
    <dsp:sp modelId="{BEDD5812-1115-4B8A-A19D-85AAFE354974}">
      <dsp:nvSpPr>
        <dsp:cNvPr id="0" name=""/>
        <dsp:cNvSpPr/>
      </dsp:nvSpPr>
      <dsp:spPr>
        <a:xfrm>
          <a:off x="4327"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a:t>01</a:t>
          </a:r>
        </a:p>
      </dsp:txBody>
      <dsp:txXfrm>
        <a:off x="4327" y="368558"/>
        <a:ext cx="1352758" cy="649324"/>
      </dsp:txXfrm>
    </dsp:sp>
    <dsp:sp modelId="{9C5372CC-55F9-41A2-B2A6-1914F78C1795}">
      <dsp:nvSpPr>
        <dsp:cNvPr id="0" name=""/>
        <dsp:cNvSpPr/>
      </dsp:nvSpPr>
      <dsp:spPr>
        <a:xfrm>
          <a:off x="1465306" y="368558"/>
          <a:ext cx="1352758" cy="1623310"/>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en-US" sz="1100" b="1" i="0" kern="1200" noProof="0" dirty="0" err="1"/>
            <a:t>Demografischer</a:t>
          </a:r>
          <a:r>
            <a:rPr lang="en-US" sz="1100" b="1" i="0" kern="1200" noProof="0" dirty="0"/>
            <a:t> </a:t>
          </a:r>
          <a:r>
            <a:rPr lang="en-US" sz="1100" b="1" i="0" kern="1200" noProof="0" dirty="0" err="1"/>
            <a:t>Wandel</a:t>
          </a:r>
          <a:endParaRPr lang="en-GB" sz="1100" b="0" i="0" kern="1200" dirty="0"/>
        </a:p>
      </dsp:txBody>
      <dsp:txXfrm>
        <a:off x="1465306" y="1017882"/>
        <a:ext cx="1352758" cy="973986"/>
      </dsp:txXfrm>
    </dsp:sp>
    <dsp:sp modelId="{616804D4-7870-46A6-B2A0-2CE8219FB9BB}">
      <dsp:nvSpPr>
        <dsp:cNvPr id="0" name=""/>
        <dsp:cNvSpPr/>
      </dsp:nvSpPr>
      <dsp:spPr>
        <a:xfrm>
          <a:off x="146530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02</a:t>
          </a:r>
        </a:p>
      </dsp:txBody>
      <dsp:txXfrm>
        <a:off x="1465306" y="368558"/>
        <a:ext cx="1352758" cy="649324"/>
      </dsp:txXfrm>
    </dsp:sp>
    <dsp:sp modelId="{8BCFB43A-7A5D-4907-941A-0C0C83EF4B4F}">
      <dsp:nvSpPr>
        <dsp:cNvPr id="0" name=""/>
        <dsp:cNvSpPr/>
      </dsp:nvSpPr>
      <dsp:spPr>
        <a:xfrm>
          <a:off x="2926286" y="368558"/>
          <a:ext cx="1352758" cy="1623310"/>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de-DE" sz="1100" b="1" i="0" kern="1200" noProof="0" dirty="0"/>
            <a:t>Globalisierung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926286" y="1017882"/>
        <a:ext cx="1352758" cy="973986"/>
      </dsp:txXfrm>
    </dsp:sp>
    <dsp:sp modelId="{F28DF6BC-2DCA-4F8F-91E2-A362C5473532}">
      <dsp:nvSpPr>
        <dsp:cNvPr id="0" name=""/>
        <dsp:cNvSpPr/>
      </dsp:nvSpPr>
      <dsp:spPr>
        <a:xfrm>
          <a:off x="292628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2926286" y="368558"/>
        <a:ext cx="1352758" cy="649324"/>
      </dsp:txXfrm>
    </dsp:sp>
    <dsp:sp modelId="{C4A2D9FD-3FFA-4CBE-9E4F-004229F35DEC}">
      <dsp:nvSpPr>
        <dsp:cNvPr id="0" name=""/>
        <dsp:cNvSpPr/>
      </dsp:nvSpPr>
      <dsp:spPr>
        <a:xfrm>
          <a:off x="4387265" y="368558"/>
          <a:ext cx="1352758" cy="1623310"/>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Klimawandel</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387265" y="1017882"/>
        <a:ext cx="1352758" cy="973986"/>
      </dsp:txXfrm>
    </dsp:sp>
    <dsp:sp modelId="{06E3B730-F1E1-4C31-AA88-978153A3C3F4}">
      <dsp:nvSpPr>
        <dsp:cNvPr id="0" name=""/>
        <dsp:cNvSpPr/>
      </dsp:nvSpPr>
      <dsp:spPr>
        <a:xfrm>
          <a:off x="2945238"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03</a:t>
          </a:r>
        </a:p>
      </dsp:txBody>
      <dsp:txXfrm>
        <a:off x="2945238" y="385259"/>
        <a:ext cx="1352758" cy="649324"/>
      </dsp:txXfrm>
    </dsp:sp>
    <dsp:sp modelId="{166E0798-03A4-4980-8A23-C4DD7503F72C}">
      <dsp:nvSpPr>
        <dsp:cNvPr id="0" name=""/>
        <dsp:cNvSpPr/>
      </dsp:nvSpPr>
      <dsp:spPr>
        <a:xfrm>
          <a:off x="5848244" y="368558"/>
          <a:ext cx="1352758" cy="1623310"/>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COVID19 </a:t>
          </a:r>
          <a:r>
            <a:rPr lang="de-DE" sz="1100" b="1" kern="1200" dirty="0">
              <a:solidFill>
                <a:schemeClr val="bg1"/>
              </a:solidFill>
            </a:rPr>
            <a:t>P</a:t>
          </a:r>
          <a:r>
            <a:rPr lang="sr-Latn-RS" sz="1100" b="1" kern="1200" dirty="0">
              <a:solidFill>
                <a:schemeClr val="bg1"/>
              </a:solidFill>
            </a:rPr>
            <a:t>andemi</a:t>
          </a:r>
          <a:r>
            <a:rPr lang="de-DE" sz="1100" b="1" kern="1200" dirty="0">
              <a:solidFill>
                <a:schemeClr val="bg1"/>
              </a:solidFill>
            </a:rPr>
            <a:t>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5848244" y="1017882"/>
        <a:ext cx="1352758" cy="973986"/>
      </dsp:txXfrm>
    </dsp:sp>
    <dsp:sp modelId="{23E3F2DC-471A-4ADF-8B75-839FF901E4EC}">
      <dsp:nvSpPr>
        <dsp:cNvPr id="0" name=""/>
        <dsp:cNvSpPr/>
      </dsp:nvSpPr>
      <dsp:spPr>
        <a:xfrm>
          <a:off x="4410370"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04</a:t>
          </a:r>
        </a:p>
      </dsp:txBody>
      <dsp:txXfrm>
        <a:off x="4410370" y="385259"/>
        <a:ext cx="1352758" cy="649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DA36-D3B9-4E0F-A8A9-8040F1AFFF08}">
      <dsp:nvSpPr>
        <dsp:cNvPr id="0" name=""/>
        <dsp:cNvSpPr/>
      </dsp:nvSpPr>
      <dsp:spPr>
        <a:xfrm>
          <a:off x="0" y="2228734"/>
          <a:ext cx="11146542" cy="0"/>
        </a:xfrm>
        <a:prstGeom prst="line">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031E730-A8BA-4AC5-94AC-D9D0DD4636DA}">
      <dsp:nvSpPr>
        <dsp:cNvPr id="0" name=""/>
        <dsp:cNvSpPr/>
      </dsp:nvSpPr>
      <dsp:spPr>
        <a:xfrm rot="8100000">
          <a:off x="82848" y="513636"/>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0FDCC3-50D1-4167-AF3E-2A0593B98DD6}">
      <dsp:nvSpPr>
        <dsp:cNvPr id="0" name=""/>
        <dsp:cNvSpPr/>
      </dsp:nvSpPr>
      <dsp:spPr>
        <a:xfrm>
          <a:off x="119264" y="550051"/>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11159-E849-4131-A8E0-1E4082177FCE}">
      <dsp:nvSpPr>
        <dsp:cNvPr id="0" name=""/>
        <dsp:cNvSpPr/>
      </dsp:nvSpPr>
      <dsp:spPr>
        <a:xfrm>
          <a:off x="535387" y="852878"/>
          <a:ext cx="4622049"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noProof="0" dirty="0"/>
            <a:t>47% </a:t>
          </a:r>
          <a:r>
            <a:rPr lang="de-DE" sz="1600" kern="1200" noProof="0" dirty="0"/>
            <a:t>aller in den USA Beschäftigten arbeiten auf Arbeitsplätzen, die innerhalb der kommenden zehn bis zwanzig Jahren von Computern und Algorithmen übernommen werden könnten</a:t>
          </a:r>
          <a:endParaRPr lang="en-US" sz="1600" kern="1200" noProof="0" dirty="0"/>
        </a:p>
      </dsp:txBody>
      <dsp:txXfrm>
        <a:off x="535387" y="852878"/>
        <a:ext cx="4622049" cy="1319410"/>
      </dsp:txXfrm>
    </dsp:sp>
    <dsp:sp modelId="{56A4BFB3-C916-44EE-9101-2766EA2EFE27}">
      <dsp:nvSpPr>
        <dsp:cNvPr id="0" name=""/>
        <dsp:cNvSpPr/>
      </dsp:nvSpPr>
      <dsp:spPr>
        <a:xfrm>
          <a:off x="535387" y="389301"/>
          <a:ext cx="4622049"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13</a:t>
          </a:r>
        </a:p>
        <a:p>
          <a:pPr marL="0" lvl="0" indent="0" algn="l" defTabSz="711200">
            <a:lnSpc>
              <a:spcPct val="90000"/>
            </a:lnSpc>
            <a:spcBef>
              <a:spcPct val="0"/>
            </a:spcBef>
            <a:spcAft>
              <a:spcPct val="35000"/>
            </a:spcAft>
            <a:buNone/>
            <a:defRPr b="1"/>
          </a:pPr>
          <a:r>
            <a:rPr lang="en-US" sz="1600" i="1" kern="1200" noProof="0" dirty="0"/>
            <a:t>Frey and Osborne</a:t>
          </a:r>
        </a:p>
      </dsp:txBody>
      <dsp:txXfrm>
        <a:off x="535387" y="389301"/>
        <a:ext cx="4622049" cy="463576"/>
      </dsp:txXfrm>
    </dsp:sp>
    <dsp:sp modelId="{94089269-18C6-4D44-A9EA-5B6CE9D5CCD8}">
      <dsp:nvSpPr>
        <dsp:cNvPr id="0" name=""/>
        <dsp:cNvSpPr/>
      </dsp:nvSpPr>
      <dsp:spPr>
        <a:xfrm>
          <a:off x="246747" y="909323"/>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1F39BD-4CA7-4C31-88C0-1D2015788B40}">
      <dsp:nvSpPr>
        <dsp:cNvPr id="0" name=""/>
        <dsp:cNvSpPr/>
      </dsp:nvSpPr>
      <dsp:spPr>
        <a:xfrm>
          <a:off x="205025"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E8D7F0-AB9D-4810-9F32-E810446BBB23}">
      <dsp:nvSpPr>
        <dsp:cNvPr id="0" name=""/>
        <dsp:cNvSpPr/>
      </dsp:nvSpPr>
      <dsp:spPr>
        <a:xfrm rot="18900000">
          <a:off x="2856793" y="3616033"/>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35599B-32FA-491D-9A66-98555ABA327A}">
      <dsp:nvSpPr>
        <dsp:cNvPr id="0" name=""/>
        <dsp:cNvSpPr/>
      </dsp:nvSpPr>
      <dsp:spPr>
        <a:xfrm>
          <a:off x="2893209" y="3652449"/>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D13D2-82AC-4187-A301-EC2660A0CB4A}">
      <dsp:nvSpPr>
        <dsp:cNvPr id="0" name=""/>
        <dsp:cNvSpPr/>
      </dsp:nvSpPr>
      <dsp:spPr>
        <a:xfrm>
          <a:off x="3304248" y="2406288"/>
          <a:ext cx="4622049"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de-DE" sz="1600" kern="1200" noProof="0" dirty="0"/>
            <a:t>Für Europa beträgt der Anteil der prospektiv automatisierbaren Tätigkeiten zwischen 45 % und knapp über 60 %</a:t>
          </a:r>
          <a:r>
            <a:rPr lang="sr-Latn-RS" sz="1600" kern="1200" noProof="0" dirty="0"/>
            <a:t>.</a:t>
          </a:r>
          <a:endParaRPr lang="en-US" sz="1600" kern="1200" noProof="0" dirty="0"/>
        </a:p>
      </dsp:txBody>
      <dsp:txXfrm>
        <a:off x="3304248" y="2406288"/>
        <a:ext cx="4622049" cy="1319410"/>
      </dsp:txXfrm>
    </dsp:sp>
    <dsp:sp modelId="{126469B3-018C-4E1F-91E9-4B24E2FD32E9}">
      <dsp:nvSpPr>
        <dsp:cNvPr id="0" name=""/>
        <dsp:cNvSpPr/>
      </dsp:nvSpPr>
      <dsp:spPr>
        <a:xfrm>
          <a:off x="3304248" y="3725699"/>
          <a:ext cx="4622049"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sr-Latn-RS" sz="1600" i="1" kern="1200" dirty="0" err="1"/>
            <a:t>Bowles</a:t>
          </a:r>
          <a:endParaRPr lang="sr-Latn-RS" sz="1600" i="1" kern="1200" dirty="0"/>
        </a:p>
        <a:p>
          <a:pPr marL="0" lvl="0" indent="0" algn="l" defTabSz="711200">
            <a:lnSpc>
              <a:spcPct val="90000"/>
            </a:lnSpc>
            <a:spcBef>
              <a:spcPct val="0"/>
            </a:spcBef>
            <a:spcAft>
              <a:spcPct val="35000"/>
            </a:spcAft>
            <a:buNone/>
            <a:defRPr b="1"/>
          </a:pPr>
          <a:r>
            <a:rPr lang="en-US" sz="1600" kern="1200" dirty="0"/>
            <a:t>201</a:t>
          </a:r>
          <a:r>
            <a:rPr lang="sr-Latn-RS" sz="1600" kern="1200" dirty="0"/>
            <a:t>4</a:t>
          </a:r>
        </a:p>
      </dsp:txBody>
      <dsp:txXfrm>
        <a:off x="3304248" y="3725699"/>
        <a:ext cx="4622049" cy="463576"/>
      </dsp:txXfrm>
    </dsp:sp>
    <dsp:sp modelId="{F986458E-9B78-41E5-9C95-CBCEBB74DD93}">
      <dsp:nvSpPr>
        <dsp:cNvPr id="0" name=""/>
        <dsp:cNvSpPr/>
      </dsp:nvSpPr>
      <dsp:spPr>
        <a:xfrm>
          <a:off x="3020692" y="2228734"/>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EF145A-5A5D-4F1A-84AB-F73DBEDCDA45}">
      <dsp:nvSpPr>
        <dsp:cNvPr id="0" name=""/>
        <dsp:cNvSpPr/>
      </dsp:nvSpPr>
      <dsp:spPr>
        <a:xfrm>
          <a:off x="2978970"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5415F-2463-4D16-8C4C-629B2828623D}">
      <dsp:nvSpPr>
        <dsp:cNvPr id="0" name=""/>
        <dsp:cNvSpPr/>
      </dsp:nvSpPr>
      <dsp:spPr>
        <a:xfrm rot="8100000">
          <a:off x="6327248" y="1102446"/>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C3C250-064F-40CE-B147-56C20BAF184B}">
      <dsp:nvSpPr>
        <dsp:cNvPr id="0" name=""/>
        <dsp:cNvSpPr/>
      </dsp:nvSpPr>
      <dsp:spPr>
        <a:xfrm>
          <a:off x="6363664" y="1138862"/>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FBBAE-D49F-4885-A3EC-82235E131C84}">
      <dsp:nvSpPr>
        <dsp:cNvPr id="0" name=""/>
        <dsp:cNvSpPr/>
      </dsp:nvSpPr>
      <dsp:spPr>
        <a:xfrm>
          <a:off x="6753474" y="-1244111"/>
          <a:ext cx="4375324" cy="6584782"/>
        </a:xfrm>
        <a:prstGeom prst="rect">
          <a:avLst/>
        </a:prstGeom>
        <a:noFill/>
        <a:ln>
          <a:noFill/>
        </a:ln>
        <a:effectLst/>
      </dsp:spPr>
      <dsp:style>
        <a:lnRef idx="0">
          <a:scrgbClr r="0" g="0" b="0"/>
        </a:lnRef>
        <a:fillRef idx="0">
          <a:scrgbClr r="0" g="0" b="0"/>
        </a:fillRef>
        <a:effectRef idx="0">
          <a:scrgbClr r="0" g="0" b="0"/>
        </a:effectRef>
        <a:fontRef idx="minor"/>
      </dsp:style>
    </dsp:sp>
    <dsp:sp modelId="{FCE1C0E8-689A-4AEC-96D9-B6E47A4B671D}">
      <dsp:nvSpPr>
        <dsp:cNvPr id="0" name=""/>
        <dsp:cNvSpPr/>
      </dsp:nvSpPr>
      <dsp:spPr>
        <a:xfrm>
          <a:off x="6753474" y="0"/>
          <a:ext cx="4375324" cy="2313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16</a:t>
          </a:r>
        </a:p>
        <a:p>
          <a:pPr marL="0" lvl="0" indent="0" algn="l" defTabSz="711200">
            <a:lnSpc>
              <a:spcPct val="90000"/>
            </a:lnSpc>
            <a:spcBef>
              <a:spcPct val="0"/>
            </a:spcBef>
            <a:spcAft>
              <a:spcPct val="35000"/>
            </a:spcAft>
            <a:buNone/>
            <a:defRPr b="1"/>
          </a:pPr>
          <a:r>
            <a:rPr lang="en-US" sz="1600" kern="1200" noProof="0" dirty="0" err="1"/>
            <a:t>Arntz</a:t>
          </a:r>
          <a:r>
            <a:rPr lang="en-US" sz="1600" kern="1200" noProof="0" dirty="0"/>
            <a:t>, Gregory and </a:t>
          </a:r>
          <a:r>
            <a:rPr lang="en-US" sz="1600" kern="1200" noProof="0" dirty="0" err="1"/>
            <a:t>Zierahn</a:t>
          </a:r>
          <a:endParaRPr lang="en-US" sz="1600" kern="1200" noProof="0" dirty="0"/>
        </a:p>
        <a:p>
          <a:pPr marL="0" lvl="0" indent="0" algn="l" defTabSz="711200">
            <a:lnSpc>
              <a:spcPct val="90000"/>
            </a:lnSpc>
            <a:spcBef>
              <a:spcPct val="0"/>
            </a:spcBef>
            <a:spcAft>
              <a:spcPct val="35000"/>
            </a:spcAft>
            <a:buNone/>
          </a:pPr>
          <a:r>
            <a:rPr lang="de-DE" sz="1600" kern="1200" noProof="0" dirty="0"/>
            <a:t>In den OECD Staaten besteht für </a:t>
          </a:r>
          <a:r>
            <a:rPr lang="en-US" sz="1600" kern="1200" noProof="0" dirty="0"/>
            <a:t>9 % der </a:t>
          </a:r>
          <a:r>
            <a:rPr lang="de-DE" sz="1600" kern="1200" noProof="0" dirty="0"/>
            <a:t>Tätigkeiten ein hohes Automatisierungsrisiko, während für weitere 25 % der Tätigkeiten damit zu rechnen ist, dass 50 % bis 75 % ihrer Aufgaben sich aufgrund der Automatisierung signifikant verändern werden</a:t>
          </a:r>
          <a:r>
            <a:rPr lang="sr-Latn-RS" sz="1600" kern="1200" noProof="0" dirty="0"/>
            <a:t>.</a:t>
          </a:r>
          <a:r>
            <a:rPr lang="en-US" sz="1600" kern="1200" noProof="0" dirty="0"/>
            <a:t> </a:t>
          </a:r>
          <a:endParaRPr lang="en-US" sz="1600" i="1" kern="1200" noProof="0" dirty="0"/>
        </a:p>
      </dsp:txBody>
      <dsp:txXfrm>
        <a:off x="6753474" y="0"/>
        <a:ext cx="4375324" cy="2313572"/>
      </dsp:txXfrm>
    </dsp:sp>
    <dsp:sp modelId="{745C31E5-130B-4327-B4CB-01E2EE9E689D}">
      <dsp:nvSpPr>
        <dsp:cNvPr id="0" name=""/>
        <dsp:cNvSpPr/>
      </dsp:nvSpPr>
      <dsp:spPr>
        <a:xfrm flipH="1">
          <a:off x="6481868" y="1457545"/>
          <a:ext cx="0" cy="122629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263A8F-B071-4F5E-A7BC-09ED5F8AB47B}">
      <dsp:nvSpPr>
        <dsp:cNvPr id="0" name=""/>
        <dsp:cNvSpPr/>
      </dsp:nvSpPr>
      <dsp:spPr>
        <a:xfrm flipH="1">
          <a:off x="6458923" y="2691622"/>
          <a:ext cx="45890" cy="7755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4327" y="368558"/>
          <a:ext cx="1352758" cy="1623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Font typeface="+mj-lt"/>
            <a:buNone/>
          </a:pPr>
          <a:r>
            <a:rPr lang="en-US" sz="1100" b="1" kern="1200" dirty="0" err="1">
              <a:solidFill>
                <a:schemeClr val="bg1"/>
              </a:solidFill>
            </a:rPr>
            <a:t>Beschleunigter</a:t>
          </a:r>
          <a:r>
            <a:rPr lang="en-US" sz="1100" b="1" kern="1200" dirty="0">
              <a:solidFill>
                <a:schemeClr val="bg1"/>
              </a:solidFill>
            </a:rPr>
            <a:t> </a:t>
          </a:r>
          <a:r>
            <a:rPr lang="en-US" sz="1100" b="1" kern="1200" dirty="0" err="1">
              <a:solidFill>
                <a:schemeClr val="bg1"/>
              </a:solidFill>
            </a:rPr>
            <a:t>technologischer</a:t>
          </a:r>
          <a:r>
            <a:rPr lang="en-US" sz="1100" b="1" kern="1200" dirty="0">
              <a:solidFill>
                <a:schemeClr val="bg1"/>
              </a:solidFill>
            </a:rPr>
            <a:t> </a:t>
          </a:r>
          <a:r>
            <a:rPr lang="en-US" sz="1100" b="1" kern="1200" dirty="0" err="1">
              <a:solidFill>
                <a:schemeClr val="bg1"/>
              </a:solidFill>
            </a:rPr>
            <a:t>Wandel</a:t>
          </a:r>
          <a:endParaRPr lang="en-GB" sz="1100" b="1" kern="1200" dirty="0">
            <a:solidFill>
              <a:schemeClr val="bg1"/>
            </a:solidFill>
          </a:endParaRPr>
        </a:p>
      </dsp:txBody>
      <dsp:txXfrm>
        <a:off x="4327" y="1017882"/>
        <a:ext cx="1352758" cy="973986"/>
      </dsp:txXfrm>
    </dsp:sp>
    <dsp:sp modelId="{BEDD5812-1115-4B8A-A19D-85AAFE354974}">
      <dsp:nvSpPr>
        <dsp:cNvPr id="0" name=""/>
        <dsp:cNvSpPr/>
      </dsp:nvSpPr>
      <dsp:spPr>
        <a:xfrm>
          <a:off x="4327"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a:t>01</a:t>
          </a:r>
        </a:p>
      </dsp:txBody>
      <dsp:txXfrm>
        <a:off x="4327" y="368558"/>
        <a:ext cx="1352758" cy="649324"/>
      </dsp:txXfrm>
    </dsp:sp>
    <dsp:sp modelId="{9C5372CC-55F9-41A2-B2A6-1914F78C1795}">
      <dsp:nvSpPr>
        <dsp:cNvPr id="0" name=""/>
        <dsp:cNvSpPr/>
      </dsp:nvSpPr>
      <dsp:spPr>
        <a:xfrm>
          <a:off x="1465306" y="368558"/>
          <a:ext cx="1352758" cy="1623310"/>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en-US" sz="1100" b="1" i="0" kern="1200" noProof="0" dirty="0" err="1"/>
            <a:t>Demografischer</a:t>
          </a:r>
          <a:r>
            <a:rPr lang="en-US" sz="1100" b="1" i="0" kern="1200" noProof="0" dirty="0"/>
            <a:t> </a:t>
          </a:r>
          <a:r>
            <a:rPr lang="en-US" sz="1100" b="1" i="0" kern="1200" noProof="0" dirty="0" err="1"/>
            <a:t>Wandel</a:t>
          </a:r>
          <a:endParaRPr lang="en-GB" sz="1100" b="0" i="0" kern="1200" dirty="0"/>
        </a:p>
      </dsp:txBody>
      <dsp:txXfrm>
        <a:off x="1465306" y="1017882"/>
        <a:ext cx="1352758" cy="973986"/>
      </dsp:txXfrm>
    </dsp:sp>
    <dsp:sp modelId="{616804D4-7870-46A6-B2A0-2CE8219FB9BB}">
      <dsp:nvSpPr>
        <dsp:cNvPr id="0" name=""/>
        <dsp:cNvSpPr/>
      </dsp:nvSpPr>
      <dsp:spPr>
        <a:xfrm>
          <a:off x="146530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02</a:t>
          </a:r>
        </a:p>
      </dsp:txBody>
      <dsp:txXfrm>
        <a:off x="1465306" y="368558"/>
        <a:ext cx="1352758" cy="649324"/>
      </dsp:txXfrm>
    </dsp:sp>
    <dsp:sp modelId="{8BCFB43A-7A5D-4907-941A-0C0C83EF4B4F}">
      <dsp:nvSpPr>
        <dsp:cNvPr id="0" name=""/>
        <dsp:cNvSpPr/>
      </dsp:nvSpPr>
      <dsp:spPr>
        <a:xfrm>
          <a:off x="2926286" y="368558"/>
          <a:ext cx="1352758" cy="1623310"/>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de-DE" sz="1100" b="1" i="0" kern="1200" noProof="0" dirty="0"/>
            <a:t>Globalisierung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926286" y="1017882"/>
        <a:ext cx="1352758" cy="973986"/>
      </dsp:txXfrm>
    </dsp:sp>
    <dsp:sp modelId="{F28DF6BC-2DCA-4F8F-91E2-A362C5473532}">
      <dsp:nvSpPr>
        <dsp:cNvPr id="0" name=""/>
        <dsp:cNvSpPr/>
      </dsp:nvSpPr>
      <dsp:spPr>
        <a:xfrm>
          <a:off x="292628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2926286" y="368558"/>
        <a:ext cx="1352758" cy="649324"/>
      </dsp:txXfrm>
    </dsp:sp>
    <dsp:sp modelId="{C4A2D9FD-3FFA-4CBE-9E4F-004229F35DEC}">
      <dsp:nvSpPr>
        <dsp:cNvPr id="0" name=""/>
        <dsp:cNvSpPr/>
      </dsp:nvSpPr>
      <dsp:spPr>
        <a:xfrm>
          <a:off x="4387265" y="368558"/>
          <a:ext cx="1352758" cy="1623310"/>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Klimawandel</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387265" y="1017882"/>
        <a:ext cx="1352758" cy="973986"/>
      </dsp:txXfrm>
    </dsp:sp>
    <dsp:sp modelId="{06E3B730-F1E1-4C31-AA88-978153A3C3F4}">
      <dsp:nvSpPr>
        <dsp:cNvPr id="0" name=""/>
        <dsp:cNvSpPr/>
      </dsp:nvSpPr>
      <dsp:spPr>
        <a:xfrm>
          <a:off x="2945238"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03</a:t>
          </a:r>
        </a:p>
      </dsp:txBody>
      <dsp:txXfrm>
        <a:off x="2945238" y="385259"/>
        <a:ext cx="1352758" cy="649324"/>
      </dsp:txXfrm>
    </dsp:sp>
    <dsp:sp modelId="{166E0798-03A4-4980-8A23-C4DD7503F72C}">
      <dsp:nvSpPr>
        <dsp:cNvPr id="0" name=""/>
        <dsp:cNvSpPr/>
      </dsp:nvSpPr>
      <dsp:spPr>
        <a:xfrm>
          <a:off x="5848244" y="368558"/>
          <a:ext cx="1352758" cy="1623310"/>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COVID19 </a:t>
          </a:r>
          <a:r>
            <a:rPr lang="de-DE" sz="1100" b="1" kern="1200" dirty="0">
              <a:solidFill>
                <a:schemeClr val="bg1"/>
              </a:solidFill>
            </a:rPr>
            <a:t>P</a:t>
          </a:r>
          <a:r>
            <a:rPr lang="sr-Latn-RS" sz="1100" b="1" kern="1200" dirty="0">
              <a:solidFill>
                <a:schemeClr val="bg1"/>
              </a:solidFill>
            </a:rPr>
            <a:t>andemi</a:t>
          </a:r>
          <a:r>
            <a:rPr lang="de-DE" sz="1100" b="1" kern="1200" dirty="0">
              <a:solidFill>
                <a:schemeClr val="bg1"/>
              </a:solidFill>
            </a:rPr>
            <a:t>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5848244" y="1017882"/>
        <a:ext cx="1352758" cy="973986"/>
      </dsp:txXfrm>
    </dsp:sp>
    <dsp:sp modelId="{23E3F2DC-471A-4ADF-8B75-839FF901E4EC}">
      <dsp:nvSpPr>
        <dsp:cNvPr id="0" name=""/>
        <dsp:cNvSpPr/>
      </dsp:nvSpPr>
      <dsp:spPr>
        <a:xfrm>
          <a:off x="4410370"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04</a:t>
          </a:r>
        </a:p>
      </dsp:txBody>
      <dsp:txXfrm>
        <a:off x="4410370" y="385259"/>
        <a:ext cx="1352758" cy="649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4327" y="368558"/>
          <a:ext cx="1352758" cy="1623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Font typeface="+mj-lt"/>
            <a:buNone/>
          </a:pPr>
          <a:r>
            <a:rPr lang="en-US" sz="1100" b="1" kern="1200" dirty="0" err="1">
              <a:solidFill>
                <a:schemeClr val="bg1"/>
              </a:solidFill>
            </a:rPr>
            <a:t>Beschleunigter</a:t>
          </a:r>
          <a:r>
            <a:rPr lang="en-US" sz="1100" b="1" kern="1200" dirty="0">
              <a:solidFill>
                <a:schemeClr val="bg1"/>
              </a:solidFill>
            </a:rPr>
            <a:t> </a:t>
          </a:r>
          <a:r>
            <a:rPr lang="en-US" sz="1100" b="1" kern="1200" dirty="0" err="1">
              <a:solidFill>
                <a:schemeClr val="bg1"/>
              </a:solidFill>
            </a:rPr>
            <a:t>technologischer</a:t>
          </a:r>
          <a:r>
            <a:rPr lang="en-US" sz="1100" b="1" kern="1200" dirty="0">
              <a:solidFill>
                <a:schemeClr val="bg1"/>
              </a:solidFill>
            </a:rPr>
            <a:t> </a:t>
          </a:r>
          <a:r>
            <a:rPr lang="en-US" sz="1100" b="1" kern="1200" dirty="0" err="1">
              <a:solidFill>
                <a:schemeClr val="bg1"/>
              </a:solidFill>
            </a:rPr>
            <a:t>Wandel</a:t>
          </a:r>
          <a:endParaRPr lang="en-GB" sz="1100" b="1" kern="1200" dirty="0">
            <a:solidFill>
              <a:schemeClr val="bg1"/>
            </a:solidFill>
          </a:endParaRPr>
        </a:p>
      </dsp:txBody>
      <dsp:txXfrm>
        <a:off x="4327" y="1017882"/>
        <a:ext cx="1352758" cy="973986"/>
      </dsp:txXfrm>
    </dsp:sp>
    <dsp:sp modelId="{BEDD5812-1115-4B8A-A19D-85AAFE354974}">
      <dsp:nvSpPr>
        <dsp:cNvPr id="0" name=""/>
        <dsp:cNvSpPr/>
      </dsp:nvSpPr>
      <dsp:spPr>
        <a:xfrm>
          <a:off x="4327"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a:t>01</a:t>
          </a:r>
        </a:p>
      </dsp:txBody>
      <dsp:txXfrm>
        <a:off x="4327" y="368558"/>
        <a:ext cx="1352758" cy="649324"/>
      </dsp:txXfrm>
    </dsp:sp>
    <dsp:sp modelId="{9C5372CC-55F9-41A2-B2A6-1914F78C1795}">
      <dsp:nvSpPr>
        <dsp:cNvPr id="0" name=""/>
        <dsp:cNvSpPr/>
      </dsp:nvSpPr>
      <dsp:spPr>
        <a:xfrm>
          <a:off x="1465306" y="368558"/>
          <a:ext cx="1352758" cy="1623310"/>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en-US" sz="1100" b="1" i="0" kern="1200" noProof="0" dirty="0" err="1"/>
            <a:t>Demografischer</a:t>
          </a:r>
          <a:r>
            <a:rPr lang="en-US" sz="1100" b="1" i="0" kern="1200" noProof="0" dirty="0"/>
            <a:t> </a:t>
          </a:r>
          <a:r>
            <a:rPr lang="en-US" sz="1100" b="1" i="0" kern="1200" noProof="0" dirty="0" err="1"/>
            <a:t>Wandel</a:t>
          </a:r>
          <a:endParaRPr lang="en-GB" sz="1100" b="0" i="0" kern="1200" dirty="0"/>
        </a:p>
      </dsp:txBody>
      <dsp:txXfrm>
        <a:off x="1465306" y="1017882"/>
        <a:ext cx="1352758" cy="973986"/>
      </dsp:txXfrm>
    </dsp:sp>
    <dsp:sp modelId="{616804D4-7870-46A6-B2A0-2CE8219FB9BB}">
      <dsp:nvSpPr>
        <dsp:cNvPr id="0" name=""/>
        <dsp:cNvSpPr/>
      </dsp:nvSpPr>
      <dsp:spPr>
        <a:xfrm>
          <a:off x="146530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02</a:t>
          </a:r>
        </a:p>
      </dsp:txBody>
      <dsp:txXfrm>
        <a:off x="1465306" y="368558"/>
        <a:ext cx="1352758" cy="649324"/>
      </dsp:txXfrm>
    </dsp:sp>
    <dsp:sp modelId="{8BCFB43A-7A5D-4907-941A-0C0C83EF4B4F}">
      <dsp:nvSpPr>
        <dsp:cNvPr id="0" name=""/>
        <dsp:cNvSpPr/>
      </dsp:nvSpPr>
      <dsp:spPr>
        <a:xfrm>
          <a:off x="2926286" y="368558"/>
          <a:ext cx="1352758" cy="1623310"/>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de-DE" sz="1100" b="1" i="0" kern="1200" noProof="0" dirty="0"/>
            <a:t>Globalisierung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926286" y="1017882"/>
        <a:ext cx="1352758" cy="973986"/>
      </dsp:txXfrm>
    </dsp:sp>
    <dsp:sp modelId="{F28DF6BC-2DCA-4F8F-91E2-A362C5473532}">
      <dsp:nvSpPr>
        <dsp:cNvPr id="0" name=""/>
        <dsp:cNvSpPr/>
      </dsp:nvSpPr>
      <dsp:spPr>
        <a:xfrm>
          <a:off x="292628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2926286" y="368558"/>
        <a:ext cx="1352758" cy="649324"/>
      </dsp:txXfrm>
    </dsp:sp>
    <dsp:sp modelId="{C4A2D9FD-3FFA-4CBE-9E4F-004229F35DEC}">
      <dsp:nvSpPr>
        <dsp:cNvPr id="0" name=""/>
        <dsp:cNvSpPr/>
      </dsp:nvSpPr>
      <dsp:spPr>
        <a:xfrm>
          <a:off x="4387265" y="368558"/>
          <a:ext cx="1352758" cy="1623310"/>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Klimawandel</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387265" y="1017882"/>
        <a:ext cx="1352758" cy="973986"/>
      </dsp:txXfrm>
    </dsp:sp>
    <dsp:sp modelId="{06E3B730-F1E1-4C31-AA88-978153A3C3F4}">
      <dsp:nvSpPr>
        <dsp:cNvPr id="0" name=""/>
        <dsp:cNvSpPr/>
      </dsp:nvSpPr>
      <dsp:spPr>
        <a:xfrm>
          <a:off x="2945238"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03</a:t>
          </a:r>
        </a:p>
      </dsp:txBody>
      <dsp:txXfrm>
        <a:off x="2945238" y="385259"/>
        <a:ext cx="1352758" cy="649324"/>
      </dsp:txXfrm>
    </dsp:sp>
    <dsp:sp modelId="{166E0798-03A4-4980-8A23-C4DD7503F72C}">
      <dsp:nvSpPr>
        <dsp:cNvPr id="0" name=""/>
        <dsp:cNvSpPr/>
      </dsp:nvSpPr>
      <dsp:spPr>
        <a:xfrm>
          <a:off x="5852572" y="368558"/>
          <a:ext cx="1352758" cy="1623310"/>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COVID19 </a:t>
          </a:r>
          <a:r>
            <a:rPr lang="de-DE" sz="1100" b="1" kern="1200" dirty="0">
              <a:solidFill>
                <a:schemeClr val="bg1"/>
              </a:solidFill>
            </a:rPr>
            <a:t>P</a:t>
          </a:r>
          <a:r>
            <a:rPr lang="sr-Latn-RS" sz="1100" b="1" kern="1200" dirty="0">
              <a:solidFill>
                <a:schemeClr val="bg1"/>
              </a:solidFill>
            </a:rPr>
            <a:t>andemi</a:t>
          </a:r>
          <a:r>
            <a:rPr lang="de-DE" sz="1100" b="1" kern="1200" dirty="0">
              <a:solidFill>
                <a:schemeClr val="bg1"/>
              </a:solidFill>
            </a:rPr>
            <a:t>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5852572" y="1017882"/>
        <a:ext cx="1352758" cy="973986"/>
      </dsp:txXfrm>
    </dsp:sp>
    <dsp:sp modelId="{23E3F2DC-471A-4ADF-8B75-839FF901E4EC}">
      <dsp:nvSpPr>
        <dsp:cNvPr id="0" name=""/>
        <dsp:cNvSpPr/>
      </dsp:nvSpPr>
      <dsp:spPr>
        <a:xfrm>
          <a:off x="4410370"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04</a:t>
          </a:r>
        </a:p>
      </dsp:txBody>
      <dsp:txXfrm>
        <a:off x="4410370" y="385259"/>
        <a:ext cx="1352758" cy="649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4327" y="368558"/>
          <a:ext cx="1352758" cy="1623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Font typeface="+mj-lt"/>
            <a:buNone/>
          </a:pPr>
          <a:r>
            <a:rPr lang="en-US" sz="1100" b="1" kern="1200" dirty="0" err="1">
              <a:solidFill>
                <a:schemeClr val="bg1"/>
              </a:solidFill>
            </a:rPr>
            <a:t>Beschleunigter</a:t>
          </a:r>
          <a:r>
            <a:rPr lang="en-US" sz="1100" b="1" kern="1200" dirty="0">
              <a:solidFill>
                <a:schemeClr val="bg1"/>
              </a:solidFill>
            </a:rPr>
            <a:t> </a:t>
          </a:r>
          <a:r>
            <a:rPr lang="en-US" sz="1100" b="1" kern="1200" dirty="0" err="1">
              <a:solidFill>
                <a:schemeClr val="bg1"/>
              </a:solidFill>
            </a:rPr>
            <a:t>technologischer</a:t>
          </a:r>
          <a:r>
            <a:rPr lang="en-US" sz="1100" b="1" kern="1200" dirty="0">
              <a:solidFill>
                <a:schemeClr val="bg1"/>
              </a:solidFill>
            </a:rPr>
            <a:t> </a:t>
          </a:r>
          <a:r>
            <a:rPr lang="en-US" sz="1100" b="1" kern="1200" dirty="0" err="1">
              <a:solidFill>
                <a:schemeClr val="bg1"/>
              </a:solidFill>
            </a:rPr>
            <a:t>Wandel</a:t>
          </a:r>
          <a:endParaRPr lang="en-GB" sz="1100" b="1" kern="1200" dirty="0">
            <a:solidFill>
              <a:schemeClr val="bg1"/>
            </a:solidFill>
          </a:endParaRPr>
        </a:p>
      </dsp:txBody>
      <dsp:txXfrm>
        <a:off x="4327" y="1017882"/>
        <a:ext cx="1352758" cy="973986"/>
      </dsp:txXfrm>
    </dsp:sp>
    <dsp:sp modelId="{BEDD5812-1115-4B8A-A19D-85AAFE354974}">
      <dsp:nvSpPr>
        <dsp:cNvPr id="0" name=""/>
        <dsp:cNvSpPr/>
      </dsp:nvSpPr>
      <dsp:spPr>
        <a:xfrm>
          <a:off x="4327"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01</a:t>
          </a:r>
        </a:p>
      </dsp:txBody>
      <dsp:txXfrm>
        <a:off x="4327" y="368558"/>
        <a:ext cx="1352758" cy="649324"/>
      </dsp:txXfrm>
    </dsp:sp>
    <dsp:sp modelId="{9C5372CC-55F9-41A2-B2A6-1914F78C1795}">
      <dsp:nvSpPr>
        <dsp:cNvPr id="0" name=""/>
        <dsp:cNvSpPr/>
      </dsp:nvSpPr>
      <dsp:spPr>
        <a:xfrm>
          <a:off x="1465306" y="368558"/>
          <a:ext cx="1352758" cy="1623310"/>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en-US" sz="1100" b="1" i="0" kern="1200" noProof="0" dirty="0" err="1"/>
            <a:t>Demografischer</a:t>
          </a:r>
          <a:r>
            <a:rPr lang="en-US" sz="1100" b="1" i="0" kern="1200" noProof="0" dirty="0"/>
            <a:t> </a:t>
          </a:r>
          <a:r>
            <a:rPr lang="en-US" sz="1100" b="1" i="0" kern="1200" noProof="0" dirty="0" err="1"/>
            <a:t>Wandel</a:t>
          </a:r>
          <a:endParaRPr lang="en-GB" sz="1100" b="0" i="0" kern="1200" dirty="0"/>
        </a:p>
      </dsp:txBody>
      <dsp:txXfrm>
        <a:off x="1465306" y="1017882"/>
        <a:ext cx="1352758" cy="973986"/>
      </dsp:txXfrm>
    </dsp:sp>
    <dsp:sp modelId="{616804D4-7870-46A6-B2A0-2CE8219FB9BB}">
      <dsp:nvSpPr>
        <dsp:cNvPr id="0" name=""/>
        <dsp:cNvSpPr/>
      </dsp:nvSpPr>
      <dsp:spPr>
        <a:xfrm>
          <a:off x="146530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02</a:t>
          </a:r>
        </a:p>
      </dsp:txBody>
      <dsp:txXfrm>
        <a:off x="1465306" y="368558"/>
        <a:ext cx="1352758" cy="649324"/>
      </dsp:txXfrm>
    </dsp:sp>
    <dsp:sp modelId="{8BCFB43A-7A5D-4907-941A-0C0C83EF4B4F}">
      <dsp:nvSpPr>
        <dsp:cNvPr id="0" name=""/>
        <dsp:cNvSpPr/>
      </dsp:nvSpPr>
      <dsp:spPr>
        <a:xfrm>
          <a:off x="2926286" y="368558"/>
          <a:ext cx="1352758" cy="1623310"/>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de-DE" sz="1100" b="1" i="0" kern="1200" noProof="0" dirty="0"/>
            <a:t>Globalisierung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926286" y="1017882"/>
        <a:ext cx="1352758" cy="973986"/>
      </dsp:txXfrm>
    </dsp:sp>
    <dsp:sp modelId="{F28DF6BC-2DCA-4F8F-91E2-A362C5473532}">
      <dsp:nvSpPr>
        <dsp:cNvPr id="0" name=""/>
        <dsp:cNvSpPr/>
      </dsp:nvSpPr>
      <dsp:spPr>
        <a:xfrm>
          <a:off x="292628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2926286" y="368558"/>
        <a:ext cx="1352758" cy="649324"/>
      </dsp:txXfrm>
    </dsp:sp>
    <dsp:sp modelId="{C4A2D9FD-3FFA-4CBE-9E4F-004229F35DEC}">
      <dsp:nvSpPr>
        <dsp:cNvPr id="0" name=""/>
        <dsp:cNvSpPr/>
      </dsp:nvSpPr>
      <dsp:spPr>
        <a:xfrm>
          <a:off x="4387265" y="368558"/>
          <a:ext cx="1352758" cy="1623310"/>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Klimawandel</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387265" y="1017882"/>
        <a:ext cx="1352758" cy="973986"/>
      </dsp:txXfrm>
    </dsp:sp>
    <dsp:sp modelId="{06E3B730-F1E1-4C31-AA88-978153A3C3F4}">
      <dsp:nvSpPr>
        <dsp:cNvPr id="0" name=""/>
        <dsp:cNvSpPr/>
      </dsp:nvSpPr>
      <dsp:spPr>
        <a:xfrm>
          <a:off x="2945238"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03</a:t>
          </a:r>
        </a:p>
      </dsp:txBody>
      <dsp:txXfrm>
        <a:off x="2945238" y="385259"/>
        <a:ext cx="1352758" cy="649324"/>
      </dsp:txXfrm>
    </dsp:sp>
    <dsp:sp modelId="{166E0798-03A4-4980-8A23-C4DD7503F72C}">
      <dsp:nvSpPr>
        <dsp:cNvPr id="0" name=""/>
        <dsp:cNvSpPr/>
      </dsp:nvSpPr>
      <dsp:spPr>
        <a:xfrm>
          <a:off x="5848244" y="368558"/>
          <a:ext cx="1352758" cy="1623310"/>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COVID19 </a:t>
          </a:r>
          <a:r>
            <a:rPr lang="de-DE" sz="1100" b="1" kern="1200" dirty="0">
              <a:solidFill>
                <a:schemeClr val="bg1"/>
              </a:solidFill>
            </a:rPr>
            <a:t>P</a:t>
          </a:r>
          <a:r>
            <a:rPr lang="sr-Latn-RS" sz="1100" b="1" kern="1200" dirty="0">
              <a:solidFill>
                <a:schemeClr val="bg1"/>
              </a:solidFill>
            </a:rPr>
            <a:t>andemi</a:t>
          </a:r>
          <a:r>
            <a:rPr lang="de-DE" sz="1100" b="1" kern="1200" dirty="0">
              <a:solidFill>
                <a:schemeClr val="bg1"/>
              </a:solidFill>
            </a:rPr>
            <a:t>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5848244" y="1017882"/>
        <a:ext cx="1352758" cy="973986"/>
      </dsp:txXfrm>
    </dsp:sp>
    <dsp:sp modelId="{23E3F2DC-471A-4ADF-8B75-839FF901E4EC}">
      <dsp:nvSpPr>
        <dsp:cNvPr id="0" name=""/>
        <dsp:cNvSpPr/>
      </dsp:nvSpPr>
      <dsp:spPr>
        <a:xfrm>
          <a:off x="4410370"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04</a:t>
          </a:r>
        </a:p>
      </dsp:txBody>
      <dsp:txXfrm>
        <a:off x="4410370" y="385259"/>
        <a:ext cx="1352758" cy="649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4327" y="368558"/>
          <a:ext cx="1352758" cy="16233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Font typeface="+mj-lt"/>
            <a:buNone/>
          </a:pPr>
          <a:r>
            <a:rPr lang="en-US" sz="1100" b="1" kern="1200" dirty="0" err="1">
              <a:solidFill>
                <a:schemeClr val="bg1"/>
              </a:solidFill>
            </a:rPr>
            <a:t>Beschleunigter</a:t>
          </a:r>
          <a:r>
            <a:rPr lang="en-US" sz="1100" b="1" kern="1200" dirty="0">
              <a:solidFill>
                <a:schemeClr val="bg1"/>
              </a:solidFill>
            </a:rPr>
            <a:t> </a:t>
          </a:r>
          <a:r>
            <a:rPr lang="en-US" sz="1100" b="1" kern="1200" dirty="0" err="1">
              <a:solidFill>
                <a:schemeClr val="bg1"/>
              </a:solidFill>
            </a:rPr>
            <a:t>technologischer</a:t>
          </a:r>
          <a:r>
            <a:rPr lang="en-US" sz="1100" b="1" kern="1200" dirty="0">
              <a:solidFill>
                <a:schemeClr val="bg1"/>
              </a:solidFill>
            </a:rPr>
            <a:t> </a:t>
          </a:r>
          <a:r>
            <a:rPr lang="en-US" sz="1100" b="1" kern="1200" dirty="0" err="1">
              <a:solidFill>
                <a:schemeClr val="bg1"/>
              </a:solidFill>
            </a:rPr>
            <a:t>Wandel</a:t>
          </a:r>
          <a:endParaRPr lang="en-GB" sz="1100" b="1" kern="1200" dirty="0">
            <a:solidFill>
              <a:schemeClr val="bg1"/>
            </a:solidFill>
          </a:endParaRPr>
        </a:p>
      </dsp:txBody>
      <dsp:txXfrm>
        <a:off x="4327" y="1017882"/>
        <a:ext cx="1352758" cy="973986"/>
      </dsp:txXfrm>
    </dsp:sp>
    <dsp:sp modelId="{BEDD5812-1115-4B8A-A19D-85AAFE354974}">
      <dsp:nvSpPr>
        <dsp:cNvPr id="0" name=""/>
        <dsp:cNvSpPr/>
      </dsp:nvSpPr>
      <dsp:spPr>
        <a:xfrm>
          <a:off x="4327"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a:t>01</a:t>
          </a:r>
        </a:p>
      </dsp:txBody>
      <dsp:txXfrm>
        <a:off x="4327" y="368558"/>
        <a:ext cx="1352758" cy="649324"/>
      </dsp:txXfrm>
    </dsp:sp>
    <dsp:sp modelId="{9C5372CC-55F9-41A2-B2A6-1914F78C1795}">
      <dsp:nvSpPr>
        <dsp:cNvPr id="0" name=""/>
        <dsp:cNvSpPr/>
      </dsp:nvSpPr>
      <dsp:spPr>
        <a:xfrm>
          <a:off x="1465306" y="368558"/>
          <a:ext cx="1352758" cy="1623310"/>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en-US" sz="1100" b="1" i="0" kern="1200" noProof="0" dirty="0" err="1"/>
            <a:t>Demografischer</a:t>
          </a:r>
          <a:r>
            <a:rPr lang="en-US" sz="1100" b="1" i="0" kern="1200" noProof="0" dirty="0"/>
            <a:t> </a:t>
          </a:r>
          <a:r>
            <a:rPr lang="en-US" sz="1100" b="1" i="0" kern="1200" noProof="0" dirty="0" err="1"/>
            <a:t>Wandel</a:t>
          </a:r>
          <a:endParaRPr lang="en-GB" sz="1100" b="0" i="0" kern="1200" dirty="0"/>
        </a:p>
      </dsp:txBody>
      <dsp:txXfrm>
        <a:off x="1465306" y="1017882"/>
        <a:ext cx="1352758" cy="973986"/>
      </dsp:txXfrm>
    </dsp:sp>
    <dsp:sp modelId="{616804D4-7870-46A6-B2A0-2CE8219FB9BB}">
      <dsp:nvSpPr>
        <dsp:cNvPr id="0" name=""/>
        <dsp:cNvSpPr/>
      </dsp:nvSpPr>
      <dsp:spPr>
        <a:xfrm>
          <a:off x="146530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02</a:t>
          </a:r>
        </a:p>
      </dsp:txBody>
      <dsp:txXfrm>
        <a:off x="1465306" y="368558"/>
        <a:ext cx="1352758" cy="649324"/>
      </dsp:txXfrm>
    </dsp:sp>
    <dsp:sp modelId="{8BCFB43A-7A5D-4907-941A-0C0C83EF4B4F}">
      <dsp:nvSpPr>
        <dsp:cNvPr id="0" name=""/>
        <dsp:cNvSpPr/>
      </dsp:nvSpPr>
      <dsp:spPr>
        <a:xfrm>
          <a:off x="2926286" y="368558"/>
          <a:ext cx="1352758" cy="1623310"/>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488950">
            <a:lnSpc>
              <a:spcPct val="90000"/>
            </a:lnSpc>
            <a:spcBef>
              <a:spcPct val="0"/>
            </a:spcBef>
            <a:spcAft>
              <a:spcPct val="35000"/>
            </a:spcAft>
            <a:buNone/>
          </a:pPr>
          <a:r>
            <a:rPr lang="de-DE" sz="1100" b="1" i="0" kern="1200" noProof="0" dirty="0"/>
            <a:t>Globalisierung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926286" y="1017882"/>
        <a:ext cx="1352758" cy="973986"/>
      </dsp:txXfrm>
    </dsp:sp>
    <dsp:sp modelId="{F28DF6BC-2DCA-4F8F-91E2-A362C5473532}">
      <dsp:nvSpPr>
        <dsp:cNvPr id="0" name=""/>
        <dsp:cNvSpPr/>
      </dsp:nvSpPr>
      <dsp:spPr>
        <a:xfrm>
          <a:off x="2926286" y="368558"/>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2926286" y="368558"/>
        <a:ext cx="1352758" cy="649324"/>
      </dsp:txXfrm>
    </dsp:sp>
    <dsp:sp modelId="{C4A2D9FD-3FFA-4CBE-9E4F-004229F35DEC}">
      <dsp:nvSpPr>
        <dsp:cNvPr id="0" name=""/>
        <dsp:cNvSpPr/>
      </dsp:nvSpPr>
      <dsp:spPr>
        <a:xfrm>
          <a:off x="4387265" y="368558"/>
          <a:ext cx="1352758" cy="1623310"/>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Klimawandel</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4387265" y="1017882"/>
        <a:ext cx="1352758" cy="973986"/>
      </dsp:txXfrm>
    </dsp:sp>
    <dsp:sp modelId="{06E3B730-F1E1-4C31-AA88-978153A3C3F4}">
      <dsp:nvSpPr>
        <dsp:cNvPr id="0" name=""/>
        <dsp:cNvSpPr/>
      </dsp:nvSpPr>
      <dsp:spPr>
        <a:xfrm>
          <a:off x="2945238"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03</a:t>
          </a:r>
        </a:p>
      </dsp:txBody>
      <dsp:txXfrm>
        <a:off x="2945238" y="385259"/>
        <a:ext cx="1352758" cy="649324"/>
      </dsp:txXfrm>
    </dsp:sp>
    <dsp:sp modelId="{166E0798-03A4-4980-8A23-C4DD7503F72C}">
      <dsp:nvSpPr>
        <dsp:cNvPr id="0" name=""/>
        <dsp:cNvSpPr/>
      </dsp:nvSpPr>
      <dsp:spPr>
        <a:xfrm>
          <a:off x="5848244" y="368558"/>
          <a:ext cx="1352758" cy="1623310"/>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622" tIns="0" rIns="133622"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COVID19 </a:t>
          </a:r>
          <a:r>
            <a:rPr lang="de-DE" sz="1100" b="1" kern="1200" dirty="0">
              <a:solidFill>
                <a:schemeClr val="bg1"/>
              </a:solidFill>
            </a:rPr>
            <a:t>P</a:t>
          </a:r>
          <a:r>
            <a:rPr lang="sr-Latn-RS" sz="1100" b="1" kern="1200" dirty="0">
              <a:solidFill>
                <a:schemeClr val="bg1"/>
              </a:solidFill>
            </a:rPr>
            <a:t>andemi</a:t>
          </a:r>
          <a:r>
            <a:rPr lang="de-DE" sz="1100" b="1" kern="1200" dirty="0">
              <a:solidFill>
                <a:schemeClr val="bg1"/>
              </a:solidFill>
            </a:rPr>
            <a:t>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5848244" y="1017882"/>
        <a:ext cx="1352758" cy="973986"/>
      </dsp:txXfrm>
    </dsp:sp>
    <dsp:sp modelId="{23E3F2DC-471A-4ADF-8B75-839FF901E4EC}">
      <dsp:nvSpPr>
        <dsp:cNvPr id="0" name=""/>
        <dsp:cNvSpPr/>
      </dsp:nvSpPr>
      <dsp:spPr>
        <a:xfrm>
          <a:off x="4410370" y="385259"/>
          <a:ext cx="1352758" cy="649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3622" tIns="165100" rIns="133622" bIns="165100" numCol="1" spcCol="1270" anchor="ctr" anchorCtr="0">
          <a:noAutofit/>
        </a:bodyPr>
        <a:lstStyle/>
        <a:p>
          <a:pPr marL="0" lvl="0" indent="0" algn="l" defTabSz="889000">
            <a:lnSpc>
              <a:spcPct val="90000"/>
            </a:lnSpc>
            <a:spcBef>
              <a:spcPct val="0"/>
            </a:spcBef>
            <a:spcAft>
              <a:spcPct val="35000"/>
            </a:spcAft>
            <a:buNone/>
          </a:pPr>
          <a:r>
            <a:rPr lang="en-GB" sz="2000" kern="1200" dirty="0"/>
            <a:t>04</a:t>
          </a:r>
        </a:p>
      </dsp:txBody>
      <dsp:txXfrm>
        <a:off x="4410370" y="385259"/>
        <a:ext cx="1352758" cy="6493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2022-08-17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https://www.bbc.com/news/world-us-canada-42170100</a:t>
            </a:r>
          </a:p>
          <a:p>
            <a:r>
              <a:rPr lang="sr-Latn-RS" dirty="0"/>
              <a:t>https://www.zdnet.com/article/robots-will-take-50-million-jobs-in-the-next-decade-these-are-the-skills-youll-need-to-stay-employed/</a:t>
            </a:r>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24782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1C489-CFAA-4246-9C33-AC002DAD2A2E}" type="slidenum">
              <a:rPr lang="en-GB" smtClean="0"/>
              <a:t>15</a:t>
            </a:fld>
            <a:endParaRPr lang="en-GB"/>
          </a:p>
        </p:txBody>
      </p:sp>
    </p:spTree>
    <p:extLst>
      <p:ext uri="{BB962C8B-B14F-4D97-AF65-F5344CB8AC3E}">
        <p14:creationId xmlns:p14="http://schemas.microsoft.com/office/powerpoint/2010/main" val="55943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16</a:t>
            </a:fld>
            <a:endParaRPr lang="lt-LT"/>
          </a:p>
        </p:txBody>
      </p:sp>
    </p:spTree>
    <p:extLst>
      <p:ext uri="{BB962C8B-B14F-4D97-AF65-F5344CB8AC3E}">
        <p14:creationId xmlns:p14="http://schemas.microsoft.com/office/powerpoint/2010/main" val="235742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3589398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9092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22</a:t>
            </a:fld>
            <a:endParaRPr lang="lt-LT"/>
          </a:p>
        </p:txBody>
      </p:sp>
    </p:spTree>
    <p:extLst>
      <p:ext uri="{BB962C8B-B14F-4D97-AF65-F5344CB8AC3E}">
        <p14:creationId xmlns:p14="http://schemas.microsoft.com/office/powerpoint/2010/main" val="234103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23</a:t>
            </a:fld>
            <a:endParaRPr lang="lt-LT"/>
          </a:p>
        </p:txBody>
      </p:sp>
    </p:spTree>
    <p:extLst>
      <p:ext uri="{BB962C8B-B14F-4D97-AF65-F5344CB8AC3E}">
        <p14:creationId xmlns:p14="http://schemas.microsoft.com/office/powerpoint/2010/main" val="64826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314329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27</a:t>
            </a:fld>
            <a:endParaRPr lang="lt-LT"/>
          </a:p>
        </p:txBody>
      </p:sp>
    </p:spTree>
    <p:extLst>
      <p:ext uri="{BB962C8B-B14F-4D97-AF65-F5344CB8AC3E}">
        <p14:creationId xmlns:p14="http://schemas.microsoft.com/office/powerpoint/2010/main" val="274494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28</a:t>
            </a:fld>
            <a:endParaRPr lang="lt-LT"/>
          </a:p>
        </p:txBody>
      </p:sp>
    </p:spTree>
    <p:extLst>
      <p:ext uri="{BB962C8B-B14F-4D97-AF65-F5344CB8AC3E}">
        <p14:creationId xmlns:p14="http://schemas.microsoft.com/office/powerpoint/2010/main" val="178742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3</a:t>
            </a:fld>
            <a:endParaRPr lang="lt-LT"/>
          </a:p>
        </p:txBody>
      </p:sp>
    </p:spTree>
    <p:extLst>
      <p:ext uri="{BB962C8B-B14F-4D97-AF65-F5344CB8AC3E}">
        <p14:creationId xmlns:p14="http://schemas.microsoft.com/office/powerpoint/2010/main" val="63332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29</a:t>
            </a:fld>
            <a:endParaRPr lang="lt-LT"/>
          </a:p>
        </p:txBody>
      </p:sp>
    </p:spTree>
    <p:extLst>
      <p:ext uri="{BB962C8B-B14F-4D97-AF65-F5344CB8AC3E}">
        <p14:creationId xmlns:p14="http://schemas.microsoft.com/office/powerpoint/2010/main" val="191866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8B5EF1-35E4-45FE-9DAD-AF734F73A515}" type="slidenum">
              <a:rPr lang="en-US" altLang="sr-Latn-RS"/>
              <a:pPr/>
              <a:t>34</a:t>
            </a:fld>
            <a:endParaRPr lang="en-US" altLang="sr-Latn-RS"/>
          </a:p>
        </p:txBody>
      </p:sp>
      <p:sp>
        <p:nvSpPr>
          <p:cNvPr id="40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a:p>
        </p:txBody>
      </p:sp>
    </p:spTree>
    <p:extLst>
      <p:ext uri="{BB962C8B-B14F-4D97-AF65-F5344CB8AC3E}">
        <p14:creationId xmlns:p14="http://schemas.microsoft.com/office/powerpoint/2010/main" val="46281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F2A99-8335-4AAC-9EFD-09FA6B9BBADF}" type="slidenum">
              <a:rPr kumimoji="0" lang="lt-LT"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lt-L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259383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dirty="0"/>
          </a:p>
        </p:txBody>
      </p:sp>
      <p:sp>
        <p:nvSpPr>
          <p:cNvPr id="4" name="Foliennummernplatzhalt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37733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7</a:t>
            </a:fld>
            <a:endParaRPr lang="lt-LT"/>
          </a:p>
        </p:txBody>
      </p:sp>
    </p:spTree>
    <p:extLst>
      <p:ext uri="{BB962C8B-B14F-4D97-AF65-F5344CB8AC3E}">
        <p14:creationId xmlns:p14="http://schemas.microsoft.com/office/powerpoint/2010/main" val="237254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353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Grafik</a:t>
            </a:r>
            <a:r>
              <a:rPr lang="en-US" dirty="0"/>
              <a:t> </a:t>
            </a:r>
            <a:r>
              <a:rPr lang="en-US" dirty="0" err="1"/>
              <a:t>verlinkt</a:t>
            </a:r>
            <a:r>
              <a:rPr lang="en-US" dirty="0"/>
              <a:t> auf: https://www.bundeskanzleramt.gv.at/themen/nachhaltige-entwicklung-agenda-2030.html</a:t>
            </a:r>
          </a:p>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421573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725714-764E-454E-B5BE-B60E19FBB410}" type="slidenum">
              <a:rPr lang="en-GB" smtClean="0"/>
              <a:t>10</a:t>
            </a:fld>
            <a:endParaRPr lang="en-GB"/>
          </a:p>
        </p:txBody>
      </p:sp>
    </p:spTree>
    <p:extLst>
      <p:ext uri="{BB962C8B-B14F-4D97-AF65-F5344CB8AC3E}">
        <p14:creationId xmlns:p14="http://schemas.microsoft.com/office/powerpoint/2010/main" val="330071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12</a:t>
            </a:fld>
            <a:endParaRPr lang="lt-LT"/>
          </a:p>
        </p:txBody>
      </p:sp>
    </p:spTree>
    <p:extLst>
      <p:ext uri="{BB962C8B-B14F-4D97-AF65-F5344CB8AC3E}">
        <p14:creationId xmlns:p14="http://schemas.microsoft.com/office/powerpoint/2010/main" val="1273827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‹Nr.›</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sr-Latn-RS"/>
          </a:p>
        </p:txBody>
      </p:sp>
    </p:spTree>
    <p:extLst>
      <p:ext uri="{BB962C8B-B14F-4D97-AF65-F5344CB8AC3E}">
        <p14:creationId xmlns:p14="http://schemas.microsoft.com/office/powerpoint/2010/main" val="216388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 id="214748366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udiovisual.ec.europa.eu/en/video/I-192114?&amp;lg=EN"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jpe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ideo" Target="https://www.youtube.com/embed/F289qpeZDgc?feature=oembed" TargetMode="Externa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video" Target="https://www.youtube.com/embed/8KenNOYOiq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hyperlink" Target="https://sagepub.com/journals-permission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sagepub.com/journals-permission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bundeskanzleramt.gv.at/themen/nachhaltige-entwicklung-agenda-2030.htm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n-US" dirty="0" err="1"/>
              <a:t>Wandel</a:t>
            </a:r>
            <a:r>
              <a:rPr lang="en-US" dirty="0"/>
              <a:t> und seine </a:t>
            </a:r>
            <a:r>
              <a:rPr lang="en-US" dirty="0" err="1"/>
              <a:t>Auswirkungen</a:t>
            </a:r>
            <a:r>
              <a:rPr lang="en-US" dirty="0"/>
              <a:t> auf die </a:t>
            </a:r>
            <a:r>
              <a:rPr lang="en-US" dirty="0" err="1"/>
              <a:t>Arbeitswelt</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74876" y="3780971"/>
            <a:ext cx="721033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latin typeface="Open Sans Light"/>
                <a:ea typeface="Open Sans Light"/>
                <a:cs typeface="Calibri"/>
              </a:rPr>
              <a:t>(</a:t>
            </a:r>
            <a:r>
              <a:rPr lang="en-US" sz="2400" b="1" dirty="0" err="1">
                <a:solidFill>
                  <a:srgbClr val="FFFFFF"/>
                </a:solidFill>
                <a:latin typeface="Open Sans Light"/>
                <a:ea typeface="Open Sans Light"/>
                <a:cs typeface="Calibri"/>
              </a:rPr>
              <a:t>basierend</a:t>
            </a:r>
            <a:r>
              <a:rPr lang="en-US" sz="2400" b="1" dirty="0">
                <a:solidFill>
                  <a:srgbClr val="FFFFFF"/>
                </a:solidFill>
                <a:latin typeface="Open Sans Light"/>
                <a:ea typeface="Open Sans Light"/>
                <a:cs typeface="Calibri"/>
              </a:rPr>
              <a:t> auf </a:t>
            </a:r>
            <a:r>
              <a:rPr lang="en-US" sz="2400" b="1" dirty="0" err="1">
                <a:solidFill>
                  <a:srgbClr val="FFFFFF"/>
                </a:solidFill>
                <a:latin typeface="Open Sans Light"/>
                <a:ea typeface="Open Sans Light"/>
                <a:cs typeface="Calibri"/>
              </a:rPr>
              <a:t>Entwürfen</a:t>
            </a:r>
            <a:r>
              <a:rPr lang="en-US" sz="2400" b="1" dirty="0">
                <a:solidFill>
                  <a:srgbClr val="FFFFFF"/>
                </a:solidFill>
                <a:latin typeface="Open Sans Light"/>
                <a:ea typeface="Open Sans Light"/>
                <a:cs typeface="Calibri"/>
              </a:rPr>
              <a:t> von Aleksandra </a:t>
            </a:r>
            <a:r>
              <a:rPr lang="en-US" sz="2400" b="1" dirty="0" err="1">
                <a:solidFill>
                  <a:srgbClr val="FFFFFF"/>
                </a:solidFill>
                <a:latin typeface="Open Sans Light"/>
                <a:ea typeface="Open Sans Light"/>
                <a:cs typeface="Calibri"/>
              </a:rPr>
              <a:t>Djurovic</a:t>
            </a:r>
            <a:r>
              <a:rPr lang="en-US" sz="2400" b="1" dirty="0">
                <a:solidFill>
                  <a:srgbClr val="FFFFFF"/>
                </a:solidFill>
                <a:latin typeface="Open Sans Light"/>
                <a:ea typeface="Open Sans Light"/>
                <a:cs typeface="Calibri"/>
              </a:rPr>
              <a:t> und </a:t>
            </a:r>
            <a:r>
              <a:rPr lang="en-US" sz="2400" b="1" kern="1800" dirty="0">
                <a:solidFill>
                  <a:srgbClr val="FFFFFF"/>
                </a:solidFill>
                <a:cs typeface="Calibri"/>
              </a:rPr>
              <a:t>Jelena Manic </a:t>
            </a:r>
            <a:r>
              <a:rPr lang="en-US" sz="2400" b="1" kern="1800" dirty="0" err="1">
                <a:solidFill>
                  <a:srgbClr val="FFFFFF"/>
                </a:solidFill>
                <a:cs typeface="Calibri"/>
              </a:rPr>
              <a:t>Radoicic</a:t>
            </a:r>
            <a:r>
              <a:rPr lang="en-US" sz="2400" b="1" kern="1800" dirty="0">
                <a:solidFill>
                  <a:srgbClr val="FFFFFF"/>
                </a:solidFill>
                <a:cs typeface="Calibri"/>
              </a:rPr>
              <a:t>)</a:t>
            </a:r>
          </a:p>
          <a:p>
            <a:endParaRPr lang="en-US" sz="2400" b="1" kern="1800" dirty="0">
              <a:solidFill>
                <a:srgbClr val="FFFFFF"/>
              </a:solidFill>
              <a:cs typeface="Calibri"/>
            </a:endParaRPr>
          </a:p>
          <a:p>
            <a:r>
              <a:rPr lang="en-US" sz="2400" b="1" kern="1800" dirty="0" err="1">
                <a:solidFill>
                  <a:srgbClr val="FFFFFF"/>
                </a:solidFill>
                <a:ea typeface="Open Sans Light"/>
                <a:cs typeface="Calibri"/>
              </a:rPr>
              <a:t>Vorgetragen</a:t>
            </a:r>
            <a:r>
              <a:rPr lang="en-US" sz="2400" b="1" kern="1800" dirty="0">
                <a:solidFill>
                  <a:srgbClr val="FFFFFF"/>
                </a:solidFill>
                <a:ea typeface="Open Sans Light"/>
                <a:cs typeface="Calibri"/>
              </a:rPr>
              <a:t> von:</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09-5610-4D07-9C4B-84C797754B83}"/>
              </a:ext>
            </a:extLst>
          </p:cNvPr>
          <p:cNvSpPr>
            <a:spLocks noGrp="1"/>
          </p:cNvSpPr>
          <p:nvPr>
            <p:ph type="title"/>
          </p:nvPr>
        </p:nvSpPr>
        <p:spPr>
          <a:xfrm>
            <a:off x="944039" y="478584"/>
            <a:ext cx="10641399" cy="2237981"/>
          </a:xfrm>
        </p:spPr>
        <p:txBody>
          <a:bodyPr>
            <a:noAutofit/>
          </a:bodyPr>
          <a:lstStyle/>
          <a:p>
            <a:r>
              <a:rPr lang="de-DE" sz="3600" dirty="0"/>
              <a:t>In diesem Webinar</a:t>
            </a:r>
            <a:r>
              <a:rPr lang="en-US" sz="3600" dirty="0"/>
              <a:t> </a:t>
            </a:r>
            <a:r>
              <a:rPr lang="de-DE" sz="3600" dirty="0"/>
              <a:t>werfen wir einen Blick auf einige der Veränderungen und ihre potenziellen </a:t>
            </a:r>
            <a:r>
              <a:rPr lang="de-DE" sz="3600" dirty="0">
                <a:solidFill>
                  <a:srgbClr val="FF7F2A"/>
                </a:solidFill>
              </a:rPr>
              <a:t>Auswirkungen auf Anzahl und Qualität der Arbeitsplätze</a:t>
            </a:r>
            <a:r>
              <a:rPr lang="sr-Latn-RS" sz="3600" dirty="0"/>
              <a:t>…</a:t>
            </a:r>
            <a:endParaRPr lang="en-GB" sz="3600" dirty="0"/>
          </a:p>
        </p:txBody>
      </p:sp>
      <p:graphicFrame>
        <p:nvGraphicFramePr>
          <p:cNvPr id="4"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287113702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798609" y="3224935"/>
            <a:ext cx="1824922" cy="875962"/>
          </a:xfrm>
          <a:prstGeom prst="rect">
            <a:avLst/>
          </a:prstGeom>
          <a:noFill/>
          <a:ln>
            <a:noFill/>
          </a:ln>
          <a:sp3d/>
        </p:spPr>
        <p:style>
          <a:lnRef idx="2">
            <a:scrgbClr r="0" g="0" b="0"/>
          </a:lnRef>
          <a:fillRef idx="1">
            <a:scrgbClr r="0" g="0" b="0"/>
          </a:fillRef>
          <a:effectRef idx="0">
            <a:schemeClr val="accent2">
              <a:hueOff val="-1075187"/>
              <a:satOff val="-25908"/>
              <a:lumOff val="-15589"/>
              <a:alphaOff val="0"/>
            </a:schemeClr>
          </a:effectRef>
          <a:fontRef idx="minor">
            <a:schemeClr val="lt1"/>
          </a:fontRef>
        </p:style>
      </p:sp>
      <p:sp>
        <p:nvSpPr>
          <p:cNvPr id="5"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3" name="TextBox 2"/>
          <p:cNvSpPr txBox="1"/>
          <p:nvPr/>
        </p:nvSpPr>
        <p:spPr>
          <a:xfrm>
            <a:off x="8938167" y="3339750"/>
            <a:ext cx="1685364" cy="646331"/>
          </a:xfrm>
          <a:prstGeom prst="rect">
            <a:avLst/>
          </a:prstGeom>
          <a:noFill/>
        </p:spPr>
        <p:txBody>
          <a:bodyPr wrap="square" rtlCol="0">
            <a:spAutoFit/>
          </a:bodyPr>
          <a:lstStyle/>
          <a:p>
            <a:r>
              <a:rPr lang="sr-Latn-RS" sz="3500" dirty="0">
                <a:solidFill>
                  <a:schemeClr val="bg1"/>
                </a:solidFill>
              </a:rPr>
              <a:t>05</a:t>
            </a:r>
            <a:endParaRPr lang="en-US" sz="3500" dirty="0">
              <a:solidFill>
                <a:schemeClr val="bg1"/>
              </a:solidFill>
            </a:endParaRPr>
          </a:p>
        </p:txBody>
      </p:sp>
    </p:spTree>
    <p:extLst>
      <p:ext uri="{BB962C8B-B14F-4D97-AF65-F5344CB8AC3E}">
        <p14:creationId xmlns:p14="http://schemas.microsoft.com/office/powerpoint/2010/main" val="2580027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048" y="1236306"/>
            <a:ext cx="6445827" cy="4297218"/>
          </a:xfrm>
          <a:prstGeom prst="rect">
            <a:avLst/>
          </a:prstGeom>
        </p:spPr>
      </p:pic>
      <p:graphicFrame>
        <p:nvGraphicFramePr>
          <p:cNvPr id="13"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4054623506"/>
              </p:ext>
            </p:extLst>
          </p:nvPr>
        </p:nvGraphicFramePr>
        <p:xfrm>
          <a:off x="4608233" y="56092"/>
          <a:ext cx="7205331" cy="236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2" name="TextBox 1"/>
          <p:cNvSpPr txBox="1"/>
          <p:nvPr/>
        </p:nvSpPr>
        <p:spPr>
          <a:xfrm>
            <a:off x="6035962" y="2522635"/>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7" name="Oval 6"/>
          <p:cNvSpPr/>
          <p:nvPr/>
        </p:nvSpPr>
        <p:spPr>
          <a:xfrm>
            <a:off x="4162208" y="238778"/>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
          <p:cNvSpPr txBox="1"/>
          <p:nvPr/>
        </p:nvSpPr>
        <p:spPr>
          <a:xfrm>
            <a:off x="10572146" y="574406"/>
            <a:ext cx="591671" cy="400110"/>
          </a:xfrm>
          <a:prstGeom prst="rect">
            <a:avLst/>
          </a:prstGeom>
          <a:noFill/>
        </p:spPr>
        <p:txBody>
          <a:bodyPr wrap="square" rtlCol="0">
            <a:spAutoFit/>
          </a:bodyPr>
          <a:lstStyle/>
          <a:p>
            <a:r>
              <a:rPr lang="sr-Latn-RS" sz="2000" dirty="0">
                <a:solidFill>
                  <a:schemeClr val="bg1"/>
                </a:solidFill>
              </a:rPr>
              <a:t>05</a:t>
            </a:r>
            <a:endParaRPr lang="en-US" sz="2000" dirty="0">
              <a:solidFill>
                <a:schemeClr val="bg1"/>
              </a:solidFill>
            </a:endParaRPr>
          </a:p>
        </p:txBody>
      </p:sp>
    </p:spTree>
    <p:extLst>
      <p:ext uri="{BB962C8B-B14F-4D97-AF65-F5344CB8AC3E}">
        <p14:creationId xmlns:p14="http://schemas.microsoft.com/office/powerpoint/2010/main" val="362497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819362"/>
            <a:ext cx="10929817" cy="810152"/>
          </a:xfrm>
        </p:spPr>
        <p:txBody>
          <a:bodyPr vert="horz" lIns="91440" tIns="45720" rIns="91440" bIns="45720" rtlCol="0" anchor="b">
            <a:noAutofit/>
          </a:bodyPr>
          <a:lstStyle/>
          <a:p>
            <a:r>
              <a:rPr lang="en-US" sz="3600" dirty="0" err="1"/>
              <a:t>Technologischer</a:t>
            </a:r>
            <a:r>
              <a:rPr lang="en-US" sz="3600" dirty="0"/>
              <a:t> </a:t>
            </a:r>
            <a:r>
              <a:rPr lang="en-US" sz="3600" dirty="0" err="1"/>
              <a:t>Fortschritt</a:t>
            </a:r>
            <a:r>
              <a:rPr lang="en-US" sz="3600" dirty="0"/>
              <a:t> </a:t>
            </a:r>
            <a:r>
              <a:rPr lang="en-US" sz="3600" dirty="0" err="1"/>
              <a:t>ermöglicht</a:t>
            </a:r>
            <a:r>
              <a:rPr lang="en-US" sz="3600" dirty="0"/>
              <a:t> die </a:t>
            </a:r>
            <a:r>
              <a:rPr lang="en-US" sz="3600" dirty="0" err="1"/>
              <a:t>Automatisierung</a:t>
            </a:r>
            <a:r>
              <a:rPr lang="en-US" sz="3600" dirty="0"/>
              <a:t> </a:t>
            </a:r>
            <a:r>
              <a:rPr lang="en-US" sz="3600" dirty="0" err="1"/>
              <a:t>einer</a:t>
            </a:r>
            <a:r>
              <a:rPr lang="en-US" sz="3600" dirty="0"/>
              <a:t> </a:t>
            </a:r>
            <a:r>
              <a:rPr lang="en-US" sz="3600" dirty="0" err="1"/>
              <a:t>zunehmenden</a:t>
            </a:r>
            <a:r>
              <a:rPr lang="en-US" sz="3600" dirty="0"/>
              <a:t> </a:t>
            </a:r>
            <a:r>
              <a:rPr lang="en-US" sz="3600" dirty="0" err="1"/>
              <a:t>Anzahl</a:t>
            </a:r>
            <a:r>
              <a:rPr lang="en-US" sz="3600" dirty="0"/>
              <a:t> von </a:t>
            </a:r>
            <a:r>
              <a:rPr lang="en-US" sz="3600" dirty="0" err="1"/>
              <a:t>Tätigkeiten</a:t>
            </a:r>
            <a:r>
              <a:rPr lang="sr-Latn-RS" sz="3600" dirty="0"/>
              <a:t>…</a:t>
            </a:r>
          </a:p>
        </p:txBody>
      </p:sp>
      <p:sp>
        <p:nvSpPr>
          <p:cNvPr id="3" name="Text Placeholder 2"/>
          <p:cNvSpPr>
            <a:spLocks noGrp="1"/>
          </p:cNvSpPr>
          <p:nvPr>
            <p:ph type="body" idx="1"/>
          </p:nvPr>
        </p:nvSpPr>
        <p:spPr>
          <a:xfrm>
            <a:off x="912088" y="4897173"/>
            <a:ext cx="3953885" cy="496728"/>
          </a:xfrm>
        </p:spPr>
        <p:txBody>
          <a:bodyPr/>
          <a:lstStyle/>
          <a:p>
            <a:r>
              <a:rPr lang="sr-Latn-RS" sz="1100" b="0" dirty="0"/>
              <a:t>https://sites.google.com/a/nexgenacademy.com/more-than-laissez-faire/workers-unions/workers-unions-photos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6612" y="2174298"/>
            <a:ext cx="4465808" cy="2690246"/>
          </a:xfrm>
        </p:spPr>
      </p:pic>
      <p:sp>
        <p:nvSpPr>
          <p:cNvPr id="5" name="Text Placeholder 4"/>
          <p:cNvSpPr>
            <a:spLocks noGrp="1"/>
          </p:cNvSpPr>
          <p:nvPr>
            <p:ph type="body" sz="quarter" idx="3"/>
          </p:nvPr>
        </p:nvSpPr>
        <p:spPr>
          <a:xfrm>
            <a:off x="6522441" y="4954136"/>
            <a:ext cx="4735945" cy="455251"/>
          </a:xfrm>
        </p:spPr>
        <p:txBody>
          <a:bodyPr/>
          <a:lstStyle/>
          <a:p>
            <a:r>
              <a:rPr lang="sr-Latn-RS" sz="1100" b="0" dirty="0"/>
              <a:t>https://www.automate.org/blogs/fashionable-robots-automation-in-clothing-factories</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22441" y="2104059"/>
            <a:ext cx="4465808" cy="2760485"/>
          </a:xfrm>
        </p:spPr>
      </p:pic>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471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01546" y="2410604"/>
            <a:ext cx="6080872" cy="823329"/>
          </a:xfrm>
          <a:prstGeom prst="rect">
            <a:avLst/>
          </a:prstGeom>
        </p:spPr>
      </p:pic>
      <p:sp>
        <p:nvSpPr>
          <p:cNvPr id="5" name="Rectangle 4"/>
          <p:cNvSpPr/>
          <p:nvPr/>
        </p:nvSpPr>
        <p:spPr>
          <a:xfrm>
            <a:off x="5670558" y="3208383"/>
            <a:ext cx="2659702" cy="369332"/>
          </a:xfrm>
          <a:prstGeom prst="rect">
            <a:avLst/>
          </a:prstGeom>
        </p:spPr>
        <p:txBody>
          <a:bodyPr wrap="none">
            <a:spAutoFit/>
          </a:bodyPr>
          <a:lstStyle/>
          <a:p>
            <a:r>
              <a:rPr lang="en-US" dirty="0"/>
              <a:t>ABC News, 26/06/2019</a:t>
            </a:r>
          </a:p>
        </p:txBody>
      </p:sp>
      <p:pic>
        <p:nvPicPr>
          <p:cNvPr id="6" name="Picture 5"/>
          <p:cNvPicPr>
            <a:picLocks noChangeAspect="1"/>
          </p:cNvPicPr>
          <p:nvPr/>
        </p:nvPicPr>
        <p:blipFill>
          <a:blip r:embed="rId4"/>
          <a:stretch>
            <a:fillRect/>
          </a:stretch>
        </p:blipFill>
        <p:spPr>
          <a:xfrm>
            <a:off x="453921" y="3713480"/>
            <a:ext cx="7525112" cy="1486938"/>
          </a:xfrm>
          <a:prstGeom prst="rect">
            <a:avLst/>
          </a:prstGeom>
        </p:spPr>
      </p:pic>
      <p:sp>
        <p:nvSpPr>
          <p:cNvPr id="8" name="Rectangle 7"/>
          <p:cNvSpPr/>
          <p:nvPr/>
        </p:nvSpPr>
        <p:spPr>
          <a:xfrm>
            <a:off x="453921" y="5200418"/>
            <a:ext cx="2133918" cy="369332"/>
          </a:xfrm>
          <a:prstGeom prst="rect">
            <a:avLst/>
          </a:prstGeom>
        </p:spPr>
        <p:txBody>
          <a:bodyPr wrap="none">
            <a:spAutoFit/>
          </a:bodyPr>
          <a:lstStyle/>
          <a:p>
            <a:r>
              <a:rPr lang="sr-Latn-RS" dirty="0" err="1"/>
              <a:t>ZDNet</a:t>
            </a:r>
            <a:r>
              <a:rPr lang="en-US" dirty="0"/>
              <a:t>, </a:t>
            </a:r>
            <a:r>
              <a:rPr lang="sr-Latn-RS" dirty="0"/>
              <a:t>13</a:t>
            </a:r>
            <a:r>
              <a:rPr lang="en-US" dirty="0"/>
              <a:t>/0</a:t>
            </a:r>
            <a:r>
              <a:rPr lang="sr-Latn-RS" dirty="0"/>
              <a:t>7</a:t>
            </a:r>
            <a:r>
              <a:rPr lang="en-US" dirty="0"/>
              <a:t>/20</a:t>
            </a:r>
            <a:r>
              <a:rPr lang="sr-Latn-RS" dirty="0"/>
              <a:t>20</a:t>
            </a:r>
            <a:endParaRPr lang="en-US" dirty="0"/>
          </a:p>
        </p:txBody>
      </p:sp>
      <p:sp>
        <p:nvSpPr>
          <p:cNvPr id="10" name="Title 9"/>
          <p:cNvSpPr>
            <a:spLocks noGrp="1"/>
          </p:cNvSpPr>
          <p:nvPr>
            <p:ph type="title"/>
          </p:nvPr>
        </p:nvSpPr>
        <p:spPr>
          <a:xfrm>
            <a:off x="758301" y="328474"/>
            <a:ext cx="10515600" cy="1207419"/>
          </a:xfrm>
        </p:spPr>
        <p:txBody>
          <a:bodyPr>
            <a:normAutofit fontScale="90000"/>
          </a:bodyPr>
          <a:lstStyle/>
          <a:p>
            <a:r>
              <a:rPr lang="de-DE" dirty="0">
                <a:solidFill>
                  <a:srgbClr val="B23D0C"/>
                </a:solidFill>
              </a:rPr>
              <a:t>Auswirkungen der Automatisierung in internationalen Schlagzeilen…</a:t>
            </a:r>
          </a:p>
        </p:txBody>
      </p:sp>
      <p:pic>
        <p:nvPicPr>
          <p:cNvPr id="11" name="Picture 10"/>
          <p:cNvPicPr>
            <a:picLocks noChangeAspect="1"/>
          </p:cNvPicPr>
          <p:nvPr/>
        </p:nvPicPr>
        <p:blipFill>
          <a:blip r:embed="rId5"/>
          <a:stretch>
            <a:fillRect/>
          </a:stretch>
        </p:blipFill>
        <p:spPr>
          <a:xfrm>
            <a:off x="334031" y="1728104"/>
            <a:ext cx="5617509" cy="766756"/>
          </a:xfrm>
          <a:prstGeom prst="rect">
            <a:avLst/>
          </a:prstGeom>
        </p:spPr>
      </p:pic>
      <p:sp>
        <p:nvSpPr>
          <p:cNvPr id="12" name="Rectangle 11"/>
          <p:cNvSpPr/>
          <p:nvPr/>
        </p:nvSpPr>
        <p:spPr>
          <a:xfrm>
            <a:off x="334031" y="2569847"/>
            <a:ext cx="1924438" cy="369332"/>
          </a:xfrm>
          <a:prstGeom prst="rect">
            <a:avLst/>
          </a:prstGeom>
        </p:spPr>
        <p:txBody>
          <a:bodyPr wrap="none">
            <a:spAutoFit/>
          </a:bodyPr>
          <a:lstStyle/>
          <a:p>
            <a:r>
              <a:rPr lang="sr-Latn-RS" dirty="0"/>
              <a:t>BBC</a:t>
            </a:r>
            <a:r>
              <a:rPr lang="en-US" dirty="0"/>
              <a:t>, </a:t>
            </a:r>
            <a:r>
              <a:rPr lang="sr-Latn-RS" dirty="0"/>
              <a:t>29</a:t>
            </a:r>
            <a:r>
              <a:rPr lang="en-US" dirty="0"/>
              <a:t>/</a:t>
            </a:r>
            <a:r>
              <a:rPr lang="sr-Latn-RS" dirty="0"/>
              <a:t>11</a:t>
            </a:r>
            <a:r>
              <a:rPr lang="en-US" dirty="0"/>
              <a:t>/20</a:t>
            </a:r>
            <a:r>
              <a:rPr lang="sr-Latn-RS" dirty="0"/>
              <a:t>17</a:t>
            </a:r>
            <a:endParaRPr lang="en-US" dirty="0"/>
          </a:p>
        </p:txBody>
      </p:sp>
      <p:sp>
        <p:nvSpPr>
          <p:cNvPr id="9" name="Footer Placeholder 6"/>
          <p:cNvSpPr>
            <a:spLocks noGrp="1"/>
          </p:cNvSpPr>
          <p:nvPr>
            <p:ph type="ftr" sz="quarter" idx="11"/>
          </p:nvPr>
        </p:nvSpPr>
        <p:spPr>
          <a:xfrm>
            <a:off x="2082362" y="5954171"/>
            <a:ext cx="1613338" cy="274324"/>
          </a:xfrm>
        </p:spPr>
        <p:txBody>
          <a:bodyPr/>
          <a:lstStyle/>
          <a:p>
            <a:r>
              <a:rPr lang="lt-LT" dirty="0"/>
              <a:t>connect-erasmus.eu</a:t>
            </a:r>
          </a:p>
        </p:txBody>
      </p:sp>
    </p:spTree>
    <p:extLst>
      <p:ext uri="{BB962C8B-B14F-4D97-AF65-F5344CB8AC3E}">
        <p14:creationId xmlns:p14="http://schemas.microsoft.com/office/powerpoint/2010/main" val="5933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664696" y="1838135"/>
            <a:ext cx="3089437" cy="31842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de-DE" sz="2000" dirty="0">
                <a:solidFill>
                  <a:schemeClr val="tx1">
                    <a:lumMod val="95000"/>
                    <a:lumOff val="5000"/>
                  </a:schemeClr>
                </a:solidFill>
              </a:rPr>
              <a:t>Das</a:t>
            </a:r>
            <a:r>
              <a:rPr lang="en-US" sz="2000" dirty="0">
                <a:solidFill>
                  <a:schemeClr val="tx1">
                    <a:lumMod val="95000"/>
                    <a:lumOff val="5000"/>
                  </a:schemeClr>
                </a:solidFill>
              </a:rPr>
              <a:t> Eurobarometer Survey 2017 </a:t>
            </a:r>
            <a:r>
              <a:rPr lang="de-DE" sz="2000" dirty="0">
                <a:solidFill>
                  <a:schemeClr val="tx1">
                    <a:lumMod val="95000"/>
                    <a:lumOff val="5000"/>
                  </a:schemeClr>
                </a:solidFill>
              </a:rPr>
              <a:t>erfasst die Sorgen in der europäischen Bevölkerung, dass die Nutzung von Robotern und Künstlicher Intelligenz zu Arbeitsplatzverlusten führt</a:t>
            </a:r>
            <a:endParaRPr lang="en-GB" sz="2000" dirty="0">
              <a:solidFill>
                <a:schemeClr val="tx1">
                  <a:lumMod val="95000"/>
                  <a:lumOff val="5000"/>
                </a:schemeClr>
              </a:solidFill>
            </a:endParaRPr>
          </a:p>
        </p:txBody>
      </p:sp>
      <p:cxnSp>
        <p:nvCxnSpPr>
          <p:cNvPr id="9" name="Straight Connector 8">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43752DD-8C99-4C8F-B76A-3C6C611F35C3}"/>
              </a:ext>
            </a:extLst>
          </p:cNvPr>
          <p:cNvSpPr txBox="1">
            <a:spLocks/>
          </p:cNvSpPr>
          <p:nvPr/>
        </p:nvSpPr>
        <p:spPr>
          <a:xfrm>
            <a:off x="4386967" y="1485467"/>
            <a:ext cx="6605331" cy="46058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7F2A"/>
                </a:solidFill>
              </a:rPr>
              <a:t>74%</a:t>
            </a:r>
            <a:r>
              <a:rPr lang="sr-Latn-RS" sz="2800" dirty="0">
                <a:solidFill>
                  <a:srgbClr val="FF7F2A"/>
                </a:solidFill>
              </a:rPr>
              <a:t> </a:t>
            </a:r>
            <a:r>
              <a:rPr lang="de-DE" sz="2400" dirty="0"/>
              <a:t>der Befragten stimmen zu, dass wegen des Einsatzes von Robotern und künstlicher Intelligenz mehr Arbeitsplätze wegfallen werden als dass neue geschaffen werden</a:t>
            </a:r>
            <a:endParaRPr lang="sr-Latn-RS" sz="2400" dirty="0"/>
          </a:p>
          <a:p>
            <a:r>
              <a:rPr lang="en-US" sz="2400" dirty="0"/>
              <a:t> </a:t>
            </a:r>
            <a:endParaRPr lang="sr-Latn-RS" sz="2400" dirty="0"/>
          </a:p>
          <a:p>
            <a:r>
              <a:rPr lang="en-US" sz="2800" dirty="0">
                <a:solidFill>
                  <a:srgbClr val="FF7F2A"/>
                </a:solidFill>
              </a:rPr>
              <a:t>72%</a:t>
            </a:r>
            <a:r>
              <a:rPr lang="sr-Latn-RS" sz="2800" dirty="0">
                <a:solidFill>
                  <a:srgbClr val="FF7F2A"/>
                </a:solidFill>
              </a:rPr>
              <a:t> </a:t>
            </a:r>
            <a:r>
              <a:rPr lang="de-DE" sz="2400" dirty="0"/>
              <a:t>stimmen zu, dass Roboter und Künstliche Intelligenz Menschen die Arbeitsplätze wegnehmen</a:t>
            </a:r>
            <a:endParaRPr lang="sr-Latn-RS" sz="2400" dirty="0"/>
          </a:p>
          <a:p>
            <a:endParaRPr lang="en-GB" sz="2400" dirty="0">
              <a:solidFill>
                <a:schemeClr val="tx2"/>
              </a:solidFill>
            </a:endParaRPr>
          </a:p>
        </p:txBody>
      </p:sp>
      <p:sp>
        <p:nvSpPr>
          <p:cNvPr id="11" name="Stačiakampis 13">
            <a:extLst>
              <a:ext uri="{FF2B5EF4-FFF2-40B4-BE49-F238E27FC236}">
                <a16:creationId xmlns:a16="http://schemas.microsoft.com/office/drawing/2014/main" id="{F84D758C-1EE3-476B-82FE-CCF7B65B8AB8}"/>
              </a:ext>
            </a:extLst>
          </p:cNvPr>
          <p:cNvSpPr/>
          <p:nvPr/>
        </p:nvSpPr>
        <p:spPr>
          <a:xfrm>
            <a:off x="4386967" y="5298714"/>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2" name="Stačiakampis 14">
            <a:extLst>
              <a:ext uri="{FF2B5EF4-FFF2-40B4-BE49-F238E27FC236}">
                <a16:creationId xmlns:a16="http://schemas.microsoft.com/office/drawing/2014/main" id="{3B8887E3-84F9-45BB-B8B3-8E475024953D}"/>
              </a:ext>
            </a:extLst>
          </p:cNvPr>
          <p:cNvSpPr/>
          <p:nvPr/>
        </p:nvSpPr>
        <p:spPr>
          <a:xfrm>
            <a:off x="4386967" y="5298714"/>
            <a:ext cx="3132569" cy="147637"/>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
        <p:nvSpPr>
          <p:cNvPr id="13" name="Stačiakampis 13">
            <a:extLst>
              <a:ext uri="{FF2B5EF4-FFF2-40B4-BE49-F238E27FC236}">
                <a16:creationId xmlns:a16="http://schemas.microsoft.com/office/drawing/2014/main" id="{F84D758C-1EE3-476B-82FE-CCF7B65B8AB8}"/>
              </a:ext>
            </a:extLst>
          </p:cNvPr>
          <p:cNvSpPr/>
          <p:nvPr/>
        </p:nvSpPr>
        <p:spPr>
          <a:xfrm>
            <a:off x="4386967" y="364076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4" name="Stačiakampis 14">
            <a:extLst>
              <a:ext uri="{FF2B5EF4-FFF2-40B4-BE49-F238E27FC236}">
                <a16:creationId xmlns:a16="http://schemas.microsoft.com/office/drawing/2014/main" id="{3B8887E3-84F9-45BB-B8B3-8E475024953D}"/>
              </a:ext>
            </a:extLst>
          </p:cNvPr>
          <p:cNvSpPr/>
          <p:nvPr/>
        </p:nvSpPr>
        <p:spPr>
          <a:xfrm>
            <a:off x="4386967" y="3640762"/>
            <a:ext cx="3247410" cy="147638"/>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Tree>
    <p:extLst>
      <p:ext uri="{BB962C8B-B14F-4D97-AF65-F5344CB8AC3E}">
        <p14:creationId xmlns:p14="http://schemas.microsoft.com/office/powerpoint/2010/main" val="89061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1ACF-AD69-4BD8-AEDB-2537A3FEA324}"/>
              </a:ext>
            </a:extLst>
          </p:cNvPr>
          <p:cNvSpPr>
            <a:spLocks noGrp="1"/>
          </p:cNvSpPr>
          <p:nvPr>
            <p:ph type="title"/>
          </p:nvPr>
        </p:nvSpPr>
        <p:spPr>
          <a:xfrm>
            <a:off x="1202919" y="284176"/>
            <a:ext cx="9784080" cy="1508760"/>
          </a:xfrm>
        </p:spPr>
        <p:txBody>
          <a:bodyPr>
            <a:normAutofit/>
          </a:bodyPr>
          <a:lstStyle/>
          <a:p>
            <a:r>
              <a:rPr lang="en-GB" dirty="0">
                <a:solidFill>
                  <a:schemeClr val="bg1"/>
                </a:solidFill>
              </a:rPr>
              <a:t>The two volumes</a:t>
            </a:r>
          </a:p>
        </p:txBody>
      </p:sp>
      <p:graphicFrame>
        <p:nvGraphicFramePr>
          <p:cNvPr id="7" name="Content Placeholder 2">
            <a:extLst>
              <a:ext uri="{FF2B5EF4-FFF2-40B4-BE49-F238E27FC236}">
                <a16:creationId xmlns:a16="http://schemas.microsoft.com/office/drawing/2014/main" id="{63BD3DC2-CF7F-4848-B75F-EFE6A5BD246E}"/>
              </a:ext>
            </a:extLst>
          </p:cNvPr>
          <p:cNvGraphicFramePr>
            <a:graphicFrameLocks noGrp="1"/>
          </p:cNvGraphicFramePr>
          <p:nvPr>
            <p:ph idx="1"/>
            <p:extLst>
              <p:ext uri="{D42A27DB-BD31-4B8C-83A1-F6EECF244321}">
                <p14:modId xmlns:p14="http://schemas.microsoft.com/office/powerpoint/2010/main" val="1068319744"/>
              </p:ext>
            </p:extLst>
          </p:nvPr>
        </p:nvGraphicFramePr>
        <p:xfrm>
          <a:off x="595094" y="1496703"/>
          <a:ext cx="11146543" cy="445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5" name="Pavadinimas 4">
            <a:extLst>
              <a:ext uri="{FF2B5EF4-FFF2-40B4-BE49-F238E27FC236}">
                <a16:creationId xmlns:a16="http://schemas.microsoft.com/office/drawing/2014/main" id="{C1A0077C-8D81-4E34-A459-668D47C7E699}"/>
              </a:ext>
            </a:extLst>
          </p:cNvPr>
          <p:cNvSpPr txBox="1">
            <a:spLocks/>
          </p:cNvSpPr>
          <p:nvPr/>
        </p:nvSpPr>
        <p:spPr>
          <a:xfrm>
            <a:off x="761024" y="359741"/>
            <a:ext cx="10515600" cy="678815"/>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de-DE" dirty="0"/>
              <a:t>Forschungsergebnisse sind allerdings etwas weniger eindeutig…</a:t>
            </a:r>
            <a:endParaRPr lang="sr-Latn-RS" dirty="0"/>
          </a:p>
        </p:txBody>
      </p:sp>
    </p:spTree>
    <p:extLst>
      <p:ext uri="{BB962C8B-B14F-4D97-AF65-F5344CB8AC3E}">
        <p14:creationId xmlns:p14="http://schemas.microsoft.com/office/powerpoint/2010/main" val="403159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71299" y="656338"/>
            <a:ext cx="10515600" cy="678815"/>
          </a:xfrm>
        </p:spPr>
        <p:txBody>
          <a:bodyPr>
            <a:normAutofit fontScale="90000"/>
          </a:bodyPr>
          <a:lstStyle/>
          <a:p>
            <a:r>
              <a:rPr lang="de-DE" dirty="0"/>
              <a:t>Was erwarten wir</a:t>
            </a:r>
            <a:r>
              <a:rPr lang="sr-Latn-RS" dirty="0"/>
              <a:t>?</a:t>
            </a:r>
            <a:r>
              <a:rPr lang="de-DE" dirty="0"/>
              <a:t> Ein komplexes Bild…</a:t>
            </a:r>
            <a:r>
              <a:rPr lang="sr-Latn-RS" dirty="0"/>
              <a:t> </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151238" y="1979548"/>
            <a:ext cx="11879010" cy="3597355"/>
          </a:xfrm>
        </p:spPr>
        <p:txBody>
          <a:bodyPr>
            <a:normAutofit fontScale="85000" lnSpcReduction="20000"/>
          </a:bodyPr>
          <a:lstStyle/>
          <a:p>
            <a:pPr marL="0" indent="0" algn="just">
              <a:buNone/>
            </a:pPr>
            <a:r>
              <a:rPr lang="de-DE" b="1" dirty="0">
                <a:solidFill>
                  <a:srgbClr val="FF7F2A"/>
                </a:solidFill>
              </a:rPr>
              <a:t>Technologischer Wandel vernichtet nicht nur Arbeitsplätze, sondern schafft auch neue</a:t>
            </a:r>
            <a:r>
              <a:rPr lang="de-DE" dirty="0"/>
              <a:t>.</a:t>
            </a:r>
            <a:r>
              <a:rPr lang="en-US" dirty="0"/>
              <a:t> </a:t>
            </a:r>
            <a:r>
              <a:rPr lang="de-DE" dirty="0"/>
              <a:t>Investitionen und Arbeitsplatzaufbau können sich parallel entwickeln, da beide Ausdruck von Grundtendenzen einer (regionalen) Industrie sein können (z.B. Resilienz, Wettbewerbsstärke, Innovationskapazität</a:t>
            </a:r>
            <a:r>
              <a:rPr lang="en-US" dirty="0"/>
              <a:t>). </a:t>
            </a:r>
            <a:endParaRPr lang="sr-Latn-RS" dirty="0"/>
          </a:p>
          <a:p>
            <a:pPr marL="0" indent="0" algn="just">
              <a:buNone/>
            </a:pPr>
            <a:r>
              <a:rPr lang="de-DE" b="1" dirty="0">
                <a:solidFill>
                  <a:srgbClr val="FF7F2A"/>
                </a:solidFill>
              </a:rPr>
              <a:t>Roboter</a:t>
            </a:r>
            <a:r>
              <a:rPr lang="de-DE" dirty="0"/>
              <a:t> könnten nicht immer ganze Tätigkeiten übernehmen, sondern auch </a:t>
            </a:r>
            <a:r>
              <a:rPr lang="de-DE" b="1" dirty="0">
                <a:solidFill>
                  <a:srgbClr val="FF7F2A"/>
                </a:solidFill>
              </a:rPr>
              <a:t>nur bestimmte Aufgaben </a:t>
            </a:r>
            <a:r>
              <a:rPr lang="de-DE" dirty="0"/>
              <a:t>(insbesondere manuelle und intellektuelle Routineaufgaben). Dies könnte eher zu Restrukturierung von Tätigkeitsprofilen also zu Arbeitsplatzverlusten führen.</a:t>
            </a:r>
            <a:endParaRPr lang="sr-Latn-RS" dirty="0"/>
          </a:p>
          <a:p>
            <a:pPr marL="0" indent="0" algn="just">
              <a:buNone/>
            </a:pPr>
            <a:r>
              <a:rPr lang="de-DE" b="1" dirty="0">
                <a:solidFill>
                  <a:srgbClr val="FF7F2A"/>
                </a:solidFill>
              </a:rPr>
              <a:t>Beschäftigte</a:t>
            </a:r>
            <a:r>
              <a:rPr lang="de-DE" dirty="0"/>
              <a:t> könnten sich </a:t>
            </a:r>
            <a:r>
              <a:rPr lang="de-DE" b="1" dirty="0">
                <a:solidFill>
                  <a:srgbClr val="FF7F2A"/>
                </a:solidFill>
              </a:rPr>
              <a:t>den Herausforderungen der Automatisierung anpassen</a:t>
            </a:r>
            <a:r>
              <a:rPr lang="de-DE" dirty="0"/>
              <a:t>, indem sie nach anderen Aufgaben suchen, um technologisch bedingter Arbeitslosigkeit zu entgehen.</a:t>
            </a:r>
            <a:r>
              <a:rPr lang="en-US" dirty="0"/>
              <a:t>.</a:t>
            </a:r>
            <a:endParaRPr lang="sr-Latn-RS" dirty="0"/>
          </a:p>
          <a:p>
            <a:pPr marL="0" indent="0" algn="just">
              <a:buNone/>
            </a:pPr>
            <a:r>
              <a:rPr lang="de-DE" b="1" dirty="0">
                <a:solidFill>
                  <a:srgbClr val="FF7F2A"/>
                </a:solidFill>
              </a:rPr>
              <a:t>Viele Studien </a:t>
            </a:r>
            <a:r>
              <a:rPr lang="de-DE" dirty="0"/>
              <a:t>fokussieren auf die </a:t>
            </a:r>
            <a:r>
              <a:rPr lang="de-DE" b="1" dirty="0">
                <a:solidFill>
                  <a:srgbClr val="FF7F2A"/>
                </a:solidFill>
              </a:rPr>
              <a:t>Wahrscheinlichkeit</a:t>
            </a:r>
            <a:r>
              <a:rPr lang="de-DE" dirty="0"/>
              <a:t>, mit der </a:t>
            </a:r>
            <a:r>
              <a:rPr lang="de-DE" b="1" dirty="0">
                <a:solidFill>
                  <a:srgbClr val="FF7F2A"/>
                </a:solidFill>
              </a:rPr>
              <a:t>eine Tätigkeit automatisiert werden könnte </a:t>
            </a:r>
            <a:r>
              <a:rPr lang="de-DE" dirty="0"/>
              <a:t>– nicht die Wahrscheinlichkeit, dass dies auch tatsächlich passiert. Die Implementierung innovativer Technologien ist auch mit signifikanten, manchmal prohibitiven Kosten verbunden.</a:t>
            </a:r>
            <a:endParaRPr lang="en-US" dirty="0"/>
          </a:p>
          <a:p>
            <a:pPr marL="0" indent="0" algn="just">
              <a:buNone/>
            </a:pPr>
            <a:r>
              <a:rPr lang="de-DE" b="1" dirty="0">
                <a:solidFill>
                  <a:srgbClr val="FF7F2A"/>
                </a:solidFill>
              </a:rPr>
              <a:t>Technologischer Wandel </a:t>
            </a:r>
            <a:r>
              <a:rPr lang="de-DE" dirty="0"/>
              <a:t>wird </a:t>
            </a:r>
            <a:r>
              <a:rPr lang="de-DE" b="1" dirty="0">
                <a:solidFill>
                  <a:srgbClr val="FF7F2A"/>
                </a:solidFill>
              </a:rPr>
              <a:t>nicht alle Individuen gleichermaßen betreffen</a:t>
            </a:r>
            <a:r>
              <a:rPr lang="de-DE" dirty="0"/>
              <a:t>. Es wird Menschen geben, für die ein Arbeitsplatzverlust sehr wahrscheinlich ist, und andere für die es Auswirkungen auf die Qualität der Arbeit geben wird. Wenn es keine adäquaten Möglichkeit gibt, neue relevante Kenntnisse und Fähigkeiten zu erwerben, werden viele auch in niedriger qualifizierte Tätigkeiten übergehen müssen – die Gefahr von Langzeitarbeitslosigkeit und prekärer Beschäftigung steigt.</a:t>
            </a:r>
            <a:endParaRPr lang="sr-Latn-RS"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0278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947" y="1126836"/>
            <a:ext cx="6445827" cy="4297597"/>
          </a:xfrm>
          <a:prstGeom prst="rect">
            <a:avLst/>
          </a:prstGeom>
        </p:spPr>
      </p:pic>
      <p:graphicFrame>
        <p:nvGraphicFramePr>
          <p:cNvPr id="11"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3916188357"/>
              </p:ext>
            </p:extLst>
          </p:nvPr>
        </p:nvGraphicFramePr>
        <p:xfrm>
          <a:off x="4581599" y="0"/>
          <a:ext cx="7205331" cy="236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7" name="Oval 6"/>
          <p:cNvSpPr/>
          <p:nvPr/>
        </p:nvSpPr>
        <p:spPr>
          <a:xfrm>
            <a:off x="5760207" y="182686"/>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
          <p:cNvSpPr txBox="1"/>
          <p:nvPr/>
        </p:nvSpPr>
        <p:spPr>
          <a:xfrm>
            <a:off x="10483369" y="503385"/>
            <a:ext cx="591671" cy="400110"/>
          </a:xfrm>
          <a:prstGeom prst="rect">
            <a:avLst/>
          </a:prstGeom>
          <a:noFill/>
        </p:spPr>
        <p:txBody>
          <a:bodyPr wrap="square" rtlCol="0">
            <a:spAutoFit/>
          </a:bodyPr>
          <a:lstStyle/>
          <a:p>
            <a:r>
              <a:rPr lang="sr-Latn-RS" sz="2000" dirty="0">
                <a:solidFill>
                  <a:schemeClr val="bg1"/>
                </a:solidFill>
              </a:rPr>
              <a:t>05</a:t>
            </a:r>
            <a:endParaRPr lang="en-US" sz="2000" dirty="0">
              <a:solidFill>
                <a:schemeClr val="bg1"/>
              </a:solidFill>
            </a:endParaRPr>
          </a:p>
        </p:txBody>
      </p:sp>
    </p:spTree>
    <p:extLst>
      <p:ext uri="{BB962C8B-B14F-4D97-AF65-F5344CB8AC3E}">
        <p14:creationId xmlns:p14="http://schemas.microsoft.com/office/powerpoint/2010/main" val="235280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85" y="5101659"/>
            <a:ext cx="10515600" cy="678815"/>
          </a:xfrm>
        </p:spPr>
        <p:txBody>
          <a:bodyPr>
            <a:normAutofit/>
          </a:bodyPr>
          <a:lstStyle/>
          <a:p>
            <a:r>
              <a:rPr lang="sr-Latn-RS" sz="1200" dirty="0">
                <a:solidFill>
                  <a:schemeClr val="tx1"/>
                </a:solidFill>
              </a:rPr>
              <a:t>https://ec.europa.eu/info/sites/info/files/green_paper_ageing_factsheet_en_2.pdf</a:t>
            </a:r>
          </a:p>
        </p:txBody>
      </p:sp>
      <p:sp>
        <p:nvSpPr>
          <p:cNvPr id="8" name="Content Placeholder 7"/>
          <p:cNvSpPr>
            <a:spLocks noGrp="1"/>
          </p:cNvSpPr>
          <p:nvPr>
            <p:ph sz="quarter" idx="4"/>
          </p:nvPr>
        </p:nvSpPr>
        <p:spPr>
          <a:xfrm>
            <a:off x="5987472" y="1828800"/>
            <a:ext cx="5523209" cy="3951674"/>
          </a:xfrm>
        </p:spPr>
        <p:txBody>
          <a:bodyPr>
            <a:normAutofit/>
          </a:bodyPr>
          <a:lstStyle/>
          <a:p>
            <a:r>
              <a:rPr lang="de-DE" dirty="0"/>
              <a:t>Die weltweite Alterung der Bevölkerung bedeutet eine Verringerung des Anteils der Arbeitskräfte im erwerbsfähigen Alter</a:t>
            </a:r>
            <a:endParaRPr lang="sr-Latn-RS" dirty="0"/>
          </a:p>
          <a:p>
            <a:r>
              <a:rPr lang="en-US" dirty="0"/>
              <a:t>In </a:t>
            </a:r>
            <a:r>
              <a:rPr lang="de-DE" dirty="0"/>
              <a:t>Entwicklungs- und Schwellenländern dagegen hat die Bevölkerungsdynamik zunächst zu einem Zuwachs des Zugangs Jüngerer in den Arbeitsmarkt geführt</a:t>
            </a:r>
          </a:p>
          <a:p>
            <a:r>
              <a:rPr lang="de-DE" dirty="0"/>
              <a:t>Auf lange Frist werden steigendes Bildungsniveau und längere Bildungsphasen auch in den Entwicklungs- und Schwellenländern den Anteil Jüngerer senken.</a:t>
            </a:r>
            <a:r>
              <a:rPr lang="en-US" dirty="0"/>
              <a:t> </a:t>
            </a:r>
            <a:endParaRPr lang="sr-Latn-RS" dirty="0"/>
          </a:p>
          <a:p>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a:stretch>
            <a:fillRect/>
          </a:stretch>
        </p:blipFill>
        <p:spPr>
          <a:xfrm>
            <a:off x="836613" y="1828800"/>
            <a:ext cx="4501410" cy="3272859"/>
          </a:xfrm>
          <a:prstGeom prst="rect">
            <a:avLst/>
          </a:prstGeom>
        </p:spPr>
      </p:pic>
    </p:spTree>
    <p:extLst>
      <p:ext uri="{BB962C8B-B14F-4D97-AF65-F5344CB8AC3E}">
        <p14:creationId xmlns:p14="http://schemas.microsoft.com/office/powerpoint/2010/main" val="346949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hlinkClick r:id="rId2"/>
              </a:rPr>
              <a:t>https://audiovisual.ec.europa.eu/en/video/I-192114?&amp;lg=EN</a:t>
            </a:r>
            <a:r>
              <a:rPr lang="en-US" dirty="0"/>
              <a:t> </a:t>
            </a:r>
          </a:p>
        </p:txBody>
      </p:sp>
      <p:pic>
        <p:nvPicPr>
          <p:cNvPr id="3" name="Picture 2">
            <a:hlinkClick r:id="rId2"/>
          </p:cNvPr>
          <p:cNvPicPr>
            <a:picLocks noChangeAspect="1"/>
          </p:cNvPicPr>
          <p:nvPr/>
        </p:nvPicPr>
        <p:blipFill>
          <a:blip r:embed="rId3"/>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de-DE" sz="4000" dirty="0">
                <a:solidFill>
                  <a:schemeClr val="lt1"/>
                </a:solidFill>
                <a:latin typeface="Calibri"/>
                <a:ea typeface="Calibri"/>
                <a:cs typeface="Calibri"/>
                <a:sym typeface="Calibri"/>
              </a:rPr>
              <a:t>Lernziele</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lvl="0" algn="just"/>
            <a:r>
              <a:rPr lang="de-DE" sz="2400" i="1" dirty="0">
                <a:sym typeface="Calibri"/>
              </a:rPr>
              <a:t>Verständnis einiger der Veränderungen, die sich auf die Arbeitswelt auswirken</a:t>
            </a:r>
            <a:r>
              <a:rPr lang="en-US" sz="2400" i="1" dirty="0">
                <a:sym typeface="Calibri"/>
              </a:rPr>
              <a:t>.</a:t>
            </a:r>
            <a:r>
              <a:rPr lang="sr-Latn-RS" sz="2400" dirty="0">
                <a:solidFill>
                  <a:schemeClr val="dk1"/>
                </a:solidFill>
                <a:latin typeface="Calibri"/>
                <a:ea typeface="Calibri"/>
                <a:cs typeface="Calibri"/>
                <a:sym typeface="Calibri"/>
              </a:rPr>
              <a:t> </a:t>
            </a:r>
            <a:endParaRPr sz="1800" dirty="0"/>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1149" y="296198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19386" y="3006380"/>
            <a:ext cx="9056068" cy="1064400"/>
          </a:xfrm>
          <a:prstGeom prst="rect">
            <a:avLst/>
          </a:prstGeom>
          <a:noFill/>
          <a:ln>
            <a:noFill/>
          </a:ln>
        </p:spPr>
        <p:txBody>
          <a:bodyPr spcFirstLastPara="1" wrap="square" lIns="91425" tIns="45700" rIns="91425" bIns="45700" anchor="t" anchorCtr="0">
            <a:normAutofit/>
          </a:bodyPr>
          <a:lstStyle/>
          <a:p>
            <a:pPr marR="0" indent="0" algn="just">
              <a:lnSpc>
                <a:spcPct val="100000"/>
              </a:lnSpc>
              <a:spcBef>
                <a:spcPts val="0"/>
              </a:spcBef>
              <a:spcAft>
                <a:spcPts val="0"/>
              </a:spcAft>
              <a:buClr>
                <a:schemeClr val="dk1"/>
              </a:buClr>
              <a:buSzPts val="2400"/>
              <a:buFont typeface="Arial"/>
              <a:buNone/>
            </a:pPr>
            <a:r>
              <a:rPr lang="de-DE" sz="2400" i="1" dirty="0">
                <a:sym typeface="Calibri"/>
              </a:rPr>
              <a:t>Verständnis der Folgen dieser Auswirkungen auf die Arbeitswelt</a:t>
            </a:r>
            <a:r>
              <a:rPr lang="en-US" sz="2400" i="1" dirty="0">
                <a:sym typeface="Calibri"/>
              </a:rPr>
              <a:t>.</a:t>
            </a:r>
            <a:endParaRPr lang="en-US" sz="2400" i="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24" y="3837355"/>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3123" y="3837355"/>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6251" y="3837355"/>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1067" y="3812789"/>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9687" y="3837472"/>
            <a:ext cx="1993725" cy="1329150"/>
          </a:xfrm>
          <a:prstGeom prst="rect">
            <a:avLst/>
          </a:prstGeom>
        </p:spPr>
      </p:pic>
    </p:spTree>
    <p:extLst>
      <p:ext uri="{BB962C8B-B14F-4D97-AF65-F5344CB8AC3E}">
        <p14:creationId xmlns:p14="http://schemas.microsoft.com/office/powerpoint/2010/main" val="26282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de-DE" sz="3200" dirty="0"/>
              <a:t>Potenzielle Auswirkungen des demografischen Wandels auf die Zahl und Art der Tätigkeiten</a:t>
            </a:r>
            <a:endParaRPr lang="en-US" sz="32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349618" y="1671865"/>
            <a:ext cx="10480067" cy="272778"/>
          </a:xfrm>
        </p:spPr>
        <p:txBody>
          <a:bodyPr>
            <a:noAutofit/>
          </a:bodyPr>
          <a:lstStyle/>
          <a:p>
            <a:pPr lvl="0"/>
            <a:r>
              <a:rPr lang="de-DE" sz="2400" dirty="0">
                <a:solidFill>
                  <a:srgbClr val="FF7F2A"/>
                </a:solidFill>
              </a:rPr>
              <a:t>Entstehung neuer, durch Alterung der Bevölkerung bedingter Beschäftigungsmöglichkeiten</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49618" y="3321821"/>
            <a:ext cx="9171730" cy="315562"/>
          </a:xfrm>
        </p:spPr>
        <p:txBody>
          <a:bodyPr>
            <a:noAutofit/>
          </a:bodyPr>
          <a:lstStyle/>
          <a:p>
            <a:r>
              <a:rPr lang="de-DE" sz="2400" dirty="0">
                <a:solidFill>
                  <a:srgbClr val="FF7F2A"/>
                </a:solidFill>
              </a:rPr>
              <a:t>In vielen Ländern wird die Steigerung der Beschäftigungsquote zur Priorität werden</a:t>
            </a:r>
            <a:endParaRPr lang="en-US" sz="24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418650"/>
            <a:ext cx="10217126" cy="694420"/>
          </a:xfrm>
        </p:spPr>
        <p:txBody>
          <a:bodyPr>
            <a:noAutofit/>
          </a:bodyPr>
          <a:lstStyle/>
          <a:p>
            <a:r>
              <a:rPr lang="de-DE" sz="1800" dirty="0"/>
              <a:t>Längere Lebenserwartung wird wahrscheinlich neue Aufgaben mit sich bringen, vor allem Beschäftigungsmöglichkeiten in der Pflege und in der Gesundheitsvorsorge</a:t>
            </a:r>
            <a:r>
              <a:rPr lang="sr-Latn-RS" sz="1800" dirty="0"/>
              <a:t>.</a:t>
            </a: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72336" y="350207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227299"/>
            <a:ext cx="10125206" cy="1119473"/>
          </a:xfrm>
        </p:spPr>
        <p:txBody>
          <a:bodyPr>
            <a:normAutofit/>
          </a:bodyPr>
          <a:lstStyle/>
          <a:p>
            <a:r>
              <a:rPr lang="de-DE" sz="1800" dirty="0"/>
              <a:t>In der Literatur werden mehrere Wege besprochen, den Rückgang an Arbeitskräften auszugleichen, so zum Beispiel Migration, Anhebung des Rentenalters, Steigerung der Frauenerwerbsquote und anderer Arbeitskraftpotenziale (bspw. Inklusion von Menschen mit Behinderung)</a:t>
            </a:r>
            <a:endParaRPr lang="sr-Latn-RS" sz="1800" dirty="0"/>
          </a:p>
          <a:p>
            <a:endParaRPr lang="sr-Latn-RS" sz="1600" dirty="0"/>
          </a:p>
          <a:p>
            <a:endParaRPr lang="lt-LT" sz="1400" dirty="0"/>
          </a:p>
        </p:txBody>
      </p:sp>
    </p:spTree>
    <p:extLst>
      <p:ext uri="{BB962C8B-B14F-4D97-AF65-F5344CB8AC3E}">
        <p14:creationId xmlns:p14="http://schemas.microsoft.com/office/powerpoint/2010/main" val="304239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793" y="1340223"/>
            <a:ext cx="6246160" cy="4164107"/>
          </a:xfrm>
          <a:prstGeom prst="rect">
            <a:avLst/>
          </a:prstGeom>
        </p:spPr>
      </p:pic>
      <p:graphicFrame>
        <p:nvGraphicFramePr>
          <p:cNvPr id="10"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3279692557"/>
              </p:ext>
            </p:extLst>
          </p:nvPr>
        </p:nvGraphicFramePr>
        <p:xfrm>
          <a:off x="4199860" y="0"/>
          <a:ext cx="7205331" cy="236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7" name="Oval 6"/>
          <p:cNvSpPr/>
          <p:nvPr/>
        </p:nvSpPr>
        <p:spPr>
          <a:xfrm>
            <a:off x="6791143" y="182686"/>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p:cNvSpPr txBox="1"/>
          <p:nvPr/>
        </p:nvSpPr>
        <p:spPr>
          <a:xfrm>
            <a:off x="10146018" y="494508"/>
            <a:ext cx="591671" cy="400110"/>
          </a:xfrm>
          <a:prstGeom prst="rect">
            <a:avLst/>
          </a:prstGeom>
          <a:noFill/>
        </p:spPr>
        <p:txBody>
          <a:bodyPr wrap="square" rtlCol="0">
            <a:spAutoFit/>
          </a:bodyPr>
          <a:lstStyle/>
          <a:p>
            <a:r>
              <a:rPr lang="sr-Latn-RS" sz="2000" dirty="0">
                <a:solidFill>
                  <a:schemeClr val="bg1"/>
                </a:solidFill>
              </a:rPr>
              <a:t>05</a:t>
            </a:r>
            <a:endParaRPr lang="en-US" sz="2000" dirty="0">
              <a:solidFill>
                <a:schemeClr val="bg1"/>
              </a:solidFill>
            </a:endParaRPr>
          </a:p>
        </p:txBody>
      </p:sp>
    </p:spTree>
    <p:extLst>
      <p:ext uri="{BB962C8B-B14F-4D97-AF65-F5344CB8AC3E}">
        <p14:creationId xmlns:p14="http://schemas.microsoft.com/office/powerpoint/2010/main" val="1360215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Rectangle 4"/>
          <p:cNvSpPr/>
          <p:nvPr/>
        </p:nvSpPr>
        <p:spPr>
          <a:xfrm>
            <a:off x="943937" y="2218752"/>
            <a:ext cx="6463862" cy="1971283"/>
          </a:xfrm>
          <a:prstGeom prst="rect">
            <a:avLst/>
          </a:prstGeom>
          <a:solidFill>
            <a:schemeClr val="accent2"/>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Der Prozess, durch den Unternehmen und andere Organisationen internationalen Einfluss gewinnen oder ihre Operationen internationalisieren</a:t>
            </a:r>
            <a:r>
              <a:rPr lang="en-US" dirty="0">
                <a:solidFill>
                  <a:schemeClr val="tx1"/>
                </a:solidFill>
              </a:rPr>
              <a:t>.</a:t>
            </a:r>
            <a:r>
              <a:rPr lang="sr-Latn-RS" dirty="0">
                <a:solidFill>
                  <a:schemeClr val="tx1"/>
                </a:solidFill>
              </a:rPr>
              <a:t> </a:t>
            </a:r>
            <a:r>
              <a:rPr lang="de-DE" dirty="0">
                <a:solidFill>
                  <a:schemeClr val="tx1"/>
                </a:solidFill>
              </a:rPr>
              <a:t>Dies beinhaltet die Internationalisierung von Produktion, Finanztransaktionen (einschließlich Heimatüberweisungen), Handel und Migration</a:t>
            </a:r>
            <a:r>
              <a:rPr lang="en-US" dirty="0">
                <a:solidFill>
                  <a:schemeClr val="tx1"/>
                </a:solidFill>
              </a:rPr>
              <a:t>.</a:t>
            </a:r>
            <a:r>
              <a:rPr lang="sr-Latn-RS" dirty="0">
                <a:solidFill>
                  <a:schemeClr val="tx1"/>
                </a:solidFill>
              </a:rPr>
              <a:t> (ILO, 2017)</a:t>
            </a:r>
          </a:p>
          <a:p>
            <a:pPr algn="ctr"/>
            <a:endParaRPr lang="sr-Latn-RS" dirty="0">
              <a:solidFill>
                <a:schemeClr val="tx1"/>
              </a:solidFill>
            </a:endParaRPr>
          </a:p>
        </p:txBody>
      </p:sp>
      <p:sp>
        <p:nvSpPr>
          <p:cNvPr id="6" name="Title 1"/>
          <p:cNvSpPr>
            <a:spLocks noGrp="1"/>
          </p:cNvSpPr>
          <p:nvPr>
            <p:ph type="title"/>
          </p:nvPr>
        </p:nvSpPr>
        <p:spPr>
          <a:xfrm>
            <a:off x="847726" y="765176"/>
            <a:ext cx="4455794" cy="684211"/>
          </a:xfrm>
        </p:spPr>
        <p:txBody>
          <a:bodyPr>
            <a:normAutofit fontScale="90000"/>
          </a:bodyPr>
          <a:lstStyle/>
          <a:p>
            <a:r>
              <a:rPr lang="sr-Latn-RS" dirty="0"/>
              <a:t>Globali</a:t>
            </a:r>
            <a:r>
              <a:rPr lang="de-DE" dirty="0" err="1"/>
              <a:t>sierung</a:t>
            </a:r>
            <a:endParaRPr lang="sr-Latn-RS" dirty="0"/>
          </a:p>
        </p:txBody>
      </p:sp>
    </p:spTree>
    <p:extLst>
      <p:ext uri="{BB962C8B-B14F-4D97-AF65-F5344CB8AC3E}">
        <p14:creationId xmlns:p14="http://schemas.microsoft.com/office/powerpoint/2010/main" val="33926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4559" y="1440054"/>
            <a:ext cx="11242622" cy="4336816"/>
          </a:xfrm>
          <a:prstGeom prst="rect">
            <a:avLst/>
          </a:prstGeom>
          <a:solidFill>
            <a:schemeClr val="accent2"/>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solidFill>
                <a:schemeClr val="tx1"/>
              </a:solidFill>
            </a:endParaRPr>
          </a:p>
        </p:txBody>
      </p:sp>
      <p:sp>
        <p:nvSpPr>
          <p:cNvPr id="4" name="Footer Placeholder 3"/>
          <p:cNvSpPr>
            <a:spLocks noGrp="1"/>
          </p:cNvSpPr>
          <p:nvPr>
            <p:ph type="ftr" sz="quarter" idx="11"/>
          </p:nvPr>
        </p:nvSpPr>
        <p:spPr/>
        <p:txBody>
          <a:bodyPr/>
          <a:lstStyle/>
          <a:p>
            <a:r>
              <a:rPr lang="lt-LT"/>
              <a:t>connect-erasmus.eu</a:t>
            </a:r>
          </a:p>
        </p:txBody>
      </p:sp>
      <p:sp>
        <p:nvSpPr>
          <p:cNvPr id="6" name="Title 1"/>
          <p:cNvSpPr>
            <a:spLocks noGrp="1"/>
          </p:cNvSpPr>
          <p:nvPr>
            <p:ph type="title"/>
          </p:nvPr>
        </p:nvSpPr>
        <p:spPr>
          <a:xfrm>
            <a:off x="674559" y="498374"/>
            <a:ext cx="10604468" cy="684211"/>
          </a:xfrm>
        </p:spPr>
        <p:txBody>
          <a:bodyPr>
            <a:normAutofit fontScale="90000"/>
          </a:bodyPr>
          <a:lstStyle/>
          <a:p>
            <a:r>
              <a:rPr lang="de-DE" dirty="0"/>
              <a:t>Globalisierung – Weltgesellschaft!</a:t>
            </a:r>
            <a:endParaRPr lang="sr-Latn-RS" dirty="0"/>
          </a:p>
        </p:txBody>
      </p:sp>
      <p:sp>
        <p:nvSpPr>
          <p:cNvPr id="2" name="Textfeld 1"/>
          <p:cNvSpPr txBox="1"/>
          <p:nvPr/>
        </p:nvSpPr>
        <p:spPr>
          <a:xfrm>
            <a:off x="4455201" y="1766469"/>
            <a:ext cx="3582649" cy="3693319"/>
          </a:xfrm>
          <a:prstGeom prst="rect">
            <a:avLst/>
          </a:prstGeom>
          <a:noFill/>
        </p:spPr>
        <p:txBody>
          <a:bodyPr wrap="square" rtlCol="0">
            <a:spAutoFit/>
          </a:bodyPr>
          <a:lstStyle/>
          <a:p>
            <a:r>
              <a:rPr lang="de-DE" b="1" dirty="0"/>
              <a:t>Ermöglicht</a:t>
            </a:r>
            <a:r>
              <a:rPr lang="de-DE" dirty="0"/>
              <a:t> </a:t>
            </a:r>
            <a:r>
              <a:rPr lang="de-DE" b="1" dirty="0"/>
              <a:t>durch</a:t>
            </a:r>
            <a:r>
              <a:rPr lang="de-DE" dirty="0"/>
              <a:t>:</a:t>
            </a:r>
          </a:p>
          <a:p>
            <a:endParaRPr lang="de-DE" dirty="0"/>
          </a:p>
          <a:p>
            <a:r>
              <a:rPr lang="de-DE" b="1" dirty="0"/>
              <a:t>Informationstechnologien</a:t>
            </a:r>
            <a:r>
              <a:rPr lang="de-DE" dirty="0"/>
              <a:t> (von Telefonie bis Internet, Kabel und Satelliten…)</a:t>
            </a:r>
          </a:p>
          <a:p>
            <a:r>
              <a:rPr lang="de-DE" b="1" dirty="0"/>
              <a:t>Logistik</a:t>
            </a:r>
            <a:r>
              <a:rPr lang="de-DE" dirty="0"/>
              <a:t> (Transportwege zu Land, See und Luft)</a:t>
            </a:r>
          </a:p>
          <a:p>
            <a:r>
              <a:rPr lang="de-DE" dirty="0"/>
              <a:t>Nationale und internationale </a:t>
            </a:r>
            <a:r>
              <a:rPr lang="de-DE" b="1" dirty="0"/>
              <a:t>Regulierung und Deregulierung </a:t>
            </a:r>
            <a:r>
              <a:rPr lang="de-DE" dirty="0"/>
              <a:t>(Handelsabkommen, Staatenbündnisse, Grenzregime, Steuerabkommen…)</a:t>
            </a:r>
          </a:p>
        </p:txBody>
      </p:sp>
      <p:sp>
        <p:nvSpPr>
          <p:cNvPr id="7" name="Textfeld 6"/>
          <p:cNvSpPr txBox="1"/>
          <p:nvPr/>
        </p:nvSpPr>
        <p:spPr>
          <a:xfrm>
            <a:off x="798381" y="1609327"/>
            <a:ext cx="3582649" cy="4247317"/>
          </a:xfrm>
          <a:prstGeom prst="rect">
            <a:avLst/>
          </a:prstGeom>
          <a:noFill/>
        </p:spPr>
        <p:txBody>
          <a:bodyPr wrap="square" rtlCol="0">
            <a:spAutoFit/>
          </a:bodyPr>
          <a:lstStyle/>
          <a:p>
            <a:r>
              <a:rPr lang="de-DE" dirty="0"/>
              <a:t>Transnationaler </a:t>
            </a:r>
            <a:r>
              <a:rPr lang="de-DE" b="1" dirty="0"/>
              <a:t>Austausch</a:t>
            </a:r>
            <a:r>
              <a:rPr lang="de-DE" dirty="0"/>
              <a:t> von:</a:t>
            </a:r>
          </a:p>
          <a:p>
            <a:endParaRPr lang="de-DE" dirty="0"/>
          </a:p>
          <a:p>
            <a:r>
              <a:rPr lang="de-DE" b="1" dirty="0"/>
              <a:t>Geld</a:t>
            </a:r>
            <a:r>
              <a:rPr lang="de-DE" dirty="0"/>
              <a:t> (Investitionen, Zahlungen, Entgelte, Bestechungen(</a:t>
            </a:r>
          </a:p>
          <a:p>
            <a:r>
              <a:rPr lang="de-DE" b="1" dirty="0"/>
              <a:t>Arbeitskräften</a:t>
            </a:r>
            <a:r>
              <a:rPr lang="de-DE" dirty="0"/>
              <a:t> (Führungskräfte, Fachkräfte, Ungelernte…)</a:t>
            </a:r>
          </a:p>
          <a:p>
            <a:r>
              <a:rPr lang="de-DE" b="1" dirty="0"/>
              <a:t>Waren</a:t>
            </a:r>
            <a:r>
              <a:rPr lang="de-DE" dirty="0"/>
              <a:t> (materielle und immaterielle, Rohstoffe, Zwischenprodukte, Konsumgüter, Abfälle)</a:t>
            </a:r>
          </a:p>
          <a:p>
            <a:r>
              <a:rPr lang="de-DE" b="1" dirty="0"/>
              <a:t>Informationen</a:t>
            </a:r>
            <a:r>
              <a:rPr lang="de-DE" dirty="0"/>
              <a:t> (Wissenschaft, Nachrichten, politische Ideen und Ideologien, Gerüchte…)</a:t>
            </a:r>
          </a:p>
          <a:p>
            <a:r>
              <a:rPr lang="de-DE" b="1" dirty="0"/>
              <a:t>Viren, Schadstoffe</a:t>
            </a:r>
            <a:r>
              <a:rPr lang="de-DE" dirty="0"/>
              <a:t> … (kennen keine Grenzen…)</a:t>
            </a:r>
          </a:p>
        </p:txBody>
      </p:sp>
      <p:sp>
        <p:nvSpPr>
          <p:cNvPr id="8" name="Textfeld 7"/>
          <p:cNvSpPr txBox="1"/>
          <p:nvPr/>
        </p:nvSpPr>
        <p:spPr>
          <a:xfrm>
            <a:off x="8186191" y="2124265"/>
            <a:ext cx="3582649" cy="2585323"/>
          </a:xfrm>
          <a:prstGeom prst="rect">
            <a:avLst/>
          </a:prstGeom>
          <a:noFill/>
        </p:spPr>
        <p:txBody>
          <a:bodyPr wrap="square" rtlCol="0">
            <a:spAutoFit/>
          </a:bodyPr>
          <a:lstStyle/>
          <a:p>
            <a:r>
              <a:rPr lang="de-DE" dirty="0"/>
              <a:t>Mit </a:t>
            </a:r>
            <a:r>
              <a:rPr lang="de-DE" b="1" dirty="0"/>
              <a:t>Folgen</a:t>
            </a:r>
            <a:r>
              <a:rPr lang="de-DE" dirty="0"/>
              <a:t> für:</a:t>
            </a:r>
          </a:p>
          <a:p>
            <a:endParaRPr lang="de-DE" dirty="0"/>
          </a:p>
          <a:p>
            <a:r>
              <a:rPr lang="de-DE" b="1" dirty="0"/>
              <a:t>Wirtschaft</a:t>
            </a:r>
          </a:p>
          <a:p>
            <a:r>
              <a:rPr lang="de-DE" b="1" dirty="0"/>
              <a:t>Arbeit</a:t>
            </a:r>
          </a:p>
          <a:p>
            <a:r>
              <a:rPr lang="de-DE" b="1" dirty="0"/>
              <a:t>Umwelt</a:t>
            </a:r>
          </a:p>
          <a:p>
            <a:r>
              <a:rPr lang="de-DE" b="1" dirty="0"/>
              <a:t>Kultur</a:t>
            </a:r>
          </a:p>
          <a:p>
            <a:r>
              <a:rPr lang="de-DE" b="1" dirty="0"/>
              <a:t>Politische Stabilität und Instabilität</a:t>
            </a:r>
          </a:p>
          <a:p>
            <a:r>
              <a:rPr lang="de-DE" b="1" dirty="0"/>
              <a:t>Gesundheit und Krankheit</a:t>
            </a:r>
            <a:endParaRPr lang="de-DE" dirty="0"/>
          </a:p>
        </p:txBody>
      </p:sp>
    </p:spTree>
    <p:extLst>
      <p:ext uri="{BB962C8B-B14F-4D97-AF65-F5344CB8AC3E}">
        <p14:creationId xmlns:p14="http://schemas.microsoft.com/office/powerpoint/2010/main" val="1028317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8" y="1501670"/>
            <a:ext cx="9553732" cy="272778"/>
          </a:xfrm>
        </p:spPr>
        <p:txBody>
          <a:bodyPr>
            <a:noAutofit/>
          </a:bodyPr>
          <a:lstStyle/>
          <a:p>
            <a:pPr lvl="0"/>
            <a:r>
              <a:rPr lang="de-DE" sz="2400" dirty="0">
                <a:solidFill>
                  <a:srgbClr val="FF7F2A"/>
                </a:solidFill>
              </a:rPr>
              <a:t>Globale Konkurrenz wird zunehmend als Quelle sich vergrößernder Einkommensunterschiede sowohl in den Industrieländern wie in Entwicklungsländern gesehen</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257698" y="3446597"/>
            <a:ext cx="9374860" cy="1812780"/>
          </a:xfrm>
        </p:spPr>
        <p:txBody>
          <a:bodyPr>
            <a:noAutofit/>
          </a:bodyPr>
          <a:lstStyle/>
          <a:p>
            <a:r>
              <a:rPr lang="de-DE" sz="2400" dirty="0">
                <a:solidFill>
                  <a:srgbClr val="FF7F2A"/>
                </a:solidFill>
              </a:rPr>
              <a:t>Wachsender Handel mit sich entwickelnden Volkswirtschaften könnte die Einkommensunterschiede durch Druck auf den Niedriglohnsektor verstärken</a:t>
            </a:r>
            <a:endParaRPr lang="en-US" sz="24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539560"/>
            <a:ext cx="10217126" cy="771980"/>
          </a:xfrm>
        </p:spPr>
        <p:txBody>
          <a:bodyPr>
            <a:noAutofit/>
          </a:bodyPr>
          <a:lstStyle/>
          <a:p>
            <a:r>
              <a:rPr lang="de-DE" sz="1800" dirty="0"/>
              <a:t>In den Industrieländern könnte sich der Wettbewerb um Hochqualifizierte verschärfen. In den Entwicklungsländern könnten Produktivitätsgewinne disproportional zugunsten qualifizierter Arbeitender ausfallen</a:t>
            </a:r>
            <a:r>
              <a:rPr lang="sr-Latn-RS" sz="1800" dirty="0"/>
              <a:t>.</a:t>
            </a: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48980" y="3693307"/>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678541" y="3728096"/>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3658" y="4699641"/>
            <a:ext cx="10125206" cy="771981"/>
          </a:xfrm>
        </p:spPr>
        <p:txBody>
          <a:bodyPr>
            <a:normAutofit/>
          </a:bodyPr>
          <a:lstStyle/>
          <a:p>
            <a:r>
              <a:rPr lang="de-DE" sz="1800" dirty="0"/>
              <a:t>An- und Ungelernte in multinationalen Unternehmen haben oft begrenzte Möglichkeiten, sich gegen auf niedrigem Niveau stagnierende Löhne zur Wehr zu setzen.</a:t>
            </a:r>
            <a:endParaRPr lang="sr-Latn-RS" sz="1800" dirty="0"/>
          </a:p>
          <a:p>
            <a:endParaRPr lang="sr-Latn-RS" sz="1600" dirty="0"/>
          </a:p>
          <a:p>
            <a:endParaRPr lang="lt-LT" sz="1400" dirty="0"/>
          </a:p>
        </p:txBody>
      </p:sp>
      <p:sp>
        <p:nvSpPr>
          <p:cNvPr id="14" name="Pavadinimas 4">
            <a:extLst>
              <a:ext uri="{FF2B5EF4-FFF2-40B4-BE49-F238E27FC236}">
                <a16:creationId xmlns:a16="http://schemas.microsoft.com/office/drawing/2014/main" id="{AD8E77BE-E075-44E0-B6C0-175391DA8D95}"/>
              </a:ext>
            </a:extLst>
          </p:cNvPr>
          <p:cNvSpPr>
            <a:spLocks noGrp="1"/>
          </p:cNvSpPr>
          <p:nvPr>
            <p:ph type="title"/>
          </p:nvPr>
        </p:nvSpPr>
        <p:spPr>
          <a:xfrm>
            <a:off x="838200" y="288609"/>
            <a:ext cx="10515600" cy="1104141"/>
          </a:xfrm>
        </p:spPr>
        <p:txBody>
          <a:bodyPr>
            <a:noAutofit/>
          </a:bodyPr>
          <a:lstStyle/>
          <a:p>
            <a:r>
              <a:rPr lang="de-DE" sz="3200" dirty="0"/>
              <a:t>Potenzielle Auswirkungen der Globalisierung auf die Zahl und Art der Tätigkeiten</a:t>
            </a:r>
            <a:endParaRPr lang="en-US" sz="3200" dirty="0"/>
          </a:p>
        </p:txBody>
      </p:sp>
    </p:spTree>
    <p:extLst>
      <p:ext uri="{BB962C8B-B14F-4D97-AF65-F5344CB8AC3E}">
        <p14:creationId xmlns:p14="http://schemas.microsoft.com/office/powerpoint/2010/main" val="902476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577" y="1087781"/>
            <a:ext cx="5744370" cy="4308277"/>
          </a:xfrm>
          <a:prstGeom prst="rect">
            <a:avLst/>
          </a:prstGeom>
        </p:spPr>
      </p:pic>
      <p:graphicFrame>
        <p:nvGraphicFramePr>
          <p:cNvPr id="10"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2002487257"/>
              </p:ext>
            </p:extLst>
          </p:nvPr>
        </p:nvGraphicFramePr>
        <p:xfrm>
          <a:off x="4366859" y="0"/>
          <a:ext cx="7205331" cy="236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7" name="Oval 6"/>
          <p:cNvSpPr/>
          <p:nvPr/>
        </p:nvSpPr>
        <p:spPr>
          <a:xfrm>
            <a:off x="8381918" y="182686"/>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p:cNvSpPr txBox="1"/>
          <p:nvPr/>
        </p:nvSpPr>
        <p:spPr>
          <a:xfrm>
            <a:off x="10396764" y="476752"/>
            <a:ext cx="591671" cy="400110"/>
          </a:xfrm>
          <a:prstGeom prst="rect">
            <a:avLst/>
          </a:prstGeom>
          <a:noFill/>
        </p:spPr>
        <p:txBody>
          <a:bodyPr wrap="square" rtlCol="0">
            <a:spAutoFit/>
          </a:bodyPr>
          <a:lstStyle/>
          <a:p>
            <a:r>
              <a:rPr lang="sr-Latn-RS" sz="2000" dirty="0">
                <a:solidFill>
                  <a:schemeClr val="bg1"/>
                </a:solidFill>
              </a:rPr>
              <a:t>05</a:t>
            </a:r>
            <a:endParaRPr lang="en-US" sz="2000" dirty="0">
              <a:solidFill>
                <a:schemeClr val="bg1"/>
              </a:solidFill>
            </a:endParaRPr>
          </a:p>
        </p:txBody>
      </p:sp>
    </p:spTree>
    <p:extLst>
      <p:ext uri="{BB962C8B-B14F-4D97-AF65-F5344CB8AC3E}">
        <p14:creationId xmlns:p14="http://schemas.microsoft.com/office/powerpoint/2010/main" val="272731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21" y="157824"/>
            <a:ext cx="10199729" cy="1303158"/>
          </a:xfrm>
        </p:spPr>
        <p:txBody>
          <a:bodyPr>
            <a:noAutofit/>
          </a:bodyPr>
          <a:lstStyle/>
          <a:p>
            <a:r>
              <a:rPr lang="de-DE" sz="3200" dirty="0"/>
              <a:t>Klimawandel wird sich auf viele Weisen auf die Arbeitswelt auswirken</a:t>
            </a:r>
          </a:p>
        </p:txBody>
      </p:sp>
      <p:sp>
        <p:nvSpPr>
          <p:cNvPr id="4" name="Footer Placeholder 3"/>
          <p:cNvSpPr>
            <a:spLocks noGrp="1"/>
          </p:cNvSpPr>
          <p:nvPr>
            <p:ph type="ftr" sz="quarter" idx="11"/>
          </p:nvPr>
        </p:nvSpPr>
        <p:spPr/>
        <p:txBody>
          <a:bodyPr/>
          <a:lstStyle/>
          <a:p>
            <a:r>
              <a:rPr lang="lt-LT"/>
              <a:t>connect-erasmus.eu</a:t>
            </a:r>
          </a:p>
        </p:txBody>
      </p:sp>
      <p:pic>
        <p:nvPicPr>
          <p:cNvPr id="5" name="Grafik 4">
            <a:extLst>
              <a:ext uri="{FF2B5EF4-FFF2-40B4-BE49-F238E27FC236}">
                <a16:creationId xmlns:a16="http://schemas.microsoft.com/office/drawing/2014/main" id="{BA5252F4-9116-4D01-B488-9BAC0699A0A7}"/>
              </a:ext>
            </a:extLst>
          </p:cNvPr>
          <p:cNvPicPr>
            <a:picLocks noChangeAspect="1"/>
          </p:cNvPicPr>
          <p:nvPr/>
        </p:nvPicPr>
        <p:blipFill>
          <a:blip r:embed="rId3"/>
          <a:stretch>
            <a:fillRect/>
          </a:stretch>
        </p:blipFill>
        <p:spPr>
          <a:xfrm>
            <a:off x="2123455" y="1530482"/>
            <a:ext cx="7478564" cy="4230901"/>
          </a:xfrm>
          <a:prstGeom prst="rect">
            <a:avLst/>
          </a:prstGeom>
        </p:spPr>
      </p:pic>
      <p:pic>
        <p:nvPicPr>
          <p:cNvPr id="3" name="Onlinemedien 2" title="The 5 mega-trends you should know about | Ways to Change The World">
            <a:hlinkClick r:id="" action="ppaction://media"/>
            <a:extLst>
              <a:ext uri="{FF2B5EF4-FFF2-40B4-BE49-F238E27FC236}">
                <a16:creationId xmlns:a16="http://schemas.microsoft.com/office/drawing/2014/main" id="{1807BE1F-1A18-4F7B-A929-32992C9DB59E}"/>
              </a:ext>
            </a:extLst>
          </p:cNvPr>
          <p:cNvPicPr>
            <a:picLocks noRot="1" noChangeAspect="1"/>
          </p:cNvPicPr>
          <p:nvPr>
            <a:videoFile r:link="rId1"/>
          </p:nvPr>
        </p:nvPicPr>
        <p:blipFill>
          <a:blip r:embed="rId4"/>
          <a:stretch>
            <a:fillRect/>
          </a:stretch>
        </p:blipFill>
        <p:spPr>
          <a:xfrm>
            <a:off x="6562336" y="3870009"/>
            <a:ext cx="2540000" cy="1435100"/>
          </a:xfrm>
          <a:prstGeom prst="rect">
            <a:avLst/>
          </a:prstGeom>
        </p:spPr>
      </p:pic>
      <p:sp>
        <p:nvSpPr>
          <p:cNvPr id="6" name="Textfeld 5">
            <a:extLst>
              <a:ext uri="{FF2B5EF4-FFF2-40B4-BE49-F238E27FC236}">
                <a16:creationId xmlns:a16="http://schemas.microsoft.com/office/drawing/2014/main" id="{682FEDF0-096B-4991-AE8C-F6CBE0734411}"/>
              </a:ext>
            </a:extLst>
          </p:cNvPr>
          <p:cNvSpPr txBox="1"/>
          <p:nvPr/>
        </p:nvSpPr>
        <p:spPr>
          <a:xfrm>
            <a:off x="4099389" y="6228495"/>
            <a:ext cx="3904180" cy="261610"/>
          </a:xfrm>
          <a:prstGeom prst="rect">
            <a:avLst/>
          </a:prstGeom>
          <a:noFill/>
        </p:spPr>
        <p:txBody>
          <a:bodyPr wrap="square" rtlCol="0">
            <a:spAutoFit/>
          </a:bodyPr>
          <a:lstStyle/>
          <a:p>
            <a:r>
              <a:rPr lang="de-DE" sz="1100" dirty="0"/>
              <a:t>Quelle: https://www.youtube.com/watch?v=F289qpeZDgc</a:t>
            </a:r>
            <a:endParaRPr lang="de-AT" sz="1100" dirty="0"/>
          </a:p>
        </p:txBody>
      </p:sp>
    </p:spTree>
    <p:extLst>
      <p:ext uri="{BB962C8B-B14F-4D97-AF65-F5344CB8AC3E}">
        <p14:creationId xmlns:p14="http://schemas.microsoft.com/office/powerpoint/2010/main" val="73597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8" y="1747126"/>
            <a:ext cx="6323316" cy="466586"/>
          </a:xfrm>
        </p:spPr>
        <p:txBody>
          <a:bodyPr>
            <a:noAutofit/>
          </a:bodyPr>
          <a:lstStyle/>
          <a:p>
            <a:pPr lvl="0"/>
            <a:r>
              <a:rPr lang="en-US" sz="2200" dirty="0">
                <a:solidFill>
                  <a:srgbClr val="FF7F2A"/>
                </a:solidFill>
              </a:rPr>
              <a:t>1,2 </a:t>
            </a:r>
            <a:r>
              <a:rPr lang="en-US" sz="2200" dirty="0" err="1">
                <a:solidFill>
                  <a:srgbClr val="FF7F2A"/>
                </a:solidFill>
              </a:rPr>
              <a:t>Milliarden</a:t>
            </a:r>
            <a:r>
              <a:rPr lang="en-US" sz="2200" dirty="0">
                <a:solidFill>
                  <a:srgbClr val="FF7F2A"/>
                </a:solidFill>
              </a:rPr>
              <a:t> </a:t>
            </a:r>
            <a:r>
              <a:rPr lang="en-US" sz="2200" dirty="0" err="1">
                <a:solidFill>
                  <a:srgbClr val="FF7F2A"/>
                </a:solidFill>
              </a:rPr>
              <a:t>Arbeitsplätze</a:t>
            </a:r>
            <a:r>
              <a:rPr lang="en-US" sz="2200" dirty="0">
                <a:solidFill>
                  <a:srgbClr val="FF7F2A"/>
                </a:solidFill>
              </a:rPr>
              <a:t> </a:t>
            </a:r>
            <a:r>
              <a:rPr lang="en-US" sz="2200" dirty="0" err="1">
                <a:solidFill>
                  <a:srgbClr val="FF7F2A"/>
                </a:solidFill>
              </a:rPr>
              <a:t>hängen</a:t>
            </a:r>
            <a:r>
              <a:rPr lang="en-US" sz="2200" dirty="0">
                <a:solidFill>
                  <a:srgbClr val="FF7F2A"/>
                </a:solidFill>
              </a:rPr>
              <a:t> </a:t>
            </a:r>
            <a:r>
              <a:rPr lang="en-US" sz="2200" dirty="0" err="1">
                <a:solidFill>
                  <a:srgbClr val="FF7F2A"/>
                </a:solidFill>
              </a:rPr>
              <a:t>direkt</a:t>
            </a:r>
            <a:r>
              <a:rPr lang="en-US" sz="2200" dirty="0">
                <a:solidFill>
                  <a:srgbClr val="FF7F2A"/>
                </a:solidFill>
              </a:rPr>
              <a:t> von </a:t>
            </a:r>
            <a:r>
              <a:rPr lang="en-US" sz="2200" dirty="0" err="1">
                <a:solidFill>
                  <a:srgbClr val="FF7F2A"/>
                </a:solidFill>
              </a:rPr>
              <a:t>Naturkreisläufen</a:t>
            </a:r>
            <a:r>
              <a:rPr lang="en-US" sz="2200" dirty="0">
                <a:solidFill>
                  <a:srgbClr val="FF7F2A"/>
                </a:solidFill>
              </a:rPr>
              <a:t> ab</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253293" y="3286000"/>
            <a:ext cx="5438676" cy="628069"/>
          </a:xfrm>
        </p:spPr>
        <p:txBody>
          <a:bodyPr>
            <a:noAutofit/>
          </a:bodyPr>
          <a:lstStyle/>
          <a:p>
            <a:r>
              <a:rPr lang="de-DE" sz="2200" dirty="0">
                <a:solidFill>
                  <a:srgbClr val="FF7F2A"/>
                </a:solidFill>
              </a:rPr>
              <a:t>Und alle anderen Arbeitsplätze sind ebenfalls ökologischen Risiken ausgesetzt.</a:t>
            </a:r>
            <a:endParaRPr lang="lt-LT" sz="22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3293" y="2370224"/>
            <a:ext cx="5515884" cy="1165857"/>
          </a:xfrm>
        </p:spPr>
        <p:txBody>
          <a:bodyPr>
            <a:normAutofit/>
          </a:bodyPr>
          <a:lstStyle/>
          <a:p>
            <a:r>
              <a:rPr lang="de-DE" sz="1600" dirty="0"/>
              <a:t>Zum Beispiel Landwirtschaft in Trockenzonen ist auf Regelmäßigkeit der Regenzeiten zur Bewässerung und Bewaldung zur Flutabwehr angewiesen; Küstenfischerei ist von ozeanischer Biodiversität abhängig.</a:t>
            </a: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78614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784162" y="3476842"/>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837397" y="3496718"/>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37397" y="4351619"/>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63261" y="4212878"/>
            <a:ext cx="5743675" cy="1760342"/>
          </a:xfrm>
        </p:spPr>
        <p:txBody>
          <a:bodyPr>
            <a:normAutofit/>
          </a:bodyPr>
          <a:lstStyle/>
          <a:p>
            <a:r>
              <a:rPr lang="de-DE" sz="1600" dirty="0"/>
              <a:t>Zum Beispiel verringert Luftverschmutzung Produktivität und gearbeitete Zeit, da sie zur Verschlechterung der Gesundheit der Arbeitenden führt. Arbeitsausfälle durch hitzebedingte Krankheit nehmen zu. Der wirtschaftliche Schaden durch unvorhergesehene Wetterereignisse (Gebäudeschäden, Unterbrechung von Transportlinien etc.) kann Auswirkungen auf den Arbeitsmarkt haben.</a:t>
            </a:r>
          </a:p>
          <a:p>
            <a:endParaRPr lang="lt-LT" sz="1600" dirty="0"/>
          </a:p>
          <a:p>
            <a:endParaRPr lang="lt-LT"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145" y="1185747"/>
            <a:ext cx="2477655" cy="24776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904" y="3819768"/>
            <a:ext cx="2793068" cy="1862045"/>
          </a:xfrm>
          <a:prstGeom prst="rect">
            <a:avLst/>
          </a:prstGeom>
        </p:spPr>
      </p:pic>
      <p:sp>
        <p:nvSpPr>
          <p:cNvPr id="19" name="Pavadinimas 4">
            <a:extLst>
              <a:ext uri="{FF2B5EF4-FFF2-40B4-BE49-F238E27FC236}">
                <a16:creationId xmlns:a16="http://schemas.microsoft.com/office/drawing/2014/main" id="{AD8E77BE-E075-44E0-B6C0-175391DA8D95}"/>
              </a:ext>
            </a:extLst>
          </p:cNvPr>
          <p:cNvSpPr>
            <a:spLocks noGrp="1"/>
          </p:cNvSpPr>
          <p:nvPr>
            <p:ph type="title"/>
          </p:nvPr>
        </p:nvSpPr>
        <p:spPr>
          <a:xfrm>
            <a:off x="852985" y="271327"/>
            <a:ext cx="10515600" cy="1176990"/>
          </a:xfrm>
        </p:spPr>
        <p:txBody>
          <a:bodyPr>
            <a:noAutofit/>
          </a:bodyPr>
          <a:lstStyle/>
          <a:p>
            <a:r>
              <a:rPr lang="de-DE" sz="3200" dirty="0"/>
              <a:t>Potenzielle Auswirkungen des Klimawandels auf die Zahl und Art der Tätigkeiten</a:t>
            </a:r>
            <a:endParaRPr lang="en-US" sz="3200" dirty="0"/>
          </a:p>
        </p:txBody>
      </p:sp>
    </p:spTree>
    <p:extLst>
      <p:ext uri="{BB962C8B-B14F-4D97-AF65-F5344CB8AC3E}">
        <p14:creationId xmlns:p14="http://schemas.microsoft.com/office/powerpoint/2010/main" val="154234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59005" y="4794830"/>
            <a:ext cx="7026901" cy="1347736"/>
          </a:xfrm>
        </p:spPr>
        <p:txBody>
          <a:bodyPr>
            <a:normAutofit/>
          </a:bodyPr>
          <a:lstStyle/>
          <a:p>
            <a:r>
              <a:rPr lang="de-DE" sz="1600" dirty="0"/>
              <a:t>Derzeit herrschen, global gesehen, in vielen Teilen der Abfallwirtschaft informelle und ungesicherte Beschäftigungsverhältnisse vor. Mit der Aufwertung des Sektors als wichtiger Rohstofflieferant könnte sich das zum Besseren wenden.</a:t>
            </a:r>
            <a:endParaRPr lang="de-DE" sz="2400" dirty="0"/>
          </a:p>
        </p:txBody>
      </p:sp>
      <p:sp>
        <p:nvSpPr>
          <p:cNvPr id="11"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16"/>
          </p:nvPr>
        </p:nvSpPr>
        <p:spPr>
          <a:xfrm>
            <a:off x="1275169" y="2585108"/>
            <a:ext cx="7110737" cy="680192"/>
          </a:xfrm>
        </p:spPr>
        <p:txBody>
          <a:bodyPr>
            <a:noAutofit/>
          </a:bodyPr>
          <a:lstStyle/>
          <a:p>
            <a:r>
              <a:rPr lang="de-DE" sz="1600" dirty="0"/>
              <a:t>Zum Beispiel: Dekarbonisierung des Energiesektors wird unter dem Strich weltweit um die 18 Millionen neue Arbeitsplätze schaffen</a:t>
            </a:r>
          </a:p>
          <a:p>
            <a:r>
              <a:rPr lang="de-DE" sz="1600" dirty="0"/>
              <a:t>Arbeit würde sich aber auch verlagern. Beispielsweise wird es immer weniger direkten Rohstoffabbau wie im Bergbau geben und immer mehr Rohstoffrückgewinnung durch Recycling geben. </a:t>
            </a:r>
            <a:endParaRPr lang="lt-LT" sz="1600" dirty="0"/>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66546" y="411162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701716" y="4128799"/>
            <a:ext cx="312906" cy="369332"/>
          </a:xfrm>
          <a:prstGeom prst="rect">
            <a:avLst/>
          </a:prstGeom>
        </p:spPr>
        <p:txBody>
          <a:bodyPr wrap="none">
            <a:spAutoFit/>
          </a:bodyPr>
          <a:lstStyle/>
          <a:p>
            <a:r>
              <a:rPr lang="sr-Latn-RS" b="1" dirty="0">
                <a:solidFill>
                  <a:schemeClr val="bg1"/>
                </a:solidFill>
                <a:latin typeface="+mj-lt"/>
              </a:rPr>
              <a:t>4</a:t>
            </a:r>
            <a:endParaRPr lang="lt-LT" b="1" dirty="0">
              <a:solidFill>
                <a:schemeClr val="bg1"/>
              </a:solidFill>
              <a:latin typeface="+mj-lt"/>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19" name="Lygiašonis trikampis 18">
            <a:extLst>
              <a:ext uri="{FF2B5EF4-FFF2-40B4-BE49-F238E27FC236}">
                <a16:creationId xmlns:a16="http://schemas.microsoft.com/office/drawing/2014/main" id="{4C7FBF33-D4CC-464D-9094-B69B3E189A30}"/>
              </a:ext>
            </a:extLst>
          </p:cNvPr>
          <p:cNvSpPr/>
          <p:nvPr/>
        </p:nvSpPr>
        <p:spPr>
          <a:xfrm rot="5400000">
            <a:off x="681346" y="1841764"/>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17"/>
          </p:nvPr>
        </p:nvSpPr>
        <p:spPr>
          <a:xfrm>
            <a:off x="1312826" y="1798089"/>
            <a:ext cx="6972192" cy="742510"/>
          </a:xfrm>
        </p:spPr>
        <p:txBody>
          <a:bodyPr>
            <a:normAutofit fontScale="92500"/>
          </a:bodyPr>
          <a:lstStyle/>
          <a:p>
            <a:pPr>
              <a:lnSpc>
                <a:spcPct val="100000"/>
              </a:lnSpc>
            </a:pPr>
            <a:r>
              <a:rPr lang="de-DE" sz="2200" dirty="0">
                <a:solidFill>
                  <a:srgbClr val="FF7F2A"/>
                </a:solidFill>
              </a:rPr>
              <a:t>Klimaneutrales Wirtschaften schafft Arbeitsplätze, erfordert jedoch auch eine Umverteilung der Arbeit</a:t>
            </a:r>
          </a:p>
        </p:txBody>
      </p:sp>
      <p:sp>
        <p:nvSpPr>
          <p:cNvPr id="13" name="Text Placeholder 12"/>
          <p:cNvSpPr>
            <a:spLocks noGrp="1"/>
          </p:cNvSpPr>
          <p:nvPr>
            <p:ph type="body" sz="quarter" idx="10"/>
          </p:nvPr>
        </p:nvSpPr>
        <p:spPr>
          <a:xfrm>
            <a:off x="1275169" y="4007681"/>
            <a:ext cx="7365322" cy="367820"/>
          </a:xfrm>
        </p:spPr>
        <p:txBody>
          <a:bodyPr>
            <a:noAutofit/>
          </a:bodyPr>
          <a:lstStyle/>
          <a:p>
            <a:r>
              <a:rPr lang="de-DE" sz="2200" dirty="0">
                <a:solidFill>
                  <a:srgbClr val="FF7F2A"/>
                </a:solidFill>
              </a:rPr>
              <a:t>Der Übergang in eine grüne Ökonomie könnte positive Effekte auf die Qualität der Arbeit haben</a:t>
            </a:r>
            <a:endParaRPr lang="sr-Latn-RS" sz="2200" dirty="0">
              <a:solidFill>
                <a:srgbClr val="FF7F2A"/>
              </a:solidFill>
            </a:endParaRPr>
          </a:p>
        </p:txBody>
      </p:sp>
      <p:sp>
        <p:nvSpPr>
          <p:cNvPr id="28" name="Stačiakampis 15">
            <a:extLst>
              <a:ext uri="{FF2B5EF4-FFF2-40B4-BE49-F238E27FC236}">
                <a16:creationId xmlns:a16="http://schemas.microsoft.com/office/drawing/2014/main" id="{4D5A4894-2993-4DAA-8D51-A1D8709A92BB}"/>
              </a:ext>
            </a:extLst>
          </p:cNvPr>
          <p:cNvSpPr/>
          <p:nvPr/>
        </p:nvSpPr>
        <p:spPr>
          <a:xfrm>
            <a:off x="695304" y="1894165"/>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027" y="2586653"/>
            <a:ext cx="3357966" cy="2238644"/>
          </a:xfrm>
          <a:prstGeom prst="rect">
            <a:avLst/>
          </a:prstGeom>
        </p:spPr>
      </p:pic>
      <p:sp>
        <p:nvSpPr>
          <p:cNvPr id="17" name="Pavadinimas 4">
            <a:extLst>
              <a:ext uri="{FF2B5EF4-FFF2-40B4-BE49-F238E27FC236}">
                <a16:creationId xmlns:a16="http://schemas.microsoft.com/office/drawing/2014/main" id="{24EB1E6B-73BD-4E68-A028-A49C9F50F142}"/>
              </a:ext>
            </a:extLst>
          </p:cNvPr>
          <p:cNvSpPr>
            <a:spLocks noGrp="1"/>
          </p:cNvSpPr>
          <p:nvPr>
            <p:ph type="title"/>
          </p:nvPr>
        </p:nvSpPr>
        <p:spPr>
          <a:xfrm>
            <a:off x="838200" y="400693"/>
            <a:ext cx="10515600" cy="1094797"/>
          </a:xfrm>
        </p:spPr>
        <p:txBody>
          <a:bodyPr>
            <a:noAutofit/>
          </a:bodyPr>
          <a:lstStyle/>
          <a:p>
            <a:r>
              <a:rPr lang="de-DE" sz="3200" dirty="0"/>
              <a:t>Potenzielle Auswirkungen des Klimawandels auf die Zahl und Art der Tätigkeiten</a:t>
            </a:r>
            <a:endParaRPr lang="en-US" sz="3200" dirty="0"/>
          </a:p>
        </p:txBody>
      </p:sp>
    </p:spTree>
    <p:extLst>
      <p:ext uri="{BB962C8B-B14F-4D97-AF65-F5344CB8AC3E}">
        <p14:creationId xmlns:p14="http://schemas.microsoft.com/office/powerpoint/2010/main" val="242814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34904" y="3238995"/>
            <a:ext cx="8869873" cy="1643600"/>
          </a:xfrm>
        </p:spPr>
        <p:txBody>
          <a:bodyPr>
            <a:normAutofit/>
          </a:bodyPr>
          <a:lstStyle/>
          <a:p>
            <a:pPr>
              <a:lnSpc>
                <a:spcPct val="150000"/>
              </a:lnSpc>
            </a:pPr>
            <a:r>
              <a:rPr lang="de-DE" sz="1600" dirty="0"/>
              <a:t>Betroffen sind hier beispielsweise Menschen, die sich außerhalb sozialer Sicherungssysteme befinden – viele Migrant*innen, prekär Beschäftigte in der informellen Ökonomie, Großteile der Bevölkerungen ärmerer Länder, denen die Ressourcen für Schutzmaßnahmen und Umstrukturierungen fehlen.</a:t>
            </a:r>
            <a:endParaRPr lang="lt-LT" dirty="0"/>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15"/>
          </p:nvPr>
        </p:nvSpPr>
        <p:spPr>
          <a:xfrm>
            <a:off x="1464214" y="2256159"/>
            <a:ext cx="9063738" cy="466586"/>
          </a:xfrm>
        </p:spPr>
        <p:txBody>
          <a:bodyPr>
            <a:noAutofit/>
          </a:bodyPr>
          <a:lstStyle/>
          <a:p>
            <a:r>
              <a:rPr lang="de-DE" sz="2200" dirty="0">
                <a:solidFill>
                  <a:srgbClr val="FF7F2A"/>
                </a:solidFill>
              </a:rPr>
              <a:t>Marginalisierte Gruppen sind den Auswirkungen des Klimawandels besonders ausgesetzt </a:t>
            </a:r>
          </a:p>
          <a:p>
            <a:endParaRPr lang="lt-LT" sz="2200" dirty="0">
              <a:solidFill>
                <a:srgbClr val="FF7F2A"/>
              </a:solidFill>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1" name="Lygiašonis trikampis 20">
            <a:extLst>
              <a:ext uri="{FF2B5EF4-FFF2-40B4-BE49-F238E27FC236}">
                <a16:creationId xmlns:a16="http://schemas.microsoft.com/office/drawing/2014/main" id="{6C95A63D-259A-4743-A53F-113824290EFC}"/>
              </a:ext>
            </a:extLst>
          </p:cNvPr>
          <p:cNvSpPr/>
          <p:nvPr/>
        </p:nvSpPr>
        <p:spPr>
          <a:xfrm rot="5400000">
            <a:off x="827169" y="223624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Stačiakampis 21">
            <a:extLst>
              <a:ext uri="{FF2B5EF4-FFF2-40B4-BE49-F238E27FC236}">
                <a16:creationId xmlns:a16="http://schemas.microsoft.com/office/drawing/2014/main" id="{215B05C8-04F1-465A-9A77-4AD955AFE366}"/>
              </a:ext>
            </a:extLst>
          </p:cNvPr>
          <p:cNvSpPr/>
          <p:nvPr/>
        </p:nvSpPr>
        <p:spPr>
          <a:xfrm>
            <a:off x="838200" y="2256159"/>
            <a:ext cx="319318" cy="369332"/>
          </a:xfrm>
          <a:prstGeom prst="rect">
            <a:avLst/>
          </a:prstGeom>
        </p:spPr>
        <p:txBody>
          <a:bodyPr wrap="none">
            <a:spAutoFit/>
          </a:bodyPr>
          <a:lstStyle/>
          <a:p>
            <a:r>
              <a:rPr lang="sr-Latn-RS" b="1" dirty="0">
                <a:solidFill>
                  <a:schemeClr val="bg1"/>
                </a:solidFill>
                <a:latin typeface="+mj-lt"/>
              </a:rPr>
              <a:t>5</a:t>
            </a:r>
            <a:endParaRPr lang="lt-LT" b="1" dirty="0">
              <a:solidFill>
                <a:schemeClr val="bg1"/>
              </a:solidFill>
              <a:latin typeface="+mj-lt"/>
            </a:endParaRPr>
          </a:p>
        </p:txBody>
      </p:sp>
      <p:sp>
        <p:nvSpPr>
          <p:cNvPr id="12" name="Pavadinimas 4">
            <a:extLst>
              <a:ext uri="{FF2B5EF4-FFF2-40B4-BE49-F238E27FC236}">
                <a16:creationId xmlns:a16="http://schemas.microsoft.com/office/drawing/2014/main" id="{3FE76BF1-D731-427F-B309-C9933FBE7E26}"/>
              </a:ext>
            </a:extLst>
          </p:cNvPr>
          <p:cNvSpPr>
            <a:spLocks noGrp="1"/>
          </p:cNvSpPr>
          <p:nvPr>
            <p:ph type="title"/>
          </p:nvPr>
        </p:nvSpPr>
        <p:spPr>
          <a:xfrm>
            <a:off x="838200" y="469844"/>
            <a:ext cx="10515600" cy="1181325"/>
          </a:xfrm>
        </p:spPr>
        <p:txBody>
          <a:bodyPr>
            <a:noAutofit/>
          </a:bodyPr>
          <a:lstStyle/>
          <a:p>
            <a:r>
              <a:rPr lang="de-DE" sz="3200" dirty="0"/>
              <a:t>Potenzielle Auswirkungen des Klimawandels auf die Zahl und Art der Tätigkeiten</a:t>
            </a:r>
            <a:endParaRPr lang="en-US" sz="3200" dirty="0"/>
          </a:p>
        </p:txBody>
      </p:sp>
    </p:spTree>
    <p:extLst>
      <p:ext uri="{BB962C8B-B14F-4D97-AF65-F5344CB8AC3E}">
        <p14:creationId xmlns:p14="http://schemas.microsoft.com/office/powerpoint/2010/main" val="74844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26180" y="1597616"/>
            <a:ext cx="6476169" cy="2158199"/>
          </a:xfrm>
        </p:spPr>
        <p:txBody>
          <a:bodyPr>
            <a:normAutofit fontScale="90000"/>
          </a:bodyPr>
          <a:lstStyle/>
          <a:p>
            <a:r>
              <a:rPr lang="sr-Latn-RS" sz="2400" dirty="0"/>
              <a:t>- </a:t>
            </a:r>
            <a:r>
              <a:rPr lang="de-DE" sz="2400" dirty="0"/>
              <a:t>Dimensionen der Auswirkungen</a:t>
            </a:r>
            <a:br>
              <a:rPr lang="de-DE" sz="2400" dirty="0"/>
            </a:br>
            <a:br>
              <a:rPr lang="sr-Latn-RS" sz="2400" dirty="0"/>
            </a:br>
            <a:r>
              <a:rPr lang="sr-Latn-RS" sz="2400" dirty="0"/>
              <a:t>- </a:t>
            </a:r>
            <a:r>
              <a:rPr lang="de-DE" sz="2400" dirty="0"/>
              <a:t>Überblick über einige Trends, die sich auf die Arbeitswelt, beispielsweise das Ausmaß der Beschäftigung oder die Qualität der Arbeit, auswirken.</a:t>
            </a: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itle 3">
            <a:extLst>
              <a:ext uri="{FF2B5EF4-FFF2-40B4-BE49-F238E27FC236}">
                <a16:creationId xmlns:a16="http://schemas.microsoft.com/office/drawing/2014/main" id="{B0AE554C-D68A-4657-B321-E64A4E2DEAEB}"/>
              </a:ext>
            </a:extLst>
          </p:cNvPr>
          <p:cNvSpPr txBox="1">
            <a:spLocks/>
          </p:cNvSpPr>
          <p:nvPr/>
        </p:nvSpPr>
        <p:spPr>
          <a:xfrm>
            <a:off x="739083" y="1256145"/>
            <a:ext cx="3934517" cy="1875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dirty="0"/>
              <a:t>Übersicht</a:t>
            </a:r>
            <a:endParaRPr lang="en-US" dirty="0"/>
          </a:p>
        </p:txBody>
      </p:sp>
      <p:cxnSp>
        <p:nvCxnSpPr>
          <p:cNvPr id="6" name="Straight Connector 5"/>
          <p:cNvCxnSpPr/>
          <p:nvPr/>
        </p:nvCxnSpPr>
        <p:spPr>
          <a:xfrm>
            <a:off x="4793673" y="1071418"/>
            <a:ext cx="18472" cy="291869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849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oman in red and white floral dress standing beside man in blu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25" y="1350059"/>
            <a:ext cx="6459187" cy="4308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729870339"/>
              </p:ext>
            </p:extLst>
          </p:nvPr>
        </p:nvGraphicFramePr>
        <p:xfrm>
          <a:off x="4509894" y="-182687"/>
          <a:ext cx="7205331" cy="236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7" name="Oval 6"/>
          <p:cNvSpPr/>
          <p:nvPr/>
        </p:nvSpPr>
        <p:spPr>
          <a:xfrm>
            <a:off x="10070631" y="0"/>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
          <p:cNvSpPr txBox="1"/>
          <p:nvPr/>
        </p:nvSpPr>
        <p:spPr>
          <a:xfrm>
            <a:off x="10412349" y="352854"/>
            <a:ext cx="591671" cy="400110"/>
          </a:xfrm>
          <a:prstGeom prst="rect">
            <a:avLst/>
          </a:prstGeom>
          <a:noFill/>
        </p:spPr>
        <p:txBody>
          <a:bodyPr wrap="square" rtlCol="0">
            <a:spAutoFit/>
          </a:bodyPr>
          <a:lstStyle/>
          <a:p>
            <a:r>
              <a:rPr lang="sr-Latn-RS" sz="2000" dirty="0">
                <a:solidFill>
                  <a:schemeClr val="bg1"/>
                </a:solidFill>
              </a:rPr>
              <a:t>05</a:t>
            </a:r>
            <a:endParaRPr lang="en-US" sz="2000" dirty="0">
              <a:solidFill>
                <a:schemeClr val="bg1"/>
              </a:solidFill>
            </a:endParaRPr>
          </a:p>
        </p:txBody>
      </p:sp>
    </p:spTree>
    <p:extLst>
      <p:ext uri="{BB962C8B-B14F-4D97-AF65-F5344CB8AC3E}">
        <p14:creationId xmlns:p14="http://schemas.microsoft.com/office/powerpoint/2010/main" val="360258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98116" y="385993"/>
            <a:ext cx="7852748" cy="781685"/>
          </a:xfrm>
        </p:spPr>
        <p:txBody>
          <a:bodyPr>
            <a:normAutofit/>
          </a:bodyPr>
          <a:lstStyle/>
          <a:p>
            <a:r>
              <a:rPr lang="en-US" dirty="0" err="1"/>
              <a:t>Arbeitswelt</a:t>
            </a:r>
            <a:r>
              <a:rPr lang="en-US" dirty="0"/>
              <a:t> und </a:t>
            </a:r>
            <a:r>
              <a:rPr lang="sr-Latn-RS" sz="3600" dirty="0"/>
              <a:t>COVID-19</a:t>
            </a:r>
          </a:p>
        </p:txBody>
      </p:sp>
      <p:pic>
        <p:nvPicPr>
          <p:cNvPr id="15" name="8KenNOYOiq4"/>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tretch>
            <a:fillRect/>
          </a:stretch>
        </p:blipFill>
        <p:spPr>
          <a:xfrm>
            <a:off x="2270589" y="1515970"/>
            <a:ext cx="7588193" cy="3867912"/>
          </a:xfrm>
          <a:prstGeom prst="rect">
            <a:avLst/>
          </a:prstGeom>
        </p:spPr>
      </p:pic>
      <p:sp>
        <p:nvSpPr>
          <p:cNvPr id="3" name="Footer Placeholder 2"/>
          <p:cNvSpPr>
            <a:spLocks noGrp="1"/>
          </p:cNvSpPr>
          <p:nvPr>
            <p:ph type="ftr" sz="quarter" idx="11"/>
          </p:nvPr>
        </p:nvSpPr>
        <p:spPr/>
        <p:txBody>
          <a:bodyPr/>
          <a:lstStyle/>
          <a:p>
            <a:r>
              <a:rPr lang="lt-LT"/>
              <a:t>connect-erasmus.eu</a:t>
            </a:r>
          </a:p>
        </p:txBody>
      </p:sp>
      <p:sp>
        <p:nvSpPr>
          <p:cNvPr id="2" name="TextBox 1"/>
          <p:cNvSpPr txBox="1"/>
          <p:nvPr/>
        </p:nvSpPr>
        <p:spPr>
          <a:xfrm>
            <a:off x="2753958" y="5575058"/>
            <a:ext cx="6454588" cy="646331"/>
          </a:xfrm>
          <a:prstGeom prst="rect">
            <a:avLst/>
          </a:prstGeom>
          <a:noFill/>
        </p:spPr>
        <p:txBody>
          <a:bodyPr wrap="square" rtlCol="0">
            <a:spAutoFit/>
          </a:bodyPr>
          <a:lstStyle/>
          <a:p>
            <a:r>
              <a:rPr lang="en-US" dirty="0"/>
              <a:t>https://www.youtube.com/watch?v=8KenNOYOiq4</a:t>
            </a:r>
          </a:p>
          <a:p>
            <a:endParaRPr lang="en-US" dirty="0"/>
          </a:p>
        </p:txBody>
      </p:sp>
    </p:spTree>
    <p:extLst>
      <p:ext uri="{BB962C8B-B14F-4D97-AF65-F5344CB8AC3E}">
        <p14:creationId xmlns:p14="http://schemas.microsoft.com/office/powerpoint/2010/main" val="95259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1" y="1541614"/>
            <a:ext cx="12014032" cy="89066"/>
          </a:xfrm>
        </p:spPr>
        <p:txBody>
          <a:bodyPr>
            <a:normAutofit fontScale="90000"/>
          </a:bodyPr>
          <a:lstStyle/>
          <a:p>
            <a:r>
              <a:rPr lang="de-DE" dirty="0"/>
              <a:t>Die Arbeitswelt hat sich grundlegend verändert….</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rotWithShape="1">
          <a:blip r:embed="rId2"/>
          <a:srcRect l="-1" r="362" b="13937"/>
          <a:stretch/>
        </p:blipFill>
        <p:spPr>
          <a:xfrm>
            <a:off x="718356" y="2088962"/>
            <a:ext cx="6616699" cy="2660319"/>
          </a:xfrm>
          <a:prstGeom prst="rect">
            <a:avLst/>
          </a:prstGeom>
        </p:spPr>
      </p:pic>
      <p:sp>
        <p:nvSpPr>
          <p:cNvPr id="6" name="TextBox 5"/>
          <p:cNvSpPr txBox="1"/>
          <p:nvPr/>
        </p:nvSpPr>
        <p:spPr>
          <a:xfrm>
            <a:off x="726589" y="4976729"/>
            <a:ext cx="5194314" cy="461665"/>
          </a:xfrm>
          <a:prstGeom prst="rect">
            <a:avLst/>
          </a:prstGeom>
          <a:noFill/>
        </p:spPr>
        <p:txBody>
          <a:bodyPr wrap="square" rtlCol="0">
            <a:spAutoFit/>
          </a:bodyPr>
          <a:lstStyle/>
          <a:p>
            <a:r>
              <a:rPr lang="sr-Latn-RS" sz="1200" dirty="0" err="1"/>
              <a:t>Source</a:t>
            </a:r>
            <a:r>
              <a:rPr lang="sr-Latn-RS" sz="1200" dirty="0"/>
              <a:t>: ILO model - https://www.ilo.org/global/topics/coronavirus/impacts-and-responses/WCMS_767028/lang--en/index.htm</a:t>
            </a:r>
            <a:endParaRPr lang="en-US" sz="1200" dirty="0"/>
          </a:p>
        </p:txBody>
      </p:sp>
      <p:sp>
        <p:nvSpPr>
          <p:cNvPr id="7" name="Text Placeholder 2"/>
          <p:cNvSpPr>
            <a:spLocks noGrp="1"/>
          </p:cNvSpPr>
          <p:nvPr>
            <p:ph type="body" idx="1"/>
          </p:nvPr>
        </p:nvSpPr>
        <p:spPr>
          <a:xfrm>
            <a:off x="6839339" y="1630680"/>
            <a:ext cx="4917232" cy="3953373"/>
          </a:xfrm>
        </p:spPr>
        <p:txBody>
          <a:bodyPr/>
          <a:lstStyle/>
          <a:p>
            <a:pPr marL="342900" indent="-342900">
              <a:buFont typeface="Arial" panose="020B0604020202020204" pitchFamily="34" charset="0"/>
              <a:buChar char="•"/>
            </a:pPr>
            <a:r>
              <a:rPr lang="de-DE" dirty="0"/>
              <a:t>2020 wurden im Vergleich zum vierten Quartal 2019 8,8 % der globalen Arbeitsstunden verloren (entspricht 255 </a:t>
            </a:r>
            <a:r>
              <a:rPr lang="de-DE" dirty="0" err="1"/>
              <a:t>mio</a:t>
            </a:r>
            <a:r>
              <a:rPr lang="de-DE" dirty="0"/>
              <a:t> Vollzeitstellen)</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Seit dem Ausbruch der Pandemie ist für Millionen von Arbeitskräften das Home Office zur Normalität geworden</a:t>
            </a:r>
          </a:p>
        </p:txBody>
      </p:sp>
    </p:spTree>
    <p:extLst>
      <p:ext uri="{BB962C8B-B14F-4D97-AF65-F5344CB8AC3E}">
        <p14:creationId xmlns:p14="http://schemas.microsoft.com/office/powerpoint/2010/main" val="263035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066" y="888873"/>
            <a:ext cx="9938039" cy="527915"/>
          </a:xfrm>
        </p:spPr>
        <p:txBody>
          <a:bodyPr>
            <a:noAutofit/>
          </a:bodyPr>
          <a:lstStyle/>
          <a:p>
            <a:r>
              <a:rPr lang="de-DE" sz="3600" dirty="0"/>
              <a:t>Wichtig:</a:t>
            </a:r>
            <a:r>
              <a:rPr lang="sr-Latn-RS" sz="3600" dirty="0"/>
              <a:t> </a:t>
            </a:r>
            <a:r>
              <a:rPr lang="de-DE" sz="3600" dirty="0"/>
              <a:t>Veränderungen der Arbeitswelt sind miteinander verwoben</a:t>
            </a:r>
            <a:endParaRPr lang="en-US" sz="3600" dirty="0"/>
          </a:p>
        </p:txBody>
      </p:sp>
      <p:sp>
        <p:nvSpPr>
          <p:cNvPr id="3" name="Text Placeholder 2"/>
          <p:cNvSpPr>
            <a:spLocks noGrp="1"/>
          </p:cNvSpPr>
          <p:nvPr>
            <p:ph type="body" idx="1"/>
          </p:nvPr>
        </p:nvSpPr>
        <p:spPr>
          <a:xfrm>
            <a:off x="2384378" y="1506153"/>
            <a:ext cx="7423244" cy="3358809"/>
          </a:xfrm>
        </p:spPr>
        <p:txBody>
          <a:bodyPr/>
          <a:lstStyle/>
          <a:p>
            <a:pPr>
              <a:spcAft>
                <a:spcPts val="1200"/>
              </a:spcAft>
            </a:pPr>
            <a:r>
              <a:rPr lang="de-DE" sz="2000" dirty="0"/>
              <a:t>Beispielsweise beschleunigt die Covid19-Pandemie den technologischen Wandel, insbesondere die Digitalisierung. </a:t>
            </a:r>
          </a:p>
          <a:p>
            <a:pPr>
              <a:spcAft>
                <a:spcPts val="1200"/>
              </a:spcAft>
            </a:pPr>
            <a:r>
              <a:rPr lang="de-DE" sz="2000" dirty="0"/>
              <a:t>Auch der Klimawandel erfordert neue technologische Lösungen. </a:t>
            </a:r>
          </a:p>
          <a:p>
            <a:pPr>
              <a:spcAft>
                <a:spcPts val="1200"/>
              </a:spcAft>
            </a:pPr>
            <a:r>
              <a:rPr lang="de-DE" sz="2000" dirty="0"/>
              <a:t>Der demografische Wandel kann zu einer neuen Bewertung globaler Migrationsbewegungen führen. </a:t>
            </a:r>
          </a:p>
          <a:p>
            <a:pPr>
              <a:spcAft>
                <a:spcPts val="1200"/>
              </a:spcAft>
            </a:pPr>
            <a:r>
              <a:rPr lang="de-DE" sz="2000" dirty="0"/>
              <a:t>Mangel an Produktionskräften in den reichen Ländern kann zu einer weiteren Globalisierung von Produktionsprozessen führen.</a:t>
            </a:r>
            <a:endParaRPr lang="sr-Latn-RS" sz="2000"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26" y="1560945"/>
            <a:ext cx="2009336" cy="1329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37" y="3418127"/>
            <a:ext cx="1993725" cy="13292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3066" y="168074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8097" y="3641074"/>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715" y="5010056"/>
            <a:ext cx="1993725" cy="1329150"/>
          </a:xfrm>
          <a:prstGeom prst="rect">
            <a:avLst/>
          </a:prstGeom>
        </p:spPr>
      </p:pic>
    </p:spTree>
    <p:extLst>
      <p:ext uri="{BB962C8B-B14F-4D97-AF65-F5344CB8AC3E}">
        <p14:creationId xmlns:p14="http://schemas.microsoft.com/office/powerpoint/2010/main" val="2523277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1870031" y="4445226"/>
            <a:ext cx="864076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sr-Latn-RS" sz="1100" dirty="0"/>
              <a:t>The Changing Nature of Work and Threats to Decent Work and Well-Being.</a:t>
            </a:r>
          </a:p>
        </p:txBody>
      </p:sp>
      <p:sp>
        <p:nvSpPr>
          <p:cNvPr id="3075" name="Text Box 3"/>
          <p:cNvSpPr txBox="1">
            <a:spLocks noChangeArrowheads="1"/>
          </p:cNvSpPr>
          <p:nvPr/>
        </p:nvSpPr>
        <p:spPr bwMode="auto">
          <a:xfrm>
            <a:off x="266330" y="6341114"/>
            <a:ext cx="8640762"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sr-Latn-RS" altLang="sr-Latn-RS" sz="1000" dirty="0" err="1">
                <a:solidFill>
                  <a:schemeClr val="tx1"/>
                </a:solidFill>
              </a:rPr>
              <a:t>Adapted</a:t>
            </a:r>
            <a:r>
              <a:rPr lang="sr-Latn-RS" altLang="sr-Latn-RS" sz="1000" dirty="0">
                <a:solidFill>
                  <a:schemeClr val="tx1"/>
                </a:solidFill>
              </a:rPr>
              <a:t> from: </a:t>
            </a:r>
            <a:r>
              <a:rPr lang="en-US" sz="1000" dirty="0" err="1">
                <a:solidFill>
                  <a:schemeClr val="tx1"/>
                </a:solidFill>
              </a:rPr>
              <a:t>Blustein</a:t>
            </a:r>
            <a:r>
              <a:rPr lang="en-US" sz="1000" dirty="0">
                <a:solidFill>
                  <a:schemeClr val="tx1"/>
                </a:solidFill>
              </a:rPr>
              <a:t>, D. L., Kenny, M. E., Di Fabio, A., &amp; </a:t>
            </a:r>
            <a:r>
              <a:rPr lang="en-US" sz="1000" dirty="0" err="1">
                <a:solidFill>
                  <a:schemeClr val="tx1"/>
                </a:solidFill>
              </a:rPr>
              <a:t>Guichard</a:t>
            </a:r>
            <a:r>
              <a:rPr lang="en-US" sz="1000" dirty="0">
                <a:solidFill>
                  <a:schemeClr val="tx1"/>
                </a:solidFill>
              </a:rPr>
              <a:t>, J. (2019). Expanding the impact of the psychology of working: Engaging psychology in the struggle for decent work and human rights. </a:t>
            </a:r>
            <a:r>
              <a:rPr lang="en-US" sz="1000" i="1" dirty="0">
                <a:solidFill>
                  <a:schemeClr val="tx1"/>
                </a:solidFill>
              </a:rPr>
              <a:t>Journal of Career Assessment</a:t>
            </a:r>
            <a:r>
              <a:rPr lang="en-US" sz="1000" dirty="0">
                <a:solidFill>
                  <a:schemeClr val="tx1"/>
                </a:solidFill>
              </a:rPr>
              <a:t>, </a:t>
            </a:r>
            <a:r>
              <a:rPr lang="en-US" sz="1000" i="1" dirty="0">
                <a:solidFill>
                  <a:schemeClr val="tx1"/>
                </a:solidFill>
              </a:rPr>
              <a:t>27</a:t>
            </a:r>
            <a:r>
              <a:rPr lang="en-US" sz="1000" dirty="0">
                <a:solidFill>
                  <a:schemeClr val="tx1"/>
                </a:solidFill>
              </a:rPr>
              <a:t>(1), 3-28</a:t>
            </a:r>
            <a:r>
              <a:rPr lang="en-US" sz="1000" dirty="0"/>
              <a:t>.</a:t>
            </a:r>
            <a:endParaRPr lang="en-US" altLang="sr-Latn-RS" sz="1000" b="1" dirty="0">
              <a:hlinkClick r:id="rId4"/>
            </a:endParaRPr>
          </a:p>
        </p:txBody>
      </p:sp>
      <p:graphicFrame>
        <p:nvGraphicFramePr>
          <p:cNvPr id="2" name="Table 1"/>
          <p:cNvGraphicFramePr>
            <a:graphicFrameLocks noGrp="1"/>
          </p:cNvGraphicFramePr>
          <p:nvPr>
            <p:extLst>
              <p:ext uri="{D42A27DB-BD31-4B8C-83A1-F6EECF244321}">
                <p14:modId xmlns:p14="http://schemas.microsoft.com/office/powerpoint/2010/main" val="1623740112"/>
              </p:ext>
            </p:extLst>
          </p:nvPr>
        </p:nvGraphicFramePr>
        <p:xfrm>
          <a:off x="266330" y="411169"/>
          <a:ext cx="11394750" cy="5339027"/>
        </p:xfrm>
        <a:graphic>
          <a:graphicData uri="http://schemas.openxmlformats.org/drawingml/2006/table">
            <a:tbl>
              <a:tblPr firstRow="1" bandRow="1">
                <a:tableStyleId>{5C22544A-7EE6-4342-B048-85BDC9FD1C3A}</a:tableStyleId>
              </a:tblPr>
              <a:tblGrid>
                <a:gridCol w="3798250">
                  <a:extLst>
                    <a:ext uri="{9D8B030D-6E8A-4147-A177-3AD203B41FA5}">
                      <a16:colId xmlns:a16="http://schemas.microsoft.com/office/drawing/2014/main" val="20000"/>
                    </a:ext>
                  </a:extLst>
                </a:gridCol>
                <a:gridCol w="3798250">
                  <a:extLst>
                    <a:ext uri="{9D8B030D-6E8A-4147-A177-3AD203B41FA5}">
                      <a16:colId xmlns:a16="http://schemas.microsoft.com/office/drawing/2014/main" val="20001"/>
                    </a:ext>
                  </a:extLst>
                </a:gridCol>
                <a:gridCol w="3798250">
                  <a:extLst>
                    <a:ext uri="{9D8B030D-6E8A-4147-A177-3AD203B41FA5}">
                      <a16:colId xmlns:a16="http://schemas.microsoft.com/office/drawing/2014/main" val="20002"/>
                    </a:ext>
                  </a:extLst>
                </a:gridCol>
              </a:tblGrid>
              <a:tr h="858467">
                <a:tc>
                  <a:txBody>
                    <a:bodyPr/>
                    <a:lstStyle/>
                    <a:p>
                      <a:r>
                        <a:rPr lang="de-DE" sz="1600" noProof="0" dirty="0"/>
                        <a:t>Veränderungen in der Natur der Arbeit</a:t>
                      </a:r>
                      <a:endParaRPr lang="en-US" sz="1600" noProof="0" dirty="0"/>
                    </a:p>
                  </a:txBody>
                  <a:tcPr/>
                </a:tc>
                <a:tc>
                  <a:txBody>
                    <a:bodyPr/>
                    <a:lstStyle/>
                    <a:p>
                      <a:r>
                        <a:rPr lang="en-US" sz="1600" noProof="0" dirty="0" err="1"/>
                        <a:t>Bedrohungen</a:t>
                      </a:r>
                      <a:r>
                        <a:rPr lang="en-US" sz="1600" noProof="0" dirty="0"/>
                        <a:t> für </a:t>
                      </a:r>
                      <a:r>
                        <a:rPr lang="en-US" sz="1600" noProof="0" dirty="0" err="1"/>
                        <a:t>menschenwürdige</a:t>
                      </a:r>
                      <a:r>
                        <a:rPr lang="en-US" sz="1600" noProof="0" dirty="0"/>
                        <a:t> Arbeit</a:t>
                      </a:r>
                    </a:p>
                  </a:txBody>
                  <a:tcPr/>
                </a:tc>
                <a:tc>
                  <a:txBody>
                    <a:bodyPr/>
                    <a:lstStyle/>
                    <a:p>
                      <a:r>
                        <a:rPr lang="de-DE" sz="1600" noProof="0" dirty="0"/>
                        <a:t>Bedrohungen für das individuelle und gemeinschaftliche Wohlergehen</a:t>
                      </a:r>
                      <a:endParaRPr lang="en-US" sz="1600" noProof="0" dirty="0"/>
                    </a:p>
                  </a:txBody>
                  <a:tcPr/>
                </a:tc>
                <a:extLst>
                  <a:ext uri="{0D108BD9-81ED-4DB2-BD59-A6C34878D82A}">
                    <a16:rowId xmlns:a16="http://schemas.microsoft.com/office/drawing/2014/main" val="10000"/>
                  </a:ext>
                </a:extLst>
              </a:tr>
              <a:tr h="4464027">
                <a:tc>
                  <a:txBody>
                    <a:bodyPr/>
                    <a:lstStyle/>
                    <a:p>
                      <a:r>
                        <a:rPr lang="en-US" sz="1600" noProof="0" dirty="0" err="1"/>
                        <a:t>Bedingungen</a:t>
                      </a:r>
                      <a:r>
                        <a:rPr lang="en-US" sz="1600" noProof="0" dirty="0"/>
                        <a:t> auf dem </a:t>
                      </a:r>
                      <a:r>
                        <a:rPr lang="en-US" sz="1600" noProof="0" dirty="0" err="1"/>
                        <a:t>Arbeitsmarkt</a:t>
                      </a:r>
                      <a:endParaRPr lang="en-US" sz="1600" baseline="0" noProof="0" dirty="0"/>
                    </a:p>
                    <a:p>
                      <a:endParaRPr lang="en-US" sz="1600" baseline="0" noProof="0" dirty="0"/>
                    </a:p>
                    <a:p>
                      <a:pPr marL="360000" algn="l"/>
                      <a:r>
                        <a:rPr lang="de-DE" sz="1600" baseline="0" noProof="0" dirty="0"/>
                        <a:t>Arbeitslosigkeit </a:t>
                      </a:r>
                    </a:p>
                    <a:p>
                      <a:pPr marL="360000" algn="l"/>
                      <a:r>
                        <a:rPr lang="de-DE" sz="1600" baseline="0" noProof="0" dirty="0"/>
                        <a:t>Unterbeschäftigung</a:t>
                      </a:r>
                    </a:p>
                    <a:p>
                      <a:pPr marL="360000" algn="l"/>
                      <a:r>
                        <a:rPr lang="de-DE" sz="1600" baseline="0" noProof="0" dirty="0"/>
                        <a:t>Zunahme der prekären Arbeit</a:t>
                      </a:r>
                    </a:p>
                    <a:p>
                      <a:pPr marL="360000" algn="l"/>
                      <a:r>
                        <a:rPr lang="de-DE" sz="1600" baseline="0" noProof="0" dirty="0"/>
                        <a:t>Zunahme der wirtschaftlichen Ungleichheit</a:t>
                      </a:r>
                    </a:p>
                    <a:p>
                      <a:endParaRPr lang="de-DE" sz="1600" baseline="0" noProof="0" dirty="0"/>
                    </a:p>
                    <a:p>
                      <a:r>
                        <a:rPr lang="de-DE" sz="1600" baseline="0" noProof="0" dirty="0"/>
                        <a:t>Verlust von Routinearbeiten und komplexeren Tätigkeiten durch die Automatisierung</a:t>
                      </a:r>
                      <a:endParaRPr lang="sr-Latn-RS" sz="1600" baseline="0" noProof="0" dirty="0"/>
                    </a:p>
                  </a:txBody>
                  <a:tcPr anchor="ctr"/>
                </a:tc>
                <a:tc>
                  <a:txBody>
                    <a:bodyPr/>
                    <a:lstStyle/>
                    <a:p>
                      <a:pPr marL="285750" indent="-285750">
                        <a:buFont typeface="Arial" panose="020B0604020202020204" pitchFamily="34" charset="0"/>
                        <a:buChar char="•"/>
                      </a:pPr>
                      <a:r>
                        <a:rPr lang="de-DE" sz="1600" baseline="0" noProof="0" dirty="0"/>
                        <a:t>Verlust an verfügbaren Arbeitsplätzen für diejenigen, die arbeiten wollen</a:t>
                      </a:r>
                    </a:p>
                    <a:p>
                      <a:pPr marL="285750" indent="-285750">
                        <a:buFont typeface="Arial" panose="020B0604020202020204" pitchFamily="34" charset="0"/>
                        <a:buChar char="•"/>
                      </a:pPr>
                      <a:r>
                        <a:rPr lang="de-DE" sz="1600" baseline="0" noProof="0" dirty="0"/>
                        <a:t>Marginalisierte Bereiche der Gesellschaft sind am stärksten von Ausgrenzung betroffen</a:t>
                      </a:r>
                    </a:p>
                    <a:p>
                      <a:pPr marL="285750" indent="-285750">
                        <a:buFont typeface="Arial" panose="020B0604020202020204" pitchFamily="34" charset="0"/>
                        <a:buChar char="•"/>
                      </a:pPr>
                      <a:r>
                        <a:rPr lang="en-US" sz="1600" baseline="0" noProof="0" dirty="0" err="1"/>
                        <a:t>Verlust</a:t>
                      </a:r>
                      <a:r>
                        <a:rPr lang="en-US" sz="1600" baseline="0" noProof="0" dirty="0"/>
                        <a:t> der </a:t>
                      </a:r>
                      <a:r>
                        <a:rPr lang="en-US" sz="1600" baseline="0" noProof="0" dirty="0" err="1"/>
                        <a:t>finanziellen</a:t>
                      </a:r>
                      <a:r>
                        <a:rPr lang="en-US" sz="1600" baseline="0" noProof="0" dirty="0"/>
                        <a:t> </a:t>
                      </a:r>
                      <a:r>
                        <a:rPr lang="en-US" sz="1600" baseline="0" noProof="0" dirty="0" err="1"/>
                        <a:t>Sicherheit</a:t>
                      </a:r>
                      <a:endParaRPr lang="en-US" sz="1600" baseline="0" noProof="0" dirty="0"/>
                    </a:p>
                    <a:p>
                      <a:pPr marL="285750" indent="-285750">
                        <a:buFont typeface="Arial" panose="020B0604020202020204" pitchFamily="34" charset="0"/>
                        <a:buChar char="•"/>
                      </a:pPr>
                      <a:r>
                        <a:rPr lang="de-DE" sz="1600" baseline="0" noProof="0" dirty="0"/>
                        <a:t>Verlust des wirtschaftlichen, sozialen und familiären Schutzes</a:t>
                      </a:r>
                      <a:endParaRPr lang="en-US" sz="1600" baseline="0" noProof="0" dirty="0"/>
                    </a:p>
                    <a:p>
                      <a:pPr marL="285750" indent="-285750">
                        <a:buFont typeface="Arial" panose="020B0604020202020204" pitchFamily="34" charset="0"/>
                        <a:buChar char="•"/>
                      </a:pPr>
                      <a:r>
                        <a:rPr lang="de-DE" sz="1600" baseline="0" noProof="0" dirty="0"/>
                        <a:t>Verlust von Autonomie und Mitspracherecht am Arbeitsplatz und darüber hinaus</a:t>
                      </a:r>
                      <a:endParaRPr lang="en-US" sz="1600" baseline="0" noProof="0" dirty="0"/>
                    </a:p>
                    <a:p>
                      <a:pPr marL="285750" indent="-285750">
                        <a:buFont typeface="Arial" panose="020B0604020202020204" pitchFamily="34" charset="0"/>
                        <a:buChar char="•"/>
                      </a:pPr>
                      <a:r>
                        <a:rPr lang="en-US" sz="1600" baseline="0" noProof="0" dirty="0" err="1"/>
                        <a:t>Verschlechterung</a:t>
                      </a:r>
                      <a:r>
                        <a:rPr lang="en-US" sz="1600" baseline="0" noProof="0" dirty="0"/>
                        <a:t> der </a:t>
                      </a:r>
                      <a:r>
                        <a:rPr lang="en-US" sz="1600" baseline="0" noProof="0" dirty="0" err="1"/>
                        <a:t>Arbeitsbedingungen</a:t>
                      </a:r>
                      <a:endParaRPr lang="en-US" sz="1600" noProof="0" dirty="0"/>
                    </a:p>
                  </a:txBody>
                  <a:tcPr anchor="ctr"/>
                </a:tc>
                <a:tc>
                  <a:txBody>
                    <a:bodyPr/>
                    <a:lstStyle/>
                    <a:p>
                      <a:pPr marL="0" lvl="1"/>
                      <a:r>
                        <a:rPr lang="de-DE" sz="1600" baseline="0" noProof="0" dirty="0"/>
                        <a:t>Eingeschränkter Zugang zu stabiler Arbeit, die die menschlichen Bedürfnisse nach wirtschaftlichem Überleben, Verbindung und Autonomie erfüllt</a:t>
                      </a:r>
                    </a:p>
                    <a:p>
                      <a:pPr lvl="0"/>
                      <a:r>
                        <a:rPr lang="de-DE" sz="1600" baseline="0" noProof="0" dirty="0"/>
                        <a:t>Verminderter Zugang zur Arbeit als Quelle von Sinn und Zweck</a:t>
                      </a:r>
                    </a:p>
                    <a:p>
                      <a:pPr lvl="0"/>
                      <a:r>
                        <a:rPr lang="de-DE" sz="1600" baseline="0" noProof="0" dirty="0"/>
                        <a:t>Verlust sozialer Beziehungen durch die Arbeit</a:t>
                      </a:r>
                    </a:p>
                    <a:p>
                      <a:pPr lvl="0"/>
                      <a:r>
                        <a:rPr lang="de-DE" sz="1600" baseline="0" noProof="0" dirty="0"/>
                        <a:t>Erhöhter individueller und familiärer Stress</a:t>
                      </a:r>
                    </a:p>
                    <a:p>
                      <a:pPr lvl="0"/>
                      <a:r>
                        <a:rPr lang="de-DE" sz="1600" baseline="0" noProof="0" dirty="0"/>
                        <a:t>Zunahme von psychischen und physischen Gesundheitsproblemen</a:t>
                      </a:r>
                    </a:p>
                    <a:p>
                      <a:pPr lvl="0"/>
                      <a:r>
                        <a:rPr lang="de-DE" sz="1600" baseline="0" noProof="0" dirty="0"/>
                        <a:t>Stärkere wirtschaftliche und soziale Verwerfungen auf gesellschaftlicher Ebene</a:t>
                      </a:r>
                    </a:p>
                    <a:p>
                      <a:pPr lvl="0"/>
                      <a:r>
                        <a:rPr lang="de-DE" sz="1600" baseline="0" noProof="0" dirty="0"/>
                        <a:t>Politische und soziale Unruhen, Unhöflichkeit und Instabilität</a:t>
                      </a:r>
                    </a:p>
                  </a:txBody>
                  <a:tcPr anchor="ct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5"/>
          <a:stretch>
            <a:fillRect/>
          </a:stretch>
        </p:blipFill>
        <p:spPr>
          <a:xfrm>
            <a:off x="2067767" y="5969072"/>
            <a:ext cx="1609483" cy="329213"/>
          </a:xfrm>
          <a:prstGeom prst="rect">
            <a:avLst/>
          </a:prstGeom>
        </p:spPr>
      </p:pic>
    </p:spTree>
    <p:extLst>
      <p:ext uri="{BB962C8B-B14F-4D97-AF65-F5344CB8AC3E}">
        <p14:creationId xmlns:p14="http://schemas.microsoft.com/office/powerpoint/2010/main" val="360688983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7"/>
            <a:ext cx="10365706" cy="558298"/>
          </a:xfrm>
        </p:spPr>
        <p:txBody>
          <a:bodyPr>
            <a:normAutofit fontScale="90000"/>
          </a:bodyPr>
          <a:lstStyle/>
          <a:p>
            <a:r>
              <a:rPr lang="en-US" dirty="0"/>
              <a:t>References</a:t>
            </a:r>
          </a:p>
        </p:txBody>
      </p:sp>
      <p:sp>
        <p:nvSpPr>
          <p:cNvPr id="3" name="Text Placeholder 2"/>
          <p:cNvSpPr>
            <a:spLocks noGrp="1"/>
          </p:cNvSpPr>
          <p:nvPr>
            <p:ph type="body" idx="1"/>
          </p:nvPr>
        </p:nvSpPr>
        <p:spPr>
          <a:xfrm>
            <a:off x="839788" y="1630681"/>
            <a:ext cx="10373644" cy="3446646"/>
          </a:xfrm>
        </p:spPr>
        <p:txBody>
          <a:bodyPr/>
          <a:lstStyle/>
          <a:p>
            <a:pPr marL="457200" indent="-457200">
              <a:buFont typeface="+mj-lt"/>
              <a:buAutoNum type="arabicPeriod"/>
            </a:pPr>
            <a:r>
              <a:rPr lang="en-US" sz="1600" dirty="0" err="1"/>
              <a:t>Balliester</a:t>
            </a:r>
            <a:r>
              <a:rPr lang="en-US" sz="1600" dirty="0"/>
              <a:t>, T., &amp; </a:t>
            </a:r>
            <a:r>
              <a:rPr lang="en-US" sz="1600" dirty="0" err="1"/>
              <a:t>Elsheikhi</a:t>
            </a:r>
            <a:r>
              <a:rPr lang="en-US" sz="1600" dirty="0"/>
              <a:t>, A. (2018). The future of work: a literature review. </a:t>
            </a:r>
            <a:r>
              <a:rPr lang="en-US" sz="1600" i="1" dirty="0"/>
              <a:t>ILO Research Department Working Paper</a:t>
            </a:r>
            <a:r>
              <a:rPr lang="en-US" sz="1600" dirty="0"/>
              <a:t>, </a:t>
            </a:r>
            <a:r>
              <a:rPr lang="en-US" sz="1600" i="1" dirty="0"/>
              <a:t>29</a:t>
            </a:r>
            <a:r>
              <a:rPr lang="en-US" sz="1600" dirty="0"/>
              <a:t>.</a:t>
            </a:r>
            <a:endParaRPr lang="en-US" altLang="sr-Latn-RS" sz="1600" dirty="0">
              <a:hlinkClick r:id="rId2"/>
            </a:endParaRPr>
          </a:p>
          <a:p>
            <a:pPr marL="457200" indent="-457200">
              <a:buFont typeface="+mj-lt"/>
              <a:buAutoNum type="arabicPeriod"/>
            </a:pPr>
            <a:r>
              <a:rPr lang="en-US" sz="1600" dirty="0" err="1"/>
              <a:t>Blustein</a:t>
            </a:r>
            <a:r>
              <a:rPr lang="en-US" sz="1600" dirty="0"/>
              <a:t>, D. L., Kenny, M. E., Di Fabio, A., &amp; </a:t>
            </a:r>
            <a:r>
              <a:rPr lang="en-US" sz="1600" dirty="0" err="1"/>
              <a:t>Guichard</a:t>
            </a:r>
            <a:r>
              <a:rPr lang="en-US" sz="1600" dirty="0"/>
              <a:t>, J. (2019). Expanding the impact of the psychology of working: Engaging psychology in the struggle for decent work and human rights. Journal of Career Assessment, 27(1), 3-28.</a:t>
            </a:r>
            <a:endParaRPr lang="sr-Latn-RS" sz="1600" dirty="0"/>
          </a:p>
          <a:p>
            <a:pPr marL="457200" indent="-457200">
              <a:buFont typeface="+mj-lt"/>
              <a:buAutoNum type="arabicPeriod"/>
            </a:pPr>
            <a:r>
              <a:rPr lang="en-US" sz="1600" dirty="0"/>
              <a:t>Duffy, R. D., </a:t>
            </a:r>
            <a:r>
              <a:rPr lang="en-US" sz="1600" dirty="0" err="1"/>
              <a:t>Blustein</a:t>
            </a:r>
            <a:r>
              <a:rPr lang="en-US" sz="1600" dirty="0"/>
              <a:t>, D. L., </a:t>
            </a:r>
            <a:r>
              <a:rPr lang="en-US" sz="1600" dirty="0" err="1"/>
              <a:t>Diemer</a:t>
            </a:r>
            <a:r>
              <a:rPr lang="en-US" sz="1600" dirty="0"/>
              <a:t>, M. A., &amp; </a:t>
            </a:r>
            <a:r>
              <a:rPr lang="en-US" sz="1600" dirty="0" err="1"/>
              <a:t>Autin</a:t>
            </a:r>
            <a:r>
              <a:rPr lang="en-US" sz="1600" dirty="0"/>
              <a:t>, K. L. (2016). The psychology of working theory. Journal of Counseling Psychology, 63, 127-148. </a:t>
            </a:r>
            <a:endParaRPr lang="sr-Latn-RS" sz="1600" dirty="0"/>
          </a:p>
          <a:p>
            <a:pPr marL="457200" indent="-457200">
              <a:buFont typeface="+mj-lt"/>
              <a:buAutoNum type="arabicPeriod"/>
            </a:pPr>
            <a:r>
              <a:rPr lang="en-GB" sz="1600" dirty="0"/>
              <a:t>International Labour Organisation (ILO). (2013). </a:t>
            </a:r>
            <a:r>
              <a:rPr lang="en-GB" sz="1600" i="1" dirty="0"/>
              <a:t>Decent work indicators</a:t>
            </a:r>
            <a:r>
              <a:rPr lang="en-GB" sz="1600" dirty="0"/>
              <a:t>. Geneva: ILO. </a:t>
            </a:r>
            <a:endParaRPr lang="sr-Latn-RS" sz="1600" dirty="0"/>
          </a:p>
          <a:p>
            <a:pPr marL="457200" indent="-457200">
              <a:buFont typeface="+mj-lt"/>
              <a:buAutoNum type="arabicPeriod"/>
            </a:pPr>
            <a:r>
              <a:rPr lang="en-US" sz="1600" dirty="0" err="1"/>
              <a:t>Montt</a:t>
            </a:r>
            <a:r>
              <a:rPr lang="en-US" sz="1600" dirty="0"/>
              <a:t>, G., </a:t>
            </a:r>
            <a:r>
              <a:rPr lang="en-US" sz="1600" dirty="0" err="1"/>
              <a:t>Fraga</a:t>
            </a:r>
            <a:r>
              <a:rPr lang="en-US" sz="1600" dirty="0"/>
              <a:t>, F., &amp; </a:t>
            </a:r>
            <a:r>
              <a:rPr lang="en-US" sz="1600" dirty="0" err="1"/>
              <a:t>Harsdorff</a:t>
            </a:r>
            <a:r>
              <a:rPr lang="en-US" sz="1600" dirty="0"/>
              <a:t>, M. (2018). The future of work in a changing natural environment: Climate change, degradation and sustainability. </a:t>
            </a:r>
            <a:r>
              <a:rPr lang="en-US" sz="1600" i="1" dirty="0"/>
              <a:t>ILO Research Paper Series, Geneva: International </a:t>
            </a:r>
            <a:r>
              <a:rPr lang="en-US" sz="1600" i="1" dirty="0" err="1"/>
              <a:t>Labour</a:t>
            </a:r>
            <a:r>
              <a:rPr lang="en-US" sz="1600" i="1" dirty="0"/>
              <a:t> Office</a:t>
            </a:r>
            <a:r>
              <a:rPr lang="en-US" sz="1600" dirty="0"/>
              <a:t>.</a:t>
            </a:r>
            <a:endParaRPr lang="sr-Latn-RS" sz="1600" dirty="0"/>
          </a:p>
          <a:p>
            <a:pPr marL="457200" indent="-457200">
              <a:buFont typeface="+mj-lt"/>
              <a:buAutoNum type="arabicPeriod"/>
            </a:pPr>
            <a:r>
              <a:rPr lang="en-US" sz="1600" dirty="0"/>
              <a:t>Santana, M., &amp; </a:t>
            </a:r>
            <a:r>
              <a:rPr lang="en-US" sz="1600" dirty="0" err="1"/>
              <a:t>Cobo</a:t>
            </a:r>
            <a:r>
              <a:rPr lang="en-US" sz="1600" dirty="0"/>
              <a:t>, M. J. (2020). What is the future of work? A science mapping analysis. </a:t>
            </a:r>
            <a:r>
              <a:rPr lang="en-US" sz="1600" i="1" dirty="0"/>
              <a:t>European Management Journal</a:t>
            </a:r>
            <a:r>
              <a:rPr lang="en-US" sz="1600" dirty="0"/>
              <a:t>, </a:t>
            </a:r>
            <a:r>
              <a:rPr lang="en-US" sz="1600" i="1" dirty="0"/>
              <a:t>38</a:t>
            </a:r>
            <a:r>
              <a:rPr lang="en-US" sz="1600" dirty="0"/>
              <a:t>(6), 846-862</a:t>
            </a:r>
            <a:r>
              <a:rPr lang="sr-Latn-RS" sz="1600" dirty="0"/>
              <a:t>.</a:t>
            </a:r>
          </a:p>
          <a:p>
            <a:endParaRPr lang="en-GB" dirty="0"/>
          </a:p>
          <a:p>
            <a:endParaRPr lang="en-US" dirty="0"/>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740292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a:bodyPr>
          <a:lstStyle/>
          <a:p>
            <a:r>
              <a:rPr lang="en-US" dirty="0" err="1"/>
              <a:t>Danke</a:t>
            </a:r>
            <a:r>
              <a:rPr lang="en-US" dirty="0"/>
              <a:t> </a:t>
            </a:r>
            <a:r>
              <a:rPr lang="en-US" dirty="0" err="1"/>
              <a:t>für</a:t>
            </a:r>
            <a:r>
              <a:rPr lang="en-US" dirty="0"/>
              <a:t> </a:t>
            </a:r>
            <a:r>
              <a:rPr lang="en-US" dirty="0" err="1"/>
              <a:t>Ihre</a:t>
            </a:r>
            <a:r>
              <a:rPr lang="en-US" dirty="0"/>
              <a:t> </a:t>
            </a:r>
            <a:r>
              <a:rPr lang="en-US" dirty="0" err="1"/>
              <a:t>Aufmerksamkeit</a:t>
            </a:r>
            <a:r>
              <a:rPr lang="en-US" dirty="0"/>
              <a:t>. </a:t>
            </a:r>
            <a:br>
              <a:rPr lang="en-US" dirty="0"/>
            </a:br>
            <a:r>
              <a:rPr lang="en-US" dirty="0" err="1"/>
              <a:t>Fragen</a:t>
            </a:r>
            <a:r>
              <a:rPr lang="en-US" dirty="0"/>
              <a:t>?</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Tree>
    <p:extLst>
      <p:ext uri="{BB962C8B-B14F-4D97-AF65-F5344CB8AC3E}">
        <p14:creationId xmlns:p14="http://schemas.microsoft.com/office/powerpoint/2010/main" val="5755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1326896" y="4070296"/>
            <a:ext cx="10515600" cy="781685"/>
          </a:xfrm>
        </p:spPr>
        <p:txBody>
          <a:bodyPr>
            <a:normAutofit fontScale="90000"/>
          </a:bodyPr>
          <a:lstStyle/>
          <a:p>
            <a:r>
              <a:rPr lang="de-DE" dirty="0"/>
              <a:t>Der zu erwartende Wandel der Arbeitswelt hat in den letzten Jahren immense Aufmerksamkeit auf sich gezogen…</a:t>
            </a:r>
            <a:br>
              <a:rPr lang="en-US" dirty="0"/>
            </a:br>
            <a:br>
              <a:rPr lang="lt-LT" dirty="0"/>
            </a:b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28791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lt-LT"/>
              <a:t>connect-erasmus.eu</a:t>
            </a:r>
          </a:p>
        </p:txBody>
      </p:sp>
      <p:sp>
        <p:nvSpPr>
          <p:cNvPr id="4" name="Text Placeholder 3"/>
          <p:cNvSpPr>
            <a:spLocks noGrp="1"/>
          </p:cNvSpPr>
          <p:nvPr>
            <p:ph type="body" sz="half" idx="2"/>
          </p:nvPr>
        </p:nvSpPr>
        <p:spPr>
          <a:xfrm>
            <a:off x="1431986" y="4327863"/>
            <a:ext cx="8574656" cy="1106778"/>
          </a:xfrm>
        </p:spPr>
        <p:txBody>
          <a:bodyPr>
            <a:noAutofit/>
          </a:bodyPr>
          <a:lstStyle/>
          <a:p>
            <a:r>
              <a:rPr lang="de-DE" sz="1800" dirty="0"/>
              <a:t>Internationale Veröffentlichungen zum Thema Zukunft der Arbeit in den Zeiträumen</a:t>
            </a:r>
            <a:r>
              <a:rPr lang="sr-Latn-RS" sz="1800" dirty="0"/>
              <a:t> </a:t>
            </a:r>
            <a:r>
              <a:rPr lang="en-US" sz="1800" dirty="0"/>
              <a:t>1959-1997, 1998-2008, 2009-2014 und 2015-2019</a:t>
            </a:r>
            <a:endParaRPr lang="sr-Latn-RS" sz="1800" dirty="0"/>
          </a:p>
          <a:p>
            <a:r>
              <a:rPr lang="en-US" sz="1400" dirty="0"/>
              <a:t>Source</a:t>
            </a:r>
            <a:r>
              <a:rPr lang="sr-Latn-RS" sz="1400" dirty="0"/>
              <a:t>: </a:t>
            </a:r>
            <a:r>
              <a:rPr lang="en-US" sz="1400" dirty="0"/>
              <a:t>Santana, M., &amp; </a:t>
            </a:r>
            <a:r>
              <a:rPr lang="en-US" sz="1400" dirty="0" err="1"/>
              <a:t>Cobo</a:t>
            </a:r>
            <a:r>
              <a:rPr lang="en-US" sz="1400" dirty="0"/>
              <a:t>, M. J. (2020). What is the future of work? A science mapping analysis. </a:t>
            </a:r>
            <a:r>
              <a:rPr lang="en-US" sz="1400" i="1" dirty="0"/>
              <a:t>European Management Journal</a:t>
            </a:r>
            <a:r>
              <a:rPr lang="en-US" sz="1400" dirty="0"/>
              <a:t>, </a:t>
            </a:r>
            <a:r>
              <a:rPr lang="en-US" sz="1400" i="1" dirty="0"/>
              <a:t>38</a:t>
            </a:r>
            <a:r>
              <a:rPr lang="en-US" sz="1400" dirty="0"/>
              <a:t>(6), 846-862.</a:t>
            </a:r>
            <a:endParaRPr lang="sr-Latn-RS" sz="1400" dirty="0"/>
          </a:p>
        </p:txBody>
      </p:sp>
      <p:pic>
        <p:nvPicPr>
          <p:cNvPr id="5" name="Picture 4"/>
          <p:cNvPicPr>
            <a:picLocks noChangeAspect="1"/>
          </p:cNvPicPr>
          <p:nvPr/>
        </p:nvPicPr>
        <p:blipFill>
          <a:blip r:embed="rId3">
            <a:duotone>
              <a:schemeClr val="accent4">
                <a:shade val="45000"/>
                <a:satMod val="135000"/>
              </a:schemeClr>
              <a:prstClr val="white"/>
            </a:duotone>
          </a:blip>
          <a:stretch>
            <a:fillRect/>
          </a:stretch>
        </p:blipFill>
        <p:spPr>
          <a:xfrm>
            <a:off x="2639683" y="294460"/>
            <a:ext cx="6340416" cy="3939676"/>
          </a:xfrm>
          <a:prstGeom prst="rect">
            <a:avLst/>
          </a:prstGeom>
        </p:spPr>
      </p:pic>
    </p:spTree>
    <p:extLst>
      <p:ext uri="{BB962C8B-B14F-4D97-AF65-F5344CB8AC3E}">
        <p14:creationId xmlns:p14="http://schemas.microsoft.com/office/powerpoint/2010/main" val="273539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95" y="-143220"/>
            <a:ext cx="11370975" cy="1179942"/>
          </a:xfrm>
        </p:spPr>
        <p:txBody>
          <a:bodyPr>
            <a:normAutofit fontScale="90000"/>
          </a:bodyPr>
          <a:lstStyle/>
          <a:p>
            <a:r>
              <a:rPr lang="de-DE" sz="4000" dirty="0">
                <a:solidFill>
                  <a:srgbClr val="FF7F2A"/>
                </a:solidFill>
              </a:rPr>
              <a:t>5 Dimensionen</a:t>
            </a:r>
            <a:r>
              <a:rPr lang="en-US" sz="4000" dirty="0"/>
              <a:t> des </a:t>
            </a:r>
            <a:r>
              <a:rPr lang="de-DE" sz="4000" dirty="0"/>
              <a:t>Wandels der Arbeitswelt</a:t>
            </a:r>
          </a:p>
        </p:txBody>
      </p:sp>
      <p:sp>
        <p:nvSpPr>
          <p:cNvPr id="3" name="Text Placeholder 2"/>
          <p:cNvSpPr>
            <a:spLocks noGrp="1"/>
          </p:cNvSpPr>
          <p:nvPr>
            <p:ph type="body" idx="1"/>
          </p:nvPr>
        </p:nvSpPr>
        <p:spPr>
          <a:xfrm>
            <a:off x="8356905" y="1933917"/>
            <a:ext cx="3623734" cy="3623504"/>
          </a:xfrm>
        </p:spPr>
        <p:txBody>
          <a:bodyPr/>
          <a:lstStyle/>
          <a:p>
            <a:r>
              <a:rPr lang="en-US" b="1" dirty="0"/>
              <a:t>Die Zukunft der Arbeit </a:t>
            </a:r>
            <a:r>
              <a:rPr lang="en-US" b="1" dirty="0" err="1"/>
              <a:t>kann</a:t>
            </a:r>
            <a:r>
              <a:rPr lang="en-US" b="1" dirty="0"/>
              <a:t> </a:t>
            </a:r>
            <a:r>
              <a:rPr lang="en-US" b="1" dirty="0" err="1"/>
              <a:t>entlang</a:t>
            </a:r>
            <a:r>
              <a:rPr lang="en-US" b="1" dirty="0"/>
              <a:t> von </a:t>
            </a:r>
            <a:r>
              <a:rPr lang="en-US" b="1" dirty="0" err="1"/>
              <a:t>fünf</a:t>
            </a:r>
            <a:r>
              <a:rPr lang="en-US" b="1" dirty="0"/>
              <a:t> </a:t>
            </a:r>
            <a:r>
              <a:rPr lang="en-US" b="1" dirty="0" err="1"/>
              <a:t>Dimensionen</a:t>
            </a:r>
            <a:r>
              <a:rPr lang="en-US" b="1" dirty="0"/>
              <a:t> </a:t>
            </a:r>
            <a:r>
              <a:rPr lang="en-US" b="1" dirty="0" err="1"/>
              <a:t>beschrieben</a:t>
            </a:r>
            <a:r>
              <a:rPr lang="en-US" b="1" dirty="0"/>
              <a:t> </a:t>
            </a:r>
            <a:r>
              <a:rPr lang="en-US" b="1" dirty="0" err="1"/>
              <a:t>werden</a:t>
            </a:r>
            <a:r>
              <a:rPr lang="en-US" b="1" dirty="0"/>
              <a:t>, </a:t>
            </a:r>
            <a:r>
              <a:rPr lang="en-US" b="1" dirty="0" err="1"/>
              <a:t>über</a:t>
            </a:r>
            <a:r>
              <a:rPr lang="en-US" b="1" dirty="0"/>
              <a:t> die </a:t>
            </a:r>
            <a:r>
              <a:rPr lang="en-US" b="1" dirty="0" err="1"/>
              <a:t>sich</a:t>
            </a:r>
            <a:r>
              <a:rPr lang="en-US" b="1" dirty="0"/>
              <a:t> </a:t>
            </a:r>
            <a:r>
              <a:rPr lang="en-US" b="1" dirty="0" err="1"/>
              <a:t>laufender</a:t>
            </a:r>
            <a:r>
              <a:rPr lang="en-US" b="1" dirty="0"/>
              <a:t> </a:t>
            </a:r>
            <a:r>
              <a:rPr lang="en-US" b="1" dirty="0" err="1"/>
              <a:t>Wandel</a:t>
            </a:r>
            <a:r>
              <a:rPr lang="en-US" b="1" dirty="0"/>
              <a:t> auf die </a:t>
            </a:r>
            <a:r>
              <a:rPr lang="en-US" b="1" dirty="0" err="1"/>
              <a:t>Arbeitswelt</a:t>
            </a:r>
            <a:r>
              <a:rPr lang="en-US" b="1" dirty="0"/>
              <a:t> </a:t>
            </a:r>
            <a:r>
              <a:rPr lang="en-US" b="1" dirty="0" err="1"/>
              <a:t>auswirkt</a:t>
            </a:r>
            <a:r>
              <a:rPr lang="en-US" b="1" dirty="0"/>
              <a:t>. </a:t>
            </a:r>
          </a:p>
          <a:p>
            <a:endParaRPr lang="en-US" sz="1600" b="1" dirty="0"/>
          </a:p>
          <a:p>
            <a:r>
              <a:rPr lang="en-US" sz="1600" b="1" dirty="0"/>
              <a:t>(</a:t>
            </a:r>
            <a:r>
              <a:rPr lang="en-US" sz="1600" b="1" dirty="0" err="1"/>
              <a:t>Balliester</a:t>
            </a:r>
            <a:r>
              <a:rPr lang="sr-Latn-RS" sz="1600" b="1" dirty="0"/>
              <a:t> &amp; </a:t>
            </a:r>
            <a:r>
              <a:rPr lang="en-US" sz="1600" b="1" dirty="0" err="1"/>
              <a:t>Elsheikhi</a:t>
            </a:r>
            <a:r>
              <a:rPr lang="sr-Latn-RS" sz="1600" b="1" dirty="0"/>
              <a:t>, 2018)</a:t>
            </a:r>
          </a:p>
        </p:txBody>
      </p:sp>
      <p:sp>
        <p:nvSpPr>
          <p:cNvPr id="4" name="Footer Placeholder 3"/>
          <p:cNvSpPr>
            <a:spLocks noGrp="1"/>
          </p:cNvSpPr>
          <p:nvPr>
            <p:ph type="ftr" sz="quarter" idx="11"/>
          </p:nvPr>
        </p:nvSpPr>
        <p:spPr/>
        <p:txBody>
          <a:bodyPr/>
          <a:lstStyle/>
          <a:p>
            <a:r>
              <a:rPr lang="lt-LT"/>
              <a:t>connect-erasmus.eu</a:t>
            </a:r>
          </a:p>
        </p:txBody>
      </p:sp>
      <p:graphicFrame>
        <p:nvGraphicFramePr>
          <p:cNvPr id="5" name="Diagram 4"/>
          <p:cNvGraphicFramePr/>
          <p:nvPr>
            <p:extLst>
              <p:ext uri="{D42A27DB-BD31-4B8C-83A1-F6EECF244321}">
                <p14:modId xmlns:p14="http://schemas.microsoft.com/office/powerpoint/2010/main" val="4279182469"/>
              </p:ext>
            </p:extLst>
          </p:nvPr>
        </p:nvGraphicFramePr>
        <p:xfrm>
          <a:off x="930895" y="1150316"/>
          <a:ext cx="7333544" cy="4576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7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0171" y="1532373"/>
            <a:ext cx="4242752" cy="3777933"/>
          </a:xfrm>
        </p:spPr>
        <p:txBody>
          <a:bodyPr/>
          <a:lstStyle/>
          <a:p>
            <a:r>
              <a:rPr lang="en-US" dirty="0"/>
              <a:t>In </a:t>
            </a:r>
            <a:r>
              <a:rPr lang="de-DE" dirty="0"/>
              <a:t>der Betrachtung des gegenwärtigen Wandels ist es wichtig, nicht allein darauf zu schauen, ob eine ausreichende Anzahl von Arbeitsplätzen zur Verfügung steht, sondern auch darauf, ob diese menschenwürdige Arbeit (“</a:t>
            </a:r>
            <a:r>
              <a:rPr lang="de-DE" dirty="0" err="1"/>
              <a:t>decent</a:t>
            </a:r>
            <a:r>
              <a:rPr lang="de-DE" dirty="0"/>
              <a:t> </a:t>
            </a:r>
            <a:r>
              <a:rPr lang="de-DE" dirty="0" err="1"/>
              <a:t>work</a:t>
            </a:r>
            <a:r>
              <a:rPr lang="de-DE" dirty="0"/>
              <a:t>”) ermöglichen</a:t>
            </a:r>
            <a:r>
              <a:rPr lang="en-US" dirty="0"/>
              <a:t>.</a:t>
            </a:r>
            <a:endParaRPr lang="sr-Latn-RS" dirty="0"/>
          </a:p>
          <a:p>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5702968" y="391886"/>
            <a:ext cx="6489032" cy="1238794"/>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de-DE" dirty="0"/>
              <a:t>Was macht Arbeit </a:t>
            </a:r>
            <a:r>
              <a:rPr lang="en-US" dirty="0"/>
              <a:t>“</a:t>
            </a:r>
            <a:r>
              <a:rPr lang="de-DE" dirty="0"/>
              <a:t>menschenwürdig</a:t>
            </a:r>
            <a:r>
              <a:rPr lang="en-US" dirty="0"/>
              <a:t>”</a:t>
            </a:r>
            <a:r>
              <a:rPr lang="sr-Latn-RS" dirty="0"/>
              <a:t>? </a:t>
            </a:r>
            <a:br>
              <a:rPr lang="sr-Latn-RS" dirty="0"/>
            </a:br>
            <a:r>
              <a:rPr lang="de-DE" sz="3100" dirty="0"/>
              <a:t>Indikatoren menschenwürdiger Arbeit (“</a:t>
            </a:r>
            <a:r>
              <a:rPr lang="de-DE" sz="3100" dirty="0" err="1"/>
              <a:t>decent</a:t>
            </a:r>
            <a:r>
              <a:rPr lang="de-DE" sz="3100" dirty="0"/>
              <a:t> </a:t>
            </a:r>
            <a:r>
              <a:rPr lang="de-DE" sz="3100" dirty="0" err="1"/>
              <a:t>work</a:t>
            </a:r>
            <a:r>
              <a:rPr lang="de-DE" sz="3100" dirty="0"/>
              <a:t> </a:t>
            </a:r>
            <a:r>
              <a:rPr lang="de-DE" sz="3100" dirty="0" err="1"/>
              <a:t>indicators</a:t>
            </a:r>
            <a:r>
              <a:rPr lang="de-DE" sz="3100" dirty="0"/>
              <a:t>” </a:t>
            </a:r>
            <a:r>
              <a:rPr lang="en-US" sz="3100" dirty="0"/>
              <a:t>der </a:t>
            </a:r>
            <a:r>
              <a:rPr lang="sr-Latn-RS" sz="3100" dirty="0"/>
              <a:t>ILO)</a:t>
            </a: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5702968" y="1893262"/>
            <a:ext cx="6263640" cy="4206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de-DE" sz="1700" dirty="0"/>
              <a:t>Ausreichende Beschäftigungsgelegenheiten;  </a:t>
            </a:r>
          </a:p>
          <a:p>
            <a:pPr marL="457200" indent="-457200">
              <a:buFont typeface="+mj-lt"/>
              <a:buAutoNum type="arabicPeriod"/>
            </a:pPr>
            <a:r>
              <a:rPr lang="de-DE" sz="1700" dirty="0"/>
              <a:t>Angemessenes Entgelt und produktive Arbeit;  </a:t>
            </a:r>
          </a:p>
          <a:p>
            <a:pPr marL="457200" indent="-457200">
              <a:buFont typeface="+mj-lt"/>
              <a:buAutoNum type="arabicPeriod"/>
            </a:pPr>
            <a:r>
              <a:rPr lang="de-DE" sz="1700" dirty="0"/>
              <a:t>Angemessene Arbeitszeiten;  </a:t>
            </a:r>
          </a:p>
          <a:p>
            <a:pPr marL="457200" indent="-457200">
              <a:buFont typeface="+mj-lt"/>
              <a:buAutoNum type="arabicPeriod"/>
            </a:pPr>
            <a:r>
              <a:rPr lang="de-DE" sz="1700" dirty="0"/>
              <a:t>Vereinbarkeit von Arbeit, Familie und Freizeit;  </a:t>
            </a:r>
          </a:p>
          <a:p>
            <a:pPr marL="457200" indent="-457200">
              <a:buFont typeface="+mj-lt"/>
              <a:buAutoNum type="arabicPeriod"/>
            </a:pPr>
            <a:r>
              <a:rPr lang="de-DE" sz="1700" dirty="0"/>
              <a:t>Abschaffung menschenunwürdiger Arbeit;  </a:t>
            </a:r>
          </a:p>
          <a:p>
            <a:pPr marL="457200" indent="-457200">
              <a:buFont typeface="+mj-lt"/>
              <a:buAutoNum type="arabicPeriod"/>
            </a:pPr>
            <a:r>
              <a:rPr lang="de-DE" sz="1700" dirty="0"/>
              <a:t>Sicherung und Verstetigung von Beschäftigungsverhältnissen;  </a:t>
            </a:r>
          </a:p>
          <a:p>
            <a:pPr marL="457200" indent="-457200">
              <a:buFont typeface="+mj-lt"/>
              <a:buAutoNum type="arabicPeriod"/>
            </a:pPr>
            <a:r>
              <a:rPr lang="de-DE" sz="1700" dirty="0"/>
              <a:t>Chancengleichheit und Gleichbehandlung;  </a:t>
            </a:r>
          </a:p>
          <a:p>
            <a:pPr marL="457200" indent="-457200">
              <a:buFont typeface="+mj-lt"/>
              <a:buAutoNum type="arabicPeriod"/>
            </a:pPr>
            <a:r>
              <a:rPr lang="de-DE" sz="1700" dirty="0"/>
              <a:t>Sicherheit am Arbeitsplatz;  </a:t>
            </a:r>
          </a:p>
          <a:p>
            <a:pPr marL="457200" indent="-457200">
              <a:buFont typeface="+mj-lt"/>
              <a:buAutoNum type="arabicPeriod"/>
            </a:pPr>
            <a:r>
              <a:rPr lang="de-DE" sz="1700" dirty="0"/>
              <a:t>soziale Absicherung; und </a:t>
            </a:r>
          </a:p>
          <a:p>
            <a:pPr marL="457200" indent="-457200">
              <a:buFont typeface="+mj-lt"/>
              <a:buAutoNum type="arabicPeriod"/>
            </a:pPr>
            <a:r>
              <a:rPr lang="de-DE" sz="1700" dirty="0"/>
              <a:t>gesellschaftlicher Austausch, Sozialpartnerschaft</a:t>
            </a:r>
            <a:r>
              <a:rPr lang="en-US" sz="1700" dirty="0"/>
              <a:t>. </a:t>
            </a:r>
            <a:endParaRPr lang="en-GB" sz="1700" dirty="0"/>
          </a:p>
        </p:txBody>
      </p:sp>
      <p:cxnSp>
        <p:nvCxnSpPr>
          <p:cNvPr id="10" name="Straight Connector 9"/>
          <p:cNvCxnSpPr/>
          <p:nvPr/>
        </p:nvCxnSpPr>
        <p:spPr>
          <a:xfrm>
            <a:off x="5029200" y="649705"/>
            <a:ext cx="36095" cy="4066674"/>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5065295" y="4908884"/>
            <a:ext cx="6424863" cy="646331"/>
          </a:xfrm>
          <a:prstGeom prst="rect">
            <a:avLst/>
          </a:prstGeom>
          <a:noFill/>
        </p:spPr>
        <p:txBody>
          <a:bodyPr wrap="square" rtlCol="0">
            <a:spAutoFit/>
          </a:bodyPr>
          <a:lstStyle/>
          <a:p>
            <a:r>
              <a:rPr lang="en-GB" sz="1200" dirty="0" err="1"/>
              <a:t>Entsprechend</a:t>
            </a:r>
            <a:r>
              <a:rPr lang="en-GB" sz="1200" dirty="0"/>
              <a:t> International Labour Organisation (ILO). (2013). </a:t>
            </a:r>
            <a:r>
              <a:rPr lang="en-GB" sz="1200" i="1" dirty="0"/>
              <a:t>Decent work indicators</a:t>
            </a:r>
            <a:r>
              <a:rPr lang="en-GB" sz="1200" dirty="0"/>
              <a:t>. Geneva: ILO. </a:t>
            </a:r>
          </a:p>
          <a:p>
            <a:endParaRPr lang="en-US" sz="1200" dirty="0"/>
          </a:p>
        </p:txBody>
      </p:sp>
    </p:spTree>
    <p:extLst>
      <p:ext uri="{BB962C8B-B14F-4D97-AF65-F5344CB8AC3E}">
        <p14:creationId xmlns:p14="http://schemas.microsoft.com/office/powerpoint/2010/main" val="215864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0171" y="1532373"/>
            <a:ext cx="4242752" cy="3777933"/>
          </a:xfrm>
        </p:spPr>
        <p:txBody>
          <a:bodyPr/>
          <a:lstStyle/>
          <a:p>
            <a:r>
              <a:rPr lang="en-US" dirty="0"/>
              <a:t>In </a:t>
            </a:r>
            <a:r>
              <a:rPr lang="de-DE" dirty="0"/>
              <a:t>der Betrachtung des gegenwärtigen Wandels ist es wichtig, nicht allein darauf zu schauen, ob eine ausreichende Anzahl von Arbeitsplätzen zur Verfügung steht, sondern auch darauf, ob diese menschenwürdige Arbeit (“</a:t>
            </a:r>
            <a:r>
              <a:rPr lang="de-DE" dirty="0" err="1"/>
              <a:t>decent</a:t>
            </a:r>
            <a:r>
              <a:rPr lang="de-DE" dirty="0"/>
              <a:t> </a:t>
            </a:r>
            <a:r>
              <a:rPr lang="de-DE" dirty="0" err="1"/>
              <a:t>work</a:t>
            </a:r>
            <a:r>
              <a:rPr lang="de-DE" dirty="0"/>
              <a:t>”) ermöglichen</a:t>
            </a:r>
            <a:r>
              <a:rPr lang="en-US" dirty="0"/>
              <a:t>.</a:t>
            </a:r>
            <a:endParaRPr lang="sr-Latn-RS" dirty="0"/>
          </a:p>
          <a:p>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5702968" y="391886"/>
            <a:ext cx="6489032" cy="1238794"/>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de-DE" dirty="0"/>
              <a:t>Was macht Arbeit </a:t>
            </a:r>
            <a:r>
              <a:rPr lang="en-US" dirty="0"/>
              <a:t>“menschenwürdig”</a:t>
            </a:r>
            <a:r>
              <a:rPr lang="sr-Latn-RS" dirty="0"/>
              <a:t>? </a:t>
            </a:r>
            <a:br>
              <a:rPr lang="sr-Latn-RS" dirty="0"/>
            </a:br>
            <a:r>
              <a:rPr lang="de-DE" sz="3100" dirty="0"/>
              <a:t>Gute Arbeit aus Sicht der Arbeits- und Berufspsychologie</a:t>
            </a:r>
            <a:endParaRPr lang="en-GB" dirty="0"/>
          </a:p>
        </p:txBody>
      </p:sp>
      <p:cxnSp>
        <p:nvCxnSpPr>
          <p:cNvPr id="10" name="Straight Connector 9"/>
          <p:cNvCxnSpPr/>
          <p:nvPr/>
        </p:nvCxnSpPr>
        <p:spPr>
          <a:xfrm>
            <a:off x="5029200" y="649705"/>
            <a:ext cx="36095" cy="4066674"/>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9D58930-258A-400E-8986-4E830E5C6BF5}"/>
              </a:ext>
            </a:extLst>
          </p:cNvPr>
          <p:cNvSpPr txBox="1">
            <a:spLocks/>
          </p:cNvSpPr>
          <p:nvPr/>
        </p:nvSpPr>
        <p:spPr>
          <a:xfrm>
            <a:off x="5702968" y="2613259"/>
            <a:ext cx="6263640" cy="4206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de-DE" sz="1800" dirty="0"/>
              <a:t>Physisch und interpersonelle Sicherheit der Arbeitsbedingungen (i.e. Sicherstellung körperlicher, geistiger und emotionaler Unversehrtheit), </a:t>
            </a:r>
          </a:p>
          <a:p>
            <a:pPr marL="457200" indent="-457200">
              <a:buFont typeface="+mj-lt"/>
              <a:buAutoNum type="arabicPeriod"/>
            </a:pPr>
            <a:r>
              <a:rPr lang="de-DE" sz="1800" dirty="0"/>
              <a:t>Ausreichend Ruhe- und Freizeit,</a:t>
            </a:r>
          </a:p>
          <a:p>
            <a:pPr marL="457200" indent="-457200">
              <a:buFont typeface="+mj-lt"/>
              <a:buAutoNum type="arabicPeriod"/>
            </a:pPr>
            <a:r>
              <a:rPr lang="de-DE" sz="1800" dirty="0"/>
              <a:t>Keine Konflikte zwischen den Werten der Organisation und persönlichen und gesellschaftlichen Wertauffassungen, </a:t>
            </a:r>
          </a:p>
          <a:p>
            <a:pPr marL="457200" indent="-457200">
              <a:buFont typeface="+mj-lt"/>
              <a:buAutoNum type="arabicPeriod"/>
            </a:pPr>
            <a:r>
              <a:rPr lang="de-DE" sz="1800" dirty="0"/>
              <a:t>angemessenes Entgelt, und </a:t>
            </a:r>
          </a:p>
          <a:p>
            <a:pPr marL="457200" indent="-457200">
              <a:buFont typeface="+mj-lt"/>
              <a:buAutoNum type="arabicPeriod"/>
            </a:pPr>
            <a:r>
              <a:rPr lang="de-DE" sz="1800" dirty="0"/>
              <a:t>Zugang zu Gesundheitsversorgung</a:t>
            </a:r>
          </a:p>
          <a:p>
            <a:r>
              <a:rPr lang="de-DE" sz="1700" dirty="0"/>
              <a:t>. </a:t>
            </a:r>
          </a:p>
        </p:txBody>
      </p:sp>
    </p:spTree>
    <p:extLst>
      <p:ext uri="{BB962C8B-B14F-4D97-AF65-F5344CB8AC3E}">
        <p14:creationId xmlns:p14="http://schemas.microsoft.com/office/powerpoint/2010/main" val="11220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700" y="775239"/>
            <a:ext cx="7057091" cy="4218710"/>
          </a:xfrm>
        </p:spPr>
        <p:txBody>
          <a:bodyPr>
            <a:noAutofit/>
          </a:bodyPr>
          <a:lstStyle/>
          <a:p>
            <a:pPr>
              <a:lnSpc>
                <a:spcPct val="170000"/>
              </a:lnSpc>
            </a:pPr>
            <a:r>
              <a:rPr lang="en-US" sz="1600" b="0" dirty="0">
                <a:solidFill>
                  <a:schemeClr val="tx1"/>
                </a:solidFill>
              </a:rPr>
              <a:t> Die </a:t>
            </a:r>
            <a:r>
              <a:rPr lang="en-US" sz="1600" dirty="0" err="1">
                <a:solidFill>
                  <a:schemeClr val="tx1"/>
                </a:solidFill>
              </a:rPr>
              <a:t>siebzehn</a:t>
            </a:r>
            <a:r>
              <a:rPr lang="en-US" sz="1600" dirty="0">
                <a:solidFill>
                  <a:schemeClr val="tx1"/>
                </a:solidFill>
              </a:rPr>
              <a:t> </a:t>
            </a:r>
            <a:r>
              <a:rPr lang="en-US" sz="1600" dirty="0" err="1">
                <a:solidFill>
                  <a:schemeClr val="tx1"/>
                </a:solidFill>
              </a:rPr>
              <a:t>Ziele</a:t>
            </a:r>
            <a:r>
              <a:rPr lang="en-US" sz="1600" dirty="0">
                <a:solidFill>
                  <a:schemeClr val="tx1"/>
                </a:solidFill>
              </a:rPr>
              <a:t> </a:t>
            </a:r>
            <a:r>
              <a:rPr lang="en-US" sz="1600" b="0" dirty="0" err="1">
                <a:solidFill>
                  <a:schemeClr val="tx1"/>
                </a:solidFill>
              </a:rPr>
              <a:t>für</a:t>
            </a:r>
            <a:r>
              <a:rPr lang="en-US" sz="1600" b="0" dirty="0">
                <a:solidFill>
                  <a:schemeClr val="tx1"/>
                </a:solidFill>
              </a:rPr>
              <a:t> </a:t>
            </a:r>
            <a:r>
              <a:rPr lang="en-US" sz="1600" b="0" dirty="0" err="1">
                <a:solidFill>
                  <a:schemeClr val="tx1"/>
                </a:solidFill>
              </a:rPr>
              <a:t>nachhaltige</a:t>
            </a:r>
            <a:r>
              <a:rPr lang="en-US" sz="1600" b="0" dirty="0">
                <a:solidFill>
                  <a:schemeClr val="tx1"/>
                </a:solidFill>
              </a:rPr>
              <a:t> </a:t>
            </a:r>
            <a:r>
              <a:rPr lang="en-US" sz="1600" b="0" dirty="0" err="1">
                <a:solidFill>
                  <a:schemeClr val="tx1"/>
                </a:solidFill>
              </a:rPr>
              <a:t>Entwicklung</a:t>
            </a:r>
            <a:r>
              <a:rPr lang="en-US" sz="1600" b="0" dirty="0">
                <a:solidFill>
                  <a:schemeClr val="tx1"/>
                </a:solidFill>
              </a:rPr>
              <a:t> (Sustainable Development Goals, SDG) der Agenda 2030 der </a:t>
            </a:r>
            <a:r>
              <a:rPr lang="en-US" sz="1600" b="0" dirty="0" err="1">
                <a:solidFill>
                  <a:schemeClr val="tx1"/>
                </a:solidFill>
              </a:rPr>
              <a:t>Vereinten</a:t>
            </a:r>
            <a:r>
              <a:rPr lang="en-US" sz="1600" b="0" dirty="0">
                <a:solidFill>
                  <a:schemeClr val="tx1"/>
                </a:solidFill>
              </a:rPr>
              <a:t> </a:t>
            </a:r>
            <a:r>
              <a:rPr lang="en-US" sz="1600" b="0" dirty="0" err="1">
                <a:solidFill>
                  <a:schemeClr val="tx1"/>
                </a:solidFill>
              </a:rPr>
              <a:t>Nationen</a:t>
            </a:r>
            <a:r>
              <a:rPr lang="en-US" sz="1600" b="0" dirty="0">
                <a:solidFill>
                  <a:schemeClr val="tx1"/>
                </a:solidFill>
              </a:rPr>
              <a:t> </a:t>
            </a:r>
            <a:r>
              <a:rPr lang="de-DE" sz="1600" b="0" dirty="0">
                <a:solidFill>
                  <a:schemeClr val="tx1"/>
                </a:solidFill>
              </a:rPr>
              <a:t>stecken den Rahmen dafür ab, die vielen Herausforderungen, denen sich die Menschheit gegenübersieht, anzugehen. Das schließt Herausforderungen in der Arbeitswelt ein.</a:t>
            </a:r>
            <a:r>
              <a:rPr lang="en-US" sz="1600" b="0" dirty="0">
                <a:solidFill>
                  <a:schemeClr val="tx1"/>
                </a:solidFill>
              </a:rPr>
              <a:t> </a:t>
            </a:r>
            <a:endParaRPr lang="sr-Latn-RS" sz="1600" b="0" dirty="0">
              <a:solidFill>
                <a:schemeClr val="tx1"/>
              </a:solidFill>
            </a:endParaRPr>
          </a:p>
          <a:p>
            <a:pPr>
              <a:lnSpc>
                <a:spcPct val="170000"/>
              </a:lnSpc>
            </a:pPr>
            <a:r>
              <a:rPr lang="en-US" sz="1600" b="0" dirty="0">
                <a:solidFill>
                  <a:schemeClr val="tx1"/>
                </a:solidFill>
              </a:rPr>
              <a:t>Die </a:t>
            </a:r>
            <a:r>
              <a:rPr lang="en-US" sz="1600" b="0" dirty="0" err="1">
                <a:solidFill>
                  <a:schemeClr val="tx1"/>
                </a:solidFill>
              </a:rPr>
              <a:t>Bedeutung</a:t>
            </a:r>
            <a:r>
              <a:rPr lang="en-US" sz="1600" b="0" dirty="0">
                <a:solidFill>
                  <a:schemeClr val="tx1"/>
                </a:solidFill>
              </a:rPr>
              <a:t> </a:t>
            </a:r>
            <a:r>
              <a:rPr lang="en-US" sz="1600" b="0" dirty="0" err="1">
                <a:solidFill>
                  <a:schemeClr val="tx1"/>
                </a:solidFill>
              </a:rPr>
              <a:t>menschenwürdiger</a:t>
            </a:r>
            <a:r>
              <a:rPr lang="en-US" sz="1600" b="0" dirty="0">
                <a:solidFill>
                  <a:schemeClr val="tx1"/>
                </a:solidFill>
              </a:rPr>
              <a:t> Arbeit </a:t>
            </a:r>
            <a:r>
              <a:rPr lang="en-US" sz="1600" b="0" dirty="0" err="1">
                <a:solidFill>
                  <a:schemeClr val="tx1"/>
                </a:solidFill>
              </a:rPr>
              <a:t>wird</a:t>
            </a:r>
            <a:r>
              <a:rPr lang="en-US" sz="1600" b="0" dirty="0">
                <a:solidFill>
                  <a:schemeClr val="tx1"/>
                </a:solidFill>
              </a:rPr>
              <a:t> in SDG 8 </a:t>
            </a:r>
            <a:r>
              <a:rPr lang="en-US" sz="1600" b="0" dirty="0" err="1">
                <a:solidFill>
                  <a:schemeClr val="tx1"/>
                </a:solidFill>
              </a:rPr>
              <a:t>hervorgehoben</a:t>
            </a:r>
            <a:r>
              <a:rPr lang="en-US" sz="1600" b="0" dirty="0">
                <a:solidFill>
                  <a:schemeClr val="tx1"/>
                </a:solidFill>
              </a:rPr>
              <a:t>, welches </a:t>
            </a:r>
            <a:r>
              <a:rPr lang="en-US" sz="1600" b="0" dirty="0" err="1">
                <a:solidFill>
                  <a:schemeClr val="tx1"/>
                </a:solidFill>
              </a:rPr>
              <a:t>beinhaltet</a:t>
            </a:r>
            <a:r>
              <a:rPr lang="en-US" sz="1600" b="0" dirty="0">
                <a:solidFill>
                  <a:schemeClr val="tx1"/>
                </a:solidFill>
              </a:rPr>
              <a:t> “</a:t>
            </a:r>
            <a:r>
              <a:rPr lang="en-US" sz="1600" i="1" dirty="0" err="1">
                <a:solidFill>
                  <a:schemeClr val="tx1"/>
                </a:solidFill>
              </a:rPr>
              <a:t>stetiges</a:t>
            </a:r>
            <a:r>
              <a:rPr lang="en-US" sz="1600" i="1" dirty="0">
                <a:solidFill>
                  <a:schemeClr val="tx1"/>
                </a:solidFill>
              </a:rPr>
              <a:t>, </a:t>
            </a:r>
            <a:r>
              <a:rPr lang="en-US" sz="1600" i="1" dirty="0" err="1">
                <a:solidFill>
                  <a:schemeClr val="tx1"/>
                </a:solidFill>
              </a:rPr>
              <a:t>inklusives</a:t>
            </a:r>
            <a:r>
              <a:rPr lang="en-US" sz="1600" i="1" dirty="0">
                <a:solidFill>
                  <a:schemeClr val="tx1"/>
                </a:solidFill>
              </a:rPr>
              <a:t> und </a:t>
            </a:r>
            <a:r>
              <a:rPr lang="en-US" sz="1600" i="1" dirty="0" err="1">
                <a:solidFill>
                  <a:schemeClr val="tx1"/>
                </a:solidFill>
              </a:rPr>
              <a:t>nachhaltiges</a:t>
            </a:r>
            <a:r>
              <a:rPr lang="en-US" sz="1600" i="1" dirty="0">
                <a:solidFill>
                  <a:schemeClr val="tx1"/>
                </a:solidFill>
              </a:rPr>
              <a:t> </a:t>
            </a:r>
            <a:r>
              <a:rPr lang="en-US" sz="1600" i="1" dirty="0" err="1">
                <a:solidFill>
                  <a:schemeClr val="tx1"/>
                </a:solidFill>
              </a:rPr>
              <a:t>Wirtschaftswachstum</a:t>
            </a:r>
            <a:r>
              <a:rPr lang="en-US" sz="1600" i="1" dirty="0">
                <a:solidFill>
                  <a:schemeClr val="tx1"/>
                </a:solidFill>
              </a:rPr>
              <a:t>, </a:t>
            </a:r>
            <a:r>
              <a:rPr lang="en-US" sz="1600" i="1" dirty="0" err="1">
                <a:solidFill>
                  <a:schemeClr val="tx1"/>
                </a:solidFill>
              </a:rPr>
              <a:t>produktive</a:t>
            </a:r>
            <a:r>
              <a:rPr lang="en-US" sz="1600" i="1" dirty="0">
                <a:solidFill>
                  <a:schemeClr val="tx1"/>
                </a:solidFill>
              </a:rPr>
              <a:t> </a:t>
            </a:r>
            <a:r>
              <a:rPr lang="en-US" sz="1600" i="1" dirty="0" err="1">
                <a:solidFill>
                  <a:schemeClr val="tx1"/>
                </a:solidFill>
              </a:rPr>
              <a:t>Tätigkeit</a:t>
            </a:r>
            <a:r>
              <a:rPr lang="en-US" sz="1600" i="1" dirty="0">
                <a:solidFill>
                  <a:schemeClr val="tx1"/>
                </a:solidFill>
              </a:rPr>
              <a:t>, </a:t>
            </a:r>
            <a:r>
              <a:rPr lang="en-US" sz="1600" i="1" dirty="0" err="1">
                <a:solidFill>
                  <a:schemeClr val="tx1"/>
                </a:solidFill>
              </a:rPr>
              <a:t>Vollbeschäftigung</a:t>
            </a:r>
            <a:r>
              <a:rPr lang="en-US" sz="1600" i="1" dirty="0">
                <a:solidFill>
                  <a:schemeClr val="tx1"/>
                </a:solidFill>
              </a:rPr>
              <a:t> und </a:t>
            </a:r>
            <a:r>
              <a:rPr lang="en-US" sz="1600" i="1" dirty="0" err="1">
                <a:solidFill>
                  <a:schemeClr val="tx1"/>
                </a:solidFill>
              </a:rPr>
              <a:t>menschenwürdige</a:t>
            </a:r>
            <a:r>
              <a:rPr lang="en-US" sz="1600" i="1" dirty="0">
                <a:solidFill>
                  <a:schemeClr val="tx1"/>
                </a:solidFill>
              </a:rPr>
              <a:t> Arbeit </a:t>
            </a:r>
            <a:r>
              <a:rPr lang="en-US" sz="1600" i="1" dirty="0" err="1">
                <a:solidFill>
                  <a:schemeClr val="tx1"/>
                </a:solidFill>
              </a:rPr>
              <a:t>für</a:t>
            </a:r>
            <a:r>
              <a:rPr lang="en-US" sz="1600" i="1" dirty="0">
                <a:solidFill>
                  <a:schemeClr val="tx1"/>
                </a:solidFill>
              </a:rPr>
              <a:t> Alle</a:t>
            </a:r>
            <a:r>
              <a:rPr lang="en-US" sz="1600" b="0" dirty="0">
                <a:solidFill>
                  <a:schemeClr val="tx1"/>
                </a:solidFill>
              </a:rPr>
              <a:t>” </a:t>
            </a:r>
            <a:r>
              <a:rPr lang="en-US" sz="1600" b="0" dirty="0" err="1">
                <a:solidFill>
                  <a:schemeClr val="tx1"/>
                </a:solidFill>
              </a:rPr>
              <a:t>zu</a:t>
            </a:r>
            <a:r>
              <a:rPr lang="en-US" sz="1600" b="0" dirty="0">
                <a:solidFill>
                  <a:schemeClr val="tx1"/>
                </a:solidFill>
              </a:rPr>
              <a:t> </a:t>
            </a:r>
            <a:r>
              <a:rPr lang="en-US" sz="1600" b="0" dirty="0" err="1">
                <a:solidFill>
                  <a:schemeClr val="tx1"/>
                </a:solidFill>
              </a:rPr>
              <a:t>fördern</a:t>
            </a:r>
            <a:r>
              <a:rPr lang="en-US" sz="1600" b="0" dirty="0">
                <a:solidFill>
                  <a:schemeClr val="tx1"/>
                </a:solidFill>
              </a:rPr>
              <a:t>.</a:t>
            </a:r>
            <a:br>
              <a:rPr lang="en-US" sz="1600" b="0" dirty="0">
                <a:solidFill>
                  <a:schemeClr val="tx1"/>
                </a:solidFill>
              </a:rPr>
            </a:br>
            <a:endParaRPr lang="en-US" sz="1600" b="0" dirty="0">
              <a:solidFill>
                <a:schemeClr val="tx1"/>
              </a:solidFill>
            </a:endParaRPr>
          </a:p>
          <a:p>
            <a:pPr>
              <a:lnSpc>
                <a:spcPct val="170000"/>
              </a:lnSpc>
            </a:pPr>
            <a:endParaRPr lang="sr-Latn-RS" sz="1600" dirty="0">
              <a:solidFill>
                <a:schemeClr val="tx1"/>
              </a:solidFill>
            </a:endParaRPr>
          </a:p>
        </p:txBody>
      </p:sp>
      <p:pic>
        <p:nvPicPr>
          <p:cNvPr id="5" name="Picture 4">
            <a:hlinkClick r:id="rId3"/>
          </p:cNvPr>
          <p:cNvPicPr>
            <a:picLocks noChangeAspect="1"/>
          </p:cNvPicPr>
          <p:nvPr/>
        </p:nvPicPr>
        <p:blipFill>
          <a:blip r:embed="rId4"/>
          <a:stretch>
            <a:fillRect/>
          </a:stretch>
        </p:blipFill>
        <p:spPr>
          <a:xfrm>
            <a:off x="955098" y="1178700"/>
            <a:ext cx="3502602" cy="3358050"/>
          </a:xfrm>
          <a:prstGeom prst="rect">
            <a:avLst/>
          </a:prstGeom>
        </p:spPr>
      </p:pic>
      <p:sp>
        <p:nvSpPr>
          <p:cNvPr id="7" name="TextBox 6"/>
          <p:cNvSpPr txBox="1"/>
          <p:nvPr/>
        </p:nvSpPr>
        <p:spPr>
          <a:xfrm>
            <a:off x="955098" y="5212450"/>
            <a:ext cx="6359237" cy="523220"/>
          </a:xfrm>
          <a:prstGeom prst="rect">
            <a:avLst/>
          </a:prstGeom>
          <a:noFill/>
        </p:spPr>
        <p:txBody>
          <a:bodyPr wrap="square" rtlCol="0">
            <a:spAutoFit/>
          </a:bodyPr>
          <a:lstStyle/>
          <a:p>
            <a:r>
              <a:rPr lang="en-US" sz="1400" dirty="0"/>
              <a:t>https://ilostat.ilo.org/decent-work-and-the-sdgs-11-charts-that-tell-the-story/</a:t>
            </a:r>
          </a:p>
          <a:p>
            <a:endParaRPr lang="en-US" sz="1400" dirty="0"/>
          </a:p>
        </p:txBody>
      </p:sp>
      <p:sp>
        <p:nvSpPr>
          <p:cNvPr id="8"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2295605956"/>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0</TotalTime>
  <Words>2689</Words>
  <Application>Microsoft Office PowerPoint</Application>
  <PresentationFormat>Breitbild</PresentationFormat>
  <Paragraphs>324</Paragraphs>
  <Slides>36</Slides>
  <Notes>22</Notes>
  <HiddenSlides>0</HiddenSlides>
  <MMClips>2</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Open Sans</vt:lpstr>
      <vt:lpstr>Open Sans ExtraBold</vt:lpstr>
      <vt:lpstr>Open Sans ExtraBold</vt:lpstr>
      <vt:lpstr>Open Sans Light</vt:lpstr>
      <vt:lpstr>„Office“ tema</vt:lpstr>
      <vt:lpstr>Wandel und seine Auswirkungen auf die Arbeitswelt</vt:lpstr>
      <vt:lpstr>PowerPoint-Präsentation</vt:lpstr>
      <vt:lpstr>- Dimensionen der Auswirkungen  - Überblick über einige Trends, die sich auf die Arbeitswelt, beispielsweise das Ausmaß der Beschäftigung oder die Qualität der Arbeit, auswirken. </vt:lpstr>
      <vt:lpstr>Der zu erwartende Wandel der Arbeitswelt hat in den letzten Jahren immense Aufmerksamkeit auf sich gezogen…   </vt:lpstr>
      <vt:lpstr>PowerPoint-Präsentation</vt:lpstr>
      <vt:lpstr>5 Dimensionen des Wandels der Arbeitswelt</vt:lpstr>
      <vt:lpstr>PowerPoint-Präsentation</vt:lpstr>
      <vt:lpstr>PowerPoint-Präsentation</vt:lpstr>
      <vt:lpstr>PowerPoint-Präsentation</vt:lpstr>
      <vt:lpstr>In diesem Webinar werfen wir einen Blick auf einige der Veränderungen und ihre potenziellen Auswirkungen auf Anzahl und Qualität der Arbeitsplätze…</vt:lpstr>
      <vt:lpstr>PowerPoint-Präsentation</vt:lpstr>
      <vt:lpstr>Technologischer Fortschritt ermöglicht die Automatisierung einer zunehmenden Anzahl von Tätigkeiten…</vt:lpstr>
      <vt:lpstr>Auswirkungen der Automatisierung in internationalen Schlagzeilen…</vt:lpstr>
      <vt:lpstr>PowerPoint-Präsentation</vt:lpstr>
      <vt:lpstr>The two volumes</vt:lpstr>
      <vt:lpstr>Was erwarten wir? Ein komplexes Bild… </vt:lpstr>
      <vt:lpstr>PowerPoint-Präsentation</vt:lpstr>
      <vt:lpstr>https://ec.europa.eu/info/sites/info/files/green_paper_ageing_factsheet_en_2.pdf</vt:lpstr>
      <vt:lpstr>PowerPoint-Präsentation</vt:lpstr>
      <vt:lpstr>Potenzielle Auswirkungen des demografischen Wandels auf die Zahl und Art der Tätigkeiten</vt:lpstr>
      <vt:lpstr>PowerPoint-Präsentation</vt:lpstr>
      <vt:lpstr>Globalisierung</vt:lpstr>
      <vt:lpstr>Globalisierung – Weltgesellschaft!</vt:lpstr>
      <vt:lpstr>Potenzielle Auswirkungen der Globalisierung auf die Zahl und Art der Tätigkeiten</vt:lpstr>
      <vt:lpstr>PowerPoint-Präsentation</vt:lpstr>
      <vt:lpstr>Klimawandel wird sich auf viele Weisen auf die Arbeitswelt auswirken</vt:lpstr>
      <vt:lpstr>Potenzielle Auswirkungen des Klimawandels auf die Zahl und Art der Tätigkeiten</vt:lpstr>
      <vt:lpstr>Potenzielle Auswirkungen des Klimawandels auf die Zahl und Art der Tätigkeiten</vt:lpstr>
      <vt:lpstr>Potenzielle Auswirkungen des Klimawandels auf die Zahl und Art der Tätigkeiten</vt:lpstr>
      <vt:lpstr>PowerPoint-Präsentation</vt:lpstr>
      <vt:lpstr>Arbeitswelt und COVID-19</vt:lpstr>
      <vt:lpstr>Die Arbeitswelt hat sich grundlegend verändert….</vt:lpstr>
      <vt:lpstr>Wichtig: Veränderungen der Arbeitswelt sind miteinander verwoben</vt:lpstr>
      <vt:lpstr>PowerPoint-Präsentation</vt:lpstr>
      <vt:lpstr>References</vt:lpstr>
      <vt:lpstr>Danke für Ihre Aufmerksamkeit.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Edmund Panzenböck</cp:lastModifiedBy>
  <cp:revision>234</cp:revision>
  <dcterms:created xsi:type="dcterms:W3CDTF">2020-01-27T22:45:30Z</dcterms:created>
  <dcterms:modified xsi:type="dcterms:W3CDTF">2022-08-17T14:54:22Z</dcterms:modified>
</cp:coreProperties>
</file>