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7" r:id="rId5"/>
    <p:sldId id="260" r:id="rId6"/>
    <p:sldId id="268" r:id="rId7"/>
    <p:sldId id="259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81" r:id="rId17"/>
    <p:sldId id="278" r:id="rId18"/>
    <p:sldId id="279" r:id="rId19"/>
    <p:sldId id="280" r:id="rId20"/>
    <p:sldId id="263" r:id="rId21"/>
    <p:sldId id="282" r:id="rId22"/>
    <p:sldId id="258" r:id="rId23"/>
    <p:sldId id="283" r:id="rId24"/>
    <p:sldId id="266" r:id="rId25"/>
    <p:sldId id="265" r:id="rId2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6DD81-41A4-4833-AD3A-134417322544}" v="25" dt="2022-03-08T23:59:2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Đurović" userId="c7a91fc306fb85e5" providerId="Windows Live" clId="Web-{D286DD81-41A4-4833-AD3A-134417322544}"/>
    <pc:docChg chg="modSld">
      <pc:chgData name="Aleksandra Đurović" userId="c7a91fc306fb85e5" providerId="Windows Live" clId="Web-{D286DD81-41A4-4833-AD3A-134417322544}" dt="2022-03-08T23:59:23.814" v="21" actId="20577"/>
      <pc:docMkLst>
        <pc:docMk/>
      </pc:docMkLst>
      <pc:sldChg chg="modSp">
        <pc:chgData name="Aleksandra Đurović" userId="c7a91fc306fb85e5" providerId="Windows Live" clId="Web-{D286DD81-41A4-4833-AD3A-134417322544}" dt="2022-03-08T23:53:56.130" v="1" actId="20577"/>
        <pc:sldMkLst>
          <pc:docMk/>
          <pc:sldMk cId="211641797" sldId="260"/>
        </pc:sldMkLst>
        <pc:spChg chg="mod">
          <ac:chgData name="Aleksandra Đurović" userId="c7a91fc306fb85e5" providerId="Windows Live" clId="Web-{D286DD81-41A4-4833-AD3A-134417322544}" dt="2022-03-08T23:53:56.130" v="1" actId="20577"/>
          <ac:spMkLst>
            <pc:docMk/>
            <pc:sldMk cId="211641797" sldId="260"/>
            <ac:spMk id="7" creationId="{B5E363EA-312A-4EAB-89CD-862E7C98E7C6}"/>
          </ac:spMkLst>
        </pc:spChg>
      </pc:sldChg>
      <pc:sldChg chg="modSp">
        <pc:chgData name="Aleksandra Đurović" userId="c7a91fc306fb85e5" providerId="Windows Live" clId="Web-{D286DD81-41A4-4833-AD3A-134417322544}" dt="2022-03-08T23:54:10.428" v="3" actId="20577"/>
        <pc:sldMkLst>
          <pc:docMk/>
          <pc:sldMk cId="2033131236" sldId="268"/>
        </pc:sldMkLst>
        <pc:spChg chg="mod">
          <ac:chgData name="Aleksandra Đurović" userId="c7a91fc306fb85e5" providerId="Windows Live" clId="Web-{D286DD81-41A4-4833-AD3A-134417322544}" dt="2022-03-08T23:54:10.428" v="3" actId="20577"/>
          <ac:spMkLst>
            <pc:docMk/>
            <pc:sldMk cId="2033131236" sldId="268"/>
            <ac:spMk id="5" creationId="{C1A0077C-8D81-4E34-A459-668D47C7E699}"/>
          </ac:spMkLst>
        </pc:spChg>
      </pc:sldChg>
      <pc:sldChg chg="modSp">
        <pc:chgData name="Aleksandra Đurović" userId="c7a91fc306fb85e5" providerId="Windows Live" clId="Web-{D286DD81-41A4-4833-AD3A-134417322544}" dt="2022-03-08T23:55:45.118" v="7" actId="20577"/>
        <pc:sldMkLst>
          <pc:docMk/>
          <pc:sldMk cId="661539048" sldId="274"/>
        </pc:sldMkLst>
        <pc:spChg chg="mod">
          <ac:chgData name="Aleksandra Đurović" userId="c7a91fc306fb85e5" providerId="Windows Live" clId="Web-{D286DD81-41A4-4833-AD3A-134417322544}" dt="2022-03-08T23:55:45.118" v="7" actId="20577"/>
          <ac:spMkLst>
            <pc:docMk/>
            <pc:sldMk cId="661539048" sldId="274"/>
            <ac:spMk id="6" creationId="{90C62FAB-1BEE-442B-8E84-0BE3C4B4CC01}"/>
          </ac:spMkLst>
        </pc:spChg>
      </pc:sldChg>
      <pc:sldChg chg="modSp">
        <pc:chgData name="Aleksandra Đurović" userId="c7a91fc306fb85e5" providerId="Windows Live" clId="Web-{D286DD81-41A4-4833-AD3A-134417322544}" dt="2022-03-08T23:58:34.047" v="13" actId="20577"/>
        <pc:sldMkLst>
          <pc:docMk/>
          <pc:sldMk cId="3877733389" sldId="280"/>
        </pc:sldMkLst>
        <pc:spChg chg="mod">
          <ac:chgData name="Aleksandra Đurović" userId="c7a91fc306fb85e5" providerId="Windows Live" clId="Web-{D286DD81-41A4-4833-AD3A-134417322544}" dt="2022-03-08T23:58:34.047" v="13" actId="20577"/>
          <ac:spMkLst>
            <pc:docMk/>
            <pc:sldMk cId="3877733389" sldId="280"/>
            <ac:spMk id="15" creationId="{43E031E4-D968-479E-B515-4C3654D134F6}"/>
          </ac:spMkLst>
        </pc:spChg>
        <pc:graphicFrameChg chg="mod">
          <ac:chgData name="Aleksandra Đurović" userId="c7a91fc306fb85e5" providerId="Windows Live" clId="Web-{D286DD81-41A4-4833-AD3A-134417322544}" dt="2022-03-08T23:58:01.325" v="8" actId="14100"/>
          <ac:graphicFrameMkLst>
            <pc:docMk/>
            <pc:sldMk cId="3877733389" sldId="280"/>
            <ac:graphicFrameMk id="12" creationId="{84ACCF0A-DC91-475A-88E7-1762C1FDEA05}"/>
          </ac:graphicFrameMkLst>
        </pc:graphicFrameChg>
      </pc:sldChg>
      <pc:sldChg chg="modSp">
        <pc:chgData name="Aleksandra Đurović" userId="c7a91fc306fb85e5" providerId="Windows Live" clId="Web-{D286DD81-41A4-4833-AD3A-134417322544}" dt="2022-03-08T23:59:23.814" v="21" actId="20577"/>
        <pc:sldMkLst>
          <pc:docMk/>
          <pc:sldMk cId="765159411" sldId="283"/>
        </pc:sldMkLst>
        <pc:spChg chg="mod">
          <ac:chgData name="Aleksandra Đurović" userId="c7a91fc306fb85e5" providerId="Windows Live" clId="Web-{D286DD81-41A4-4833-AD3A-134417322544}" dt="2022-03-08T23:59:23.814" v="21" actId="20577"/>
          <ac:spMkLst>
            <pc:docMk/>
            <pc:sldMk cId="765159411" sldId="283"/>
            <ac:spMk id="13" creationId="{0D9371FC-8141-4284-AA2B-A8A5E788B3B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598B8-A12D-4AD0-9F41-01838A2A47C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8C84F8-B8F5-40B0-AB29-92AE79C968E7}">
      <dgm:prSet phldrT="[Text]" custT="1"/>
      <dgm:spPr/>
      <dgm:t>
        <a:bodyPr/>
        <a:lstStyle/>
        <a:p>
          <a:r>
            <a:rPr lang="sr-Latn-RS" sz="1200" dirty="0"/>
            <a:t>Jasno definisanje promene</a:t>
          </a:r>
          <a:endParaRPr lang="en-GB" sz="1200" dirty="0"/>
        </a:p>
      </dgm:t>
    </dgm:pt>
    <dgm:pt modelId="{FEB94E22-939B-46EE-90CB-265D62EBC41E}" type="parTrans" cxnId="{40DEE0A2-E809-4E25-9098-F4E442938E0C}">
      <dgm:prSet/>
      <dgm:spPr/>
      <dgm:t>
        <a:bodyPr/>
        <a:lstStyle/>
        <a:p>
          <a:endParaRPr lang="en-GB" sz="3600"/>
        </a:p>
      </dgm:t>
    </dgm:pt>
    <dgm:pt modelId="{6FC9AFF0-A2A9-472C-80EA-F9909B4F673D}" type="sibTrans" cxnId="{40DEE0A2-E809-4E25-9098-F4E442938E0C}">
      <dgm:prSet/>
      <dgm:spPr/>
      <dgm:t>
        <a:bodyPr/>
        <a:lstStyle/>
        <a:p>
          <a:endParaRPr lang="en-GB" sz="3600"/>
        </a:p>
      </dgm:t>
    </dgm:pt>
    <dgm:pt modelId="{166F9498-2BBC-44F4-A8A0-901CA112A5B7}">
      <dgm:prSet phldrT="[Text]" custT="1"/>
      <dgm:spPr/>
      <dgm:t>
        <a:bodyPr/>
        <a:lstStyle/>
        <a:p>
          <a:r>
            <a:rPr lang="sr-Latn-RS" sz="1200" dirty="0" err="1"/>
            <a:t>Inkluzivno</a:t>
          </a:r>
          <a:r>
            <a:rPr lang="sr-Latn-RS" sz="1200" dirty="0"/>
            <a:t> donošenje odluka</a:t>
          </a:r>
          <a:endParaRPr lang="en-GB" sz="1200" dirty="0"/>
        </a:p>
      </dgm:t>
    </dgm:pt>
    <dgm:pt modelId="{015BCA60-0C10-440B-876E-E977D3859474}" type="parTrans" cxnId="{95D1ACE2-A644-4F7D-9CFB-13EFCF6FA5E7}">
      <dgm:prSet/>
      <dgm:spPr/>
      <dgm:t>
        <a:bodyPr/>
        <a:lstStyle/>
        <a:p>
          <a:endParaRPr lang="en-GB" sz="3600"/>
        </a:p>
      </dgm:t>
    </dgm:pt>
    <dgm:pt modelId="{C5715CDA-5847-4460-846A-26A38EB595B3}" type="sibTrans" cxnId="{95D1ACE2-A644-4F7D-9CFB-13EFCF6FA5E7}">
      <dgm:prSet/>
      <dgm:spPr/>
      <dgm:t>
        <a:bodyPr/>
        <a:lstStyle/>
        <a:p>
          <a:endParaRPr lang="en-GB" sz="3600"/>
        </a:p>
      </dgm:t>
    </dgm:pt>
    <dgm:pt modelId="{34D6C939-BA6A-4C7F-9DD1-F52676414CE1}">
      <dgm:prSet phldrT="[Text]" custT="1"/>
      <dgm:spPr/>
      <dgm:t>
        <a:bodyPr/>
        <a:lstStyle/>
        <a:p>
          <a:r>
            <a:rPr lang="sr-Latn-RS" sz="1050" dirty="0"/>
            <a:t>Prijemčivost za povratnu informaciju</a:t>
          </a:r>
          <a:endParaRPr lang="en-GB" sz="1050" dirty="0"/>
        </a:p>
      </dgm:t>
    </dgm:pt>
    <dgm:pt modelId="{50B68502-255B-480B-A816-650CB01829FC}" type="parTrans" cxnId="{8B6D5074-DA88-4836-98E9-887D882E57E4}">
      <dgm:prSet/>
      <dgm:spPr/>
      <dgm:t>
        <a:bodyPr/>
        <a:lstStyle/>
        <a:p>
          <a:endParaRPr lang="en-GB" sz="3600"/>
        </a:p>
      </dgm:t>
    </dgm:pt>
    <dgm:pt modelId="{0B66A2AD-B87E-4896-B8FB-75548FB08B83}" type="sibTrans" cxnId="{8B6D5074-DA88-4836-98E9-887D882E57E4}">
      <dgm:prSet/>
      <dgm:spPr/>
      <dgm:t>
        <a:bodyPr/>
        <a:lstStyle/>
        <a:p>
          <a:endParaRPr lang="en-GB" sz="3600"/>
        </a:p>
      </dgm:t>
    </dgm:pt>
    <dgm:pt modelId="{C16986BC-33FA-4705-B71C-E98CE0A1ABA7}">
      <dgm:prSet phldrT="[Text]" custT="1"/>
      <dgm:spPr/>
      <dgm:t>
        <a:bodyPr/>
        <a:lstStyle/>
        <a:p>
          <a:r>
            <a:rPr lang="sr-Latn-RS" sz="1200" dirty="0"/>
            <a:t>Otklanjanje prepreka</a:t>
          </a:r>
          <a:endParaRPr lang="en-GB" sz="1200" dirty="0"/>
        </a:p>
      </dgm:t>
    </dgm:pt>
    <dgm:pt modelId="{9FCA0629-AEF8-4B38-88F9-7E943B114B9C}" type="parTrans" cxnId="{500D89A6-6711-4465-80D4-401F353B72DF}">
      <dgm:prSet/>
      <dgm:spPr/>
      <dgm:t>
        <a:bodyPr/>
        <a:lstStyle/>
        <a:p>
          <a:endParaRPr lang="en-GB" sz="3600"/>
        </a:p>
      </dgm:t>
    </dgm:pt>
    <dgm:pt modelId="{B5F0C426-F577-4682-9ED2-58CED1E03157}" type="sibTrans" cxnId="{500D89A6-6711-4465-80D4-401F353B72DF}">
      <dgm:prSet/>
      <dgm:spPr/>
      <dgm:t>
        <a:bodyPr/>
        <a:lstStyle/>
        <a:p>
          <a:endParaRPr lang="en-GB" sz="3600"/>
        </a:p>
      </dgm:t>
    </dgm:pt>
    <dgm:pt modelId="{60B92FA6-5C1B-4831-911B-CB87CEC0B696}">
      <dgm:prSet phldrT="[Text]" custT="1"/>
      <dgm:spPr/>
      <dgm:t>
        <a:bodyPr/>
        <a:lstStyle/>
        <a:p>
          <a:r>
            <a:rPr lang="sr-Latn-RS" sz="1200" dirty="0"/>
            <a:t>Ostati konzistentnim</a:t>
          </a:r>
          <a:endParaRPr lang="en-GB" sz="1200" dirty="0"/>
        </a:p>
      </dgm:t>
    </dgm:pt>
    <dgm:pt modelId="{02E885F6-105F-423B-B378-5B42FADED860}" type="parTrans" cxnId="{AED4EE5E-EECF-451C-A3D8-9C3ADBC122C9}">
      <dgm:prSet/>
      <dgm:spPr/>
      <dgm:t>
        <a:bodyPr/>
        <a:lstStyle/>
        <a:p>
          <a:endParaRPr lang="en-GB" sz="3600"/>
        </a:p>
      </dgm:t>
    </dgm:pt>
    <dgm:pt modelId="{A839FD4C-4F8F-4C38-A936-438C6E7E6F3F}" type="sibTrans" cxnId="{AED4EE5E-EECF-451C-A3D8-9C3ADBC122C9}">
      <dgm:prSet/>
      <dgm:spPr/>
      <dgm:t>
        <a:bodyPr/>
        <a:lstStyle/>
        <a:p>
          <a:endParaRPr lang="en-GB" sz="3600"/>
        </a:p>
      </dgm:t>
    </dgm:pt>
    <dgm:pt modelId="{A12DC0EA-504B-4BBA-A7AA-0A78DF4213BC}">
      <dgm:prSet custT="1"/>
      <dgm:spPr/>
      <dgm:t>
        <a:bodyPr/>
        <a:lstStyle/>
        <a:p>
          <a:r>
            <a:rPr lang="sr-Latn-RS" sz="1050" dirty="0"/>
            <a:t>Analiza zainteresovanih strana</a:t>
          </a:r>
          <a:endParaRPr lang="en-GB" sz="1050" dirty="0"/>
        </a:p>
      </dgm:t>
    </dgm:pt>
    <dgm:pt modelId="{FBE18EDF-68B9-474D-9A04-A990D1178E1A}" type="parTrans" cxnId="{1094FED0-ABD8-4974-93D4-AC3992F50D97}">
      <dgm:prSet/>
      <dgm:spPr/>
      <dgm:t>
        <a:bodyPr/>
        <a:lstStyle/>
        <a:p>
          <a:endParaRPr lang="en-GB" sz="3600"/>
        </a:p>
      </dgm:t>
    </dgm:pt>
    <dgm:pt modelId="{AA9CBC66-3E35-4F17-A9F4-77CBCC1A267D}" type="sibTrans" cxnId="{1094FED0-ABD8-4974-93D4-AC3992F50D97}">
      <dgm:prSet/>
      <dgm:spPr/>
      <dgm:t>
        <a:bodyPr/>
        <a:lstStyle/>
        <a:p>
          <a:endParaRPr lang="en-GB" sz="3600"/>
        </a:p>
      </dgm:t>
    </dgm:pt>
    <dgm:pt modelId="{02759488-C0CE-4603-ADD5-F92AB0CE2FE3}">
      <dgm:prSet custT="1"/>
      <dgm:spPr/>
      <dgm:t>
        <a:bodyPr/>
        <a:lstStyle/>
        <a:p>
          <a:r>
            <a:rPr lang="sr-Latn-RS" sz="1200" dirty="0"/>
            <a:t>Kreiranje </a:t>
          </a:r>
          <a:r>
            <a:rPr lang="sr-Latn-RS" sz="1200" dirty="0" err="1"/>
            <a:t>tajmlajna</a:t>
          </a:r>
          <a:endParaRPr lang="en-GB" sz="1200" dirty="0"/>
        </a:p>
      </dgm:t>
    </dgm:pt>
    <dgm:pt modelId="{CE74263D-A9B8-4F06-BFBB-3B78CA9E6C83}" type="parTrans" cxnId="{0B944875-83D6-473A-9306-D4283403E595}">
      <dgm:prSet/>
      <dgm:spPr/>
      <dgm:t>
        <a:bodyPr/>
        <a:lstStyle/>
        <a:p>
          <a:endParaRPr lang="en-GB" sz="3600"/>
        </a:p>
      </dgm:t>
    </dgm:pt>
    <dgm:pt modelId="{72012A1B-80E2-4D45-AC73-C01E01D89787}" type="sibTrans" cxnId="{0B944875-83D6-473A-9306-D4283403E595}">
      <dgm:prSet/>
      <dgm:spPr/>
      <dgm:t>
        <a:bodyPr/>
        <a:lstStyle/>
        <a:p>
          <a:endParaRPr lang="en-GB" sz="3600"/>
        </a:p>
      </dgm:t>
    </dgm:pt>
    <dgm:pt modelId="{DE6670E7-8516-4C15-BE49-D9A21F663E82}" type="pres">
      <dgm:prSet presAssocID="{0F5598B8-A12D-4AD0-9F41-01838A2A47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A5888A-10CC-42FA-8206-CE4D9AC95F00}" type="pres">
      <dgm:prSet presAssocID="{F28C84F8-B8F5-40B0-AB29-92AE79C968E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52986-34B7-45E1-8E91-ACC0BE19DA7E}" type="pres">
      <dgm:prSet presAssocID="{F28C84F8-B8F5-40B0-AB29-92AE79C968E7}" presName="spNode" presStyleCnt="0"/>
      <dgm:spPr/>
    </dgm:pt>
    <dgm:pt modelId="{37C1374A-2E23-420E-81EA-62CA8942FFFD}" type="pres">
      <dgm:prSet presAssocID="{6FC9AFF0-A2A9-472C-80EA-F9909B4F673D}" presName="sibTrans" presStyleLbl="sibTrans1D1" presStyleIdx="0" presStyleCnt="7"/>
      <dgm:spPr/>
      <dgm:t>
        <a:bodyPr/>
        <a:lstStyle/>
        <a:p>
          <a:endParaRPr lang="en-US"/>
        </a:p>
      </dgm:t>
    </dgm:pt>
    <dgm:pt modelId="{1A02C99C-DB66-485D-8F9B-891CCD04BDCC}" type="pres">
      <dgm:prSet presAssocID="{A12DC0EA-504B-4BBA-A7AA-0A78DF4213B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E2F3-0887-4469-B640-54513C271664}" type="pres">
      <dgm:prSet presAssocID="{A12DC0EA-504B-4BBA-A7AA-0A78DF4213BC}" presName="spNode" presStyleCnt="0"/>
      <dgm:spPr/>
    </dgm:pt>
    <dgm:pt modelId="{B5EC1750-ED83-4F5E-8A86-6C34D49B635C}" type="pres">
      <dgm:prSet presAssocID="{AA9CBC66-3E35-4F17-A9F4-77CBCC1A267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31085EAA-C2C3-4741-BA07-ABC0B44E7677}" type="pres">
      <dgm:prSet presAssocID="{02759488-C0CE-4603-ADD5-F92AB0CE2FE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A287B-97C5-4669-8AD3-B7765C36BAB0}" type="pres">
      <dgm:prSet presAssocID="{02759488-C0CE-4603-ADD5-F92AB0CE2FE3}" presName="spNode" presStyleCnt="0"/>
      <dgm:spPr/>
    </dgm:pt>
    <dgm:pt modelId="{826AAEB6-9E2B-4CA9-B228-D4CC93923F76}" type="pres">
      <dgm:prSet presAssocID="{72012A1B-80E2-4D45-AC73-C01E01D89787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4B5A489-5ACE-4AC9-8A42-3BC221C68A7E}" type="pres">
      <dgm:prSet presAssocID="{166F9498-2BBC-44F4-A8A0-901CA112A5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75795-0908-447B-8AA8-720F20BCC24C}" type="pres">
      <dgm:prSet presAssocID="{166F9498-2BBC-44F4-A8A0-901CA112A5B7}" presName="spNode" presStyleCnt="0"/>
      <dgm:spPr/>
    </dgm:pt>
    <dgm:pt modelId="{D74EE2DC-D363-4160-9CA3-B249D58683E6}" type="pres">
      <dgm:prSet presAssocID="{C5715CDA-5847-4460-846A-26A38EB595B3}" presName="sibTrans" presStyleLbl="sibTrans1D1" presStyleIdx="3" presStyleCnt="7"/>
      <dgm:spPr/>
      <dgm:t>
        <a:bodyPr/>
        <a:lstStyle/>
        <a:p>
          <a:endParaRPr lang="en-US"/>
        </a:p>
      </dgm:t>
    </dgm:pt>
    <dgm:pt modelId="{E0738C35-FD29-47D8-A625-930F5A721CE9}" type="pres">
      <dgm:prSet presAssocID="{34D6C939-BA6A-4C7F-9DD1-F52676414CE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BF8F8-C260-47C1-AE63-ACCA02BCE3DA}" type="pres">
      <dgm:prSet presAssocID="{34D6C939-BA6A-4C7F-9DD1-F52676414CE1}" presName="spNode" presStyleCnt="0"/>
      <dgm:spPr/>
    </dgm:pt>
    <dgm:pt modelId="{44953CF5-DADD-4F6F-927B-108B72CA6153}" type="pres">
      <dgm:prSet presAssocID="{0B66A2AD-B87E-4896-B8FB-75548FB08B83}" presName="sibTrans" presStyleLbl="sibTrans1D1" presStyleIdx="4" presStyleCnt="7"/>
      <dgm:spPr/>
      <dgm:t>
        <a:bodyPr/>
        <a:lstStyle/>
        <a:p>
          <a:endParaRPr lang="en-US"/>
        </a:p>
      </dgm:t>
    </dgm:pt>
    <dgm:pt modelId="{8672E7C2-A03F-4B5D-BC70-1E71BDD435E6}" type="pres">
      <dgm:prSet presAssocID="{C16986BC-33FA-4705-B71C-E98CE0A1ABA7}" presName="node" presStyleLbl="node1" presStyleIdx="5" presStyleCnt="7" custScaleX="13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90D6F-E79B-4736-8822-C72AA817AB35}" type="pres">
      <dgm:prSet presAssocID="{C16986BC-33FA-4705-B71C-E98CE0A1ABA7}" presName="spNode" presStyleCnt="0"/>
      <dgm:spPr/>
    </dgm:pt>
    <dgm:pt modelId="{F57597E4-AB4F-4232-8105-6044A6CD409D}" type="pres">
      <dgm:prSet presAssocID="{B5F0C426-F577-4682-9ED2-58CED1E03157}" presName="sibTrans" presStyleLbl="sibTrans1D1" presStyleIdx="5" presStyleCnt="7"/>
      <dgm:spPr/>
      <dgm:t>
        <a:bodyPr/>
        <a:lstStyle/>
        <a:p>
          <a:endParaRPr lang="en-US"/>
        </a:p>
      </dgm:t>
    </dgm:pt>
    <dgm:pt modelId="{41F3E495-4DA6-4930-ADD7-429B9C79A2CC}" type="pres">
      <dgm:prSet presAssocID="{60B92FA6-5C1B-4831-911B-CB87CEC0B69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59E25-E508-4E2B-B866-1A4C6425A4E9}" type="pres">
      <dgm:prSet presAssocID="{60B92FA6-5C1B-4831-911B-CB87CEC0B696}" presName="spNode" presStyleCnt="0"/>
      <dgm:spPr/>
    </dgm:pt>
    <dgm:pt modelId="{2E8E9EDF-80BF-43BE-AFC2-014F7902785D}" type="pres">
      <dgm:prSet presAssocID="{A839FD4C-4F8F-4C38-A936-438C6E7E6F3F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EFBEBB2-5630-4B03-838F-4F814CB46205}" type="presOf" srcId="{60B92FA6-5C1B-4831-911B-CB87CEC0B696}" destId="{41F3E495-4DA6-4930-ADD7-429B9C79A2CC}" srcOrd="0" destOrd="0" presId="urn:microsoft.com/office/officeart/2005/8/layout/cycle5"/>
    <dgm:cxn modelId="{62259C59-53B2-4A42-BE74-D7D385599E7F}" type="presOf" srcId="{C5715CDA-5847-4460-846A-26A38EB595B3}" destId="{D74EE2DC-D363-4160-9CA3-B249D58683E6}" srcOrd="0" destOrd="0" presId="urn:microsoft.com/office/officeart/2005/8/layout/cycle5"/>
    <dgm:cxn modelId="{40DEE0A2-E809-4E25-9098-F4E442938E0C}" srcId="{0F5598B8-A12D-4AD0-9F41-01838A2A47CE}" destId="{F28C84F8-B8F5-40B0-AB29-92AE79C968E7}" srcOrd="0" destOrd="0" parTransId="{FEB94E22-939B-46EE-90CB-265D62EBC41E}" sibTransId="{6FC9AFF0-A2A9-472C-80EA-F9909B4F673D}"/>
    <dgm:cxn modelId="{B9A26B93-1824-42CC-966A-5D723EE56B0D}" type="presOf" srcId="{02759488-C0CE-4603-ADD5-F92AB0CE2FE3}" destId="{31085EAA-C2C3-4741-BA07-ABC0B44E7677}" srcOrd="0" destOrd="0" presId="urn:microsoft.com/office/officeart/2005/8/layout/cycle5"/>
    <dgm:cxn modelId="{0B944875-83D6-473A-9306-D4283403E595}" srcId="{0F5598B8-A12D-4AD0-9F41-01838A2A47CE}" destId="{02759488-C0CE-4603-ADD5-F92AB0CE2FE3}" srcOrd="2" destOrd="0" parTransId="{CE74263D-A9B8-4F06-BFBB-3B78CA9E6C83}" sibTransId="{72012A1B-80E2-4D45-AC73-C01E01D89787}"/>
    <dgm:cxn modelId="{E63BD335-53BE-4424-AF8B-8CFBEE614B71}" type="presOf" srcId="{166F9498-2BBC-44F4-A8A0-901CA112A5B7}" destId="{74B5A489-5ACE-4AC9-8A42-3BC221C68A7E}" srcOrd="0" destOrd="0" presId="urn:microsoft.com/office/officeart/2005/8/layout/cycle5"/>
    <dgm:cxn modelId="{24BCCF55-6122-4A8E-9233-5CAA823FFF7F}" type="presOf" srcId="{C16986BC-33FA-4705-B71C-E98CE0A1ABA7}" destId="{8672E7C2-A03F-4B5D-BC70-1E71BDD435E6}" srcOrd="0" destOrd="0" presId="urn:microsoft.com/office/officeart/2005/8/layout/cycle5"/>
    <dgm:cxn modelId="{923F16EB-8F34-40C7-AADE-2E0BC7C66C59}" type="presOf" srcId="{0F5598B8-A12D-4AD0-9F41-01838A2A47CE}" destId="{DE6670E7-8516-4C15-BE49-D9A21F663E82}" srcOrd="0" destOrd="0" presId="urn:microsoft.com/office/officeart/2005/8/layout/cycle5"/>
    <dgm:cxn modelId="{144F9E50-B014-40DB-AF57-C50A199703E9}" type="presOf" srcId="{0B66A2AD-B87E-4896-B8FB-75548FB08B83}" destId="{44953CF5-DADD-4F6F-927B-108B72CA6153}" srcOrd="0" destOrd="0" presId="urn:microsoft.com/office/officeart/2005/8/layout/cycle5"/>
    <dgm:cxn modelId="{8B6D5074-DA88-4836-98E9-887D882E57E4}" srcId="{0F5598B8-A12D-4AD0-9F41-01838A2A47CE}" destId="{34D6C939-BA6A-4C7F-9DD1-F52676414CE1}" srcOrd="4" destOrd="0" parTransId="{50B68502-255B-480B-A816-650CB01829FC}" sibTransId="{0B66A2AD-B87E-4896-B8FB-75548FB08B83}"/>
    <dgm:cxn modelId="{017268F8-EFD6-4D39-A453-49EF76D3C59F}" type="presOf" srcId="{B5F0C426-F577-4682-9ED2-58CED1E03157}" destId="{F57597E4-AB4F-4232-8105-6044A6CD409D}" srcOrd="0" destOrd="0" presId="urn:microsoft.com/office/officeart/2005/8/layout/cycle5"/>
    <dgm:cxn modelId="{8122B64B-747B-4101-86A8-8CE67147D06A}" type="presOf" srcId="{A839FD4C-4F8F-4C38-A936-438C6E7E6F3F}" destId="{2E8E9EDF-80BF-43BE-AFC2-014F7902785D}" srcOrd="0" destOrd="0" presId="urn:microsoft.com/office/officeart/2005/8/layout/cycle5"/>
    <dgm:cxn modelId="{AED4EE5E-EECF-451C-A3D8-9C3ADBC122C9}" srcId="{0F5598B8-A12D-4AD0-9F41-01838A2A47CE}" destId="{60B92FA6-5C1B-4831-911B-CB87CEC0B696}" srcOrd="6" destOrd="0" parTransId="{02E885F6-105F-423B-B378-5B42FADED860}" sibTransId="{A839FD4C-4F8F-4C38-A936-438C6E7E6F3F}"/>
    <dgm:cxn modelId="{030FF834-0AF8-4052-8172-A4BB493594F8}" type="presOf" srcId="{6FC9AFF0-A2A9-472C-80EA-F9909B4F673D}" destId="{37C1374A-2E23-420E-81EA-62CA8942FFFD}" srcOrd="0" destOrd="0" presId="urn:microsoft.com/office/officeart/2005/8/layout/cycle5"/>
    <dgm:cxn modelId="{1511FAEE-6FE8-4493-9A4A-C6C4CD50C4A4}" type="presOf" srcId="{34D6C939-BA6A-4C7F-9DD1-F52676414CE1}" destId="{E0738C35-FD29-47D8-A625-930F5A721CE9}" srcOrd="0" destOrd="0" presId="urn:microsoft.com/office/officeart/2005/8/layout/cycle5"/>
    <dgm:cxn modelId="{E75499A8-7C8C-4156-A4F1-1A693D207321}" type="presOf" srcId="{72012A1B-80E2-4D45-AC73-C01E01D89787}" destId="{826AAEB6-9E2B-4CA9-B228-D4CC93923F76}" srcOrd="0" destOrd="0" presId="urn:microsoft.com/office/officeart/2005/8/layout/cycle5"/>
    <dgm:cxn modelId="{CC21B14E-A5E9-48BB-9E82-7524F2FBF9FF}" type="presOf" srcId="{A12DC0EA-504B-4BBA-A7AA-0A78DF4213BC}" destId="{1A02C99C-DB66-485D-8F9B-891CCD04BDCC}" srcOrd="0" destOrd="0" presId="urn:microsoft.com/office/officeart/2005/8/layout/cycle5"/>
    <dgm:cxn modelId="{E468D9EF-2C8D-4466-8649-6CE03AE03C58}" type="presOf" srcId="{F28C84F8-B8F5-40B0-AB29-92AE79C968E7}" destId="{9CA5888A-10CC-42FA-8206-CE4D9AC95F00}" srcOrd="0" destOrd="0" presId="urn:microsoft.com/office/officeart/2005/8/layout/cycle5"/>
    <dgm:cxn modelId="{9488AB19-E79C-4F57-9514-1AF7837152A5}" type="presOf" srcId="{AA9CBC66-3E35-4F17-A9F4-77CBCC1A267D}" destId="{B5EC1750-ED83-4F5E-8A86-6C34D49B635C}" srcOrd="0" destOrd="0" presId="urn:microsoft.com/office/officeart/2005/8/layout/cycle5"/>
    <dgm:cxn modelId="{500D89A6-6711-4465-80D4-401F353B72DF}" srcId="{0F5598B8-A12D-4AD0-9F41-01838A2A47CE}" destId="{C16986BC-33FA-4705-B71C-E98CE0A1ABA7}" srcOrd="5" destOrd="0" parTransId="{9FCA0629-AEF8-4B38-88F9-7E943B114B9C}" sibTransId="{B5F0C426-F577-4682-9ED2-58CED1E03157}"/>
    <dgm:cxn modelId="{1094FED0-ABD8-4974-93D4-AC3992F50D97}" srcId="{0F5598B8-A12D-4AD0-9F41-01838A2A47CE}" destId="{A12DC0EA-504B-4BBA-A7AA-0A78DF4213BC}" srcOrd="1" destOrd="0" parTransId="{FBE18EDF-68B9-474D-9A04-A990D1178E1A}" sibTransId="{AA9CBC66-3E35-4F17-A9F4-77CBCC1A267D}"/>
    <dgm:cxn modelId="{95D1ACE2-A644-4F7D-9CFB-13EFCF6FA5E7}" srcId="{0F5598B8-A12D-4AD0-9F41-01838A2A47CE}" destId="{166F9498-2BBC-44F4-A8A0-901CA112A5B7}" srcOrd="3" destOrd="0" parTransId="{015BCA60-0C10-440B-876E-E977D3859474}" sibTransId="{C5715CDA-5847-4460-846A-26A38EB595B3}"/>
    <dgm:cxn modelId="{68F0281D-43AD-4DE7-A712-A0F2CA25B769}" type="presParOf" srcId="{DE6670E7-8516-4C15-BE49-D9A21F663E82}" destId="{9CA5888A-10CC-42FA-8206-CE4D9AC95F00}" srcOrd="0" destOrd="0" presId="urn:microsoft.com/office/officeart/2005/8/layout/cycle5"/>
    <dgm:cxn modelId="{BCAFA886-1E90-46F3-93CB-837E34E1DF91}" type="presParOf" srcId="{DE6670E7-8516-4C15-BE49-D9A21F663E82}" destId="{EAA52986-34B7-45E1-8E91-ACC0BE19DA7E}" srcOrd="1" destOrd="0" presId="urn:microsoft.com/office/officeart/2005/8/layout/cycle5"/>
    <dgm:cxn modelId="{6C11554B-D692-4BEC-BD67-100691CC73B3}" type="presParOf" srcId="{DE6670E7-8516-4C15-BE49-D9A21F663E82}" destId="{37C1374A-2E23-420E-81EA-62CA8942FFFD}" srcOrd="2" destOrd="0" presId="urn:microsoft.com/office/officeart/2005/8/layout/cycle5"/>
    <dgm:cxn modelId="{C58E19CB-63A7-45B8-972E-DF38078D244C}" type="presParOf" srcId="{DE6670E7-8516-4C15-BE49-D9A21F663E82}" destId="{1A02C99C-DB66-485D-8F9B-891CCD04BDCC}" srcOrd="3" destOrd="0" presId="urn:microsoft.com/office/officeart/2005/8/layout/cycle5"/>
    <dgm:cxn modelId="{B7AD01D3-C9AC-40FD-88B5-8E84BF673174}" type="presParOf" srcId="{DE6670E7-8516-4C15-BE49-D9A21F663E82}" destId="{3901E2F3-0887-4469-B640-54513C271664}" srcOrd="4" destOrd="0" presId="urn:microsoft.com/office/officeart/2005/8/layout/cycle5"/>
    <dgm:cxn modelId="{C023A7D3-2F92-42E9-B7D9-23A554F6379E}" type="presParOf" srcId="{DE6670E7-8516-4C15-BE49-D9A21F663E82}" destId="{B5EC1750-ED83-4F5E-8A86-6C34D49B635C}" srcOrd="5" destOrd="0" presId="urn:microsoft.com/office/officeart/2005/8/layout/cycle5"/>
    <dgm:cxn modelId="{A7DE652A-8D07-42D7-A432-2C1B63780627}" type="presParOf" srcId="{DE6670E7-8516-4C15-BE49-D9A21F663E82}" destId="{31085EAA-C2C3-4741-BA07-ABC0B44E7677}" srcOrd="6" destOrd="0" presId="urn:microsoft.com/office/officeart/2005/8/layout/cycle5"/>
    <dgm:cxn modelId="{9836F294-F56D-4330-8A70-A0C3BD72C4FF}" type="presParOf" srcId="{DE6670E7-8516-4C15-BE49-D9A21F663E82}" destId="{D7BA287B-97C5-4669-8AD3-B7765C36BAB0}" srcOrd="7" destOrd="0" presId="urn:microsoft.com/office/officeart/2005/8/layout/cycle5"/>
    <dgm:cxn modelId="{B0C94ED0-A68E-42B9-9592-E1F7B5CC16D8}" type="presParOf" srcId="{DE6670E7-8516-4C15-BE49-D9A21F663E82}" destId="{826AAEB6-9E2B-4CA9-B228-D4CC93923F76}" srcOrd="8" destOrd="0" presId="urn:microsoft.com/office/officeart/2005/8/layout/cycle5"/>
    <dgm:cxn modelId="{22BF5DD0-05A1-49F6-BA03-4F7D37879C06}" type="presParOf" srcId="{DE6670E7-8516-4C15-BE49-D9A21F663E82}" destId="{74B5A489-5ACE-4AC9-8A42-3BC221C68A7E}" srcOrd="9" destOrd="0" presId="urn:microsoft.com/office/officeart/2005/8/layout/cycle5"/>
    <dgm:cxn modelId="{F8F54CEF-FF52-44F4-A05E-0A979226481E}" type="presParOf" srcId="{DE6670E7-8516-4C15-BE49-D9A21F663E82}" destId="{D5375795-0908-447B-8AA8-720F20BCC24C}" srcOrd="10" destOrd="0" presId="urn:microsoft.com/office/officeart/2005/8/layout/cycle5"/>
    <dgm:cxn modelId="{464FED6A-F504-47AE-B6B7-F5AC6F5BE242}" type="presParOf" srcId="{DE6670E7-8516-4C15-BE49-D9A21F663E82}" destId="{D74EE2DC-D363-4160-9CA3-B249D58683E6}" srcOrd="11" destOrd="0" presId="urn:microsoft.com/office/officeart/2005/8/layout/cycle5"/>
    <dgm:cxn modelId="{49A1DDA6-6030-45C6-8516-217AF6162C9E}" type="presParOf" srcId="{DE6670E7-8516-4C15-BE49-D9A21F663E82}" destId="{E0738C35-FD29-47D8-A625-930F5A721CE9}" srcOrd="12" destOrd="0" presId="urn:microsoft.com/office/officeart/2005/8/layout/cycle5"/>
    <dgm:cxn modelId="{CF53C812-B208-4A11-AD34-12E081F2E298}" type="presParOf" srcId="{DE6670E7-8516-4C15-BE49-D9A21F663E82}" destId="{6B3BF8F8-C260-47C1-AE63-ACCA02BCE3DA}" srcOrd="13" destOrd="0" presId="urn:microsoft.com/office/officeart/2005/8/layout/cycle5"/>
    <dgm:cxn modelId="{36F0E74D-0915-4762-B622-ABB14E0DCCB7}" type="presParOf" srcId="{DE6670E7-8516-4C15-BE49-D9A21F663E82}" destId="{44953CF5-DADD-4F6F-927B-108B72CA6153}" srcOrd="14" destOrd="0" presId="urn:microsoft.com/office/officeart/2005/8/layout/cycle5"/>
    <dgm:cxn modelId="{D6FC5AAC-D98B-43A2-AAC5-C9A252B2B6AC}" type="presParOf" srcId="{DE6670E7-8516-4C15-BE49-D9A21F663E82}" destId="{8672E7C2-A03F-4B5D-BC70-1E71BDD435E6}" srcOrd="15" destOrd="0" presId="urn:microsoft.com/office/officeart/2005/8/layout/cycle5"/>
    <dgm:cxn modelId="{3F5F9066-B51C-46AE-8C91-83CAA4393302}" type="presParOf" srcId="{DE6670E7-8516-4C15-BE49-D9A21F663E82}" destId="{71090D6F-E79B-4736-8822-C72AA817AB35}" srcOrd="16" destOrd="0" presId="urn:microsoft.com/office/officeart/2005/8/layout/cycle5"/>
    <dgm:cxn modelId="{27735179-18A5-4334-A905-849FC1D21963}" type="presParOf" srcId="{DE6670E7-8516-4C15-BE49-D9A21F663E82}" destId="{F57597E4-AB4F-4232-8105-6044A6CD409D}" srcOrd="17" destOrd="0" presId="urn:microsoft.com/office/officeart/2005/8/layout/cycle5"/>
    <dgm:cxn modelId="{B2CBA3C3-60D1-43F6-8F88-F936EFD6C413}" type="presParOf" srcId="{DE6670E7-8516-4C15-BE49-D9A21F663E82}" destId="{41F3E495-4DA6-4930-ADD7-429B9C79A2CC}" srcOrd="18" destOrd="0" presId="urn:microsoft.com/office/officeart/2005/8/layout/cycle5"/>
    <dgm:cxn modelId="{351C836B-185D-452D-8A39-6432B8B6722C}" type="presParOf" srcId="{DE6670E7-8516-4C15-BE49-D9A21F663E82}" destId="{4C059E25-E508-4E2B-B866-1A4C6425A4E9}" srcOrd="19" destOrd="0" presId="urn:microsoft.com/office/officeart/2005/8/layout/cycle5"/>
    <dgm:cxn modelId="{157A5C9B-A716-47AE-8C1A-9454B1FF03A3}" type="presParOf" srcId="{DE6670E7-8516-4C15-BE49-D9A21F663E82}" destId="{2E8E9EDF-80BF-43BE-AFC2-014F7902785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Deo</a:t>
            </a:r>
            <a:r>
              <a:rPr lang="en-US" b="1" dirty="0"/>
              <a:t> 5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/>
              <a:t>Promene u organizacijama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" y="3434398"/>
            <a:ext cx="10490965" cy="1655762"/>
          </a:xfrm>
        </p:spPr>
        <p:txBody>
          <a:bodyPr/>
          <a:lstStyle/>
          <a:p>
            <a:r>
              <a:rPr lang="sr-Latn-RS" sz="3200" dirty="0">
                <a:solidFill>
                  <a:srgbClr val="FFFFFF"/>
                </a:solidFill>
              </a:rPr>
              <a:t>Upravljanje promenama </a:t>
            </a:r>
            <a:r>
              <a:rPr lang="en-US" sz="3200" dirty="0">
                <a:solidFill>
                  <a:srgbClr val="FFFFFF"/>
                </a:solidFill>
              </a:rPr>
              <a:t>&amp; </a:t>
            </a:r>
            <a:r>
              <a:rPr lang="sr-Latn-RS" sz="3200" dirty="0">
                <a:solidFill>
                  <a:srgbClr val="FFFFFF"/>
                </a:solidFill>
              </a:rPr>
              <a:t>Organizacioni razvoj</a:t>
            </a:r>
            <a:endParaRPr lang="lt-LT" sz="3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63051" y="5783684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sr-Latn-RS" b="1" dirty="0"/>
              <a:t>Kurt Levin </a:t>
            </a:r>
            <a:r>
              <a:rPr lang="en-US" b="1" dirty="0"/>
              <a:t>– Model</a:t>
            </a:r>
            <a:r>
              <a:rPr lang="sr-Latn-RS" b="1" dirty="0"/>
              <a:t> od tri koraka</a:t>
            </a:r>
            <a:r>
              <a:rPr lang="en-US" b="1" dirty="0"/>
              <a:t> (1)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843" y="1812734"/>
            <a:ext cx="10800950" cy="2075685"/>
          </a:xfrm>
        </p:spPr>
        <p:txBody>
          <a:bodyPr>
            <a:normAutofit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Razvio teoriju</a:t>
            </a:r>
            <a:r>
              <a:rPr lang="en-US" dirty="0">
                <a:solidFill>
                  <a:schemeClr val="tx1"/>
                </a:solidFill>
              </a:rPr>
              <a:t> 1951</a:t>
            </a:r>
            <a:r>
              <a:rPr lang="sr-Latn-RS" dirty="0">
                <a:solidFill>
                  <a:schemeClr val="tx1"/>
                </a:solidFill>
              </a:rPr>
              <a:t>. godine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sr-Latn-RS" dirty="0">
                <a:solidFill>
                  <a:schemeClr val="tx1"/>
                </a:solidFill>
              </a:rPr>
              <a:t>Još uvek je jedna od najpoznatijih i </a:t>
            </a:r>
            <a:r>
              <a:rPr lang="sr-Latn-RS" dirty="0" err="1">
                <a:solidFill>
                  <a:schemeClr val="tx1"/>
                </a:solidFill>
              </a:rPr>
              <a:t>najcitiranijih</a:t>
            </a:r>
            <a:r>
              <a:rPr lang="sr-Latn-RS" dirty="0">
                <a:solidFill>
                  <a:schemeClr val="tx1"/>
                </a:solidFill>
              </a:rPr>
              <a:t> teorija upravljanja promenama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b="1" dirty="0">
                <a:solidFill>
                  <a:schemeClr val="tx1"/>
                </a:solidFill>
              </a:rPr>
              <a:t>Osnovni princip </a:t>
            </a:r>
            <a:r>
              <a:rPr lang="en-US" b="1" dirty="0">
                <a:solidFill>
                  <a:schemeClr val="tx1"/>
                </a:solidFill>
              </a:rPr>
              <a:t>= </a:t>
            </a:r>
            <a:r>
              <a:rPr lang="sr-Latn-RS" dirty="0">
                <a:solidFill>
                  <a:schemeClr val="tx1"/>
                </a:solidFill>
              </a:rPr>
              <a:t>da bi se u nekoj situaciji promena dogodila podsticaji moraju da nadjačaju snage otpora </a:t>
            </a:r>
          </a:p>
          <a:p>
            <a:r>
              <a:rPr lang="sr-Latn-RS" b="1" dirty="0">
                <a:solidFill>
                  <a:schemeClr val="tx1"/>
                </a:solidFill>
              </a:rPr>
              <a:t>Analiza situacije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sr-Latn-RS" dirty="0">
                <a:solidFill>
                  <a:schemeClr val="tx1"/>
                </a:solidFill>
                <a:sym typeface="Wingdings" panose="05000000000000000000" pitchFamily="2" charset="2"/>
              </a:rPr>
              <a:t>svaka situacija promene sadrži sile podsticaja i sile otpora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2DEB27-9FA1-4A69-B7F7-54C47B05E644}"/>
              </a:ext>
            </a:extLst>
          </p:cNvPr>
          <p:cNvSpPr/>
          <p:nvPr/>
        </p:nvSpPr>
        <p:spPr>
          <a:xfrm>
            <a:off x="5442013" y="3773010"/>
            <a:ext cx="159798" cy="254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A353BC7-76BF-4842-9B40-2A18F9A8D520}"/>
              </a:ext>
            </a:extLst>
          </p:cNvPr>
          <p:cNvCxnSpPr/>
          <p:nvPr/>
        </p:nvCxnSpPr>
        <p:spPr>
          <a:xfrm flipH="1">
            <a:off x="6095999" y="4110361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DEF6521-5EAE-49CE-910E-9E9C948CEBF0}"/>
              </a:ext>
            </a:extLst>
          </p:cNvPr>
          <p:cNvCxnSpPr/>
          <p:nvPr/>
        </p:nvCxnSpPr>
        <p:spPr>
          <a:xfrm flipH="1">
            <a:off x="6029418" y="4833892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536F8AA-7119-43BC-960F-67355745EE36}"/>
              </a:ext>
            </a:extLst>
          </p:cNvPr>
          <p:cNvCxnSpPr/>
          <p:nvPr/>
        </p:nvCxnSpPr>
        <p:spPr>
          <a:xfrm flipH="1">
            <a:off x="6095998" y="5578135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9461110-3747-4169-8151-8EB4E86C6323}"/>
              </a:ext>
            </a:extLst>
          </p:cNvPr>
          <p:cNvCxnSpPr>
            <a:cxnSpLocks/>
          </p:cNvCxnSpPr>
          <p:nvPr/>
        </p:nvCxnSpPr>
        <p:spPr>
          <a:xfrm flipV="1">
            <a:off x="4000499" y="4110361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5FC4BDB-89AD-4BA2-9DBB-EE7E42582148}"/>
              </a:ext>
            </a:extLst>
          </p:cNvPr>
          <p:cNvCxnSpPr>
            <a:cxnSpLocks/>
          </p:cNvCxnSpPr>
          <p:nvPr/>
        </p:nvCxnSpPr>
        <p:spPr>
          <a:xfrm flipV="1">
            <a:off x="4000498" y="4850170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918FA274-C376-4113-B952-113B48CA35E7}"/>
              </a:ext>
            </a:extLst>
          </p:cNvPr>
          <p:cNvCxnSpPr>
            <a:cxnSpLocks/>
          </p:cNvCxnSpPr>
          <p:nvPr/>
        </p:nvCxnSpPr>
        <p:spPr>
          <a:xfrm flipV="1">
            <a:off x="3943902" y="5578135"/>
            <a:ext cx="8788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519115-CB61-4585-808C-CF6161B22987}"/>
              </a:ext>
            </a:extLst>
          </p:cNvPr>
          <p:cNvSpPr txBox="1"/>
          <p:nvPr/>
        </p:nvSpPr>
        <p:spPr>
          <a:xfrm>
            <a:off x="1504220" y="4200970"/>
            <a:ext cx="213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Sile podsticaja </a:t>
            </a:r>
            <a:r>
              <a:rPr lang="en-US" dirty="0"/>
              <a:t>(</a:t>
            </a:r>
            <a:r>
              <a:rPr lang="sr-Latn-RS" dirty="0"/>
              <a:t>pozitivni elementi u vezi sa promenom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105CB6-106A-4D52-844F-35A01D3E205F}"/>
              </a:ext>
            </a:extLst>
          </p:cNvPr>
          <p:cNvSpPr txBox="1"/>
          <p:nvPr/>
        </p:nvSpPr>
        <p:spPr>
          <a:xfrm>
            <a:off x="7786066" y="4195589"/>
            <a:ext cx="213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Sile otpora </a:t>
            </a:r>
            <a:r>
              <a:rPr lang="en-US" dirty="0"/>
              <a:t>(</a:t>
            </a:r>
            <a:r>
              <a:rPr lang="sr-Latn-RS" dirty="0"/>
              <a:t>negativni elementi u vezi sa promenom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54057C-1E8D-41E3-9DFF-B7748AA17B1A}"/>
              </a:ext>
            </a:extLst>
          </p:cNvPr>
          <p:cNvSpPr txBox="1"/>
          <p:nvPr/>
        </p:nvSpPr>
        <p:spPr>
          <a:xfrm rot="16200000">
            <a:off x="3446667" y="4161751"/>
            <a:ext cx="382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/>
              <a:t>Ono što treba da se promeni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525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sr-Latn-RS" b="1" dirty="0"/>
              <a:t>Kurt Levin </a:t>
            </a:r>
            <a:r>
              <a:rPr lang="en-US" b="1" dirty="0"/>
              <a:t>– Model</a:t>
            </a:r>
            <a:r>
              <a:rPr lang="sr-Latn-RS" b="1" dirty="0"/>
              <a:t> od tri koraka </a:t>
            </a:r>
            <a:r>
              <a:rPr lang="en-US" b="1" dirty="0"/>
              <a:t>(2)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842" y="1812734"/>
            <a:ext cx="5742157" cy="3922240"/>
          </a:xfrm>
        </p:spPr>
        <p:txBody>
          <a:bodyPr>
            <a:normAutofit/>
          </a:bodyPr>
          <a:lstStyle/>
          <a:p>
            <a:pPr lvl="0"/>
            <a:r>
              <a:rPr lang="sr-Latn-RS" sz="1800" b="1" dirty="0">
                <a:solidFill>
                  <a:schemeClr val="tx1"/>
                </a:solidFill>
              </a:rPr>
              <a:t>ODMRZNI </a:t>
            </a:r>
            <a:r>
              <a:rPr lang="en-US" sz="1800" b="1" dirty="0">
                <a:solidFill>
                  <a:schemeClr val="tx1"/>
                </a:solidFill>
              </a:rPr>
              <a:t>= </a:t>
            </a:r>
            <a:r>
              <a:rPr lang="sr-Latn-RS" sz="1800" dirty="0">
                <a:solidFill>
                  <a:schemeClr val="tx1"/>
                </a:solidFill>
              </a:rPr>
              <a:t>Definisati trenutno stanje, otkriti sile podsticaja i otpora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sr-Latn-RS" sz="1800" dirty="0">
                <a:solidFill>
                  <a:schemeClr val="tx1"/>
                </a:solidFill>
              </a:rPr>
              <a:t>i zamisliti željeno krajnje stanje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r-Latn-RS" sz="1800" b="1" dirty="0">
                <a:solidFill>
                  <a:schemeClr val="tx1"/>
                </a:solidFill>
              </a:rPr>
              <a:t>POKRENI </a:t>
            </a:r>
            <a:r>
              <a:rPr lang="en-GB" sz="1800" b="1" dirty="0">
                <a:solidFill>
                  <a:schemeClr val="tx1"/>
                </a:solidFill>
              </a:rPr>
              <a:t>= </a:t>
            </a:r>
            <a:r>
              <a:rPr lang="sr-Latn-RS" sz="1800" dirty="0">
                <a:solidFill>
                  <a:schemeClr val="tx1"/>
                </a:solidFill>
              </a:rPr>
              <a:t>Kretanje ka novom stanju kroz učešće i </a:t>
            </a:r>
            <a:r>
              <a:rPr lang="sr-Latn-RS" sz="1800" dirty="0" err="1">
                <a:solidFill>
                  <a:schemeClr val="tx1"/>
                </a:solidFill>
              </a:rPr>
              <a:t>uključenost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r-Latn-RS" sz="1800" b="1" dirty="0">
                <a:solidFill>
                  <a:schemeClr val="tx1"/>
                </a:solidFill>
              </a:rPr>
              <a:t>ZAMRZNI </a:t>
            </a:r>
            <a:r>
              <a:rPr lang="en-GB" sz="1800" b="1" dirty="0">
                <a:solidFill>
                  <a:schemeClr val="tx1"/>
                </a:solidFill>
              </a:rPr>
              <a:t>= </a:t>
            </a:r>
            <a:r>
              <a:rPr lang="sr-Latn-RS" sz="1800" dirty="0">
                <a:solidFill>
                  <a:schemeClr val="tx1"/>
                </a:solidFill>
              </a:rPr>
              <a:t>Učvrstiti novo stanje kroz uspostavljanje novih politika i standarda i nagrađivanje uspeha.</a:t>
            </a:r>
            <a:endParaRPr lang="en-GB" sz="1800" dirty="0">
              <a:solidFill>
                <a:schemeClr val="tx1"/>
              </a:solidFill>
            </a:endParaRPr>
          </a:p>
          <a:p>
            <a:pPr lvl="0"/>
            <a:r>
              <a:rPr lang="en-GB" sz="1800" dirty="0">
                <a:solidFill>
                  <a:schemeClr val="tx1"/>
                </a:solidFill>
              </a:rPr>
              <a:t>Organ</a:t>
            </a:r>
            <a:r>
              <a:rPr lang="sr-Latn-RS" sz="1800" dirty="0" err="1">
                <a:solidFill>
                  <a:schemeClr val="tx1"/>
                </a:solidFill>
              </a:rPr>
              <a:t>izacije</a:t>
            </a:r>
            <a:r>
              <a:rPr lang="sr-Latn-RS" sz="1800" dirty="0">
                <a:solidFill>
                  <a:schemeClr val="tx1"/>
                </a:solidFill>
              </a:rPr>
              <a:t> kao </a:t>
            </a:r>
            <a:r>
              <a:rPr lang="sr-Latn-RS" sz="1800" dirty="0" err="1">
                <a:solidFill>
                  <a:schemeClr val="tx1"/>
                </a:solidFill>
              </a:rPr>
              <a:t>homeostatični</a:t>
            </a:r>
            <a:r>
              <a:rPr lang="sr-Latn-RS" sz="1800" dirty="0">
                <a:solidFill>
                  <a:schemeClr val="tx1"/>
                </a:solidFill>
              </a:rPr>
              <a:t> organizmi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tendencija organizma da zadrže ekvilibrijum kao odgovor na promene koje uvode neravnotežu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prirodna tendencija vraćanja u originalno, stabilno stanje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0A19629C-F383-4DFC-82C5-E82F1655B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 b="3609"/>
          <a:stretch/>
        </p:blipFill>
        <p:spPr>
          <a:xfrm>
            <a:off x="6276514" y="1957887"/>
            <a:ext cx="5561644" cy="36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Kurt Levin </a:t>
            </a:r>
            <a:r>
              <a:rPr lang="en-US" b="1" dirty="0"/>
              <a:t>– Model</a:t>
            </a:r>
            <a:r>
              <a:rPr lang="sr-Latn-RS" b="1" dirty="0"/>
              <a:t> od tri koraka </a:t>
            </a:r>
            <a:r>
              <a:rPr lang="en-US" b="1" dirty="0"/>
              <a:t>(3)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768E27-438A-4D03-BE29-2BC79B97E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5157787" cy="35892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Prednosti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6870"/>
            <a:ext cx="5157787" cy="316045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Laka za razumevanje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nema potrebe za obučavanjem zaposlenih, principi su jasni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sr-Latn-RS" dirty="0">
                <a:solidFill>
                  <a:schemeClr val="tx1"/>
                </a:solidFill>
              </a:rPr>
              <a:t>Fokusira se na ponašanje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lako dolazi do srži toga šta čini da se osobe opiru ili prihvataju promene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sr-Latn-RS" dirty="0">
                <a:solidFill>
                  <a:schemeClr val="tx1"/>
                </a:solidFill>
              </a:rPr>
              <a:t>Model je mnogim osobama lak za razumevanje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sr-Latn-RS" dirty="0">
                <a:solidFill>
                  <a:schemeClr val="tx1"/>
                </a:solidFill>
              </a:rPr>
              <a:t>Njegova jednostavnost vodi ka boljem razumevanju upravljanja promenama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sr-Latn-RS" dirty="0">
                <a:solidFill>
                  <a:schemeClr val="tx1"/>
                </a:solidFill>
              </a:rPr>
              <a:t>bez gubljenja u žargonu.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2768C1-C046-4C4A-8874-1EDA571E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923"/>
            <a:ext cx="5183188" cy="358926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Nedostaci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C62FAB-1BEE-442B-8E84-0BE3C4B4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76869"/>
            <a:ext cx="5183188" cy="31604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Nije dovoljno detaljna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njena jednostavnost znači da može da bude interpretirana na razne načine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sr-Latn-RS" dirty="0">
                <a:solidFill>
                  <a:schemeClr val="tx1"/>
                </a:solidFill>
              </a:rPr>
              <a:t>Rigidna je i nije u skladu sa sadašnjim vremenom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brz napredak tehnologije znači da „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sr-Latn-RS" dirty="0" err="1">
                <a:solidFill>
                  <a:schemeClr val="tx1"/>
                </a:solidFill>
              </a:rPr>
              <a:t>iksirana</a:t>
            </a:r>
            <a:r>
              <a:rPr lang="sr-Latn-RS" dirty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ponašanja moraju da </a:t>
            </a:r>
            <a:r>
              <a:rPr lang="sr-Latn-RS" dirty="0">
                <a:solidFill>
                  <a:schemeClr val="tx1"/>
                </a:solidFill>
                <a:ea typeface="+mn-lt"/>
                <a:cs typeface="+mn-lt"/>
              </a:rPr>
              <a:t>često</a:t>
            </a:r>
            <a:r>
              <a:rPr lang="sr-Latn-RS" dirty="0">
                <a:solidFill>
                  <a:schemeClr val="tx1"/>
                </a:solidFill>
              </a:rPr>
              <a:t> budu promenjena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r>
              <a:rPr lang="sr-Latn-RS" dirty="0">
                <a:solidFill>
                  <a:schemeClr val="tx1"/>
                </a:solidFill>
              </a:rPr>
              <a:t>Može da se </a:t>
            </a:r>
            <a:r>
              <a:rPr lang="sr-Latn-RS" dirty="0" err="1">
                <a:solidFill>
                  <a:schemeClr val="tx1"/>
                </a:solidFill>
              </a:rPr>
              <a:t>percepira</a:t>
            </a:r>
            <a:r>
              <a:rPr lang="sr-Latn-RS" dirty="0">
                <a:solidFill>
                  <a:schemeClr val="tx1"/>
                </a:solidFill>
              </a:rPr>
              <a:t> kao borbena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a ne </a:t>
            </a:r>
            <a:r>
              <a:rPr lang="sr-Latn-RS" dirty="0" err="1">
                <a:solidFill>
                  <a:schemeClr val="tx1"/>
                </a:solidFill>
              </a:rPr>
              <a:t>podržavajuća</a:t>
            </a: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sr-Latn-RS" dirty="0">
                <a:solidFill>
                  <a:schemeClr val="tx1"/>
                </a:solidFill>
              </a:rPr>
              <a:t>fokusira se na narušavanje ravnoteže, umesto razvoja podsticajnog okruženja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6153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Džon</a:t>
            </a:r>
            <a:r>
              <a:rPr lang="en-US" b="1" dirty="0"/>
              <a:t> </a:t>
            </a:r>
            <a:r>
              <a:rPr lang="en-US" b="1" dirty="0" err="1"/>
              <a:t>Koter</a:t>
            </a:r>
            <a:r>
              <a:rPr lang="en-US" b="1" dirty="0"/>
              <a:t>– </a:t>
            </a:r>
            <a:r>
              <a:rPr lang="sr-Latn-RS" b="1" dirty="0"/>
              <a:t>Model od osam koraka </a:t>
            </a:r>
            <a:r>
              <a:rPr lang="en-US" b="1" dirty="0"/>
              <a:t>(1)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935331"/>
            <a:ext cx="10766502" cy="3533313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Razvio je teoriju </a:t>
            </a:r>
            <a:r>
              <a:rPr lang="en-GB" dirty="0">
                <a:solidFill>
                  <a:schemeClr val="tx1"/>
                </a:solidFill>
              </a:rPr>
              <a:t>1995</a:t>
            </a:r>
            <a:r>
              <a:rPr lang="sr-Latn-RS" dirty="0">
                <a:solidFill>
                  <a:schemeClr val="tx1"/>
                </a:solidFill>
              </a:rPr>
              <a:t>. godine.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Zasnovan je na ličnom iskustvu konsultantskog posla</a:t>
            </a:r>
            <a:r>
              <a:rPr lang="en-GB" dirty="0">
                <a:solidFill>
                  <a:schemeClr val="tx1"/>
                </a:solidFill>
              </a:rPr>
              <a:t> (&gt;100 </a:t>
            </a:r>
            <a:r>
              <a:rPr lang="en-GB" dirty="0" err="1">
                <a:solidFill>
                  <a:schemeClr val="tx1"/>
                </a:solidFill>
              </a:rPr>
              <a:t>organiza</a:t>
            </a:r>
            <a:r>
              <a:rPr lang="sr-Latn-RS" dirty="0" err="1">
                <a:solidFill>
                  <a:schemeClr val="tx1"/>
                </a:solidFill>
              </a:rPr>
              <a:t>cija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sr-Latn-RS" dirty="0">
                <a:solidFill>
                  <a:schemeClr val="tx1"/>
                </a:solidFill>
              </a:rPr>
              <a:t>Model stavlja naglasak na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1. </a:t>
            </a:r>
            <a:r>
              <a:rPr lang="sr-Latn-RS" dirty="0">
                <a:solidFill>
                  <a:schemeClr val="tx1"/>
                </a:solidFill>
              </a:rPr>
              <a:t>Pitanja moći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2. </a:t>
            </a:r>
            <a:r>
              <a:rPr lang="sr-Latn-RS" dirty="0">
                <a:solidFill>
                  <a:schemeClr val="tx1"/>
                </a:solidFill>
              </a:rPr>
              <a:t>Naglašavanje važnosti „osećanja potrebe“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za promenom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3. </a:t>
            </a:r>
            <a:r>
              <a:rPr lang="sr-Latn-RS" dirty="0">
                <a:solidFill>
                  <a:schemeClr val="tx1"/>
                </a:solidFill>
              </a:rPr>
              <a:t>Komunikaciju vizije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	4. </a:t>
            </a:r>
            <a:r>
              <a:rPr lang="sr-Latn-RS" dirty="0">
                <a:solidFill>
                  <a:schemeClr val="tx1"/>
                </a:solidFill>
              </a:rPr>
              <a:t>Ohrabrivanje aktivnih kanala komunikacije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Posmatrao je promenu kao proces od osam koraka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31974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Džon</a:t>
            </a:r>
            <a:r>
              <a:rPr lang="en-US" b="1" dirty="0"/>
              <a:t> </a:t>
            </a:r>
            <a:r>
              <a:rPr lang="en-US" b="1" dirty="0" err="1"/>
              <a:t>Koter</a:t>
            </a:r>
            <a:r>
              <a:rPr lang="en-US" b="1" dirty="0"/>
              <a:t>– </a:t>
            </a:r>
            <a:r>
              <a:rPr lang="sr-Latn-RS" b="1" dirty="0"/>
              <a:t>Model od osam koraka </a:t>
            </a:r>
            <a:r>
              <a:rPr lang="en-US" b="1" dirty="0"/>
              <a:t>(2)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55FBE3B-E0C6-465C-8336-8F6EEE96A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640" y="1917577"/>
            <a:ext cx="5535936" cy="403659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1. </a:t>
            </a:r>
            <a:r>
              <a:rPr lang="sr-Latn-RS" b="1" dirty="0">
                <a:solidFill>
                  <a:schemeClr val="tx1"/>
                </a:solidFill>
              </a:rPr>
              <a:t>Uspostaviti osećaj urgentnosti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Razmotriti konkurenciju, istražiti scenarije za budućnost, povećati „osećanje potrebe“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za promenom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b="1" dirty="0">
                <a:solidFill>
                  <a:schemeClr val="tx1"/>
                </a:solidFill>
              </a:rPr>
              <a:t>2. </a:t>
            </a:r>
            <a:r>
              <a:rPr lang="sr-Latn-RS" b="1" dirty="0">
                <a:solidFill>
                  <a:schemeClr val="tx1"/>
                </a:solidFill>
              </a:rPr>
              <a:t>Uspostaviti koaliciju</a:t>
            </a:r>
            <a:r>
              <a:rPr lang="en-GB" b="1" dirty="0">
                <a:solidFill>
                  <a:schemeClr val="tx1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Naći prave ljude za tim kroz selekciju posvećenih osoba sa različitim veštinama i znanjima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b="1" dirty="0">
                <a:solidFill>
                  <a:schemeClr val="tx1"/>
                </a:solidFill>
              </a:rPr>
              <a:t>3. </a:t>
            </a:r>
            <a:r>
              <a:rPr lang="sr-Latn-RS" b="1" dirty="0">
                <a:solidFill>
                  <a:schemeClr val="tx1"/>
                </a:solidFill>
              </a:rPr>
              <a:t>Kreirati viziju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Kreirati viziju kroz uzimanje u obzir ne samo strategije već i kreativnosti, emotivnog konteksta i ciljeva. </a:t>
            </a:r>
          </a:p>
          <a:p>
            <a:r>
              <a:rPr lang="en-GB" b="1" dirty="0">
                <a:solidFill>
                  <a:schemeClr val="tx1"/>
                </a:solidFill>
              </a:rPr>
              <a:t>4. </a:t>
            </a:r>
            <a:r>
              <a:rPr lang="sr-Latn-RS" b="1" dirty="0">
                <a:solidFill>
                  <a:schemeClr val="tx1"/>
                </a:solidFill>
              </a:rPr>
              <a:t>Komuniciranje vizije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Mora da bude sistematična i temeljna.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7A7997E-81FC-43AD-AEDC-AF55A07D4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17577"/>
            <a:ext cx="5558160" cy="382627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5. </a:t>
            </a:r>
            <a:r>
              <a:rPr lang="sr-Latn-RS" b="1" dirty="0">
                <a:solidFill>
                  <a:schemeClr val="tx1"/>
                </a:solidFill>
              </a:rPr>
              <a:t>Podstaći druge da deluju u skladu sa promenom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Prevazići prepreke promenama, kao što su nepotrebne strukture i sistemi; dati povratnu informaciju i omogućiti da ljudi eksperimentišu. </a:t>
            </a:r>
          </a:p>
          <a:p>
            <a:r>
              <a:rPr lang="en-GB" b="1" dirty="0">
                <a:solidFill>
                  <a:schemeClr val="tx1"/>
                </a:solidFill>
              </a:rPr>
              <a:t>6. </a:t>
            </a:r>
            <a:r>
              <a:rPr lang="sr-Latn-RS" b="1" dirty="0">
                <a:solidFill>
                  <a:schemeClr val="tx1"/>
                </a:solidFill>
              </a:rPr>
              <a:t>Planirati i kreirati kratkoročne pobede 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Tražiti i podsticati kratkoročne vidljive napretke. Planirati ih i javno nagraditi osobe za napredak.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7. </a:t>
            </a:r>
            <a:r>
              <a:rPr lang="sr-Latn-RS" b="1" dirty="0" err="1">
                <a:solidFill>
                  <a:schemeClr val="tx1"/>
                </a:solidFill>
              </a:rPr>
              <a:t>Učvrtstiti</a:t>
            </a:r>
            <a:r>
              <a:rPr lang="sr-Latn-RS" b="1" dirty="0">
                <a:solidFill>
                  <a:schemeClr val="tx1"/>
                </a:solidFill>
              </a:rPr>
              <a:t> poboljšanja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Promovisati i nagraditi one koji se kreću ka viziji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sr-Latn-RS" dirty="0">
                <a:solidFill>
                  <a:schemeClr val="tx1"/>
                </a:solidFill>
              </a:rPr>
              <a:t>Osvežiti proces promene novim projektima, resursima, agentima promene. </a:t>
            </a:r>
          </a:p>
          <a:p>
            <a:r>
              <a:rPr lang="en-GB" b="1" dirty="0">
                <a:solidFill>
                  <a:schemeClr val="tx1"/>
                </a:solidFill>
              </a:rPr>
              <a:t>8. </a:t>
            </a:r>
            <a:r>
              <a:rPr lang="sr-Latn-RS" b="1" dirty="0">
                <a:solidFill>
                  <a:schemeClr val="tx1"/>
                </a:solidFill>
              </a:rPr>
              <a:t>Institucionalizovati nove pristupe</a:t>
            </a:r>
            <a:r>
              <a:rPr lang="en-GB" b="1" dirty="0">
                <a:solidFill>
                  <a:schemeClr val="tx1"/>
                </a:solidFill>
              </a:rPr>
              <a:t>: </a:t>
            </a:r>
            <a:r>
              <a:rPr lang="sr-Latn-RS" dirty="0">
                <a:solidFill>
                  <a:schemeClr val="tx1"/>
                </a:solidFill>
              </a:rPr>
              <a:t>Učiniti promene delom korporativne strukture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15722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Džon</a:t>
            </a:r>
            <a:r>
              <a:rPr lang="en-US" b="1" dirty="0"/>
              <a:t> </a:t>
            </a:r>
            <a:r>
              <a:rPr lang="en-US" b="1" dirty="0" err="1"/>
              <a:t>Koter</a:t>
            </a:r>
            <a:r>
              <a:rPr lang="en-US" b="1" dirty="0"/>
              <a:t>– </a:t>
            </a:r>
            <a:r>
              <a:rPr lang="sr-Latn-RS" b="1" dirty="0"/>
              <a:t>Model od osam koraka </a:t>
            </a:r>
            <a:r>
              <a:rPr lang="en-US" b="1" dirty="0"/>
              <a:t>(3)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768E27-438A-4D03-BE29-2BC79B97E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5157787" cy="358927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Prednosti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76870"/>
            <a:ext cx="5157787" cy="316045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Pristup korak-po-korak čini ga lakim za praćenje, primenu i uključivanje u organizacione procese. </a:t>
            </a:r>
          </a:p>
          <a:p>
            <a:r>
              <a:rPr lang="sr-Latn-RS" dirty="0">
                <a:solidFill>
                  <a:schemeClr val="tx1"/>
                </a:solidFill>
              </a:rPr>
              <a:t>Prva tri koraka predstavljaju osnovu za uspeh. Osećaj urgentnosti pokreće stvari, omogućavajući lakše kretanje ka cilju. </a:t>
            </a:r>
          </a:p>
          <a:p>
            <a:r>
              <a:rPr lang="sr-Latn-RS" dirty="0">
                <a:solidFill>
                  <a:schemeClr val="tx1"/>
                </a:solidFill>
              </a:rPr>
              <a:t>Naglasak važnosti dobijanja pomoći i motivisanja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sr-Latn-RS" dirty="0">
                <a:solidFill>
                  <a:schemeClr val="tx1"/>
                </a:solidFill>
              </a:rPr>
              <a:t>Značaj uspostavlja koalicije različitih lidera i agenata promene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2768C1-C046-4C4A-8874-1EDA571E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923"/>
            <a:ext cx="5183188" cy="358926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Nedostaci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C62FAB-1BEE-442B-8E84-0BE3C4B4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76869"/>
            <a:ext cx="5183188" cy="3160449"/>
          </a:xfrm>
        </p:spPr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Previše fokusiran na urgentnost, nedostaju detalji kako da se postigne svaki korak. </a:t>
            </a:r>
          </a:p>
          <a:p>
            <a:r>
              <a:rPr lang="sr-Latn-RS" dirty="0">
                <a:solidFill>
                  <a:schemeClr val="tx1"/>
                </a:solidFill>
              </a:rPr>
              <a:t>Ponekad se čini da koraci nisu u odgovarajućem redosledu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sr-Latn-RS" dirty="0">
                <a:solidFill>
                  <a:schemeClr val="tx1"/>
                </a:solidFill>
              </a:rPr>
              <a:t>Nedostatak generalnih tema vodi ka nedostatku kohezije.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r-Latn-R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Stavlja veći naglasak na lidere, pre nego na individualne zaposlene.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Može da ohrabri veliki početni </a:t>
            </a:r>
            <a:r>
              <a:rPr lang="sr-Latn-RS" dirty="0" err="1">
                <a:solidFill>
                  <a:schemeClr val="tx1"/>
                </a:solidFill>
              </a:rPr>
              <a:t>entuzijam</a:t>
            </a:r>
            <a:r>
              <a:rPr lang="sr-Latn-RS" dirty="0">
                <a:solidFill>
                  <a:schemeClr val="tx1"/>
                </a:solidFill>
              </a:rPr>
              <a:t>, nakon koga se procesi napuštaju.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1855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Hajde da razmislimo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6" y="1746090"/>
            <a:ext cx="4380282" cy="3777933"/>
          </a:xfrm>
        </p:spPr>
        <p:txBody>
          <a:bodyPr/>
          <a:lstStyle/>
          <a:p>
            <a:r>
              <a:rPr lang="sr-Latn-RS" sz="3200" dirty="0">
                <a:solidFill>
                  <a:schemeClr val="tx1"/>
                </a:solidFill>
              </a:rPr>
              <a:t>Posmatrajući </a:t>
            </a:r>
            <a:r>
              <a:rPr lang="sr-Latn-RS" sz="3200" dirty="0" err="1">
                <a:solidFill>
                  <a:schemeClr val="tx1"/>
                </a:solidFill>
              </a:rPr>
              <a:t>Koterov</a:t>
            </a:r>
            <a:r>
              <a:rPr lang="sr-Latn-RS" sz="3200" dirty="0">
                <a:solidFill>
                  <a:schemeClr val="tx1"/>
                </a:solidFill>
              </a:rPr>
              <a:t> model i osam koraka ka efektivnoj promeni</a:t>
            </a:r>
            <a:r>
              <a:rPr lang="en-GB" sz="3200" dirty="0">
                <a:solidFill>
                  <a:schemeClr val="tx1"/>
                </a:solidFill>
              </a:rPr>
              <a:t>, </a:t>
            </a:r>
            <a:r>
              <a:rPr lang="sr-Latn-RS" sz="3200" dirty="0">
                <a:solidFill>
                  <a:schemeClr val="tx1"/>
                </a:solidFill>
              </a:rPr>
              <a:t>šta mislite kako se otpor manifestuje u svakoj od faza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Sunstein &amp; Thaler </a:t>
            </a:r>
            <a:r>
              <a:rPr lang="en-US" b="1" dirty="0"/>
              <a:t>– </a:t>
            </a:r>
            <a:r>
              <a:rPr lang="sr-Latn-RS" b="1" dirty="0"/>
              <a:t>Teorija podsticaja </a:t>
            </a:r>
            <a:r>
              <a:rPr lang="en-US" b="1" dirty="0"/>
              <a:t>(1)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935331"/>
            <a:ext cx="10766502" cy="3533313"/>
          </a:xfrm>
        </p:spPr>
        <p:txBody>
          <a:bodyPr>
            <a:normAutofit fontScale="92500" lnSpcReduction="20000"/>
          </a:bodyPr>
          <a:lstStyle/>
          <a:p>
            <a:r>
              <a:rPr lang="sr-Latn-RS" sz="2400" dirty="0">
                <a:solidFill>
                  <a:schemeClr val="tx1"/>
                </a:solidFill>
              </a:rPr>
              <a:t>Razvili su teoriju </a:t>
            </a:r>
            <a:r>
              <a:rPr lang="en-GB" sz="2400" dirty="0">
                <a:solidFill>
                  <a:schemeClr val="tx1"/>
                </a:solidFill>
              </a:rPr>
              <a:t>2008 (</a:t>
            </a:r>
            <a:r>
              <a:rPr lang="sr-Latn-RS" sz="2400" dirty="0" err="1">
                <a:solidFill>
                  <a:schemeClr val="tx1"/>
                </a:solidFill>
              </a:rPr>
              <a:t>bihejvioralni</a:t>
            </a:r>
            <a:r>
              <a:rPr lang="sr-Latn-RS" sz="2400" dirty="0">
                <a:solidFill>
                  <a:schemeClr val="tx1"/>
                </a:solidFill>
              </a:rPr>
              <a:t> ekonomisti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Teorija podsticaja (</a:t>
            </a:r>
            <a:r>
              <a:rPr lang="sr-Latn-RS" sz="2400" dirty="0" err="1">
                <a:solidFill>
                  <a:schemeClr val="tx1"/>
                </a:solidFill>
              </a:rPr>
              <a:t>eng</a:t>
            </a:r>
            <a:r>
              <a:rPr lang="sr-Latn-RS" sz="2400" dirty="0">
                <a:solidFill>
                  <a:schemeClr val="tx1"/>
                </a:solidFill>
              </a:rPr>
              <a:t>. </a:t>
            </a:r>
            <a:r>
              <a:rPr lang="en-GB" sz="2400" dirty="0">
                <a:solidFill>
                  <a:schemeClr val="tx1"/>
                </a:solidFill>
              </a:rPr>
              <a:t>Nudge theory</a:t>
            </a:r>
            <a:r>
              <a:rPr lang="sr-Latn-RS" sz="2400" dirty="0">
                <a:solidFill>
                  <a:schemeClr val="tx1"/>
                </a:solidFill>
              </a:rPr>
              <a:t>)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sr-Latn-RS" sz="2400" dirty="0">
                <a:solidFill>
                  <a:schemeClr val="tx1"/>
                </a:solidFill>
              </a:rPr>
              <a:t>je jedna od savremenih, najrelevantnijih pristupa upravljanja promenama 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Kako bi promena bila uspešna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sr-Latn-RS" sz="2400" dirty="0">
                <a:solidFill>
                  <a:schemeClr val="tx1"/>
                </a:solidFill>
              </a:rPr>
              <a:t>moramo da razumemo zašto se ljudsko ponašanje menja i šta podstiče osobe da prihvataju promene </a:t>
            </a:r>
          </a:p>
          <a:p>
            <a:r>
              <a:rPr lang="sr-Latn-RS" sz="2400" b="1" dirty="0">
                <a:solidFill>
                  <a:schemeClr val="tx1"/>
                </a:solidFill>
              </a:rPr>
              <a:t>Podsticaj (</a:t>
            </a:r>
            <a:r>
              <a:rPr lang="sr-Latn-RS" sz="2400" b="1" dirty="0" err="1">
                <a:solidFill>
                  <a:schemeClr val="tx1"/>
                </a:solidFill>
              </a:rPr>
              <a:t>eng</a:t>
            </a:r>
            <a:r>
              <a:rPr lang="sr-Latn-RS" sz="2400" b="1" dirty="0">
                <a:solidFill>
                  <a:schemeClr val="tx1"/>
                </a:solidFill>
              </a:rPr>
              <a:t>. </a:t>
            </a:r>
            <a:r>
              <a:rPr lang="en-GB" sz="2400" b="1" dirty="0">
                <a:solidFill>
                  <a:schemeClr val="tx1"/>
                </a:solidFill>
              </a:rPr>
              <a:t>Nudge</a:t>
            </a:r>
            <a:r>
              <a:rPr lang="sr-Latn-RS" sz="2400" b="1" dirty="0">
                <a:solidFill>
                  <a:schemeClr val="tx1"/>
                </a:solidFill>
              </a:rPr>
              <a:t>) </a:t>
            </a:r>
            <a:r>
              <a:rPr lang="en-GB" sz="2400" b="1" dirty="0">
                <a:solidFill>
                  <a:schemeClr val="tx1"/>
                </a:solidFill>
              </a:rPr>
              <a:t>= </a:t>
            </a:r>
            <a:r>
              <a:rPr lang="sr-Latn-RS" sz="2400" dirty="0">
                <a:solidFill>
                  <a:schemeClr val="tx1"/>
                </a:solidFill>
              </a:rPr>
              <a:t>mala akcija koja može da utiče na to kako osobe donose odluke i kako se ponašaju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sr-Latn-RS" sz="2400" dirty="0">
                <a:solidFill>
                  <a:schemeClr val="tx1"/>
                </a:solidFill>
              </a:rPr>
              <a:t>Ohrabruje indirektne tehnike uticaja na ponašanje, pre nego primenu neposrednih uputstava </a:t>
            </a:r>
          </a:p>
          <a:p>
            <a:r>
              <a:rPr lang="sr-Latn-RS" sz="2400" dirty="0">
                <a:solidFill>
                  <a:schemeClr val="tx1"/>
                </a:solidFill>
              </a:rPr>
              <a:t>Promena u ponašanju zaposlenih će se desiti kroz pružanje izbora i izgradnju </a:t>
            </a:r>
            <a:r>
              <a:rPr lang="sr-Latn-RS" sz="2400" dirty="0" err="1">
                <a:solidFill>
                  <a:schemeClr val="tx1"/>
                </a:solidFill>
              </a:rPr>
              <a:t>podržavajućeg</a:t>
            </a:r>
            <a:r>
              <a:rPr lang="sr-Latn-RS" sz="2400" dirty="0">
                <a:solidFill>
                  <a:schemeClr val="tx1"/>
                </a:solidFill>
              </a:rPr>
              <a:t> i </a:t>
            </a:r>
            <a:r>
              <a:rPr lang="sr-Latn-RS" sz="2400" dirty="0" err="1">
                <a:solidFill>
                  <a:schemeClr val="tx1"/>
                </a:solidFill>
              </a:rPr>
              <a:t>ohrabrujećeg</a:t>
            </a:r>
            <a:r>
              <a:rPr lang="sr-Latn-RS" sz="2400" dirty="0">
                <a:solidFill>
                  <a:schemeClr val="tx1"/>
                </a:solidFill>
              </a:rPr>
              <a:t> okruženja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6600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Sunstein &amp; Thaler </a:t>
            </a:r>
            <a:r>
              <a:rPr lang="en-US" b="1" dirty="0"/>
              <a:t>– </a:t>
            </a:r>
            <a:r>
              <a:rPr lang="sr-Latn-RS" b="1" dirty="0"/>
              <a:t>Teorija podsticaja </a:t>
            </a:r>
            <a:r>
              <a:rPr lang="en-US" b="1" dirty="0"/>
              <a:t>(2)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FB72C5-A830-40F1-87BE-1A4AF8BB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935331"/>
            <a:ext cx="10766502" cy="3533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400" b="1" dirty="0">
                <a:solidFill>
                  <a:schemeClr val="tx1"/>
                </a:solidFill>
              </a:rPr>
              <a:t>Tipovi podsticaja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sr-Latn-RS" sz="2400" u="sng" dirty="0">
                <a:solidFill>
                  <a:schemeClr val="tx1"/>
                </a:solidFill>
              </a:rPr>
              <a:t>Perceptivni podsticaji</a:t>
            </a:r>
            <a:r>
              <a:rPr lang="en-GB" sz="2400" u="sng" dirty="0">
                <a:solidFill>
                  <a:schemeClr val="tx1"/>
                </a:solidFill>
              </a:rPr>
              <a:t>= </a:t>
            </a:r>
            <a:r>
              <a:rPr lang="sr-Latn-RS" sz="2400" dirty="0">
                <a:solidFill>
                  <a:schemeClr val="tx1"/>
                </a:solidFill>
              </a:rPr>
              <a:t>Ovo su akcije koje se zasnivaju na percepcijama organizacionog ponašanja. Razumevanje kakvu percepciju zaposleni imaju o željenoj promeni je kritično za uspeh </a:t>
            </a:r>
            <a:r>
              <a:rPr lang="el-GR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sr-Latn-RS" sz="2400" dirty="0">
                <a:solidFill>
                  <a:schemeClr val="tx1"/>
                </a:solidFill>
                <a:sym typeface="Wingdings" panose="05000000000000000000" pitchFamily="2" charset="2"/>
              </a:rPr>
              <a:t>može da ukaže i na moguće otpore</a:t>
            </a:r>
            <a:endParaRPr 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sr-Latn-RS" sz="2400" u="sng" dirty="0">
                <a:solidFill>
                  <a:schemeClr val="tx1"/>
                </a:solidFill>
              </a:rPr>
              <a:t>Motivacioni podsticaji</a:t>
            </a:r>
            <a:r>
              <a:rPr lang="en-GB" sz="2400" u="sng" dirty="0">
                <a:solidFill>
                  <a:schemeClr val="tx1"/>
                </a:solidFill>
              </a:rPr>
              <a:t>= </a:t>
            </a:r>
            <a:r>
              <a:rPr lang="sr-Latn-RS" sz="2400" dirty="0">
                <a:solidFill>
                  <a:schemeClr val="tx1"/>
                </a:solidFill>
              </a:rPr>
              <a:t>Ovo su akcije koje su potrebne da bi zaposlenima predstojeće promene postale važne. </a:t>
            </a:r>
          </a:p>
          <a:p>
            <a:r>
              <a:rPr lang="sr-Latn-RS" sz="2400" u="sng" dirty="0">
                <a:solidFill>
                  <a:schemeClr val="tx1"/>
                </a:solidFill>
              </a:rPr>
              <a:t>Jednostavni podsticaji</a:t>
            </a:r>
            <a:r>
              <a:rPr lang="en-GB" sz="2400" u="sng" dirty="0">
                <a:solidFill>
                  <a:schemeClr val="tx1"/>
                </a:solidFill>
              </a:rPr>
              <a:t>= </a:t>
            </a:r>
            <a:r>
              <a:rPr lang="sr-Latn-RS" sz="2400" dirty="0">
                <a:solidFill>
                  <a:schemeClr val="tx1"/>
                </a:solidFill>
              </a:rPr>
              <a:t>kada je promena teška, kompleksna i teška za usvajanje, jednostavne i male akcije mogu da unaprede sposobnost zaposlenih da prihvate promene.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62139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4E10-CE68-4B9C-B8B8-29BC3962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Sunstein &amp; Thaler </a:t>
            </a:r>
            <a:r>
              <a:rPr lang="en-US" b="1" dirty="0"/>
              <a:t>– </a:t>
            </a:r>
            <a:r>
              <a:rPr lang="sr-Latn-RS" b="1" dirty="0"/>
              <a:t>Teorija podsticaja </a:t>
            </a:r>
            <a:r>
              <a:rPr lang="en-US" b="1" dirty="0"/>
              <a:t>(3)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2768C1-C046-4C4A-8874-1EDA571E1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24742" y="1753951"/>
            <a:ext cx="5183188" cy="358926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Prednosti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C62FAB-1BEE-442B-8E84-0BE3C4B4C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21651" y="2069863"/>
            <a:ext cx="6562458" cy="1977373"/>
          </a:xfrm>
        </p:spPr>
        <p:txBody>
          <a:bodyPr>
            <a:norm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Smanjuje otpor prema promenama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Uzima u obzir razlike u osećanjima, mišljenjima i znanjima među osobama</a:t>
            </a:r>
          </a:p>
          <a:p>
            <a:r>
              <a:rPr lang="sr-Latn-RS" sz="1800" dirty="0">
                <a:solidFill>
                  <a:schemeClr val="tx1"/>
                </a:solidFill>
              </a:rPr>
              <a:t>Eliminiše tradicionalne metode promene </a:t>
            </a:r>
            <a:r>
              <a:rPr lang="en-US" sz="1800" dirty="0">
                <a:solidFill>
                  <a:schemeClr val="tx1"/>
                </a:solidFill>
              </a:rPr>
              <a:t>(e.g., </a:t>
            </a:r>
            <a:r>
              <a:rPr lang="sr-Latn-RS" sz="1800" dirty="0">
                <a:solidFill>
                  <a:schemeClr val="tx1"/>
                </a:solidFill>
              </a:rPr>
              <a:t>kazne i direktna uputstva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r>
              <a:rPr lang="sr-Latn-RS" sz="1800" dirty="0">
                <a:solidFill>
                  <a:schemeClr val="tx1"/>
                </a:solidFill>
              </a:rPr>
              <a:t>Primenljiva je u brojnim industrijama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00BB9A3-A012-4CAB-8910-AB428030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84ACCF0A-DC91-475A-88E7-1762C1FDEA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490213"/>
              </p:ext>
            </p:extLst>
          </p:nvPr>
        </p:nvGraphicFramePr>
        <p:xfrm>
          <a:off x="-478654" y="1864311"/>
          <a:ext cx="6140494" cy="380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61CED3-AEDB-4CDD-A655-47A744142355}"/>
              </a:ext>
            </a:extLst>
          </p:cNvPr>
          <p:cNvSpPr txBox="1"/>
          <p:nvPr/>
        </p:nvSpPr>
        <p:spPr>
          <a:xfrm>
            <a:off x="1808499" y="3393195"/>
            <a:ext cx="178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Koraci ka postizanju promene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B04481D4-5D62-4D8D-BEF7-71C926A3E828}"/>
              </a:ext>
            </a:extLst>
          </p:cNvPr>
          <p:cNvSpPr txBox="1">
            <a:spLocks/>
          </p:cNvSpPr>
          <p:nvPr/>
        </p:nvSpPr>
        <p:spPr>
          <a:xfrm>
            <a:off x="5324742" y="4183685"/>
            <a:ext cx="5183188" cy="358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Kritike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43E031E4-D968-479E-B515-4C3654D134F6}"/>
              </a:ext>
            </a:extLst>
          </p:cNvPr>
          <p:cNvSpPr txBox="1">
            <a:spLocks/>
          </p:cNvSpPr>
          <p:nvPr/>
        </p:nvSpPr>
        <p:spPr>
          <a:xfrm>
            <a:off x="5321651" y="4576558"/>
            <a:ext cx="6562458" cy="15754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dirty="0">
                <a:solidFill>
                  <a:schemeClr val="tx1"/>
                </a:solidFill>
              </a:rPr>
              <a:t>Pitanja moralnog donošenja odluka, ko odlučuje šta je dobro ili loše podsticati/menjati</a:t>
            </a:r>
            <a:r>
              <a:rPr lang="en-US" sz="1800" dirty="0">
                <a:solidFill>
                  <a:schemeClr val="tx1"/>
                </a:solidFill>
              </a:rPr>
              <a:t>?</a:t>
            </a:r>
          </a:p>
          <a:p>
            <a:r>
              <a:rPr lang="sr-Latn-RS" sz="1800" dirty="0">
                <a:solidFill>
                  <a:schemeClr val="tx1"/>
                </a:solidFill>
              </a:rPr>
              <a:t>Da li predstavlja manipulaciju slobode izbora</a:t>
            </a:r>
            <a:r>
              <a:rPr lang="en-US" sz="1800" dirty="0">
                <a:solidFill>
                  <a:schemeClr val="tx1"/>
                </a:solidFill>
              </a:rPr>
              <a:t>? </a:t>
            </a:r>
            <a:r>
              <a:rPr lang="sr-Latn-RS" sz="1800" dirty="0">
                <a:solidFill>
                  <a:schemeClr val="tx1"/>
                </a:solidFill>
              </a:rPr>
              <a:t>Podsticaji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sr-Latn-RS" sz="1800" dirty="0">
                <a:solidFill>
                  <a:schemeClr val="tx1"/>
                </a:solidFill>
              </a:rPr>
              <a:t>utiču na naše ponašanje čak i ako toga nismo svesni.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sr-Latn-RS" dirty="0"/>
              <a:t>Šta je tema danas?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1.1. </a:t>
            </a:r>
            <a:r>
              <a:rPr lang="sr-Latn-RS" dirty="0"/>
              <a:t>Šta je upravljanje promenama i organizacioni razvoj</a:t>
            </a:r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4"/>
            <a:ext cx="10190162" cy="16866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Definicije </a:t>
            </a:r>
            <a:r>
              <a:rPr lang="pl-PL" dirty="0">
                <a:solidFill>
                  <a:schemeClr val="tx1"/>
                </a:solidFill>
              </a:rPr>
              <a:t>upravljanje promenama i organizacionog razvoja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Kako se razlikuju? Ima li preklapanja?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Razvoj zaposlenih naspram razvoja organizacije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297775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1.2 </a:t>
            </a:r>
            <a:r>
              <a:rPr lang="sr-Latn-RS" dirty="0"/>
              <a:t>Teorije upravljanja promenama 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xmlns="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xmlns="" id="{FA64D3F5-9634-481F-9057-32BCA85352BB}"/>
              </a:ext>
            </a:extLst>
          </p:cNvPr>
          <p:cNvSpPr/>
          <p:nvPr/>
        </p:nvSpPr>
        <p:spPr>
          <a:xfrm>
            <a:off x="838200" y="3075184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xmlns="" id="{22EDB8E0-3979-49B1-BE35-219B74B2263D}"/>
              </a:ext>
            </a:extLst>
          </p:cNvPr>
          <p:cNvSpPr txBox="1">
            <a:spLocks/>
          </p:cNvSpPr>
          <p:nvPr/>
        </p:nvSpPr>
        <p:spPr>
          <a:xfrm>
            <a:off x="1184343" y="4782591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1.3. </a:t>
            </a:r>
            <a:r>
              <a:rPr lang="sr-Latn-RS" dirty="0"/>
              <a:t>Sažetak</a:t>
            </a:r>
            <a:endParaRPr lang="lt-LT" dirty="0"/>
          </a:p>
        </p:txBody>
      </p:sp>
      <p:sp>
        <p:nvSpPr>
          <p:cNvPr id="13" name="Lygiašonis trikampis 8">
            <a:extLst>
              <a:ext uri="{FF2B5EF4-FFF2-40B4-BE49-F238E27FC236}">
                <a16:creationId xmlns:a16="http://schemas.microsoft.com/office/drawing/2014/main" xmlns="" id="{104B680D-18BB-4A56-AA43-9E8D05A50B7F}"/>
              </a:ext>
            </a:extLst>
          </p:cNvPr>
          <p:cNvSpPr/>
          <p:nvPr/>
        </p:nvSpPr>
        <p:spPr>
          <a:xfrm>
            <a:off x="838200" y="4895920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456786"/>
            <a:ext cx="10190162" cy="168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Klasične teorije upravljanja promenama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Osnovni pristupi upravljanja promenama – otpor prema promenama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tx1"/>
                </a:solidFill>
              </a:rPr>
              <a:t>Učenje kritičkog mišljenja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xmlns="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0" y="635862"/>
            <a:ext cx="5418969" cy="728346"/>
          </a:xfrm>
        </p:spPr>
        <p:txBody>
          <a:bodyPr>
            <a:noAutofit/>
          </a:bodyPr>
          <a:lstStyle/>
          <a:p>
            <a:r>
              <a:rPr lang="sr-Latn-RS" sz="3600" dirty="0"/>
              <a:t>Hajde da detaljnije razmotrimo</a:t>
            </a:r>
            <a:r>
              <a:rPr lang="en-US" sz="3600" dirty="0"/>
              <a:t>…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440" y="1634681"/>
            <a:ext cx="5418968" cy="39937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b="1" dirty="0">
                <a:solidFill>
                  <a:schemeClr val="tx1"/>
                </a:solidFill>
              </a:rPr>
              <a:t>Kritičku teoriju</a:t>
            </a:r>
            <a:endParaRPr lang="en-US" b="1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Podrazumeva da stvarnost postoji, ali da je oblikovana kroz kulturne, političke, etničke, rodne i religiozne faktore koji su interakciji jedni sa drugim kako bi se kreirao društveni sistem.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Ništa ne može da bude istraživano a da ne bude pod uticajem istraživača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Znanja koja podržavaju osobe koje imaju moć, treba da se kritički preispituju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Pravila koja daju legitimitet nekim znanjima a nekima ne, treba da se preispituju. 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xmlns="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:a16="http://schemas.microsoft.com/office/drawing/2014/main" xmlns="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644346" y="4215042"/>
            <a:ext cx="4818464" cy="728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b="1" dirty="0">
                <a:solidFill>
                  <a:schemeClr val="bg1"/>
                </a:solidFill>
              </a:rPr>
              <a:t>Šta znači kritički razmišljati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4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45" y="2718576"/>
            <a:ext cx="1048230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Kritička teorija</a:t>
            </a:r>
            <a:r>
              <a:rPr lang="en-US" dirty="0"/>
              <a:t>…</a:t>
            </a:r>
            <a:r>
              <a:rPr lang="sr-Latn-RS" sz="3600" dirty="0"/>
              <a:t>šta ona znači za rad na promenama</a:t>
            </a:r>
            <a:r>
              <a:rPr lang="en-US" sz="3600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402787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Treba da se zapitamo</a:t>
            </a:r>
            <a:r>
              <a:rPr lang="en-GB" sz="2400" dirty="0"/>
              <a:t>: “</a:t>
            </a:r>
            <a:r>
              <a:rPr lang="sr-Latn-RS" sz="2400" i="1" dirty="0"/>
              <a:t>Kako sam stekao/la ova znanja i ove naočari kroz koje vidim svet</a:t>
            </a:r>
            <a:r>
              <a:rPr lang="en-GB" sz="2400" i="1" dirty="0"/>
              <a:t>?” </a:t>
            </a:r>
            <a:r>
              <a:rPr lang="en-GB" sz="2400" dirty="0"/>
              <a:t>(Kincheloe, 2008, p.21).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Pruža nam priliku da sagledamo konflikte i moć kojima se tradicionalne teorije promene najčešće ne bave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Pomaže otkrivanju pretpostavki, nesvesnih pristrasnosti i razlike u moći koje su inherentne promenama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3368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Sažetak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xmlns="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665928"/>
            <a:ext cx="4856163" cy="466586"/>
          </a:xfrm>
        </p:spPr>
        <p:txBody>
          <a:bodyPr>
            <a:noAutofit/>
          </a:bodyPr>
          <a:lstStyle/>
          <a:p>
            <a:r>
              <a:rPr lang="sr-Latn-RS" sz="2600" dirty="0"/>
              <a:t>Upravljanje promenama i organizacioni razvoj</a:t>
            </a:r>
            <a:endParaRPr lang="lt-LT" sz="2600" dirty="0"/>
          </a:p>
          <a:p>
            <a:endParaRPr lang="lt-LT" sz="2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Šta predstavljaju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r>
              <a:rPr lang="sr-Latn-RS" dirty="0">
                <a:solidFill>
                  <a:schemeClr val="tx1"/>
                </a:solidFill>
              </a:rPr>
              <a:t>Kako se preklapaju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Da li ima rizika i promenama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xmlns="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Teorije promene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xmlns="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312077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err="1">
                <a:solidFill>
                  <a:schemeClr val="tx1"/>
                </a:solidFill>
              </a:rPr>
              <a:t>Levinov</a:t>
            </a:r>
            <a:r>
              <a:rPr lang="sr-Latn-RS" dirty="0">
                <a:solidFill>
                  <a:schemeClr val="tx1"/>
                </a:solidFill>
              </a:rPr>
              <a:t> model od tri koraka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 err="1">
                <a:solidFill>
                  <a:schemeClr val="tx1"/>
                </a:solidFill>
              </a:rPr>
              <a:t>Koterov</a:t>
            </a:r>
            <a:r>
              <a:rPr lang="sr-Latn-RS" dirty="0">
                <a:solidFill>
                  <a:schemeClr val="tx1"/>
                </a:solidFill>
              </a:rPr>
              <a:t> model od osam koraka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Teorija podsticaja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Prednosti-nedostaci svake od teorija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6049" y="1871345"/>
            <a:ext cx="4856163" cy="696922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Razvoj zaposlenih naspram organizacionog razvoja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xmlns="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725445"/>
            <a:ext cx="4856162" cy="901084"/>
          </a:xfrm>
        </p:spPr>
        <p:txBody>
          <a:bodyPr>
            <a:normAutofit fontScale="925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Šta predstavljaju i kako se preklapaju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sr-Latn-RS" dirty="0">
                <a:solidFill>
                  <a:schemeClr val="tx1"/>
                </a:solidFill>
              </a:rPr>
              <a:t>Da li ima rizika i izazova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xmlns="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Kritička teorija</a:t>
            </a:r>
            <a:endParaRPr lang="lt-LT" dirty="0"/>
          </a:p>
          <a:p>
            <a:endParaRPr lang="lt-LT" dirty="0"/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xmlns="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Osnovni principi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Kako može da nam pomogne da budemo bolji u sprovođenju promena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xmlns="" id="{F03A0A54-1398-47AF-9FB6-8F979195B742}"/>
              </a:ext>
            </a:extLst>
          </p:cNvPr>
          <p:cNvSpPr/>
          <p:nvPr/>
        </p:nvSpPr>
        <p:spPr>
          <a:xfrm>
            <a:off x="839788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xmlns="" id="{EC25D523-0539-4B97-A69F-C1E9B2FCEEF0}"/>
              </a:ext>
            </a:extLst>
          </p:cNvPr>
          <p:cNvSpPr/>
          <p:nvPr/>
        </p:nvSpPr>
        <p:spPr>
          <a:xfrm>
            <a:off x="839788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xmlns="" id="{5A47F3EB-3FA2-4B25-954D-0655101960C9}"/>
              </a:ext>
            </a:extLst>
          </p:cNvPr>
          <p:cNvSpPr/>
          <p:nvPr/>
        </p:nvSpPr>
        <p:spPr>
          <a:xfrm>
            <a:off x="6172200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xmlns="" id="{8BF4F1A2-9B07-459B-A261-6A70F997E4F7}"/>
              </a:ext>
            </a:extLst>
          </p:cNvPr>
          <p:cNvSpPr/>
          <p:nvPr/>
        </p:nvSpPr>
        <p:spPr>
          <a:xfrm>
            <a:off x="6172200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Rad od kuće</a:t>
            </a:r>
            <a:endParaRPr lang="lt-LT" b="1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1. Postoje brojni pristupi upravljanju promenama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sr-Latn-RS" dirty="0">
                <a:solidFill>
                  <a:schemeClr val="tx1"/>
                </a:solidFill>
              </a:rPr>
              <a:t>Potraži i ukratko opiši teoriju upravljanja promenama koja ti se čini interesantnom ili inovativnom. </a:t>
            </a:r>
            <a:endParaRPr lang="en-US">
              <a:solidFill>
                <a:schemeClr val="tx1"/>
              </a:solidFill>
            </a:endParaRPr>
          </a:p>
          <a:p>
            <a:endParaRPr lang="sr-Latn-RS" dirty="0">
              <a:solidFill>
                <a:schemeClr val="tx1"/>
              </a:solidFill>
            </a:endParaRPr>
          </a:p>
          <a:p>
            <a:pPr marL="355600" indent="-355600"/>
            <a:r>
              <a:rPr lang="sr-Latn-RS" dirty="0">
                <a:solidFill>
                  <a:schemeClr val="tx1"/>
                </a:solidFill>
              </a:rPr>
              <a:t>2. Kako kritička teorija može da se primeni na tu teoriju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2" y="238662"/>
            <a:ext cx="10515600" cy="781685"/>
          </a:xfrm>
        </p:spPr>
        <p:txBody>
          <a:bodyPr/>
          <a:lstStyle/>
          <a:p>
            <a:r>
              <a:rPr lang="en-US" sz="3600" dirty="0"/>
              <a:t>Reference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762" y="1100941"/>
            <a:ext cx="10515600" cy="40214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Armstrong, M., &amp; Taylor, S. (2014). A Handbook of Human Resource Management Practice. Kogan Page Limited.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Creasey, T., Jamieson, D. W., Rothwell, W. J., &amp; </a:t>
            </a:r>
            <a:r>
              <a:rPr lang="en-GB" sz="1800" dirty="0" err="1"/>
              <a:t>Severini</a:t>
            </a:r>
            <a:r>
              <a:rPr lang="en-GB" sz="1800" dirty="0"/>
              <a:t>, G. (2015). Exploring the Relationship between Organization Development and Change Management. In Practicing Organization Development: Leading Transformational Change: Fourth Edition (pp. 330–337). Wiley Blackwell. https://doi.org/10.12/9781119176626.ch22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Cummings, T. G., &amp; Worley, C. G. (2009). Organization Development and Change. South-Western/Cengage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Fincham, R., &amp; Rhodes, P. (2005). Principles of organizational behaviour. OUP Catalogue.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SHRM. Introduction to the Human Resources Discipline of Organizational and Employee Development. Retrieved from: https://www.shrm.org/ResourcesAndTools/tools-and-samples/toolkits/Pages/introorganizationalandemployeedevelopment.aspx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177714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xmlns="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Hvala na pažnji</a:t>
            </a:r>
            <a:r>
              <a:rPr lang="en-US" b="1" dirty="0"/>
              <a:t>!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sr-Latn-RS" b="1" dirty="0"/>
              <a:t>Pitanja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Šta je upravljanje promenama 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037553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„vođenje i usmeravanje procesa transformacije organizacije </a:t>
            </a:r>
            <a:r>
              <a:rPr lang="en-GB" sz="2400" dirty="0"/>
              <a:t>– </a:t>
            </a:r>
            <a:r>
              <a:rPr lang="sr-Latn-RS" sz="2400" dirty="0"/>
              <a:t>naročito u pogledu ljudi i prevazilaženja otpora prema promenama</a:t>
            </a:r>
            <a:r>
              <a:rPr lang="en-GB" sz="2400" dirty="0"/>
              <a:t>” </a:t>
            </a:r>
            <a:r>
              <a:rPr lang="en-GB" sz="1600" dirty="0"/>
              <a:t>(Fincham, &amp; Rhodes, 2005, p. 525)</a:t>
            </a:r>
          </a:p>
          <a:p>
            <a:pPr marL="0" indent="0">
              <a:buNone/>
            </a:pPr>
            <a:endParaRPr lang="en-GB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„proces postizanja lakšeg sprovođenja promena kroz planiranje i njihovo sistematično uvođenje</a:t>
            </a:r>
            <a:r>
              <a:rPr lang="en-GB" sz="2400" dirty="0"/>
              <a:t>, </a:t>
            </a:r>
            <a:r>
              <a:rPr lang="sr-Latn-RS" sz="2400" dirty="0"/>
              <a:t>uzimajući u obzir mogućnost otpora“</a:t>
            </a:r>
            <a:r>
              <a:rPr lang="en-GB" sz="2400" dirty="0"/>
              <a:t> </a:t>
            </a:r>
            <a:r>
              <a:rPr lang="en-GB" sz="1600" dirty="0"/>
              <a:t>(Armstrong, &amp; Taylor, 2014, p. 424)</a:t>
            </a:r>
          </a:p>
        </p:txBody>
      </p:sp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8"/>
            <a:ext cx="11148134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Šta je organizacioni razvoj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To je rad unutar organizacije kako bi se </a:t>
            </a:r>
            <a:r>
              <a:rPr lang="sr-Latn-RS" sz="2400" i="1" dirty="0"/>
              <a:t>razumelo šta se dešava</a:t>
            </a:r>
            <a:r>
              <a:rPr lang="en-GB" sz="2400" dirty="0"/>
              <a:t>, </a:t>
            </a:r>
            <a:r>
              <a:rPr lang="sr-Latn-RS" sz="2400" dirty="0"/>
              <a:t>i kako bi se videlo da li se postižu misija i ciljevi</a:t>
            </a:r>
            <a:r>
              <a:rPr lang="en-GB" sz="2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U pitanju je prvenstveno </a:t>
            </a:r>
            <a:r>
              <a:rPr lang="sr-Latn-RS" sz="2400" b="1" i="1" dirty="0"/>
              <a:t>dijagnostički posao </a:t>
            </a:r>
            <a:r>
              <a:rPr lang="sr-Latn-RS" sz="2400" dirty="0"/>
              <a:t>koji se fokusira na otkrivanju šta se dešava unutar organizacije</a:t>
            </a:r>
            <a:r>
              <a:rPr lang="en-GB" sz="2400" dirty="0"/>
              <a:t>.</a:t>
            </a:r>
            <a:endParaRPr lang="en-GB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U pitanju je kritički proces, zasnovan na naučnim nalazima, koji pomaže organizacijama da izgrade svoj kapacitet za promenu i poboljšaju </a:t>
            </a:r>
            <a:r>
              <a:rPr lang="sr-Latn-RS" sz="2400" dirty="0" err="1"/>
              <a:t>efektivnost</a:t>
            </a:r>
            <a:r>
              <a:rPr lang="sr-Latn-RS" sz="2400" dirty="0"/>
              <a:t> kroz razvoj, unapređenje i učvršćivanje strategija, struktura i procesa</a:t>
            </a:r>
            <a:r>
              <a:rPr lang="en-GB" sz="2400" dirty="0"/>
              <a:t> </a:t>
            </a:r>
            <a:r>
              <a:rPr lang="en-GB" sz="1600" dirty="0"/>
              <a:t>(Cummings, &amp; Worley, 2009)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543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7" y="788746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Sličnosti i razlike između upravljanja promenama i organizacionog razvoja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5919" y="1803857"/>
            <a:ext cx="3814223" cy="3922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Rad na organizacionom razvoju se najčešće dešava </a:t>
            </a:r>
            <a:r>
              <a:rPr lang="sr-Latn-RS" b="1" i="1" dirty="0">
                <a:solidFill>
                  <a:schemeClr val="tx1"/>
                </a:solidFill>
              </a:rPr>
              <a:t>pre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upravljanja promenama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sr-Latn-RS" dirty="0">
                <a:solidFill>
                  <a:schemeClr val="tx1"/>
                </a:solidFill>
              </a:rPr>
              <a:t>Upravljanje promenama je </a:t>
            </a:r>
            <a:r>
              <a:rPr lang="sr-Latn-RS" b="1" i="1" dirty="0">
                <a:solidFill>
                  <a:schemeClr val="tx1"/>
                </a:solidFill>
              </a:rPr>
              <a:t>način na koji </a:t>
            </a:r>
            <a:r>
              <a:rPr lang="sr-Latn-RS" dirty="0">
                <a:solidFill>
                  <a:schemeClr val="tx1"/>
                </a:solidFill>
              </a:rPr>
              <a:t>ciljevi koji su identifikovani kroz organizacioni razvoj mogu da se postignu lakše i uspešnije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Creasey, Jamieson, Rothwell, &amp; Severini, 2015. 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ADF41158-B906-494F-BB16-520DFF70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b="4011"/>
          <a:stretch/>
        </p:blipFill>
        <p:spPr>
          <a:xfrm>
            <a:off x="247351" y="1695635"/>
            <a:ext cx="6896698" cy="40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671598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Razvoj zaposlenih naspram razvoja organizacije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93" y="1803857"/>
            <a:ext cx="10800950" cy="3922240"/>
          </a:xfrm>
        </p:spPr>
        <p:txBody>
          <a:bodyPr>
            <a:normAutofit/>
          </a:bodyPr>
          <a:lstStyle/>
          <a:p>
            <a:pPr lvl="0"/>
            <a:r>
              <a:rPr lang="sr-Latn-RS" sz="2400" dirty="0">
                <a:solidFill>
                  <a:schemeClr val="tx1"/>
                </a:solidFill>
              </a:rPr>
              <a:t>Razvoj zaposlenih </a:t>
            </a:r>
            <a:r>
              <a:rPr lang="en-US" sz="2400" dirty="0">
                <a:solidFill>
                  <a:schemeClr val="tx1"/>
                </a:solidFill>
              </a:rPr>
              <a:t>= </a:t>
            </a:r>
            <a:r>
              <a:rPr lang="sr-Latn-RS" sz="2400" dirty="0">
                <a:solidFill>
                  <a:schemeClr val="tx1"/>
                </a:solidFill>
              </a:rPr>
              <a:t>Odnosi se na resurse koje poslodavac čini dostupnim zaposlenima tako da oni mogu da steknu nove veštine ili unaprede svoj rad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sr-Latn-RS" sz="2400" dirty="0">
                <a:solidFill>
                  <a:schemeClr val="tx1"/>
                </a:solidFill>
              </a:rPr>
              <a:t>Kroz omogućavanje da zaposleni razvijaju veštine i znanja i unaprede obavljanje zadataka, poslodavac nastoji da unapredi efikasnost, inovativnost i opšti napredak organizacije. </a:t>
            </a:r>
          </a:p>
          <a:p>
            <a:pPr marL="0" lvl="0" indent="0">
              <a:buNone/>
            </a:pPr>
            <a:endParaRPr lang="sr-Latn-RS" sz="2400" dirty="0">
              <a:solidFill>
                <a:schemeClr val="tx1"/>
              </a:solidFill>
            </a:endParaRPr>
          </a:p>
          <a:p>
            <a:pPr lvl="0"/>
            <a:r>
              <a:rPr lang="sr-Latn-RS" sz="2400" dirty="0">
                <a:solidFill>
                  <a:schemeClr val="tx1"/>
                </a:solidFill>
              </a:rPr>
              <a:t>Organizacioni razvoj </a:t>
            </a:r>
            <a:r>
              <a:rPr lang="en-GB" sz="2400" dirty="0">
                <a:solidFill>
                  <a:schemeClr val="tx1"/>
                </a:solidFill>
              </a:rPr>
              <a:t>= </a:t>
            </a:r>
            <a:r>
              <a:rPr lang="sr-Latn-RS" sz="2400" dirty="0">
                <a:solidFill>
                  <a:schemeClr val="tx1"/>
                </a:solidFill>
              </a:rPr>
              <a:t>Predstavlja planski, sveobuhvatni proces napretka organizacije fokusiran na unapređenje </a:t>
            </a:r>
            <a:r>
              <a:rPr lang="sr-Latn-RS" sz="2400" dirty="0" err="1">
                <a:solidFill>
                  <a:schemeClr val="tx1"/>
                </a:solidFill>
              </a:rPr>
              <a:t>efektivnosti</a:t>
            </a:r>
            <a:r>
              <a:rPr lang="sr-Latn-RS" sz="2400" dirty="0">
                <a:solidFill>
                  <a:schemeClr val="tx1"/>
                </a:solidFill>
              </a:rPr>
              <a:t> i profitabilnosti biznisa kroz primenu naučnih znanja o ponašanju.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03313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Hajde da razmislimo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Prodiskutujte sledeće sa svojim timom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Da li postoji preklapanje između ova dva tipa razvoja</a:t>
            </a:r>
            <a:r>
              <a:rPr lang="en-GB" dirty="0">
                <a:solidFill>
                  <a:schemeClr val="tx1"/>
                </a:solidFill>
              </a:rPr>
              <a:t>? </a:t>
            </a: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Da li se razlikuju dobiti koje imaju organizacije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Da li prepoznajete neke skrivene rizike ili izazove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1" y="903829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sr-Latn-RS" dirty="0"/>
              <a:t>Razvoj zaposlenih naspram razvoja organizacije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xmlns="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843" y="1756197"/>
            <a:ext cx="11453458" cy="4197974"/>
          </a:xfrm>
        </p:spPr>
        <p:txBody>
          <a:bodyPr>
            <a:normAutofit lnSpcReduction="10000"/>
          </a:bodyPr>
          <a:lstStyle/>
          <a:p>
            <a:pPr lvl="0"/>
            <a:r>
              <a:rPr lang="sr-Latn-RS" sz="2400" dirty="0">
                <a:solidFill>
                  <a:schemeClr val="tx1"/>
                </a:solidFill>
              </a:rPr>
              <a:t>Preklapanja u vezi sa razvojem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Oba uključuju obrazovanje kao važnu komponentu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Razvoj zaposlenih omogućava da radnici zadrže određeni stepen slobode u izboru čime će se baviti, dok organizacioni razvoj uslovljava zaposlene da prate određeni plan. 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Organizacioni razvoj je fokusiran na razvoj biznisa na specifične načine, tako da zaposleni moraju da se „prilagode“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razvojnim ciljevima organizacije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Razvoj zaposlenih je generalni proces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sr-Latn-RS" sz="2000" dirty="0">
                <a:solidFill>
                  <a:schemeClr val="tx1"/>
                </a:solidFill>
              </a:rPr>
              <a:t>dok je organizacioni razvoj usmeren, fokusiran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sr-Latn-RS" sz="2400" dirty="0">
                <a:solidFill>
                  <a:schemeClr val="tx1"/>
                </a:solidFill>
              </a:rPr>
              <a:t>Rizici i izazovi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Rizici u pogledu vremena, novca i gubitka zaposlenih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Organizacioni razvoj zahteva vreme, koje podrazumeva da zaposleni imaju manje vremena za produktivnost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sr-Latn-RS" sz="2000" dirty="0">
                <a:solidFill>
                  <a:schemeClr val="tx1"/>
                </a:solidFill>
              </a:rPr>
              <a:t>kratkoročno smanjenje u produktivnosti</a:t>
            </a:r>
            <a:r>
              <a:rPr lang="en-GB" sz="2000" dirty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Razvoj veština zaposlenih ih čini vrednijim u očima konkurencije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sr-Latn-RS" sz="2000" dirty="0">
                <a:solidFill>
                  <a:schemeClr val="tx1"/>
                </a:solidFill>
              </a:rPr>
              <a:t>Ovo povećava rizik da zaposleni napusti organizaciju zbog drugih prilika koje ima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sr-Latn-RS" sz="2000" dirty="0">
                <a:solidFill>
                  <a:schemeClr val="tx1"/>
                </a:solidFill>
              </a:rPr>
              <a:t>gubitak uloženog</a:t>
            </a:r>
            <a:r>
              <a:rPr lang="en-GB" sz="2000" dirty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16161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xmlns="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Teorije upravljanja promenama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xmlns="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Le</a:t>
            </a:r>
            <a:r>
              <a:rPr lang="sr-Latn-RS" sz="2800" dirty="0"/>
              <a:t>v</a:t>
            </a:r>
            <a:r>
              <a:rPr lang="en-US" sz="2800" dirty="0"/>
              <a:t>in</a:t>
            </a:r>
            <a:r>
              <a:rPr lang="sr-Latn-RS" sz="2800" dirty="0"/>
              <a:t>ov</a:t>
            </a:r>
            <a:r>
              <a:rPr lang="en-US" sz="2800" dirty="0"/>
              <a:t> (1951) </a:t>
            </a:r>
            <a:r>
              <a:rPr lang="sr-Latn-RS" sz="2800" dirty="0"/>
              <a:t>model promene od tri koraka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 err="1"/>
              <a:t>Koterov</a:t>
            </a:r>
            <a:r>
              <a:rPr lang="en-US" sz="2800" dirty="0"/>
              <a:t> (1995) </a:t>
            </a:r>
            <a:r>
              <a:rPr lang="sr-Latn-RS" sz="2800" dirty="0"/>
              <a:t>model promene od osam koraka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Teorija podsticaja (</a:t>
            </a:r>
            <a:r>
              <a:rPr lang="sr-Latn-RS" sz="2800" dirty="0" err="1"/>
              <a:t>eng</a:t>
            </a:r>
            <a:r>
              <a:rPr lang="sr-Latn-RS" sz="2800" dirty="0"/>
              <a:t>. </a:t>
            </a:r>
            <a:r>
              <a:rPr lang="en-US" sz="2800" dirty="0"/>
              <a:t>Nudge Theory</a:t>
            </a:r>
            <a:r>
              <a:rPr lang="sr-Latn-RS" sz="2800" dirty="0"/>
              <a:t>)</a:t>
            </a:r>
            <a:r>
              <a:rPr lang="en-US" sz="2800" dirty="0"/>
              <a:t> (2008)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Usvajanje kritičke perspektive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153306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1298</TotalTime>
  <Words>1950</Words>
  <Application>Microsoft Office PowerPoint</Application>
  <PresentationFormat>Widescreen</PresentationFormat>
  <Paragraphs>197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 New</vt:lpstr>
      <vt:lpstr>Open Sans</vt:lpstr>
      <vt:lpstr>Open Sans Extrabold</vt:lpstr>
      <vt:lpstr>Open Sans Light</vt:lpstr>
      <vt:lpstr>Trebuchet MS</vt:lpstr>
      <vt:lpstr>Wingdings</vt:lpstr>
      <vt:lpstr>„Office“ tema</vt:lpstr>
      <vt:lpstr>Deo 5 Promene u organizacijama</vt:lpstr>
      <vt:lpstr>Šta je tema danas?</vt:lpstr>
      <vt:lpstr>Šta je upravljanje promenama ?</vt:lpstr>
      <vt:lpstr>Šta je organizacioni razvoj?</vt:lpstr>
      <vt:lpstr>Sličnosti i razlike između upravljanja promenama i organizacionog razvoja</vt:lpstr>
      <vt:lpstr>Razvoj zaposlenih naspram razvoja organizacije</vt:lpstr>
      <vt:lpstr>Hajde da razmislimo!</vt:lpstr>
      <vt:lpstr>Razvoj zaposlenih naspram razvoja organizacije</vt:lpstr>
      <vt:lpstr>Teorije upravljanja promenama</vt:lpstr>
      <vt:lpstr>Kurt Levin – Model od tri koraka (1)</vt:lpstr>
      <vt:lpstr>Kurt Levin – Model od tri koraka (2)</vt:lpstr>
      <vt:lpstr>Kurt Levin – Model od tri koraka (3)</vt:lpstr>
      <vt:lpstr>Džon Koter– Model od osam koraka (1)</vt:lpstr>
      <vt:lpstr>Džon Koter– Model od osam koraka (2)</vt:lpstr>
      <vt:lpstr>Džon Koter– Model od osam koraka (3)</vt:lpstr>
      <vt:lpstr>Hajde da razmislimo!</vt:lpstr>
      <vt:lpstr>Sunstein &amp; Thaler – Teorija podsticaja (1)</vt:lpstr>
      <vt:lpstr>Sunstein &amp; Thaler – Teorija podsticaja (2)</vt:lpstr>
      <vt:lpstr>Sunstein &amp; Thaler – Teorija podsticaja (3)</vt:lpstr>
      <vt:lpstr>Hajde da detaljnije razmotrimo…</vt:lpstr>
      <vt:lpstr>Kritička teorija…šta ona znači za rad na promenama?</vt:lpstr>
      <vt:lpstr>Sažetak</vt:lpstr>
      <vt:lpstr>Rad od kuće</vt:lpstr>
      <vt:lpstr>Reference</vt:lpstr>
      <vt:lpstr>Hvala na pažnji!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165</cp:revision>
  <dcterms:created xsi:type="dcterms:W3CDTF">2020-01-27T22:45:30Z</dcterms:created>
  <dcterms:modified xsi:type="dcterms:W3CDTF">2022-03-13T17:39:20Z</dcterms:modified>
</cp:coreProperties>
</file>