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5" r:id="rId2"/>
    <p:sldId id="286" r:id="rId3"/>
    <p:sldId id="293" r:id="rId4"/>
    <p:sldId id="294" r:id="rId5"/>
    <p:sldId id="295" r:id="rId6"/>
    <p:sldId id="287" r:id="rId7"/>
  </p:sldIdLst>
  <p:sldSz cx="12192000" cy="6858000"/>
  <p:notesSz cx="6889750" cy="100187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" initials="R" lastIdx="1" clrIdx="0">
    <p:extLst>
      <p:ext uri="{19B8F6BF-5375-455C-9EA6-DF929625EA0E}">
        <p15:presenceInfo xmlns:p15="http://schemas.microsoft.com/office/powerpoint/2012/main" userId="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64" autoAdjust="0"/>
  </p:normalViewPr>
  <p:slideViewPr>
    <p:cSldViewPr snapToGrid="0" showGuides="1">
      <p:cViewPr varScale="1">
        <p:scale>
          <a:sx n="103" d="100"/>
          <a:sy n="103" d="100"/>
        </p:scale>
        <p:origin x="138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D2CC101-83B2-4FCF-8E40-64EEF50EDD64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74F2A99-8335-4AAC-9EFD-09FA6B9BBA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12107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0237AD-E37E-4618-A17C-90E9288C5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92" y="3765369"/>
            <a:ext cx="10515600" cy="1092381"/>
          </a:xfrm>
        </p:spPr>
        <p:txBody>
          <a:bodyPr>
            <a:normAutofit fontScale="90000"/>
          </a:bodyPr>
          <a:lstStyle/>
          <a:p>
            <a:r>
              <a:rPr lang="en-GB" sz="6700" noProof="0" dirty="0"/>
              <a:t>Unit 2 Session 3</a:t>
            </a:r>
            <a:br>
              <a:rPr lang="en-GB" sz="6700" noProof="0" dirty="0"/>
            </a:br>
            <a:r>
              <a:rPr lang="en-GB" sz="6700" noProof="0" dirty="0"/>
              <a:t>Cooperation Networks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noProof="0" dirty="0"/>
              <a:t/>
            </a:r>
            <a:br>
              <a:rPr lang="en-GB" noProof="0" dirty="0"/>
            </a:br>
            <a:r>
              <a:rPr lang="en-GB" noProof="0" dirty="0"/>
              <a:t>Examples of regional education and counselling networks</a:t>
            </a:r>
            <a:br>
              <a:rPr lang="en-GB" noProof="0" dirty="0"/>
            </a:br>
            <a:endParaRPr lang="en-GB" noProof="0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74869F2-2345-41FF-9F54-6684B073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513" y="5776151"/>
            <a:ext cx="896520" cy="3151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53511" y="6091333"/>
            <a:ext cx="358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This license lets you (or other party) share, remix, transform, and build upon this material non-commercially, as long as you credit the Connect! project partners and license your new creations under identical terms.</a:t>
            </a:r>
            <a:endParaRPr lang="lt-LT" sz="800" dirty="0"/>
          </a:p>
        </p:txBody>
      </p:sp>
    </p:spTree>
    <p:extLst>
      <p:ext uri="{BB962C8B-B14F-4D97-AF65-F5344CB8AC3E}">
        <p14:creationId xmlns:p14="http://schemas.microsoft.com/office/powerpoint/2010/main" val="380956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CEA9B-BC8C-498B-861F-77EF91D2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755" y="2956338"/>
            <a:ext cx="10504487" cy="684211"/>
          </a:xfrm>
        </p:spPr>
        <p:txBody>
          <a:bodyPr>
            <a:normAutofit fontScale="90000"/>
          </a:bodyPr>
          <a:lstStyle/>
          <a:p>
            <a:r>
              <a:rPr lang="en-GB" noProof="0" dirty="0"/>
              <a:t>Examples of education and counselling cooperation networks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6153C-E661-412C-A7AC-226AF17E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9755" y="3777711"/>
            <a:ext cx="10512425" cy="2313622"/>
          </a:xfrm>
        </p:spPr>
        <p:txBody>
          <a:bodyPr/>
          <a:lstStyle/>
          <a:p>
            <a:r>
              <a:rPr lang="en-GB" noProof="0" dirty="0"/>
              <a:t>The networks being introduced in the following slides operate in Austria. </a:t>
            </a:r>
          </a:p>
          <a:p>
            <a:r>
              <a:rPr lang="en-GB" noProof="0" dirty="0"/>
              <a:t>They are different in their mission and aims. </a:t>
            </a:r>
          </a:p>
          <a:p>
            <a:r>
              <a:rPr lang="en-GB" noProof="0" dirty="0"/>
              <a:t>They consist of a range of partner institutions, offering education and career counselling to their target groups.</a:t>
            </a:r>
          </a:p>
          <a:p>
            <a:r>
              <a:rPr lang="en-GB" noProof="0" dirty="0"/>
              <a:t>The slides just give an overview. Also have a look at the document 2.3.3m.</a:t>
            </a:r>
          </a:p>
          <a:p>
            <a:r>
              <a:rPr lang="en-GB" noProof="0" dirty="0"/>
              <a:t>Do you find similar networks in your region?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C96F76-E243-430E-96C2-3BD52E9D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715928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CEA9B-BC8C-498B-861F-77EF91D2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71" y="2390187"/>
            <a:ext cx="10504487" cy="684211"/>
          </a:xfrm>
        </p:spPr>
        <p:txBody>
          <a:bodyPr>
            <a:normAutofit fontScale="90000"/>
          </a:bodyPr>
          <a:lstStyle/>
          <a:p>
            <a:r>
              <a:rPr lang="en-GB" sz="2400" noProof="0" dirty="0" err="1"/>
              <a:t>Netzwerk</a:t>
            </a:r>
            <a:r>
              <a:rPr lang="en-GB" sz="2400" noProof="0" dirty="0"/>
              <a:t> der </a:t>
            </a:r>
            <a:r>
              <a:rPr lang="en-GB" sz="2400" noProof="0" dirty="0" err="1"/>
              <a:t>Bildungs</a:t>
            </a:r>
            <a:r>
              <a:rPr lang="en-GB" sz="2400" noProof="0" dirty="0"/>
              <a:t>- und </a:t>
            </a:r>
            <a:r>
              <a:rPr lang="en-GB" sz="2400" noProof="0" dirty="0" err="1"/>
              <a:t>Berufsberatung</a:t>
            </a:r>
            <a:r>
              <a:rPr lang="en-GB" sz="2400" noProof="0" dirty="0"/>
              <a:t> NÖ (</a:t>
            </a:r>
            <a:r>
              <a:rPr lang="en-GB" sz="2400" noProof="0" dirty="0" err="1"/>
              <a:t>bbn</a:t>
            </a:r>
            <a:r>
              <a:rPr lang="en-GB" sz="2400" noProof="0" dirty="0"/>
              <a:t>)</a:t>
            </a:r>
            <a:br>
              <a:rPr lang="en-GB" sz="2400" noProof="0" dirty="0"/>
            </a:br>
            <a:r>
              <a:rPr lang="en-GB" sz="2400" noProof="0" dirty="0"/>
              <a:t>(= Network of Education and Career Counselling in Lower Austria)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6153C-E661-412C-A7AC-226AF17E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8113" y="3428999"/>
            <a:ext cx="10512425" cy="2799495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C96F76-E243-430E-96C2-3BD52E9D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55BBDD8C-5A72-47F0-AA2D-16E67FBB1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395123"/>
              </p:ext>
            </p:extLst>
          </p:nvPr>
        </p:nvGraphicFramePr>
        <p:xfrm>
          <a:off x="837291" y="3102927"/>
          <a:ext cx="10594067" cy="2673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776">
                  <a:extLst>
                    <a:ext uri="{9D8B030D-6E8A-4147-A177-3AD203B41FA5}">
                      <a16:colId xmlns:a16="http://schemas.microsoft.com/office/drawing/2014/main" val="1253527014"/>
                    </a:ext>
                  </a:extLst>
                </a:gridCol>
                <a:gridCol w="7958291">
                  <a:extLst>
                    <a:ext uri="{9D8B030D-6E8A-4147-A177-3AD203B41FA5}">
                      <a16:colId xmlns:a16="http://schemas.microsoft.com/office/drawing/2014/main" val="2322824393"/>
                    </a:ext>
                  </a:extLst>
                </a:gridCol>
              </a:tblGrid>
              <a:tr h="540343">
                <a:tc>
                  <a:txBody>
                    <a:bodyPr/>
                    <a:lstStyle/>
                    <a:p>
                      <a:r>
                        <a:rPr lang="de-AT" dirty="0" err="1"/>
                        <a:t>Issues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Features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678476"/>
                  </a:ext>
                </a:extLst>
              </a:tr>
              <a:tr h="512103">
                <a:tc>
                  <a:txBody>
                    <a:bodyPr/>
                    <a:lstStyle/>
                    <a:p>
                      <a:r>
                        <a:rPr lang="de-AT" dirty="0"/>
                        <a:t>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„</a:t>
                      </a:r>
                      <a:r>
                        <a:rPr lang="de-AT" sz="1400" dirty="0" err="1"/>
                        <a:t>We</a:t>
                      </a:r>
                      <a:r>
                        <a:rPr lang="de-AT" sz="1400" dirty="0"/>
                        <a:t> support and </a:t>
                      </a:r>
                      <a:r>
                        <a:rPr lang="de-AT" sz="1400" dirty="0" err="1"/>
                        <a:t>encourage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people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to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better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realize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their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chances</a:t>
                      </a:r>
                      <a:r>
                        <a:rPr lang="de-AT" sz="1400" dirty="0"/>
                        <a:t> in </a:t>
                      </a:r>
                      <a:r>
                        <a:rPr lang="de-AT" sz="1400" dirty="0" err="1"/>
                        <a:t>the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society</a:t>
                      </a:r>
                      <a:r>
                        <a:rPr lang="de-AT" sz="1400" dirty="0"/>
                        <a:t> and at </a:t>
                      </a:r>
                      <a:r>
                        <a:rPr lang="de-AT" sz="1400" dirty="0" err="1"/>
                        <a:t>the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labour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market</a:t>
                      </a:r>
                      <a:r>
                        <a:rPr lang="de-AT" sz="1400" dirty="0"/>
                        <a:t>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781671"/>
                  </a:ext>
                </a:extLst>
              </a:tr>
              <a:tr h="512103">
                <a:tc>
                  <a:txBody>
                    <a:bodyPr/>
                    <a:lstStyle/>
                    <a:p>
                      <a:r>
                        <a:rPr lang="de-AT" dirty="0"/>
                        <a:t>Network </a:t>
                      </a:r>
                      <a:r>
                        <a:rPr lang="de-AT" dirty="0" err="1"/>
                        <a:t>institutions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8 </a:t>
                      </a:r>
                      <a:r>
                        <a:rPr lang="de-AT" sz="1400" dirty="0" err="1"/>
                        <a:t>institutions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with</a:t>
                      </a:r>
                      <a:r>
                        <a:rPr lang="de-AT" sz="1400" dirty="0"/>
                        <a:t> social </a:t>
                      </a:r>
                      <a:r>
                        <a:rPr lang="de-AT" sz="1400" dirty="0" err="1"/>
                        <a:t>impetus</a:t>
                      </a:r>
                      <a:r>
                        <a:rPr lang="de-AT" sz="1400" dirty="0"/>
                        <a:t>, </a:t>
                      </a:r>
                      <a:r>
                        <a:rPr lang="de-AT" sz="1400" dirty="0" err="1"/>
                        <a:t>engaging</a:t>
                      </a:r>
                      <a:r>
                        <a:rPr lang="de-AT" sz="1400" dirty="0"/>
                        <a:t> in Education and Career </a:t>
                      </a:r>
                      <a:r>
                        <a:rPr lang="de-AT" sz="1400" dirty="0" err="1"/>
                        <a:t>Counselling</a:t>
                      </a:r>
                      <a:r>
                        <a:rPr lang="de-AT" sz="1400" dirty="0"/>
                        <a:t> – </a:t>
                      </a:r>
                      <a:r>
                        <a:rPr lang="de-AT" sz="1400" dirty="0" err="1"/>
                        <a:t>services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being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customer-oriented</a:t>
                      </a:r>
                      <a:r>
                        <a:rPr lang="de-AT" sz="1400" dirty="0"/>
                        <a:t>, </a:t>
                      </a:r>
                      <a:r>
                        <a:rPr lang="de-AT" sz="1400" dirty="0" err="1"/>
                        <a:t>confidential</a:t>
                      </a:r>
                      <a:r>
                        <a:rPr lang="de-AT" sz="1400" dirty="0"/>
                        <a:t>, </a:t>
                      </a:r>
                      <a:r>
                        <a:rPr lang="de-AT" sz="1400" dirty="0" err="1"/>
                        <a:t>independent</a:t>
                      </a:r>
                      <a:r>
                        <a:rPr lang="de-AT" sz="1400" dirty="0"/>
                        <a:t> and </a:t>
                      </a:r>
                      <a:r>
                        <a:rPr lang="de-AT" sz="1400" dirty="0" err="1"/>
                        <a:t>free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of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charge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934688"/>
                  </a:ext>
                </a:extLst>
              </a:tr>
              <a:tr h="361484">
                <a:tc>
                  <a:txBody>
                    <a:bodyPr/>
                    <a:lstStyle/>
                    <a:p>
                      <a:r>
                        <a:rPr lang="de-AT" dirty="0"/>
                        <a:t>Initiator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ESF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838716"/>
                  </a:ext>
                </a:extLst>
              </a:tr>
              <a:tr h="361484">
                <a:tc>
                  <a:txBody>
                    <a:bodyPr/>
                    <a:lstStyle/>
                    <a:p>
                      <a:r>
                        <a:rPr lang="de-AT" dirty="0" err="1"/>
                        <a:t>Coordinator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 err="1"/>
                        <a:t>Cooperative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team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from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three</a:t>
                      </a:r>
                      <a:r>
                        <a:rPr lang="de-AT" sz="1400" dirty="0"/>
                        <a:t> network </a:t>
                      </a:r>
                      <a:r>
                        <a:rPr lang="de-AT" sz="1400" dirty="0" err="1"/>
                        <a:t>institutions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25579"/>
                  </a:ext>
                </a:extLst>
              </a:tr>
              <a:tr h="361484">
                <a:tc>
                  <a:txBody>
                    <a:bodyPr/>
                    <a:lstStyle/>
                    <a:p>
                      <a:r>
                        <a:rPr lang="de-AT" dirty="0" err="1"/>
                        <a:t>Beneficiaries</a:t>
                      </a:r>
                      <a:r>
                        <a:rPr lang="de-AT" dirty="0"/>
                        <a:t> and </a:t>
                      </a:r>
                      <a:r>
                        <a:rPr lang="de-AT" dirty="0" err="1"/>
                        <a:t>reach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All </a:t>
                      </a:r>
                      <a:r>
                        <a:rPr lang="de-AT" sz="1400" dirty="0" err="1"/>
                        <a:t>adults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living</a:t>
                      </a:r>
                      <a:r>
                        <a:rPr lang="de-AT" sz="1400" dirty="0"/>
                        <a:t> in </a:t>
                      </a:r>
                      <a:r>
                        <a:rPr lang="de-AT" sz="1400" dirty="0" err="1"/>
                        <a:t>the</a:t>
                      </a:r>
                      <a:r>
                        <a:rPr lang="de-AT" sz="1400" dirty="0"/>
                        <a:t> Austrian Federal State Lower Austria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028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23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CEA9B-BC8C-498B-861F-77EF91D2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71" y="2390187"/>
            <a:ext cx="10504487" cy="684211"/>
          </a:xfrm>
        </p:spPr>
        <p:txBody>
          <a:bodyPr>
            <a:normAutofit fontScale="90000"/>
          </a:bodyPr>
          <a:lstStyle/>
          <a:p>
            <a:r>
              <a:rPr lang="en-GB" sz="2400" noProof="0" dirty="0" err="1"/>
              <a:t>Bildungsnetzwerk</a:t>
            </a:r>
            <a:r>
              <a:rPr lang="en-GB" sz="2400" noProof="0" dirty="0"/>
              <a:t> </a:t>
            </a:r>
            <a:r>
              <a:rPr lang="en-GB" sz="2400" noProof="0" dirty="0" err="1"/>
              <a:t>Steiermark</a:t>
            </a:r>
            <a:r>
              <a:rPr lang="en-GB" sz="2400" noProof="0" dirty="0"/>
              <a:t/>
            </a:r>
            <a:br>
              <a:rPr lang="en-GB" sz="2400" noProof="0" dirty="0"/>
            </a:br>
            <a:r>
              <a:rPr lang="en-GB" sz="2400" noProof="0" dirty="0"/>
              <a:t>(= Network of Education Styria)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6153C-E661-412C-A7AC-226AF17E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8113" y="3428999"/>
            <a:ext cx="10512425" cy="2799495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C96F76-E243-430E-96C2-3BD52E9D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55BBDD8C-5A72-47F0-AA2D-16E67FBB1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320863"/>
              </p:ext>
            </p:extLst>
          </p:nvPr>
        </p:nvGraphicFramePr>
        <p:xfrm>
          <a:off x="837291" y="3102927"/>
          <a:ext cx="10594067" cy="2673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776">
                  <a:extLst>
                    <a:ext uri="{9D8B030D-6E8A-4147-A177-3AD203B41FA5}">
                      <a16:colId xmlns:a16="http://schemas.microsoft.com/office/drawing/2014/main" val="1253527014"/>
                    </a:ext>
                  </a:extLst>
                </a:gridCol>
                <a:gridCol w="7958291">
                  <a:extLst>
                    <a:ext uri="{9D8B030D-6E8A-4147-A177-3AD203B41FA5}">
                      <a16:colId xmlns:a16="http://schemas.microsoft.com/office/drawing/2014/main" val="2322824393"/>
                    </a:ext>
                  </a:extLst>
                </a:gridCol>
              </a:tblGrid>
              <a:tr h="540343">
                <a:tc>
                  <a:txBody>
                    <a:bodyPr/>
                    <a:lstStyle/>
                    <a:p>
                      <a:r>
                        <a:rPr lang="de-AT" dirty="0" err="1"/>
                        <a:t>Issues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Features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678476"/>
                  </a:ext>
                </a:extLst>
              </a:tr>
              <a:tr h="512103">
                <a:tc>
                  <a:txBody>
                    <a:bodyPr/>
                    <a:lstStyle/>
                    <a:p>
                      <a:r>
                        <a:rPr lang="de-AT" dirty="0"/>
                        <a:t>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In </a:t>
                      </a:r>
                      <a:r>
                        <a:rPr lang="de-AT" sz="1400" dirty="0" err="1"/>
                        <a:t>cooperation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with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the</a:t>
                      </a:r>
                      <a:r>
                        <a:rPr lang="de-AT" sz="1400" dirty="0"/>
                        <a:t> adult </a:t>
                      </a:r>
                      <a:r>
                        <a:rPr lang="de-AT" sz="1400" dirty="0" err="1"/>
                        <a:t>education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institutes</a:t>
                      </a:r>
                      <a:r>
                        <a:rPr lang="de-AT" sz="1400" dirty="0"/>
                        <a:t> in Styria, </a:t>
                      </a:r>
                      <a:r>
                        <a:rPr lang="de-AT" sz="1400" dirty="0" err="1"/>
                        <a:t>the</a:t>
                      </a:r>
                      <a:r>
                        <a:rPr lang="de-AT" sz="1400" dirty="0"/>
                        <a:t> network </a:t>
                      </a:r>
                      <a:r>
                        <a:rPr lang="de-AT" sz="1400" dirty="0" err="1"/>
                        <a:t>accomplishes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structures</a:t>
                      </a:r>
                      <a:r>
                        <a:rPr lang="de-AT" sz="1400" dirty="0"/>
                        <a:t> and </a:t>
                      </a:r>
                      <a:r>
                        <a:rPr lang="de-AT" sz="1400" dirty="0" err="1"/>
                        <a:t>offfers</a:t>
                      </a:r>
                      <a:r>
                        <a:rPr lang="de-AT" sz="1400" dirty="0"/>
                        <a:t> , </a:t>
                      </a:r>
                      <a:r>
                        <a:rPr lang="de-AT" sz="1400" dirty="0" err="1"/>
                        <a:t>which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facilitate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access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to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eduacation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781671"/>
                  </a:ext>
                </a:extLst>
              </a:tr>
              <a:tr h="512103">
                <a:tc>
                  <a:txBody>
                    <a:bodyPr/>
                    <a:lstStyle/>
                    <a:p>
                      <a:r>
                        <a:rPr lang="de-AT" dirty="0"/>
                        <a:t>Network </a:t>
                      </a:r>
                      <a:r>
                        <a:rPr lang="de-AT" dirty="0" err="1"/>
                        <a:t>institutions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The network </a:t>
                      </a:r>
                      <a:r>
                        <a:rPr lang="de-AT" sz="1400" dirty="0" err="1"/>
                        <a:t>comprises</a:t>
                      </a:r>
                      <a:r>
                        <a:rPr lang="de-AT" sz="1400" dirty="0"/>
                        <a:t> 82 adult </a:t>
                      </a:r>
                      <a:r>
                        <a:rPr lang="de-AT" sz="1400" dirty="0" err="1"/>
                        <a:t>education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institutions</a:t>
                      </a:r>
                      <a:r>
                        <a:rPr lang="de-AT" sz="1400" dirty="0"/>
                        <a:t> and initiatives </a:t>
                      </a:r>
                      <a:r>
                        <a:rPr lang="de-AT" sz="1400" dirty="0" err="1"/>
                        <a:t>which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engage</a:t>
                      </a:r>
                      <a:r>
                        <a:rPr lang="de-AT" sz="1400" dirty="0"/>
                        <a:t> in </a:t>
                      </a:r>
                      <a:r>
                        <a:rPr lang="de-AT" sz="1400" dirty="0" err="1"/>
                        <a:t>continuing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education</a:t>
                      </a:r>
                      <a:r>
                        <a:rPr lang="de-AT" sz="1400" dirty="0"/>
                        <a:t>, </a:t>
                      </a:r>
                      <a:r>
                        <a:rPr lang="de-AT" sz="1400" dirty="0" err="1"/>
                        <a:t>vocational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education</a:t>
                      </a:r>
                      <a:r>
                        <a:rPr lang="de-AT" sz="1400" dirty="0"/>
                        <a:t> and </a:t>
                      </a:r>
                      <a:r>
                        <a:rPr lang="de-AT" sz="1400" dirty="0" err="1"/>
                        <a:t>training</a:t>
                      </a:r>
                      <a:r>
                        <a:rPr lang="de-AT" sz="1400" dirty="0"/>
                        <a:t>, </a:t>
                      </a:r>
                      <a:r>
                        <a:rPr lang="de-AT" sz="1400" dirty="0" err="1"/>
                        <a:t>career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counselling</a:t>
                      </a:r>
                      <a:r>
                        <a:rPr lang="de-AT" sz="1400" dirty="0"/>
                        <a:t>, social </a:t>
                      </a:r>
                      <a:r>
                        <a:rPr lang="de-AT" sz="1400" dirty="0" err="1"/>
                        <a:t>equity</a:t>
                      </a:r>
                      <a:r>
                        <a:rPr lang="de-AT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934688"/>
                  </a:ext>
                </a:extLst>
              </a:tr>
              <a:tr h="361484">
                <a:tc>
                  <a:txBody>
                    <a:bodyPr/>
                    <a:lstStyle/>
                    <a:p>
                      <a:r>
                        <a:rPr lang="de-AT" dirty="0"/>
                        <a:t>Initiator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 err="1"/>
                        <a:t>Initiated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by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Styrian</a:t>
                      </a:r>
                      <a:r>
                        <a:rPr lang="de-AT" sz="1400" dirty="0"/>
                        <a:t> adult </a:t>
                      </a:r>
                      <a:r>
                        <a:rPr lang="de-AT" sz="1400" dirty="0" err="1"/>
                        <a:t>educaion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institutes</a:t>
                      </a:r>
                      <a:r>
                        <a:rPr lang="de-AT" sz="1400" dirty="0"/>
                        <a:t>, </a:t>
                      </a:r>
                      <a:r>
                        <a:rPr lang="de-AT" sz="1400" dirty="0" err="1"/>
                        <a:t>financed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by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the</a:t>
                      </a:r>
                      <a:r>
                        <a:rPr lang="de-AT" sz="1400" dirty="0"/>
                        <a:t> Federal State Styria – ESF </a:t>
                      </a:r>
                      <a:r>
                        <a:rPr lang="de-AT" sz="1400" dirty="0" err="1"/>
                        <a:t>project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838716"/>
                  </a:ext>
                </a:extLst>
              </a:tr>
              <a:tr h="361484">
                <a:tc>
                  <a:txBody>
                    <a:bodyPr/>
                    <a:lstStyle/>
                    <a:p>
                      <a:r>
                        <a:rPr lang="de-AT" dirty="0" err="1"/>
                        <a:t>Coordinator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 err="1"/>
                        <a:t>Cooperative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team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with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specialized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functions</a:t>
                      </a:r>
                      <a:r>
                        <a:rPr lang="de-AT" sz="1400" dirty="0"/>
                        <a:t>: </a:t>
                      </a:r>
                      <a:r>
                        <a:rPr lang="de-AT" sz="1400" dirty="0" err="1"/>
                        <a:t>director</a:t>
                      </a:r>
                      <a:r>
                        <a:rPr lang="de-AT" sz="1400" dirty="0"/>
                        <a:t>, </a:t>
                      </a:r>
                      <a:r>
                        <a:rPr lang="de-AT" sz="1400" dirty="0" err="1"/>
                        <a:t>area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managers</a:t>
                      </a:r>
                      <a:r>
                        <a:rPr lang="de-AT" sz="1400" dirty="0"/>
                        <a:t>, </a:t>
                      </a:r>
                      <a:r>
                        <a:rPr lang="de-AT" sz="1400" dirty="0" err="1"/>
                        <a:t>communication</a:t>
                      </a:r>
                      <a:r>
                        <a:rPr lang="de-AT" sz="1400" dirty="0"/>
                        <a:t>, </a:t>
                      </a:r>
                      <a:r>
                        <a:rPr lang="de-AT" sz="1400" dirty="0" err="1"/>
                        <a:t>offices</a:t>
                      </a:r>
                      <a:r>
                        <a:rPr lang="de-AT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25579"/>
                  </a:ext>
                </a:extLst>
              </a:tr>
              <a:tr h="361484">
                <a:tc>
                  <a:txBody>
                    <a:bodyPr/>
                    <a:lstStyle/>
                    <a:p>
                      <a:r>
                        <a:rPr lang="de-AT" dirty="0" err="1"/>
                        <a:t>Beneficiaries</a:t>
                      </a:r>
                      <a:r>
                        <a:rPr lang="de-AT" dirty="0"/>
                        <a:t> and </a:t>
                      </a:r>
                      <a:r>
                        <a:rPr lang="de-AT" dirty="0" err="1"/>
                        <a:t>reach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All </a:t>
                      </a:r>
                      <a:r>
                        <a:rPr lang="de-AT" sz="1400" dirty="0" err="1"/>
                        <a:t>adults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living</a:t>
                      </a:r>
                      <a:r>
                        <a:rPr lang="de-AT" sz="1400" dirty="0"/>
                        <a:t> in </a:t>
                      </a:r>
                      <a:r>
                        <a:rPr lang="de-AT" sz="1400" dirty="0" err="1"/>
                        <a:t>the</a:t>
                      </a:r>
                      <a:r>
                        <a:rPr lang="de-AT" sz="1400" dirty="0"/>
                        <a:t> Austrian Federal State Styria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028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65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CEA9B-BC8C-498B-861F-77EF91D2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814" y="2508523"/>
            <a:ext cx="10504487" cy="684211"/>
          </a:xfrm>
        </p:spPr>
        <p:txBody>
          <a:bodyPr>
            <a:normAutofit fontScale="90000"/>
          </a:bodyPr>
          <a:lstStyle/>
          <a:p>
            <a:r>
              <a:rPr lang="en-GB" sz="2400" noProof="0" dirty="0" err="1"/>
              <a:t>Bildungs</a:t>
            </a:r>
            <a:r>
              <a:rPr lang="en-GB" sz="2400" noProof="0" dirty="0"/>
              <a:t>- und </a:t>
            </a:r>
            <a:r>
              <a:rPr lang="en-GB" sz="2400" noProof="0" dirty="0" err="1"/>
              <a:t>Beratungsnetzwerk</a:t>
            </a:r>
            <a:r>
              <a:rPr lang="en-GB" sz="2400" noProof="0" dirty="0"/>
              <a:t> des </a:t>
            </a:r>
            <a:r>
              <a:rPr lang="en-GB" sz="2400" noProof="0" dirty="0" err="1"/>
              <a:t>ibw</a:t>
            </a:r>
            <a:r>
              <a:rPr lang="en-GB" sz="2400" noProof="0" dirty="0"/>
              <a:t> der </a:t>
            </a:r>
            <a:r>
              <a:rPr lang="en-GB" sz="2400" noProof="0" dirty="0" err="1"/>
              <a:t>Wirtschaftskammer</a:t>
            </a:r>
            <a:r>
              <a:rPr lang="en-GB" sz="2400" noProof="0" dirty="0"/>
              <a:t> </a:t>
            </a:r>
            <a:r>
              <a:rPr lang="en-GB" sz="2400" noProof="0" dirty="0" err="1"/>
              <a:t>Österreich</a:t>
            </a:r>
            <a:r>
              <a:rPr lang="en-GB" sz="2400" noProof="0" dirty="0"/>
              <a:t> (= Education and Career Counselling Network of the Austrian Economic Chamber)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6153C-E661-412C-A7AC-226AF17E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8113" y="3428999"/>
            <a:ext cx="10512425" cy="2799495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C96F76-E243-430E-96C2-3BD52E9D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55BBDD8C-5A72-47F0-AA2D-16E67FBB1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110331"/>
              </p:ext>
            </p:extLst>
          </p:nvPr>
        </p:nvGraphicFramePr>
        <p:xfrm>
          <a:off x="837291" y="3192735"/>
          <a:ext cx="10594067" cy="2654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776">
                  <a:extLst>
                    <a:ext uri="{9D8B030D-6E8A-4147-A177-3AD203B41FA5}">
                      <a16:colId xmlns:a16="http://schemas.microsoft.com/office/drawing/2014/main" val="1253527014"/>
                    </a:ext>
                  </a:extLst>
                </a:gridCol>
                <a:gridCol w="7958291">
                  <a:extLst>
                    <a:ext uri="{9D8B030D-6E8A-4147-A177-3AD203B41FA5}">
                      <a16:colId xmlns:a16="http://schemas.microsoft.com/office/drawing/2014/main" val="2322824393"/>
                    </a:ext>
                  </a:extLst>
                </a:gridCol>
              </a:tblGrid>
              <a:tr h="392593">
                <a:tc>
                  <a:txBody>
                    <a:bodyPr/>
                    <a:lstStyle/>
                    <a:p>
                      <a:r>
                        <a:rPr lang="de-AT" dirty="0" err="1"/>
                        <a:t>Issues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Features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678476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r>
                        <a:rPr lang="de-AT" dirty="0"/>
                        <a:t>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Research and </a:t>
                      </a:r>
                      <a:r>
                        <a:rPr lang="de-AT" sz="1400" dirty="0" err="1"/>
                        <a:t>development</a:t>
                      </a:r>
                      <a:r>
                        <a:rPr lang="de-AT" sz="1400" dirty="0"/>
                        <a:t> at </a:t>
                      </a:r>
                      <a:r>
                        <a:rPr lang="de-AT" sz="1400" dirty="0" err="1"/>
                        <a:t>the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interfaces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between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education</a:t>
                      </a:r>
                      <a:r>
                        <a:rPr lang="de-AT" sz="1400" dirty="0"/>
                        <a:t> and </a:t>
                      </a:r>
                      <a:r>
                        <a:rPr lang="de-AT" sz="1400" dirty="0" err="1"/>
                        <a:t>training</a:t>
                      </a:r>
                      <a:r>
                        <a:rPr lang="de-AT" sz="1400" dirty="0"/>
                        <a:t>, </a:t>
                      </a:r>
                      <a:r>
                        <a:rPr lang="de-AT" sz="1400" dirty="0" err="1"/>
                        <a:t>skill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needs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of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businesses</a:t>
                      </a:r>
                      <a:r>
                        <a:rPr lang="de-AT" sz="1400" dirty="0"/>
                        <a:t>, </a:t>
                      </a:r>
                      <a:r>
                        <a:rPr lang="de-AT" sz="1400" dirty="0" err="1"/>
                        <a:t>businesses</a:t>
                      </a:r>
                      <a:r>
                        <a:rPr lang="de-AT" sz="1400" dirty="0"/>
                        <a:t> and </a:t>
                      </a:r>
                      <a:r>
                        <a:rPr lang="de-AT" sz="1400" dirty="0" err="1"/>
                        <a:t>qualifications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781671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r>
                        <a:rPr lang="de-AT" dirty="0"/>
                        <a:t>Network </a:t>
                      </a:r>
                      <a:r>
                        <a:rPr lang="de-AT" dirty="0" err="1"/>
                        <a:t>institutions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3 </a:t>
                      </a:r>
                      <a:r>
                        <a:rPr lang="de-AT" sz="1400" dirty="0" err="1"/>
                        <a:t>institutions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of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the</a:t>
                      </a:r>
                      <a:r>
                        <a:rPr lang="de-AT" sz="1400" dirty="0"/>
                        <a:t> Austrian </a:t>
                      </a:r>
                      <a:r>
                        <a:rPr lang="de-AT" sz="1400" dirty="0" err="1"/>
                        <a:t>Economic</a:t>
                      </a:r>
                      <a:r>
                        <a:rPr lang="de-AT" sz="1400" dirty="0"/>
                        <a:t> Chamber </a:t>
                      </a:r>
                      <a:r>
                        <a:rPr lang="de-AT" sz="1400" dirty="0" err="1"/>
                        <a:t>offering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continuing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education</a:t>
                      </a:r>
                      <a:r>
                        <a:rPr lang="de-AT" sz="1400" dirty="0"/>
                        <a:t> and </a:t>
                      </a:r>
                      <a:r>
                        <a:rPr lang="de-AT" sz="1400" dirty="0" err="1"/>
                        <a:t>training</a:t>
                      </a:r>
                      <a:r>
                        <a:rPr lang="de-AT" sz="1400" dirty="0"/>
                        <a:t>, </a:t>
                      </a:r>
                      <a:r>
                        <a:rPr lang="de-AT" sz="1400" dirty="0" err="1"/>
                        <a:t>career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counselling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as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well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as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specific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services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for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enterprises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934688"/>
                  </a:ext>
                </a:extLst>
              </a:tr>
              <a:tr h="333184">
                <a:tc>
                  <a:txBody>
                    <a:bodyPr/>
                    <a:lstStyle/>
                    <a:p>
                      <a:r>
                        <a:rPr lang="de-AT" dirty="0"/>
                        <a:t>Initiator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 err="1"/>
                        <a:t>Autrian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Economic</a:t>
                      </a:r>
                      <a:r>
                        <a:rPr lang="de-AT" sz="1400" dirty="0"/>
                        <a:t> Chamber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838716"/>
                  </a:ext>
                </a:extLst>
              </a:tr>
              <a:tr h="333184">
                <a:tc>
                  <a:txBody>
                    <a:bodyPr/>
                    <a:lstStyle/>
                    <a:p>
                      <a:r>
                        <a:rPr lang="de-AT" dirty="0" err="1"/>
                        <a:t>Coordinator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 err="1"/>
                        <a:t>Ibw</a:t>
                      </a:r>
                      <a:r>
                        <a:rPr lang="de-AT" sz="1400" dirty="0"/>
                        <a:t> Austria Institute </a:t>
                      </a:r>
                      <a:r>
                        <a:rPr lang="de-AT" sz="1400" dirty="0" err="1"/>
                        <a:t>for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research</a:t>
                      </a:r>
                      <a:r>
                        <a:rPr lang="de-AT" sz="1400" dirty="0"/>
                        <a:t> and </a:t>
                      </a:r>
                      <a:r>
                        <a:rPr lang="de-AT" sz="1400" dirty="0" err="1"/>
                        <a:t>development</a:t>
                      </a:r>
                      <a:r>
                        <a:rPr lang="de-AT" sz="1400" dirty="0"/>
                        <a:t> in VET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25579"/>
                  </a:ext>
                </a:extLst>
              </a:tr>
              <a:tr h="493659">
                <a:tc>
                  <a:txBody>
                    <a:bodyPr/>
                    <a:lstStyle/>
                    <a:p>
                      <a:r>
                        <a:rPr lang="de-AT" dirty="0" err="1"/>
                        <a:t>Beneficiaries</a:t>
                      </a:r>
                      <a:r>
                        <a:rPr lang="de-AT" dirty="0"/>
                        <a:t> and </a:t>
                      </a:r>
                      <a:r>
                        <a:rPr lang="de-AT" dirty="0" err="1"/>
                        <a:t>reach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All Austrian </a:t>
                      </a:r>
                      <a:r>
                        <a:rPr lang="de-AT" sz="1400" dirty="0" err="1"/>
                        <a:t>enterprises</a:t>
                      </a:r>
                      <a:r>
                        <a:rPr lang="de-AT" sz="1400" dirty="0"/>
                        <a:t> and </a:t>
                      </a:r>
                      <a:r>
                        <a:rPr lang="de-AT" sz="1400" dirty="0" err="1"/>
                        <a:t>adults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living</a:t>
                      </a:r>
                      <a:r>
                        <a:rPr lang="de-AT" sz="1400" dirty="0"/>
                        <a:t> in Austria. </a:t>
                      </a:r>
                      <a:r>
                        <a:rPr lang="de-AT" sz="1400" dirty="0" err="1"/>
                        <a:t>Agencies</a:t>
                      </a:r>
                      <a:r>
                        <a:rPr lang="de-AT" sz="1400" dirty="0"/>
                        <a:t> in </a:t>
                      </a:r>
                      <a:r>
                        <a:rPr lang="de-AT" sz="1400" dirty="0" err="1"/>
                        <a:t>every</a:t>
                      </a:r>
                      <a:r>
                        <a:rPr lang="de-AT" sz="1400" dirty="0"/>
                        <a:t> Austrian Federal 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028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2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21766E-C461-44C6-999D-2AF60C111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3821"/>
            <a:ext cx="10515600" cy="2955472"/>
          </a:xfrm>
        </p:spPr>
        <p:txBody>
          <a:bodyPr/>
          <a:lstStyle/>
          <a:p>
            <a:r>
              <a:rPr lang="en-GB" noProof="0" dirty="0"/>
              <a:t>Thank you for your attention.</a:t>
            </a:r>
            <a:br>
              <a:rPr lang="en-GB" noProof="0" dirty="0"/>
            </a:br>
            <a:r>
              <a:rPr lang="en-GB" noProof="0" dirty="0"/>
              <a:t/>
            </a:r>
            <a:br>
              <a:rPr lang="en-GB" noProof="0" dirty="0"/>
            </a:br>
            <a:r>
              <a:rPr lang="en-GB" noProof="0" dirty="0"/>
              <a:t>We are looking forward to your comments and answer your questions.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9F50C51-C445-4F1A-96E0-5965085B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2496307191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28</TotalTime>
  <Words>407</Words>
  <Application>Microsoft Office PowerPoint</Application>
  <PresentationFormat>Widescreen</PresentationFormat>
  <Paragraphs>55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Open Sans</vt:lpstr>
      <vt:lpstr>Open Sans Extrabold</vt:lpstr>
      <vt:lpstr>Open Sans Light</vt:lpstr>
      <vt:lpstr>„Office“ tema</vt:lpstr>
      <vt:lpstr>Unit 2 Session 3 Cooperation Networks  Examples of regional education and counselling networks </vt:lpstr>
      <vt:lpstr>Examples of education and counselling cooperation networks</vt:lpstr>
      <vt:lpstr>Netzwerk der Bildungs- und Berufsberatung NÖ (bbn) (= Network of Education and Career Counselling in Lower Austria)</vt:lpstr>
      <vt:lpstr>Bildungsnetzwerk Steiermark (= Network of Education Styria)</vt:lpstr>
      <vt:lpstr>Bildungs- und Beratungsnetzwerk des ibw der Wirtschaftskammer Österreich (= Education and Career Counselling Network of the Austrian Economic Chamber)</vt:lpstr>
      <vt:lpstr>Thank you for your attention.  We are looking forward to your comments and answer your questions.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Praktikantas</cp:lastModifiedBy>
  <cp:revision>149</cp:revision>
  <cp:lastPrinted>2021-04-21T10:54:37Z</cp:lastPrinted>
  <dcterms:created xsi:type="dcterms:W3CDTF">2020-01-27T22:45:30Z</dcterms:created>
  <dcterms:modified xsi:type="dcterms:W3CDTF">2022-02-21T08:08:27Z</dcterms:modified>
</cp:coreProperties>
</file>