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embeddedFontLst>
    <p:embeddedFont>
      <p:font typeface="Open Sans Light" panose="020B0604020202020204" charset="0"/>
      <p:regular r:id="rId13"/>
      <p:bold r:id="rId14"/>
      <p:italic r:id="rId15"/>
      <p:boldItalic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Open Sans ExtraBold" panose="020B0604020202020204" charset="0"/>
      <p:bold r:id="rId21"/>
      <p:boldItalic r:id="rId22"/>
    </p:embeddedFont>
    <p:embeddedFont>
      <p:font typeface="Open Sans" panose="020B060402020202020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7" roundtripDataSignature="AMtx7miYVGr/GniRISUta2B2cHLEo3RJ3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2" d="100"/>
          <a:sy n="122" d="100"/>
        </p:scale>
        <p:origin x="114" y="1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customschemas.google.com/relationships/presentationmetadata" Target="metadata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Tabelle1!$B$2</c:f>
              <c:strCache>
                <c:ptCount val="1"/>
                <c:pt idx="0">
                  <c:v>CGC sector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Tabelle1!$A$3:$A$8</c:f>
              <c:strCache>
                <c:ptCount val="6"/>
                <c:pt idx="0">
                  <c:v>Austria</c:v>
                </c:pt>
                <c:pt idx="1">
                  <c:v>Germany</c:v>
                </c:pt>
                <c:pt idx="2">
                  <c:v>Greece</c:v>
                </c:pt>
                <c:pt idx="3">
                  <c:v>Italy</c:v>
                </c:pt>
                <c:pt idx="4">
                  <c:v>Netherlands</c:v>
                </c:pt>
                <c:pt idx="5">
                  <c:v>Serbia</c:v>
                </c:pt>
              </c:strCache>
            </c:strRef>
          </c:cat>
          <c:val>
            <c:numRef>
              <c:f>Tabelle1!$B$3:$B$8</c:f>
              <c:numCache>
                <c:formatCode>General</c:formatCode>
                <c:ptCount val="6"/>
                <c:pt idx="0">
                  <c:v>16</c:v>
                </c:pt>
                <c:pt idx="1">
                  <c:v>10</c:v>
                </c:pt>
                <c:pt idx="2">
                  <c:v>10</c:v>
                </c:pt>
                <c:pt idx="3">
                  <c:v>14</c:v>
                </c:pt>
                <c:pt idx="4">
                  <c:v>16</c:v>
                </c:pt>
                <c:pt idx="5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16-48F5-87AD-30095302BA5F}"/>
            </c:ext>
          </c:extLst>
        </c:ser>
        <c:ser>
          <c:idx val="1"/>
          <c:order val="1"/>
          <c:tx>
            <c:strRef>
              <c:f>Tabelle1!$C$2</c:f>
              <c:strCache>
                <c:ptCount val="1"/>
                <c:pt idx="0">
                  <c:v>HRM sector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Tabelle1!$A$3:$A$8</c:f>
              <c:strCache>
                <c:ptCount val="6"/>
                <c:pt idx="0">
                  <c:v>Austria</c:v>
                </c:pt>
                <c:pt idx="1">
                  <c:v>Germany</c:v>
                </c:pt>
                <c:pt idx="2">
                  <c:v>Greece</c:v>
                </c:pt>
                <c:pt idx="3">
                  <c:v>Italy</c:v>
                </c:pt>
                <c:pt idx="4">
                  <c:v>Netherlands</c:v>
                </c:pt>
                <c:pt idx="5">
                  <c:v>Serbia</c:v>
                </c:pt>
              </c:strCache>
            </c:strRef>
          </c:cat>
          <c:val>
            <c:numRef>
              <c:f>Tabelle1!$C$3:$C$8</c:f>
              <c:numCache>
                <c:formatCode>General</c:formatCode>
                <c:ptCount val="6"/>
                <c:pt idx="0">
                  <c:v>16</c:v>
                </c:pt>
                <c:pt idx="1">
                  <c:v>10</c:v>
                </c:pt>
                <c:pt idx="2">
                  <c:v>11</c:v>
                </c:pt>
                <c:pt idx="3">
                  <c:v>15</c:v>
                </c:pt>
                <c:pt idx="4">
                  <c:v>11</c:v>
                </c:pt>
                <c:pt idx="5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716-48F5-87AD-30095302BA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39225480"/>
        <c:axId val="239223512"/>
      </c:barChart>
      <c:catAx>
        <c:axId val="239225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239223512"/>
        <c:crosses val="autoZero"/>
        <c:auto val="1"/>
        <c:lblAlgn val="ctr"/>
        <c:lblOffset val="100"/>
        <c:noMultiLvlLbl val="0"/>
      </c:catAx>
      <c:valAx>
        <c:axId val="239223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239225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'Question 8'!$A$4</c:f>
              <c:strCache>
                <c:ptCount val="1"/>
                <c:pt idx="0">
                  <c:v>AT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cat>
            <c:strRef>
              <c:f>'Question 8'!$B$3:$K$3</c:f>
              <c:strCache>
                <c:ptCount val="10"/>
                <c:pt idx="0">
                  <c:v> Apprentices/trainees</c:v>
                </c:pt>
                <c:pt idx="1">
                  <c:v>New employees</c:v>
                </c:pt>
                <c:pt idx="2">
                  <c:v>Migrants</c:v>
                </c:pt>
                <c:pt idx="3">
                  <c:v>Persons with disabilities</c:v>
                </c:pt>
                <c:pt idx="4">
                  <c:v>Highly talented persons</c:v>
                </c:pt>
                <c:pt idx="5">
                  <c:v>Future managers</c:v>
                </c:pt>
                <c:pt idx="6">
                  <c:v>Employees returning from parents’ leave</c:v>
                </c:pt>
                <c:pt idx="7">
                  <c:v>Elder employees (50+)</c:v>
                </c:pt>
                <c:pt idx="8">
                  <c:v>Employees threatened by dismissal</c:v>
                </c:pt>
                <c:pt idx="9">
                  <c:v>Employees preparing for retirement</c:v>
                </c:pt>
              </c:strCache>
            </c:strRef>
          </c:cat>
          <c:val>
            <c:numRef>
              <c:f>'Question 8'!$B$4:$K$4</c:f>
              <c:numCache>
                <c:formatCode>###0.00</c:formatCode>
                <c:ptCount val="10"/>
                <c:pt idx="0">
                  <c:v>1.84375</c:v>
                </c:pt>
                <c:pt idx="1">
                  <c:v>1.9062499999999996</c:v>
                </c:pt>
                <c:pt idx="2">
                  <c:v>1.9062500000000002</c:v>
                </c:pt>
                <c:pt idx="3">
                  <c:v>1.4374999999999998</c:v>
                </c:pt>
                <c:pt idx="4">
                  <c:v>1.75</c:v>
                </c:pt>
                <c:pt idx="5">
                  <c:v>2.0312499999999991</c:v>
                </c:pt>
                <c:pt idx="6">
                  <c:v>1.75</c:v>
                </c:pt>
                <c:pt idx="7">
                  <c:v>1.6875</c:v>
                </c:pt>
                <c:pt idx="8">
                  <c:v>1.21875</c:v>
                </c:pt>
                <c:pt idx="9">
                  <c:v>0.71875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E01-482C-BDC2-E53B60A891F4}"/>
            </c:ext>
          </c:extLst>
        </c:ser>
        <c:ser>
          <c:idx val="1"/>
          <c:order val="1"/>
          <c:tx>
            <c:strRef>
              <c:f>'Question 8'!$A$5</c:f>
              <c:strCache>
                <c:ptCount val="1"/>
                <c:pt idx="0">
                  <c:v>DE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70C0"/>
              </a:solidFill>
              <a:ln w="9525">
                <a:solidFill>
                  <a:srgbClr val="0070C0"/>
                </a:solidFill>
              </a:ln>
              <a:effectLst/>
            </c:spPr>
          </c:marker>
          <c:cat>
            <c:strRef>
              <c:f>'Question 8'!$B$3:$K$3</c:f>
              <c:strCache>
                <c:ptCount val="10"/>
                <c:pt idx="0">
                  <c:v> Apprentices/trainees</c:v>
                </c:pt>
                <c:pt idx="1">
                  <c:v>New employees</c:v>
                </c:pt>
                <c:pt idx="2">
                  <c:v>Migrants</c:v>
                </c:pt>
                <c:pt idx="3">
                  <c:v>Persons with disabilities</c:v>
                </c:pt>
                <c:pt idx="4">
                  <c:v>Highly talented persons</c:v>
                </c:pt>
                <c:pt idx="5">
                  <c:v>Future managers</c:v>
                </c:pt>
                <c:pt idx="6">
                  <c:v>Employees returning from parents’ leave</c:v>
                </c:pt>
                <c:pt idx="7">
                  <c:v>Elder employees (50+)</c:v>
                </c:pt>
                <c:pt idx="8">
                  <c:v>Employees threatened by dismissal</c:v>
                </c:pt>
                <c:pt idx="9">
                  <c:v>Employees preparing for retirement</c:v>
                </c:pt>
              </c:strCache>
            </c:strRef>
          </c:cat>
          <c:val>
            <c:numRef>
              <c:f>'Question 8'!$B$5:$K$5</c:f>
              <c:numCache>
                <c:formatCode>###0.00</c:formatCode>
                <c:ptCount val="10"/>
                <c:pt idx="0">
                  <c:v>2.2105263157894735</c:v>
                </c:pt>
                <c:pt idx="1">
                  <c:v>2.6500000000000004</c:v>
                </c:pt>
                <c:pt idx="2">
                  <c:v>1.7058823529411762</c:v>
                </c:pt>
                <c:pt idx="3">
                  <c:v>1.6111111111111109</c:v>
                </c:pt>
                <c:pt idx="4">
                  <c:v>2.8888888888888888</c:v>
                </c:pt>
                <c:pt idx="5">
                  <c:v>3</c:v>
                </c:pt>
                <c:pt idx="6">
                  <c:v>1.166666666666667</c:v>
                </c:pt>
                <c:pt idx="7">
                  <c:v>1.5263157894736841</c:v>
                </c:pt>
                <c:pt idx="8">
                  <c:v>1.4210526315789473</c:v>
                </c:pt>
                <c:pt idx="9">
                  <c:v>0.63157894736842113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E01-482C-BDC2-E53B60A891F4}"/>
            </c:ext>
          </c:extLst>
        </c:ser>
        <c:ser>
          <c:idx val="2"/>
          <c:order val="2"/>
          <c:tx>
            <c:strRef>
              <c:f>'Question 8'!$A$6</c:f>
              <c:strCache>
                <c:ptCount val="1"/>
                <c:pt idx="0">
                  <c:v>EL</c:v>
                </c:pt>
              </c:strCache>
            </c:strRef>
          </c:tx>
          <c:spPr>
            <a:ln w="28575" cap="rnd">
              <a:solidFill>
                <a:srgbClr val="92D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92D050"/>
              </a:solidFill>
              <a:ln w="9525">
                <a:solidFill>
                  <a:srgbClr val="92D050"/>
                </a:solidFill>
              </a:ln>
              <a:effectLst/>
            </c:spPr>
          </c:marker>
          <c:cat>
            <c:strRef>
              <c:f>'Question 8'!$B$3:$K$3</c:f>
              <c:strCache>
                <c:ptCount val="10"/>
                <c:pt idx="0">
                  <c:v> Apprentices/trainees</c:v>
                </c:pt>
                <c:pt idx="1">
                  <c:v>New employees</c:v>
                </c:pt>
                <c:pt idx="2">
                  <c:v>Migrants</c:v>
                </c:pt>
                <c:pt idx="3">
                  <c:v>Persons with disabilities</c:v>
                </c:pt>
                <c:pt idx="4">
                  <c:v>Highly talented persons</c:v>
                </c:pt>
                <c:pt idx="5">
                  <c:v>Future managers</c:v>
                </c:pt>
                <c:pt idx="6">
                  <c:v>Employees returning from parents’ leave</c:v>
                </c:pt>
                <c:pt idx="7">
                  <c:v>Elder employees (50+)</c:v>
                </c:pt>
                <c:pt idx="8">
                  <c:v>Employees threatened by dismissal</c:v>
                </c:pt>
                <c:pt idx="9">
                  <c:v>Employees preparing for retirement</c:v>
                </c:pt>
              </c:strCache>
            </c:strRef>
          </c:cat>
          <c:val>
            <c:numRef>
              <c:f>'Question 8'!$B$6:$K$6</c:f>
              <c:numCache>
                <c:formatCode>###0.00</c:formatCode>
                <c:ptCount val="10"/>
                <c:pt idx="0">
                  <c:v>1.7619047619047616</c:v>
                </c:pt>
                <c:pt idx="1">
                  <c:v>1.8571428571428572</c:v>
                </c:pt>
                <c:pt idx="2">
                  <c:v>0.57142857142857151</c:v>
                </c:pt>
                <c:pt idx="3">
                  <c:v>0.90476190476190488</c:v>
                </c:pt>
                <c:pt idx="4">
                  <c:v>1.5714285714285721</c:v>
                </c:pt>
                <c:pt idx="5">
                  <c:v>1.5238095238095237</c:v>
                </c:pt>
                <c:pt idx="6">
                  <c:v>0.76190476190476197</c:v>
                </c:pt>
                <c:pt idx="7">
                  <c:v>1.0000000000000002</c:v>
                </c:pt>
                <c:pt idx="8">
                  <c:v>0.95238095238095233</c:v>
                </c:pt>
                <c:pt idx="9">
                  <c:v>0.66666666666666674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E01-482C-BDC2-E53B60A891F4}"/>
            </c:ext>
          </c:extLst>
        </c:ser>
        <c:ser>
          <c:idx val="3"/>
          <c:order val="3"/>
          <c:tx>
            <c:strRef>
              <c:f>'Question 8'!$A$7</c:f>
              <c:strCache>
                <c:ptCount val="1"/>
                <c:pt idx="0">
                  <c:v>IT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C000"/>
              </a:solidFill>
              <a:ln w="9525">
                <a:solidFill>
                  <a:srgbClr val="FFC000"/>
                </a:solidFill>
              </a:ln>
              <a:effectLst/>
            </c:spPr>
          </c:marker>
          <c:cat>
            <c:strRef>
              <c:f>'Question 8'!$B$3:$K$3</c:f>
              <c:strCache>
                <c:ptCount val="10"/>
                <c:pt idx="0">
                  <c:v> Apprentices/trainees</c:v>
                </c:pt>
                <c:pt idx="1">
                  <c:v>New employees</c:v>
                </c:pt>
                <c:pt idx="2">
                  <c:v>Migrants</c:v>
                </c:pt>
                <c:pt idx="3">
                  <c:v>Persons with disabilities</c:v>
                </c:pt>
                <c:pt idx="4">
                  <c:v>Highly talented persons</c:v>
                </c:pt>
                <c:pt idx="5">
                  <c:v>Future managers</c:v>
                </c:pt>
                <c:pt idx="6">
                  <c:v>Employees returning from parents’ leave</c:v>
                </c:pt>
                <c:pt idx="7">
                  <c:v>Elder employees (50+)</c:v>
                </c:pt>
                <c:pt idx="8">
                  <c:v>Employees threatened by dismissal</c:v>
                </c:pt>
                <c:pt idx="9">
                  <c:v>Employees preparing for retirement</c:v>
                </c:pt>
              </c:strCache>
            </c:strRef>
          </c:cat>
          <c:val>
            <c:numRef>
              <c:f>'Question 8'!$B$7:$K$7</c:f>
              <c:numCache>
                <c:formatCode>###0.00</c:formatCode>
                <c:ptCount val="10"/>
                <c:pt idx="0">
                  <c:v>1.9999999999999998</c:v>
                </c:pt>
                <c:pt idx="1">
                  <c:v>1.8620689655172413</c:v>
                </c:pt>
                <c:pt idx="2">
                  <c:v>0.86206896551724133</c:v>
                </c:pt>
                <c:pt idx="3">
                  <c:v>0.93103448275862066</c:v>
                </c:pt>
                <c:pt idx="4">
                  <c:v>1.8275862068965514</c:v>
                </c:pt>
                <c:pt idx="5">
                  <c:v>1.9310344827586208</c:v>
                </c:pt>
                <c:pt idx="6">
                  <c:v>1.1379310344827587</c:v>
                </c:pt>
                <c:pt idx="7">
                  <c:v>1.482758620689655</c:v>
                </c:pt>
                <c:pt idx="8">
                  <c:v>0.89655172413793094</c:v>
                </c:pt>
                <c:pt idx="9">
                  <c:v>0.7586206896551726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E01-482C-BDC2-E53B60A891F4}"/>
            </c:ext>
          </c:extLst>
        </c:ser>
        <c:ser>
          <c:idx val="4"/>
          <c:order val="4"/>
          <c:tx>
            <c:strRef>
              <c:f>'Question 8'!$A$8</c:f>
              <c:strCache>
                <c:ptCount val="1"/>
                <c:pt idx="0">
                  <c:v>NL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strRef>
              <c:f>'Question 8'!$B$3:$K$3</c:f>
              <c:strCache>
                <c:ptCount val="10"/>
                <c:pt idx="0">
                  <c:v> Apprentices/trainees</c:v>
                </c:pt>
                <c:pt idx="1">
                  <c:v>New employees</c:v>
                </c:pt>
                <c:pt idx="2">
                  <c:v>Migrants</c:v>
                </c:pt>
                <c:pt idx="3">
                  <c:v>Persons with disabilities</c:v>
                </c:pt>
                <c:pt idx="4">
                  <c:v>Highly talented persons</c:v>
                </c:pt>
                <c:pt idx="5">
                  <c:v>Future managers</c:v>
                </c:pt>
                <c:pt idx="6">
                  <c:v>Employees returning from parents’ leave</c:v>
                </c:pt>
                <c:pt idx="7">
                  <c:v>Elder employees (50+)</c:v>
                </c:pt>
                <c:pt idx="8">
                  <c:v>Employees threatened by dismissal</c:v>
                </c:pt>
                <c:pt idx="9">
                  <c:v>Employees preparing for retirement</c:v>
                </c:pt>
              </c:strCache>
            </c:strRef>
          </c:cat>
          <c:val>
            <c:numRef>
              <c:f>'Question 8'!$B$8:$K$8</c:f>
              <c:numCache>
                <c:formatCode>###0.00</c:formatCode>
                <c:ptCount val="10"/>
                <c:pt idx="0">
                  <c:v>1.4814814814814816</c:v>
                </c:pt>
                <c:pt idx="1">
                  <c:v>1.6296296296296295</c:v>
                </c:pt>
                <c:pt idx="2">
                  <c:v>1.3703703703703705</c:v>
                </c:pt>
                <c:pt idx="3">
                  <c:v>2.407407407407407</c:v>
                </c:pt>
                <c:pt idx="4">
                  <c:v>1.1481481481481486</c:v>
                </c:pt>
                <c:pt idx="5">
                  <c:v>1.4444444444444442</c:v>
                </c:pt>
                <c:pt idx="6">
                  <c:v>1.1111111111111114</c:v>
                </c:pt>
                <c:pt idx="7">
                  <c:v>1.8148148148148149</c:v>
                </c:pt>
                <c:pt idx="8">
                  <c:v>1.7037037037037037</c:v>
                </c:pt>
                <c:pt idx="9">
                  <c:v>1.2592592592592593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FE01-482C-BDC2-E53B60A891F4}"/>
            </c:ext>
          </c:extLst>
        </c:ser>
        <c:ser>
          <c:idx val="5"/>
          <c:order val="5"/>
          <c:tx>
            <c:strRef>
              <c:f>'Question 8'!$A$9</c:f>
              <c:strCache>
                <c:ptCount val="1"/>
                <c:pt idx="0">
                  <c:v>SR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strRef>
              <c:f>'Question 8'!$B$3:$K$3</c:f>
              <c:strCache>
                <c:ptCount val="10"/>
                <c:pt idx="0">
                  <c:v> Apprentices/trainees</c:v>
                </c:pt>
                <c:pt idx="1">
                  <c:v>New employees</c:v>
                </c:pt>
                <c:pt idx="2">
                  <c:v>Migrants</c:v>
                </c:pt>
                <c:pt idx="3">
                  <c:v>Persons with disabilities</c:v>
                </c:pt>
                <c:pt idx="4">
                  <c:v>Highly talented persons</c:v>
                </c:pt>
                <c:pt idx="5">
                  <c:v>Future managers</c:v>
                </c:pt>
                <c:pt idx="6">
                  <c:v>Employees returning from parents’ leave</c:v>
                </c:pt>
                <c:pt idx="7">
                  <c:v>Elder employees (50+)</c:v>
                </c:pt>
                <c:pt idx="8">
                  <c:v>Employees threatened by dismissal</c:v>
                </c:pt>
                <c:pt idx="9">
                  <c:v>Employees preparing for retirement</c:v>
                </c:pt>
              </c:strCache>
            </c:strRef>
          </c:cat>
          <c:val>
            <c:numRef>
              <c:f>'Question 8'!$B$9:$K$9</c:f>
              <c:numCache>
                <c:formatCode>###0.00</c:formatCode>
                <c:ptCount val="10"/>
                <c:pt idx="0">
                  <c:v>1.9999999999999998</c:v>
                </c:pt>
                <c:pt idx="1">
                  <c:v>2.074074074074074</c:v>
                </c:pt>
                <c:pt idx="2">
                  <c:v>0.14814814814814817</c:v>
                </c:pt>
                <c:pt idx="3">
                  <c:v>0.59259259259259256</c:v>
                </c:pt>
                <c:pt idx="4">
                  <c:v>2.1481481481481484</c:v>
                </c:pt>
                <c:pt idx="5">
                  <c:v>2.1851851851851856</c:v>
                </c:pt>
                <c:pt idx="6">
                  <c:v>1.2222222222222223</c:v>
                </c:pt>
                <c:pt idx="7">
                  <c:v>0.92592592592592615</c:v>
                </c:pt>
                <c:pt idx="8">
                  <c:v>1.4444444444444444</c:v>
                </c:pt>
                <c:pt idx="9">
                  <c:v>0.59259259259259245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FE01-482C-BDC2-E53B60A891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2779168"/>
        <c:axId val="342779824"/>
      </c:lineChart>
      <c:catAx>
        <c:axId val="342779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342779824"/>
        <c:crosses val="autoZero"/>
        <c:auto val="1"/>
        <c:lblAlgn val="ctr"/>
        <c:lblOffset val="100"/>
        <c:noMultiLvlLbl val="0"/>
      </c:catAx>
      <c:valAx>
        <c:axId val="342779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342779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'Question 9'!$A$4</c:f>
              <c:strCache>
                <c:ptCount val="1"/>
                <c:pt idx="0">
                  <c:v>AT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cat>
            <c:strRef>
              <c:f>'Question 9'!$B$3:$F$3</c:f>
              <c:strCache>
                <c:ptCount val="5"/>
                <c:pt idx="0">
                  <c:v>Further education &amp; training</c:v>
                </c:pt>
                <c:pt idx="1">
                  <c:v>Career planning</c:v>
                </c:pt>
                <c:pt idx="2">
                  <c:v>Learning &amp; performance problems</c:v>
                </c:pt>
                <c:pt idx="3">
                  <c:v>Team problems</c:v>
                </c:pt>
                <c:pt idx="4">
                  <c:v>Personal problems</c:v>
                </c:pt>
              </c:strCache>
            </c:strRef>
          </c:cat>
          <c:val>
            <c:numRef>
              <c:f>'Question 9'!$B$4:$F$4</c:f>
              <c:numCache>
                <c:formatCode>###0.00</c:formatCode>
                <c:ptCount val="5"/>
                <c:pt idx="0">
                  <c:v>3.34375</c:v>
                </c:pt>
                <c:pt idx="1">
                  <c:v>2.5312499999999996</c:v>
                </c:pt>
                <c:pt idx="2">
                  <c:v>1.9687499999999996</c:v>
                </c:pt>
                <c:pt idx="3">
                  <c:v>2.34375</c:v>
                </c:pt>
                <c:pt idx="4">
                  <c:v>2.46875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F4C-49B0-808F-66B7560A0D13}"/>
            </c:ext>
          </c:extLst>
        </c:ser>
        <c:ser>
          <c:idx val="1"/>
          <c:order val="1"/>
          <c:tx>
            <c:strRef>
              <c:f>'Question 9'!$A$5</c:f>
              <c:strCache>
                <c:ptCount val="1"/>
                <c:pt idx="0">
                  <c:v>DE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70C0"/>
              </a:solidFill>
              <a:ln w="9525">
                <a:solidFill>
                  <a:srgbClr val="0070C0"/>
                </a:solidFill>
              </a:ln>
              <a:effectLst/>
            </c:spPr>
          </c:marker>
          <c:cat>
            <c:strRef>
              <c:f>'Question 9'!$B$3:$F$3</c:f>
              <c:strCache>
                <c:ptCount val="5"/>
                <c:pt idx="0">
                  <c:v>Further education &amp; training</c:v>
                </c:pt>
                <c:pt idx="1">
                  <c:v>Career planning</c:v>
                </c:pt>
                <c:pt idx="2">
                  <c:v>Learning &amp; performance problems</c:v>
                </c:pt>
                <c:pt idx="3">
                  <c:v>Team problems</c:v>
                </c:pt>
                <c:pt idx="4">
                  <c:v>Personal problems</c:v>
                </c:pt>
              </c:strCache>
            </c:strRef>
          </c:cat>
          <c:val>
            <c:numRef>
              <c:f>'Question 9'!$B$5:$F$5</c:f>
              <c:numCache>
                <c:formatCode>###0.00</c:formatCode>
                <c:ptCount val="5"/>
                <c:pt idx="0">
                  <c:v>3.65</c:v>
                </c:pt>
                <c:pt idx="1">
                  <c:v>2.7500000000000004</c:v>
                </c:pt>
                <c:pt idx="2">
                  <c:v>1.9473684210526321</c:v>
                </c:pt>
                <c:pt idx="3">
                  <c:v>1.9444444444444442</c:v>
                </c:pt>
                <c:pt idx="4">
                  <c:v>0.7777777777777779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F4C-49B0-808F-66B7560A0D13}"/>
            </c:ext>
          </c:extLst>
        </c:ser>
        <c:ser>
          <c:idx val="2"/>
          <c:order val="2"/>
          <c:tx>
            <c:strRef>
              <c:f>'Question 9'!$A$6</c:f>
              <c:strCache>
                <c:ptCount val="1"/>
                <c:pt idx="0">
                  <c:v>EL</c:v>
                </c:pt>
              </c:strCache>
            </c:strRef>
          </c:tx>
          <c:spPr>
            <a:ln w="28575" cap="rnd">
              <a:solidFill>
                <a:srgbClr val="92D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92D050"/>
              </a:solidFill>
              <a:ln w="9525">
                <a:solidFill>
                  <a:srgbClr val="92D050"/>
                </a:solidFill>
              </a:ln>
              <a:effectLst/>
            </c:spPr>
          </c:marker>
          <c:cat>
            <c:strRef>
              <c:f>'Question 9'!$B$3:$F$3</c:f>
              <c:strCache>
                <c:ptCount val="5"/>
                <c:pt idx="0">
                  <c:v>Further education &amp; training</c:v>
                </c:pt>
                <c:pt idx="1">
                  <c:v>Career planning</c:v>
                </c:pt>
                <c:pt idx="2">
                  <c:v>Learning &amp; performance problems</c:v>
                </c:pt>
                <c:pt idx="3">
                  <c:v>Team problems</c:v>
                </c:pt>
                <c:pt idx="4">
                  <c:v>Personal problems</c:v>
                </c:pt>
              </c:strCache>
            </c:strRef>
          </c:cat>
          <c:val>
            <c:numRef>
              <c:f>'Question 9'!$B$6:$F$6</c:f>
              <c:numCache>
                <c:formatCode>###0.00</c:formatCode>
                <c:ptCount val="5"/>
                <c:pt idx="0">
                  <c:v>2.7142857142857144</c:v>
                </c:pt>
                <c:pt idx="1">
                  <c:v>2.0952380952380945</c:v>
                </c:pt>
                <c:pt idx="2">
                  <c:v>2.4285714285714284</c:v>
                </c:pt>
                <c:pt idx="3">
                  <c:v>2.7142857142857144</c:v>
                </c:pt>
                <c:pt idx="4">
                  <c:v>1.9523809523809528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F4C-49B0-808F-66B7560A0D13}"/>
            </c:ext>
          </c:extLst>
        </c:ser>
        <c:ser>
          <c:idx val="3"/>
          <c:order val="3"/>
          <c:tx>
            <c:strRef>
              <c:f>'Question 9'!$A$7</c:f>
              <c:strCache>
                <c:ptCount val="1"/>
                <c:pt idx="0">
                  <c:v>IT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C000"/>
              </a:solidFill>
              <a:ln w="9525">
                <a:solidFill>
                  <a:srgbClr val="FFC000"/>
                </a:solidFill>
              </a:ln>
              <a:effectLst/>
            </c:spPr>
          </c:marker>
          <c:cat>
            <c:strRef>
              <c:f>'Question 9'!$B$3:$F$3</c:f>
              <c:strCache>
                <c:ptCount val="5"/>
                <c:pt idx="0">
                  <c:v>Further education &amp; training</c:v>
                </c:pt>
                <c:pt idx="1">
                  <c:v>Career planning</c:v>
                </c:pt>
                <c:pt idx="2">
                  <c:v>Learning &amp; performance problems</c:v>
                </c:pt>
                <c:pt idx="3">
                  <c:v>Team problems</c:v>
                </c:pt>
                <c:pt idx="4">
                  <c:v>Personal problems</c:v>
                </c:pt>
              </c:strCache>
            </c:strRef>
          </c:cat>
          <c:val>
            <c:numRef>
              <c:f>'Question 9'!$B$7:$F$7</c:f>
              <c:numCache>
                <c:formatCode>###0.00</c:formatCode>
                <c:ptCount val="5"/>
                <c:pt idx="0">
                  <c:v>2.8965517241379306</c:v>
                </c:pt>
                <c:pt idx="1">
                  <c:v>2.3448275862068959</c:v>
                </c:pt>
                <c:pt idx="2">
                  <c:v>2.7931034482758625</c:v>
                </c:pt>
                <c:pt idx="3">
                  <c:v>2.6896551724137936</c:v>
                </c:pt>
                <c:pt idx="4">
                  <c:v>2.6206896551724141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F4C-49B0-808F-66B7560A0D13}"/>
            </c:ext>
          </c:extLst>
        </c:ser>
        <c:ser>
          <c:idx val="4"/>
          <c:order val="4"/>
          <c:tx>
            <c:strRef>
              <c:f>'Question 9'!$A$8</c:f>
              <c:strCache>
                <c:ptCount val="1"/>
                <c:pt idx="0">
                  <c:v>NL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strRef>
              <c:f>'Question 9'!$B$3:$F$3</c:f>
              <c:strCache>
                <c:ptCount val="5"/>
                <c:pt idx="0">
                  <c:v>Further education &amp; training</c:v>
                </c:pt>
                <c:pt idx="1">
                  <c:v>Career planning</c:v>
                </c:pt>
                <c:pt idx="2">
                  <c:v>Learning &amp; performance problems</c:v>
                </c:pt>
                <c:pt idx="3">
                  <c:v>Team problems</c:v>
                </c:pt>
                <c:pt idx="4">
                  <c:v>Personal problems</c:v>
                </c:pt>
              </c:strCache>
            </c:strRef>
          </c:cat>
          <c:val>
            <c:numRef>
              <c:f>'Question 9'!$B$8:$F$8</c:f>
              <c:numCache>
                <c:formatCode>###0.00</c:formatCode>
                <c:ptCount val="5"/>
                <c:pt idx="0">
                  <c:v>2.8148148148148149</c:v>
                </c:pt>
                <c:pt idx="1">
                  <c:v>2.6296296296296298</c:v>
                </c:pt>
                <c:pt idx="2">
                  <c:v>2.592592592592593</c:v>
                </c:pt>
                <c:pt idx="3">
                  <c:v>2.1851851851851856</c:v>
                </c:pt>
                <c:pt idx="4">
                  <c:v>3.2222222222222219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0F4C-49B0-808F-66B7560A0D13}"/>
            </c:ext>
          </c:extLst>
        </c:ser>
        <c:ser>
          <c:idx val="5"/>
          <c:order val="5"/>
          <c:tx>
            <c:strRef>
              <c:f>'Question 9'!$A$9</c:f>
              <c:strCache>
                <c:ptCount val="1"/>
                <c:pt idx="0">
                  <c:v>SR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strRef>
              <c:f>'Question 9'!$B$3:$F$3</c:f>
              <c:strCache>
                <c:ptCount val="5"/>
                <c:pt idx="0">
                  <c:v>Further education &amp; training</c:v>
                </c:pt>
                <c:pt idx="1">
                  <c:v>Career planning</c:v>
                </c:pt>
                <c:pt idx="2">
                  <c:v>Learning &amp; performance problems</c:v>
                </c:pt>
                <c:pt idx="3">
                  <c:v>Team problems</c:v>
                </c:pt>
                <c:pt idx="4">
                  <c:v>Personal problems</c:v>
                </c:pt>
              </c:strCache>
            </c:strRef>
          </c:cat>
          <c:val>
            <c:numRef>
              <c:f>'Question 9'!$B$9:$F$9</c:f>
              <c:numCache>
                <c:formatCode>###0.00</c:formatCode>
                <c:ptCount val="5"/>
                <c:pt idx="0">
                  <c:v>2.2962962962962963</c:v>
                </c:pt>
                <c:pt idx="1">
                  <c:v>2.1851851851851856</c:v>
                </c:pt>
                <c:pt idx="2">
                  <c:v>2.333333333333333</c:v>
                </c:pt>
                <c:pt idx="3">
                  <c:v>2.2962962962962958</c:v>
                </c:pt>
                <c:pt idx="4">
                  <c:v>1.9629629629629626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0F4C-49B0-808F-66B7560A0D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1015064"/>
        <c:axId val="341014080"/>
      </c:lineChart>
      <c:catAx>
        <c:axId val="341015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341014080"/>
        <c:crosses val="autoZero"/>
        <c:auto val="1"/>
        <c:lblAlgn val="ctr"/>
        <c:lblOffset val="100"/>
        <c:noMultiLvlLbl val="0"/>
      </c:catAx>
      <c:valAx>
        <c:axId val="3410140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341015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Question14!$B$3</c:f>
              <c:strCache>
                <c:ptCount val="1"/>
                <c:pt idx="0">
                  <c:v>CGC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Question14!$A$4:$A$9</c:f>
              <c:strCache>
                <c:ptCount val="6"/>
                <c:pt idx="0">
                  <c:v>Further information</c:v>
                </c:pt>
                <c:pt idx="1">
                  <c:v>Exchange of experience</c:v>
                </c:pt>
                <c:pt idx="2">
                  <c:v>Learn about best practice examples</c:v>
                </c:pt>
                <c:pt idx="3">
                  <c:v>Cooperation for special purpose</c:v>
                </c:pt>
                <c:pt idx="4">
                  <c:v>Learning from each other</c:v>
                </c:pt>
                <c:pt idx="5">
                  <c:v>Attending joint seminars/workshops/trainings</c:v>
                </c:pt>
              </c:strCache>
            </c:strRef>
          </c:cat>
          <c:val>
            <c:numRef>
              <c:f>Question14!$B$4:$B$9</c:f>
              <c:numCache>
                <c:formatCode>###0.00</c:formatCode>
                <c:ptCount val="6"/>
                <c:pt idx="0">
                  <c:v>3.2933333333333343</c:v>
                </c:pt>
                <c:pt idx="1">
                  <c:v>3.3421052631578951</c:v>
                </c:pt>
                <c:pt idx="2">
                  <c:v>3.2631578947368434</c:v>
                </c:pt>
                <c:pt idx="3">
                  <c:v>3.1184210526315788</c:v>
                </c:pt>
                <c:pt idx="4">
                  <c:v>3.2368421052631584</c:v>
                </c:pt>
                <c:pt idx="5">
                  <c:v>2.9210526315789473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D7D-4F1B-ADD9-4918E963BFD9}"/>
            </c:ext>
          </c:extLst>
        </c:ser>
        <c:ser>
          <c:idx val="1"/>
          <c:order val="1"/>
          <c:tx>
            <c:strRef>
              <c:f>Question14!$C$3</c:f>
              <c:strCache>
                <c:ptCount val="1"/>
                <c:pt idx="0">
                  <c:v>HRM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Question14!$A$4:$A$9</c:f>
              <c:strCache>
                <c:ptCount val="6"/>
                <c:pt idx="0">
                  <c:v>Further information</c:v>
                </c:pt>
                <c:pt idx="1">
                  <c:v>Exchange of experience</c:v>
                </c:pt>
                <c:pt idx="2">
                  <c:v>Learn about best practice examples</c:v>
                </c:pt>
                <c:pt idx="3">
                  <c:v>Cooperation for special purpose</c:v>
                </c:pt>
                <c:pt idx="4">
                  <c:v>Learning from each other</c:v>
                </c:pt>
                <c:pt idx="5">
                  <c:v>Attending joint seminars/workshops/trainings</c:v>
                </c:pt>
              </c:strCache>
            </c:strRef>
          </c:cat>
          <c:val>
            <c:numRef>
              <c:f>Question14!$C$4:$C$9</c:f>
              <c:numCache>
                <c:formatCode>###0.00</c:formatCode>
                <c:ptCount val="6"/>
                <c:pt idx="0">
                  <c:v>2.6666666666666674</c:v>
                </c:pt>
                <c:pt idx="1">
                  <c:v>3.1538461538461537</c:v>
                </c:pt>
                <c:pt idx="2">
                  <c:v>3.0506329113924058</c:v>
                </c:pt>
                <c:pt idx="3">
                  <c:v>2.6329113924050631</c:v>
                </c:pt>
                <c:pt idx="4">
                  <c:v>3.0128205128205128</c:v>
                </c:pt>
                <c:pt idx="5">
                  <c:v>2.2051282051282044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D7D-4F1B-ADD9-4918E963BF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49292352"/>
        <c:axId val="449286120"/>
      </c:lineChart>
      <c:catAx>
        <c:axId val="449292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449286120"/>
        <c:crosses val="autoZero"/>
        <c:auto val="1"/>
        <c:lblAlgn val="ctr"/>
        <c:lblOffset val="100"/>
        <c:noMultiLvlLbl val="0"/>
      </c:catAx>
      <c:valAx>
        <c:axId val="449286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449292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lt-L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vadinimo skaidrė" type="title">
  <p:cSld name="TITLE">
    <p:bg>
      <p:bgPr>
        <a:solidFill>
          <a:schemeClr val="lt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12"/>
          <p:cNvPicPr preferRelativeResize="0"/>
          <p:nvPr/>
        </p:nvPicPr>
        <p:blipFill rotWithShape="1">
          <a:blip r:embed="rId2">
            <a:alphaModFix/>
          </a:blip>
          <a:srcRect t="10089" b="23357"/>
          <a:stretch/>
        </p:blipFill>
        <p:spPr>
          <a:xfrm rot="10800000">
            <a:off x="0" y="0"/>
            <a:ext cx="12192004" cy="5408613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12"/>
          <p:cNvSpPr txBox="1">
            <a:spLocks noGrp="1"/>
          </p:cNvSpPr>
          <p:nvPr>
            <p:ph type="ctrTitle"/>
          </p:nvPr>
        </p:nvSpPr>
        <p:spPr>
          <a:xfrm>
            <a:off x="845820" y="924243"/>
            <a:ext cx="10058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Open Sans ExtraBold"/>
              <a:buNone/>
              <a:defRPr sz="6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2"/>
          <p:cNvSpPr txBox="1">
            <a:spLocks noGrp="1"/>
          </p:cNvSpPr>
          <p:nvPr>
            <p:ph type="subTitle" idx="1"/>
          </p:nvPr>
        </p:nvSpPr>
        <p:spPr>
          <a:xfrm>
            <a:off x="845820" y="3434398"/>
            <a:ext cx="100584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veikslėlis ir antraštė">
  <p:cSld name="Paveikslėlis ir antraštė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1"/>
          <p:cNvSpPr txBox="1">
            <a:spLocks noGrp="1"/>
          </p:cNvSpPr>
          <p:nvPr>
            <p:ph type="title"/>
          </p:nvPr>
        </p:nvSpPr>
        <p:spPr>
          <a:xfrm>
            <a:off x="838200" y="765175"/>
            <a:ext cx="10515600" cy="781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1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1"/>
          <p:cNvSpPr txBox="1">
            <a:spLocks noGrp="1"/>
          </p:cNvSpPr>
          <p:nvPr>
            <p:ph type="body" idx="1"/>
          </p:nvPr>
        </p:nvSpPr>
        <p:spPr>
          <a:xfrm>
            <a:off x="1370011" y="1825625"/>
            <a:ext cx="4558349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21"/>
          <p:cNvSpPr txBox="1">
            <a:spLocks noGrp="1"/>
          </p:cNvSpPr>
          <p:nvPr>
            <p:ph type="body" idx="2"/>
          </p:nvPr>
        </p:nvSpPr>
        <p:spPr>
          <a:xfrm>
            <a:off x="1370012" y="2374147"/>
            <a:ext cx="4558348" cy="1206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1"/>
          <p:cNvSpPr txBox="1">
            <a:spLocks noGrp="1"/>
          </p:cNvSpPr>
          <p:nvPr>
            <p:ph type="body" idx="3"/>
          </p:nvPr>
        </p:nvSpPr>
        <p:spPr>
          <a:xfrm>
            <a:off x="1370012" y="3799981"/>
            <a:ext cx="4558348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21"/>
          <p:cNvSpPr txBox="1">
            <a:spLocks noGrp="1"/>
          </p:cNvSpPr>
          <p:nvPr>
            <p:ph type="body" idx="4"/>
          </p:nvPr>
        </p:nvSpPr>
        <p:spPr>
          <a:xfrm>
            <a:off x="1370012" y="4289734"/>
            <a:ext cx="4558348" cy="111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21"/>
          <p:cNvSpPr txBox="1">
            <a:spLocks noGrp="1"/>
          </p:cNvSpPr>
          <p:nvPr>
            <p:ph type="body" idx="5"/>
          </p:nvPr>
        </p:nvSpPr>
        <p:spPr>
          <a:xfrm>
            <a:off x="6793863" y="1825625"/>
            <a:ext cx="4558349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21"/>
          <p:cNvSpPr txBox="1">
            <a:spLocks noGrp="1"/>
          </p:cNvSpPr>
          <p:nvPr>
            <p:ph type="body" idx="6"/>
          </p:nvPr>
        </p:nvSpPr>
        <p:spPr>
          <a:xfrm>
            <a:off x="6793864" y="2374147"/>
            <a:ext cx="4558348" cy="1206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1"/>
          <p:cNvSpPr txBox="1">
            <a:spLocks noGrp="1"/>
          </p:cNvSpPr>
          <p:nvPr>
            <p:ph type="body" idx="7"/>
          </p:nvPr>
        </p:nvSpPr>
        <p:spPr>
          <a:xfrm>
            <a:off x="6793864" y="3799981"/>
            <a:ext cx="4558348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21"/>
          <p:cNvSpPr txBox="1">
            <a:spLocks noGrp="1"/>
          </p:cNvSpPr>
          <p:nvPr>
            <p:ph type="body" idx="8"/>
          </p:nvPr>
        </p:nvSpPr>
        <p:spPr>
          <a:xfrm>
            <a:off x="6793864" y="4289733"/>
            <a:ext cx="4558348" cy="1118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21"/>
          <p:cNvSpPr txBox="1">
            <a:spLocks noGrp="1"/>
          </p:cNvSpPr>
          <p:nvPr>
            <p:ph type="body" idx="9"/>
          </p:nvPr>
        </p:nvSpPr>
        <p:spPr>
          <a:xfrm>
            <a:off x="1538167" y="8832967"/>
            <a:ext cx="3968894" cy="880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kcijos antraštė" type="secHead">
  <p:cSld name="SECTION_HEADER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3"/>
          <p:cNvSpPr txBox="1">
            <a:spLocks noGrp="1"/>
          </p:cNvSpPr>
          <p:nvPr>
            <p:ph type="title"/>
          </p:nvPr>
        </p:nvSpPr>
        <p:spPr>
          <a:xfrm>
            <a:off x="847726" y="765176"/>
            <a:ext cx="4242752" cy="684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Open Sans ExtraBold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3"/>
          <p:cNvSpPr txBox="1">
            <a:spLocks noGrp="1"/>
          </p:cNvSpPr>
          <p:nvPr>
            <p:ph type="body" idx="1"/>
          </p:nvPr>
        </p:nvSpPr>
        <p:spPr>
          <a:xfrm>
            <a:off x="839788" y="1630680"/>
            <a:ext cx="4242752" cy="3777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  <a:defRPr sz="2400" b="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p13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vadinimas ir vertikalus tekstas">
  <p:cSld name="Pavadinimas ir vertikalus teksta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14"/>
          <p:cNvPicPr preferRelativeResize="0"/>
          <p:nvPr/>
        </p:nvPicPr>
        <p:blipFill rotWithShape="1">
          <a:blip r:embed="rId2">
            <a:alphaModFix/>
          </a:blip>
          <a:srcRect l="-13" t="10937" r="13" b="22509"/>
          <a:stretch/>
        </p:blipFill>
        <p:spPr>
          <a:xfrm rot="10800000">
            <a:off x="0" y="-1"/>
            <a:ext cx="12192004" cy="5408613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14"/>
          <p:cNvSpPr txBox="1">
            <a:spLocks noGrp="1"/>
          </p:cNvSpPr>
          <p:nvPr>
            <p:ph type="title"/>
          </p:nvPr>
        </p:nvSpPr>
        <p:spPr>
          <a:xfrm>
            <a:off x="836613" y="1577340"/>
            <a:ext cx="10515600" cy="2011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Open Sans ExtraBold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4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4"/>
          <p:cNvSpPr>
            <a:spLocks noGrp="1"/>
          </p:cNvSpPr>
          <p:nvPr>
            <p:ph type="pic" idx="2"/>
          </p:nvPr>
        </p:nvSpPr>
        <p:spPr>
          <a:xfrm>
            <a:off x="836613" y="3793201"/>
            <a:ext cx="10515600" cy="443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vadinimas ir turinys">
  <p:cSld name="Pavadinimas ir turiny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5"/>
          <p:cNvSpPr txBox="1">
            <a:spLocks noGrp="1"/>
          </p:cNvSpPr>
          <p:nvPr>
            <p:ph type="title"/>
          </p:nvPr>
        </p:nvSpPr>
        <p:spPr>
          <a:xfrm>
            <a:off x="838200" y="765175"/>
            <a:ext cx="10515600" cy="781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5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5"/>
          <p:cNvSpPr txBox="1">
            <a:spLocks noGrp="1"/>
          </p:cNvSpPr>
          <p:nvPr>
            <p:ph type="body" idx="1"/>
          </p:nvPr>
        </p:nvSpPr>
        <p:spPr>
          <a:xfrm>
            <a:off x="1163637" y="1960595"/>
            <a:ext cx="10188575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5"/>
          <p:cNvSpPr txBox="1">
            <a:spLocks noGrp="1"/>
          </p:cNvSpPr>
          <p:nvPr>
            <p:ph type="body" idx="2"/>
          </p:nvPr>
        </p:nvSpPr>
        <p:spPr>
          <a:xfrm>
            <a:off x="1163638" y="2450347"/>
            <a:ext cx="10190162" cy="880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15"/>
          <p:cNvSpPr txBox="1">
            <a:spLocks noGrp="1"/>
          </p:cNvSpPr>
          <p:nvPr>
            <p:ph type="body" idx="3"/>
          </p:nvPr>
        </p:nvSpPr>
        <p:spPr>
          <a:xfrm>
            <a:off x="1163637" y="3632341"/>
            <a:ext cx="10188575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15"/>
          <p:cNvSpPr txBox="1">
            <a:spLocks noGrp="1"/>
          </p:cNvSpPr>
          <p:nvPr>
            <p:ph type="body" idx="4"/>
          </p:nvPr>
        </p:nvSpPr>
        <p:spPr>
          <a:xfrm>
            <a:off x="1163638" y="4122093"/>
            <a:ext cx="10188574" cy="880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 turiniai">
  <p:cSld name="Du turiniai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6"/>
          <p:cNvSpPr txBox="1">
            <a:spLocks noGrp="1"/>
          </p:cNvSpPr>
          <p:nvPr>
            <p:ph type="title"/>
          </p:nvPr>
        </p:nvSpPr>
        <p:spPr>
          <a:xfrm>
            <a:off x="838200" y="765175"/>
            <a:ext cx="10515600" cy="781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6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6"/>
          <p:cNvSpPr txBox="1">
            <a:spLocks noGrp="1"/>
          </p:cNvSpPr>
          <p:nvPr>
            <p:ph type="body" idx="1"/>
          </p:nvPr>
        </p:nvSpPr>
        <p:spPr>
          <a:xfrm>
            <a:off x="1163637" y="1871345"/>
            <a:ext cx="4856163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6"/>
          <p:cNvSpPr txBox="1">
            <a:spLocks noGrp="1"/>
          </p:cNvSpPr>
          <p:nvPr>
            <p:ph type="body" idx="2"/>
          </p:nvPr>
        </p:nvSpPr>
        <p:spPr>
          <a:xfrm>
            <a:off x="1163638" y="2419867"/>
            <a:ext cx="4856162" cy="1206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16"/>
          <p:cNvSpPr txBox="1">
            <a:spLocks noGrp="1"/>
          </p:cNvSpPr>
          <p:nvPr>
            <p:ph type="body" idx="3"/>
          </p:nvPr>
        </p:nvSpPr>
        <p:spPr>
          <a:xfrm>
            <a:off x="1163638" y="3799981"/>
            <a:ext cx="4856162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body" idx="4"/>
          </p:nvPr>
        </p:nvSpPr>
        <p:spPr>
          <a:xfrm>
            <a:off x="1163638" y="4289733"/>
            <a:ext cx="4856162" cy="1143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body" idx="5"/>
          </p:nvPr>
        </p:nvSpPr>
        <p:spPr>
          <a:xfrm>
            <a:off x="6496049" y="1871345"/>
            <a:ext cx="4856163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body" idx="6"/>
          </p:nvPr>
        </p:nvSpPr>
        <p:spPr>
          <a:xfrm>
            <a:off x="6496050" y="2419867"/>
            <a:ext cx="4856162" cy="1206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body" idx="7"/>
          </p:nvPr>
        </p:nvSpPr>
        <p:spPr>
          <a:xfrm>
            <a:off x="6496050" y="3799981"/>
            <a:ext cx="4856162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6"/>
          <p:cNvSpPr txBox="1">
            <a:spLocks noGrp="1"/>
          </p:cNvSpPr>
          <p:nvPr>
            <p:ph type="body" idx="8"/>
          </p:nvPr>
        </p:nvSpPr>
        <p:spPr>
          <a:xfrm>
            <a:off x="6496050" y="4289733"/>
            <a:ext cx="4856162" cy="1143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yginimas" type="twoTxTwoObj">
  <p:cSld name="TWO_OBJECTS_WITH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17"/>
          <p:cNvPicPr preferRelativeResize="0"/>
          <p:nvPr/>
        </p:nvPicPr>
        <p:blipFill rotWithShape="1">
          <a:blip r:embed="rId2">
            <a:alphaModFix/>
          </a:blip>
          <a:srcRect t="48888" b="31104"/>
          <a:stretch/>
        </p:blipFill>
        <p:spPr>
          <a:xfrm rot="10800000">
            <a:off x="-1589" y="0"/>
            <a:ext cx="12192004" cy="1626016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17"/>
          <p:cNvSpPr txBox="1">
            <a:spLocks noGrp="1"/>
          </p:cNvSpPr>
          <p:nvPr>
            <p:ph type="title"/>
          </p:nvPr>
        </p:nvSpPr>
        <p:spPr>
          <a:xfrm>
            <a:off x="836613" y="544195"/>
            <a:ext cx="10515600" cy="678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Open Sans ExtraBold"/>
              <a:buNone/>
              <a:defRPr sz="4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body" idx="1"/>
          </p:nvPr>
        </p:nvSpPr>
        <p:spPr>
          <a:xfrm>
            <a:off x="839788" y="2046922"/>
            <a:ext cx="5157787" cy="993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1" i="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body" idx="2"/>
          </p:nvPr>
        </p:nvSpPr>
        <p:spPr>
          <a:xfrm>
            <a:off x="839788" y="3277550"/>
            <a:ext cx="5157787" cy="213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  <a:defRPr sz="2000" b="0"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400"/>
              <a:buChar char="•"/>
              <a:defRPr b="0"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Char char="•"/>
              <a:defRPr b="0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 b="0"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 b="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17"/>
          <p:cNvSpPr txBox="1">
            <a:spLocks noGrp="1"/>
          </p:cNvSpPr>
          <p:nvPr>
            <p:ph type="body" idx="3"/>
          </p:nvPr>
        </p:nvSpPr>
        <p:spPr>
          <a:xfrm>
            <a:off x="6172200" y="2046923"/>
            <a:ext cx="5183188" cy="993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3" name="Google Shape;53;p17"/>
          <p:cNvSpPr txBox="1">
            <a:spLocks noGrp="1"/>
          </p:cNvSpPr>
          <p:nvPr>
            <p:ph type="body" idx="4"/>
          </p:nvPr>
        </p:nvSpPr>
        <p:spPr>
          <a:xfrm>
            <a:off x="6172200" y="3277550"/>
            <a:ext cx="5183188" cy="2131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  <a:defRPr sz="2000" b="0"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400"/>
              <a:buChar char="•"/>
              <a:defRPr b="0"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Char char="•"/>
              <a:defRPr b="0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 b="0"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 b="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17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kcijos antraštė">
  <p:cSld name="1_Sekcijos antraštė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18"/>
          <p:cNvPicPr preferRelativeResize="0"/>
          <p:nvPr/>
        </p:nvPicPr>
        <p:blipFill rotWithShape="1">
          <a:blip r:embed="rId2">
            <a:alphaModFix/>
          </a:blip>
          <a:srcRect t="15291" b="29466"/>
          <a:stretch/>
        </p:blipFill>
        <p:spPr>
          <a:xfrm>
            <a:off x="0" y="0"/>
            <a:ext cx="12192000" cy="223266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8"/>
          <p:cNvSpPr txBox="1">
            <a:spLocks noGrp="1"/>
          </p:cNvSpPr>
          <p:nvPr>
            <p:ph type="title"/>
          </p:nvPr>
        </p:nvSpPr>
        <p:spPr>
          <a:xfrm>
            <a:off x="847726" y="2766153"/>
            <a:ext cx="10504487" cy="684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Open Sans ExtraBold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8"/>
          <p:cNvSpPr txBox="1">
            <a:spLocks noGrp="1"/>
          </p:cNvSpPr>
          <p:nvPr>
            <p:ph type="body" idx="1"/>
          </p:nvPr>
        </p:nvSpPr>
        <p:spPr>
          <a:xfrm>
            <a:off x="839787" y="3596640"/>
            <a:ext cx="10512425" cy="1552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200"/>
              <a:buNone/>
              <a:defRPr sz="2200" b="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18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uščia">
  <p:cSld name="Tuščia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9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title"/>
          </p:nvPr>
        </p:nvSpPr>
        <p:spPr>
          <a:xfrm>
            <a:off x="839788" y="765175"/>
            <a:ext cx="4913313" cy="728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body" idx="1"/>
          </p:nvPr>
        </p:nvSpPr>
        <p:spPr>
          <a:xfrm>
            <a:off x="839787" y="1678308"/>
            <a:ext cx="4974273" cy="1375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body" idx="2"/>
          </p:nvPr>
        </p:nvSpPr>
        <p:spPr>
          <a:xfrm>
            <a:off x="1074312" y="3604208"/>
            <a:ext cx="2930230" cy="320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 b="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19"/>
          <p:cNvSpPr txBox="1">
            <a:spLocks noGrp="1"/>
          </p:cNvSpPr>
          <p:nvPr>
            <p:ph type="body" idx="3"/>
          </p:nvPr>
        </p:nvSpPr>
        <p:spPr>
          <a:xfrm>
            <a:off x="4167547" y="3607238"/>
            <a:ext cx="1264136" cy="320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 b="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19"/>
          <p:cNvSpPr txBox="1">
            <a:spLocks noGrp="1"/>
          </p:cNvSpPr>
          <p:nvPr>
            <p:ph type="body" idx="4"/>
          </p:nvPr>
        </p:nvSpPr>
        <p:spPr>
          <a:xfrm>
            <a:off x="1075794" y="4475701"/>
            <a:ext cx="2930230" cy="320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sz="1800" b="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19"/>
          <p:cNvSpPr txBox="1">
            <a:spLocks noGrp="1"/>
          </p:cNvSpPr>
          <p:nvPr>
            <p:ph type="body" idx="5"/>
          </p:nvPr>
        </p:nvSpPr>
        <p:spPr>
          <a:xfrm>
            <a:off x="4169029" y="4478731"/>
            <a:ext cx="1264136" cy="320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 b="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urinys ir antraštė">
  <p:cSld name="Turinys ir antraštė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0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title"/>
          </p:nvPr>
        </p:nvSpPr>
        <p:spPr>
          <a:xfrm>
            <a:off x="839788" y="765175"/>
            <a:ext cx="4913313" cy="728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body" idx="1"/>
          </p:nvPr>
        </p:nvSpPr>
        <p:spPr>
          <a:xfrm>
            <a:off x="839787" y="1678308"/>
            <a:ext cx="4913313" cy="3588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838200" y="765175"/>
            <a:ext cx="10515600" cy="781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 ExtraBold"/>
              <a:buNone/>
              <a:defRPr sz="4400" b="0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838200" y="1691640"/>
            <a:ext cx="10515600" cy="3716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F7F2A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pic>
        <p:nvPicPr>
          <p:cNvPr id="13" name="Google Shape;13;p1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833707" y="5853458"/>
            <a:ext cx="1226837" cy="5084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1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9135004" y="5904739"/>
            <a:ext cx="2218796" cy="4572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82">
          <p15:clr>
            <a:srgbClr val="F26B43"/>
          </p15:clr>
        </p15:guide>
        <p15:guide id="2" pos="7151">
          <p15:clr>
            <a:srgbClr val="F26B43"/>
          </p15:clr>
        </p15:guide>
        <p15:guide id="3" pos="733">
          <p15:clr>
            <a:srgbClr val="F26B43"/>
          </p15:clr>
        </p15:guide>
        <p15:guide id="4" orient="horz" pos="3407">
          <p15:clr>
            <a:srgbClr val="F26B43"/>
          </p15:clr>
        </p15:guide>
        <p15:guide id="5" pos="52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ctrTitle"/>
          </p:nvPr>
        </p:nvSpPr>
        <p:spPr>
          <a:xfrm>
            <a:off x="845820" y="924243"/>
            <a:ext cx="10058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Open Sans ExtraBold"/>
              <a:buNone/>
            </a:pPr>
            <a:r>
              <a:rPr lang="it-IT"/>
              <a:t>Conclusions and Impact </a:t>
            </a:r>
            <a:br>
              <a:rPr lang="it-IT"/>
            </a:br>
            <a:r>
              <a:rPr lang="it-IT"/>
              <a:t>from IO2 Data Collection</a:t>
            </a:r>
            <a:br>
              <a:rPr lang="it-IT"/>
            </a:br>
            <a:r>
              <a:rPr lang="it-IT" sz="3600" b="1" i="1"/>
              <a:t>Notes and suggestions from Italian participants</a:t>
            </a:r>
            <a:endParaRPr/>
          </a:p>
        </p:txBody>
      </p:sp>
      <p:sp>
        <p:nvSpPr>
          <p:cNvPr id="89" name="Google Shape;89;p1"/>
          <p:cNvSpPr txBox="1">
            <a:spLocks noGrp="1"/>
          </p:cNvSpPr>
          <p:nvPr>
            <p:ph type="subTitle" idx="1"/>
          </p:nvPr>
        </p:nvSpPr>
        <p:spPr>
          <a:xfrm>
            <a:off x="845820" y="3434398"/>
            <a:ext cx="100584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endParaRPr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</a:pPr>
            <a:r>
              <a:rPr lang="it-IT">
                <a:solidFill>
                  <a:srgbClr val="FFFFFF"/>
                </a:solidFill>
              </a:rPr>
              <a:t>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endParaRPr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it-IT" b="0"/>
              <a:t>Teresa M. Sgaramella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it-IT" b="0"/>
              <a:t>Lea Ferrari</a:t>
            </a:r>
            <a:endParaRPr b="0"/>
          </a:p>
        </p:txBody>
      </p:sp>
      <p:sp>
        <p:nvSpPr>
          <p:cNvPr id="90" name="Google Shape;90;p1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connect-erasmus.eu</a:t>
            </a:r>
            <a:endParaRPr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513" y="5776151"/>
            <a:ext cx="896520" cy="3151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53511" y="6091333"/>
            <a:ext cx="3584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This license lets you (or other party) share, remix, transform, and build upon this material non-commercially, as long as you credit the Connect! project partners and license your new creations under identical terms.</a:t>
            </a:r>
            <a:endParaRPr lang="lt-LT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0"/>
          <p:cNvSpPr txBox="1">
            <a:spLocks noGrp="1"/>
          </p:cNvSpPr>
          <p:nvPr>
            <p:ph type="title"/>
          </p:nvPr>
        </p:nvSpPr>
        <p:spPr>
          <a:xfrm>
            <a:off x="836613" y="1577340"/>
            <a:ext cx="10515600" cy="2011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Open Sans ExtraBold"/>
              <a:buNone/>
            </a:pPr>
            <a:r>
              <a:rPr lang="it-IT"/>
              <a:t>Thanks a lot for your attention. </a:t>
            </a:r>
            <a:br>
              <a:rPr lang="it-IT"/>
            </a:br>
            <a:r>
              <a:rPr lang="it-IT"/>
              <a:t>Any questions?</a:t>
            </a:r>
            <a:endParaRPr/>
          </a:p>
        </p:txBody>
      </p:sp>
      <p:sp>
        <p:nvSpPr>
          <p:cNvPr id="156" name="Google Shape;156;p10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connect-erasmus.eu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"/>
          <p:cNvSpPr txBox="1">
            <a:spLocks noGrp="1"/>
          </p:cNvSpPr>
          <p:nvPr>
            <p:ph type="title"/>
          </p:nvPr>
        </p:nvSpPr>
        <p:spPr>
          <a:xfrm>
            <a:off x="981290" y="549419"/>
            <a:ext cx="5256212" cy="684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C5E00"/>
              </a:buClr>
              <a:buSzPts val="4000"/>
              <a:buFont typeface="Open Sans ExtraBold"/>
              <a:buNone/>
            </a:pPr>
            <a:r>
              <a:rPr lang="it-IT" sz="4000" i="1">
                <a:solidFill>
                  <a:srgbClr val="DC5E00"/>
                </a:solidFill>
              </a:rPr>
              <a:t>The Italian participants</a:t>
            </a:r>
            <a:endParaRPr/>
          </a:p>
        </p:txBody>
      </p:sp>
      <p:sp>
        <p:nvSpPr>
          <p:cNvPr id="96" name="Google Shape;96;p2"/>
          <p:cNvSpPr txBox="1">
            <a:spLocks noGrp="1"/>
          </p:cNvSpPr>
          <p:nvPr>
            <p:ph type="body" idx="1"/>
          </p:nvPr>
        </p:nvSpPr>
        <p:spPr>
          <a:xfrm>
            <a:off x="228583" y="1311068"/>
            <a:ext cx="6901681" cy="4235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it-IT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 CGC</a:t>
            </a:r>
            <a:endParaRPr/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-"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career counselors  with post graduate university master’s degree in </a:t>
            </a:r>
            <a:r>
              <a:rPr lang="it-IT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career counseling  </a:t>
            </a:r>
            <a:endParaRPr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-"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coaches, professionals with a master’s degree and a specific </a:t>
            </a:r>
            <a:r>
              <a:rPr lang="it-IT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post graduate training course in coaching</a:t>
            </a:r>
            <a:endParaRPr/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it-IT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 HR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-"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professionals with a bachelor or a master’s degree in </a:t>
            </a:r>
            <a:r>
              <a:rPr lang="it-IT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social science or business 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some also a post graduate master course in </a:t>
            </a:r>
            <a:r>
              <a:rPr lang="it-IT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HRM.</a:t>
            </a:r>
            <a:endParaRPr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2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connect-erasmus.eu</a:t>
            </a:r>
            <a:endParaRPr/>
          </a:p>
        </p:txBody>
      </p:sp>
      <p:graphicFrame>
        <p:nvGraphicFramePr>
          <p:cNvPr id="98" name="Google Shape;98;p2"/>
          <p:cNvGraphicFramePr/>
          <p:nvPr/>
        </p:nvGraphicFramePr>
        <p:xfrm>
          <a:off x="7438489" y="2057400"/>
          <a:ext cx="4163727" cy="2535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"/>
          <p:cNvSpPr txBox="1">
            <a:spLocks noGrp="1"/>
          </p:cNvSpPr>
          <p:nvPr>
            <p:ph type="title"/>
          </p:nvPr>
        </p:nvSpPr>
        <p:spPr>
          <a:xfrm>
            <a:off x="711366" y="61603"/>
            <a:ext cx="10693584" cy="1464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pen Sans ExtraBold"/>
              <a:buNone/>
            </a:pPr>
            <a:r>
              <a:rPr lang="it-IT" sz="4000"/>
              <a:t>Country Comparison of Career Services to Different Target Groups</a:t>
            </a:r>
            <a:endParaRPr/>
          </a:p>
        </p:txBody>
      </p:sp>
      <p:sp>
        <p:nvSpPr>
          <p:cNvPr id="104" name="Google Shape;104;p3"/>
          <p:cNvSpPr txBox="1">
            <a:spLocks noGrp="1"/>
          </p:cNvSpPr>
          <p:nvPr>
            <p:ph type="body" idx="1"/>
          </p:nvPr>
        </p:nvSpPr>
        <p:spPr>
          <a:xfrm>
            <a:off x="787050" y="1850857"/>
            <a:ext cx="5012171" cy="4073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•"/>
            </a:pPr>
            <a:r>
              <a:rPr lang="it-IT" sz="1800"/>
              <a:t>Country comparison yields interesting results. The German sample, for example, shows a clear orientation on the development of enterprises, while the Netherlands‘ sample demonstrates a commitment for vulnerable groups.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</a:pPr>
            <a:r>
              <a:rPr lang="it-IT" sz="2400"/>
              <a:t> </a:t>
            </a:r>
            <a:r>
              <a:rPr lang="it-IT" sz="2400" b="1"/>
              <a:t>Recommendation: </a:t>
            </a:r>
            <a:r>
              <a:rPr lang="it-IT" sz="2400"/>
              <a:t>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3512"/>
              </a:buClr>
              <a:buSzPts val="2400"/>
              <a:buNone/>
            </a:pPr>
            <a:r>
              <a:rPr lang="it-IT" sz="2400" i="1">
                <a:solidFill>
                  <a:srgbClr val="B43512"/>
                </a:solidFill>
              </a:rPr>
              <a:t>increase commitment for vulnerable groups.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</a:pPr>
            <a:endParaRPr/>
          </a:p>
        </p:txBody>
      </p:sp>
      <p:sp>
        <p:nvSpPr>
          <p:cNvPr id="105" name="Google Shape;105;p3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connect-erasmus.eu</a:t>
            </a:r>
            <a:endParaRPr/>
          </a:p>
        </p:txBody>
      </p:sp>
      <p:graphicFrame>
        <p:nvGraphicFramePr>
          <p:cNvPr id="106" name="Google Shape;106;p3"/>
          <p:cNvGraphicFramePr/>
          <p:nvPr/>
        </p:nvGraphicFramePr>
        <p:xfrm>
          <a:off x="5680475" y="1722120"/>
          <a:ext cx="6615799" cy="3413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"/>
          <p:cNvSpPr txBox="1">
            <a:spLocks noGrp="1"/>
          </p:cNvSpPr>
          <p:nvPr>
            <p:ph type="title"/>
          </p:nvPr>
        </p:nvSpPr>
        <p:spPr>
          <a:xfrm>
            <a:off x="711366" y="61603"/>
            <a:ext cx="10693584" cy="1464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pen Sans ExtraBold"/>
              <a:buNone/>
            </a:pPr>
            <a:r>
              <a:rPr lang="it-IT" sz="4000"/>
              <a:t>Issues in Career Counselling</a:t>
            </a:r>
            <a:endParaRPr/>
          </a:p>
        </p:txBody>
      </p:sp>
      <p:sp>
        <p:nvSpPr>
          <p:cNvPr id="112" name="Google Shape;112;p4"/>
          <p:cNvSpPr txBox="1">
            <a:spLocks noGrp="1"/>
          </p:cNvSpPr>
          <p:nvPr>
            <p:ph type="body" idx="1"/>
          </p:nvPr>
        </p:nvSpPr>
        <p:spPr>
          <a:xfrm>
            <a:off x="787050" y="1812757"/>
            <a:ext cx="5012171" cy="4073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Char char="•"/>
            </a:pPr>
            <a:r>
              <a:rPr lang="it-IT"/>
              <a:t>Interesting results of the country comparison 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Char char="•"/>
            </a:pPr>
            <a:r>
              <a:rPr lang="it-IT"/>
              <a:t>There are clear differences among the countries regarding the importance of issues especially on the further education and training on personal problems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it-IT" b="1">
                <a:solidFill>
                  <a:schemeClr val="dk1"/>
                </a:solidFill>
              </a:rPr>
              <a:t> </a:t>
            </a:r>
            <a:endParaRPr/>
          </a:p>
        </p:txBody>
      </p:sp>
      <p:sp>
        <p:nvSpPr>
          <p:cNvPr id="113" name="Google Shape;113;p4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connect-erasmus.eu</a:t>
            </a:r>
            <a:endParaRPr/>
          </a:p>
        </p:txBody>
      </p:sp>
      <p:graphicFrame>
        <p:nvGraphicFramePr>
          <p:cNvPr id="114" name="Google Shape;114;p4"/>
          <p:cNvGraphicFramePr/>
          <p:nvPr/>
        </p:nvGraphicFramePr>
        <p:xfrm>
          <a:off x="5799221" y="1676400"/>
          <a:ext cx="6248400" cy="350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"/>
          <p:cNvSpPr txBox="1">
            <a:spLocks noGrp="1"/>
          </p:cNvSpPr>
          <p:nvPr>
            <p:ph type="title"/>
          </p:nvPr>
        </p:nvSpPr>
        <p:spPr>
          <a:xfrm>
            <a:off x="711366" y="61604"/>
            <a:ext cx="10693584" cy="647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pen Sans ExtraBold"/>
              <a:buNone/>
            </a:pPr>
            <a:r>
              <a:rPr lang="it-IT" sz="3200"/>
              <a:t>Issues in Career Counselling</a:t>
            </a:r>
            <a:r>
              <a:rPr lang="it-IT" sz="3200">
                <a:solidFill>
                  <a:srgbClr val="DC5E00"/>
                </a:solidFill>
              </a:rPr>
              <a:t>- Themes according to Italian  CGC </a:t>
            </a:r>
            <a:endParaRPr/>
          </a:p>
        </p:txBody>
      </p:sp>
      <p:sp>
        <p:nvSpPr>
          <p:cNvPr id="120" name="Google Shape;120;p5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connect-erasmus.eu</a:t>
            </a:r>
            <a:endParaRPr/>
          </a:p>
        </p:txBody>
      </p:sp>
      <p:sp>
        <p:nvSpPr>
          <p:cNvPr id="121" name="Google Shape;121;p5"/>
          <p:cNvSpPr txBox="1">
            <a:spLocks noGrp="1"/>
          </p:cNvSpPr>
          <p:nvPr>
            <p:ph type="body" idx="1"/>
          </p:nvPr>
        </p:nvSpPr>
        <p:spPr>
          <a:xfrm>
            <a:off x="403141" y="945222"/>
            <a:ext cx="11227840" cy="560968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5E00"/>
              </a:buClr>
              <a:buSzPts val="2400"/>
              <a:buFont typeface="Calibri"/>
              <a:buChar char="►"/>
            </a:pPr>
            <a:r>
              <a:rPr lang="it-IT" b="1" i="0" u="none" strike="noStrike" cap="none">
                <a:solidFill>
                  <a:srgbClr val="DC5E00"/>
                </a:solidFill>
                <a:latin typeface="Calibri"/>
                <a:ea typeface="Calibri"/>
                <a:cs typeface="Calibri"/>
                <a:sym typeface="Calibri"/>
              </a:rPr>
              <a:t>A limited culture on coaching and counseling </a:t>
            </a:r>
            <a:r>
              <a:rPr lang="it-IT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therefore a limited understanding of the value they add to the company, to efficiency and motivation</a:t>
            </a:r>
            <a:endParaRPr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90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Open Sans Light"/>
              <a:buNone/>
            </a:pPr>
            <a:endParaRPr b="0" i="0" u="none" strike="noStrike" cap="none">
              <a:solidFill>
                <a:srgbClr val="DC5E00"/>
              </a:solidFill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5E00"/>
              </a:buClr>
              <a:buSzPts val="2400"/>
              <a:buFont typeface="Calibri"/>
              <a:buChar char="►"/>
            </a:pPr>
            <a:r>
              <a:rPr lang="it-IT" b="1" i="0" u="none" strike="noStrike" cap="none">
                <a:solidFill>
                  <a:srgbClr val="DC5E00"/>
                </a:solidFill>
                <a:latin typeface="Calibri"/>
                <a:ea typeface="Calibri"/>
                <a:cs typeface="Calibri"/>
                <a:sym typeface="Calibri"/>
              </a:rPr>
              <a:t>A missing link between the culture of personal growth and the professional growth</a:t>
            </a:r>
            <a:r>
              <a:rPr lang="it-IT" b="0" i="0" u="none" strike="noStrike" cap="none">
                <a:solidFill>
                  <a:srgbClr val="DC5E0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it-IT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behind every professional there is a human being with problems, emotions, desires, expectations, and values</a:t>
            </a:r>
            <a:endParaRPr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90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Open Sans Light"/>
              <a:buNone/>
            </a:pPr>
            <a:endParaRPr b="0" i="0" u="none" strike="noStrike" cap="none">
              <a:solidFill>
                <a:srgbClr val="DC5E00"/>
              </a:solidFill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5E00"/>
              </a:buClr>
              <a:buSzPts val="2400"/>
              <a:buFont typeface="Calibri"/>
              <a:buChar char="►"/>
            </a:pPr>
            <a:r>
              <a:rPr lang="it-IT" b="0" i="0" u="none" strike="noStrike" cap="none">
                <a:solidFill>
                  <a:srgbClr val="DC5E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b="1" i="0" u="none" strike="noStrike" cap="none">
                <a:solidFill>
                  <a:srgbClr val="DC5E00"/>
                </a:solidFill>
                <a:latin typeface="Calibri"/>
                <a:ea typeface="Calibri"/>
                <a:cs typeface="Calibri"/>
                <a:sym typeface="Calibri"/>
              </a:rPr>
              <a:t>Limited ability to manage change </a:t>
            </a:r>
            <a:r>
              <a:rPr lang="it-IT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given the crisis in the world of work, the challenges of the coming years </a:t>
            </a:r>
            <a:endParaRPr/>
          </a:p>
          <a:p>
            <a:pPr marL="342900" marR="0" lvl="0" indent="-190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Open Sans Light"/>
              <a:buNone/>
            </a:pPr>
            <a:endParaRPr b="0" i="0" u="none" strike="noStrike" cap="none">
              <a:solidFill>
                <a:srgbClr val="DC5E00"/>
              </a:solidFill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5E00"/>
              </a:buClr>
              <a:buSzPts val="2400"/>
              <a:buFont typeface="Calibri"/>
              <a:buChar char="►"/>
            </a:pPr>
            <a:r>
              <a:rPr lang="it-IT" b="0" i="0" u="none" strike="noStrike" cap="none">
                <a:solidFill>
                  <a:srgbClr val="DC5E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b="1" i="0" u="none" strike="noStrike" cap="none">
                <a:solidFill>
                  <a:srgbClr val="DC5E00"/>
                </a:solidFill>
                <a:latin typeface="Calibri"/>
                <a:ea typeface="Calibri"/>
                <a:cs typeface="Calibri"/>
                <a:sym typeface="Calibri"/>
              </a:rPr>
              <a:t>Digital and communication skills  on the floor </a:t>
            </a:r>
            <a:r>
              <a:rPr lang="it-IT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due to the pandemic  </a:t>
            </a:r>
            <a:endParaRPr/>
          </a:p>
          <a:p>
            <a:pPr marL="342900" marR="0" lvl="0" indent="-190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Open Sans Light"/>
              <a:buNone/>
            </a:pPr>
            <a:endParaRPr b="0" i="0" u="none" strike="noStrike" cap="none">
              <a:solidFill>
                <a:srgbClr val="DC5E00"/>
              </a:solidFill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5E00"/>
              </a:buClr>
              <a:buSzPts val="2400"/>
              <a:buFont typeface="Calibri"/>
              <a:buChar char="►"/>
            </a:pPr>
            <a:r>
              <a:rPr lang="it-IT" b="0" i="0" u="none" strike="noStrike" cap="none">
                <a:solidFill>
                  <a:srgbClr val="DC5E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b="1" i="0" u="none" strike="noStrike" cap="none">
                <a:solidFill>
                  <a:srgbClr val="DC5E00"/>
                </a:solidFill>
                <a:latin typeface="Calibri"/>
                <a:ea typeface="Calibri"/>
                <a:cs typeface="Calibri"/>
                <a:sym typeface="Calibri"/>
              </a:rPr>
              <a:t>HR as more focused on business </a:t>
            </a:r>
            <a:r>
              <a:rPr lang="it-IT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resistant to adopt persons’ centered visions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"/>
          <p:cNvSpPr txBox="1">
            <a:spLocks noGrp="1"/>
          </p:cNvSpPr>
          <p:nvPr>
            <p:ph type="title"/>
          </p:nvPr>
        </p:nvSpPr>
        <p:spPr>
          <a:xfrm>
            <a:off x="1728508" y="193366"/>
            <a:ext cx="10693584" cy="647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pen Sans ExtraBold"/>
              <a:buNone/>
            </a:pPr>
            <a:r>
              <a:rPr lang="it-IT" sz="3200"/>
              <a:t>Issues in Career Counselling- </a:t>
            </a:r>
            <a:r>
              <a:rPr lang="it-IT" sz="3200">
                <a:solidFill>
                  <a:srgbClr val="DC5E00"/>
                </a:solidFill>
              </a:rPr>
              <a:t>suggestions from  Italian CGC</a:t>
            </a:r>
            <a:endParaRPr/>
          </a:p>
        </p:txBody>
      </p:sp>
      <p:sp>
        <p:nvSpPr>
          <p:cNvPr id="127" name="Google Shape;127;p6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connect-erasmus.eu</a:t>
            </a:r>
            <a:endParaRPr/>
          </a:p>
        </p:txBody>
      </p:sp>
      <p:sp>
        <p:nvSpPr>
          <p:cNvPr id="128" name="Google Shape;128;p6"/>
          <p:cNvSpPr txBox="1">
            <a:spLocks noGrp="1"/>
          </p:cNvSpPr>
          <p:nvPr>
            <p:ph type="body" idx="1"/>
          </p:nvPr>
        </p:nvSpPr>
        <p:spPr>
          <a:xfrm>
            <a:off x="174660" y="840680"/>
            <a:ext cx="11825556" cy="486147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it-IT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Actions 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None/>
            </a:pPr>
            <a:endParaRPr sz="1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5E00"/>
              </a:buClr>
              <a:buSzPts val="2400"/>
              <a:buFont typeface="Calibri"/>
              <a:buChar char="►"/>
            </a:pPr>
            <a:r>
              <a:rPr lang="it-IT" b="1">
                <a:solidFill>
                  <a:srgbClr val="DC5E00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lang="it-IT" b="1" i="0" u="none" strike="noStrike" cap="none">
                <a:solidFill>
                  <a:srgbClr val="DC5E00"/>
                </a:solidFill>
                <a:latin typeface="Calibri"/>
                <a:ea typeface="Calibri"/>
                <a:cs typeface="Calibri"/>
                <a:sym typeface="Calibri"/>
              </a:rPr>
              <a:t>evelop CGC </a:t>
            </a:r>
            <a:r>
              <a:rPr lang="it-IT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personal experience</a:t>
            </a:r>
            <a:r>
              <a:rPr lang="it-IT" b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 their</a:t>
            </a:r>
            <a:r>
              <a:rPr lang="it-IT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own change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5E00"/>
              </a:buClr>
              <a:buSzPts val="2400"/>
              <a:buFont typeface="Calibri"/>
              <a:buChar char="►"/>
            </a:pPr>
            <a:r>
              <a:rPr lang="it-IT" b="1">
                <a:solidFill>
                  <a:srgbClr val="DC5E00"/>
                </a:solidFill>
                <a:latin typeface="Calibri"/>
                <a:ea typeface="Calibri"/>
                <a:cs typeface="Calibri"/>
                <a:sym typeface="Calibri"/>
              </a:rPr>
              <a:t>G</a:t>
            </a:r>
            <a:r>
              <a:rPr lang="it-IT" b="1" i="0" u="none" strike="noStrike" cap="none">
                <a:solidFill>
                  <a:srgbClr val="DC5E00"/>
                </a:solidFill>
                <a:latin typeface="Calibri"/>
                <a:ea typeface="Calibri"/>
                <a:cs typeface="Calibri"/>
                <a:sym typeface="Calibri"/>
              </a:rPr>
              <a:t>etting CGC to know the world of companies </a:t>
            </a:r>
            <a:r>
              <a:rPr lang="it-IT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HR well.</a:t>
            </a:r>
            <a:endParaRPr/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None/>
            </a:pPr>
            <a:endParaRPr sz="1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5E00"/>
              </a:buClr>
              <a:buSzPts val="2400"/>
              <a:buFont typeface="Calibri"/>
              <a:buChar char="►"/>
            </a:pPr>
            <a:r>
              <a:rPr lang="it-IT" b="1" i="0" u="none" strike="noStrike" cap="none">
                <a:solidFill>
                  <a:srgbClr val="DC5E00"/>
                </a:solidFill>
                <a:latin typeface="Calibri"/>
                <a:ea typeface="Calibri"/>
                <a:cs typeface="Calibri"/>
                <a:sym typeface="Calibri"/>
              </a:rPr>
              <a:t>Train  HR and managers  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on k</a:t>
            </a:r>
            <a:r>
              <a:rPr lang="it-IT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nowledge and competences people centred</a:t>
            </a:r>
            <a:endParaRPr/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5E00"/>
              </a:buClr>
              <a:buSzPts val="2400"/>
              <a:buFont typeface="Calibri"/>
              <a:buChar char="►"/>
            </a:pPr>
            <a:r>
              <a:rPr lang="it-IT" b="1" i="0" u="none" strike="noStrike" cap="none">
                <a:solidFill>
                  <a:srgbClr val="DC5E00"/>
                </a:solidFill>
                <a:latin typeface="Calibri"/>
                <a:ea typeface="Calibri"/>
                <a:cs typeface="Calibri"/>
                <a:sym typeface="Calibri"/>
              </a:rPr>
              <a:t>Involve Companies</a:t>
            </a:r>
            <a:r>
              <a:rPr lang="it-IT" b="1">
                <a:solidFill>
                  <a:srgbClr val="DC5E00"/>
                </a:solidFill>
                <a:latin typeface="Calibri"/>
                <a:ea typeface="Calibri"/>
                <a:cs typeface="Calibri"/>
                <a:sym typeface="Calibri"/>
              </a:rPr>
              <a:t> in </a:t>
            </a:r>
            <a:r>
              <a:rPr lang="it-IT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continuous training  with examples of SME management</a:t>
            </a:r>
            <a:endParaRPr/>
          </a:p>
          <a:p>
            <a:pPr marL="342900" marR="0" lvl="0" indent="-190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Open Sans Light"/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5E00"/>
              </a:buClr>
              <a:buSzPts val="2400"/>
              <a:buFont typeface="Calibri"/>
              <a:buChar char="►"/>
            </a:pPr>
            <a:r>
              <a:rPr lang="it-IT" b="1">
                <a:solidFill>
                  <a:srgbClr val="DC5E00"/>
                </a:solidFill>
                <a:latin typeface="Calibri"/>
                <a:ea typeface="Calibri"/>
                <a:cs typeface="Calibri"/>
                <a:sym typeface="Calibri"/>
              </a:rPr>
              <a:t>Work on projects 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carried out in companies and education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5E00"/>
              </a:buClr>
              <a:buSzPts val="2400"/>
              <a:buFont typeface="Calibri"/>
              <a:buChar char="►"/>
            </a:pPr>
            <a:r>
              <a:rPr lang="it-IT" b="1">
                <a:solidFill>
                  <a:srgbClr val="DC5E00"/>
                </a:solidFill>
                <a:latin typeface="Calibri"/>
                <a:ea typeface="Calibri"/>
                <a:cs typeface="Calibri"/>
                <a:sym typeface="Calibri"/>
              </a:rPr>
              <a:t>Develop websites and multimedia 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supporting transfer of information to build career paths  </a:t>
            </a:r>
            <a:endParaRPr/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5E00"/>
              </a:buClr>
              <a:buSzPts val="2400"/>
              <a:buFont typeface="Calibri"/>
              <a:buChar char="►"/>
            </a:pPr>
            <a:r>
              <a:rPr lang="it-IT" b="1">
                <a:solidFill>
                  <a:srgbClr val="DC5E00"/>
                </a:solidFill>
                <a:latin typeface="Calibri"/>
                <a:ea typeface="Calibri"/>
                <a:cs typeface="Calibri"/>
                <a:sym typeface="Calibri"/>
              </a:rPr>
              <a:t>Know regional policies and work for reskilling and upskilling 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90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Open Sans Light"/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5E00"/>
              </a:buClr>
              <a:buSzPts val="2400"/>
              <a:buFont typeface="Calibri"/>
              <a:buChar char="►"/>
            </a:pPr>
            <a:r>
              <a:rPr lang="it-IT" b="1" i="1">
                <a:solidFill>
                  <a:srgbClr val="DC5E00"/>
                </a:solidFill>
                <a:latin typeface="Calibri"/>
                <a:ea typeface="Calibri"/>
                <a:cs typeface="Calibri"/>
                <a:sym typeface="Calibri"/>
              </a:rPr>
              <a:t>Turn </a:t>
            </a:r>
            <a:r>
              <a:rPr lang="it-IT" b="1" i="1" u="none" strike="noStrike" cap="none">
                <a:solidFill>
                  <a:srgbClr val="DC5E00"/>
                </a:solidFill>
                <a:latin typeface="Calibri"/>
                <a:ea typeface="Calibri"/>
                <a:cs typeface="Calibri"/>
                <a:sym typeface="Calibri"/>
              </a:rPr>
              <a:t>COVID-19 challenges into potentials</a:t>
            </a:r>
            <a:r>
              <a:rPr lang="it-IT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it-IT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professional development for  more involving employees in the companies</a:t>
            </a:r>
            <a:endParaRPr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2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2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7"/>
          <p:cNvSpPr txBox="1">
            <a:spLocks noGrp="1"/>
          </p:cNvSpPr>
          <p:nvPr>
            <p:ph type="title"/>
          </p:nvPr>
        </p:nvSpPr>
        <p:spPr>
          <a:xfrm>
            <a:off x="711366" y="61604"/>
            <a:ext cx="10693584" cy="647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pen Sans ExtraBold"/>
              <a:buNone/>
            </a:pPr>
            <a:r>
              <a:rPr lang="it-IT" sz="3200"/>
              <a:t>Issues in Career Counselling- </a:t>
            </a:r>
            <a:r>
              <a:rPr lang="it-IT" sz="3200">
                <a:solidFill>
                  <a:srgbClr val="DC5E00"/>
                </a:solidFill>
              </a:rPr>
              <a:t>Themes according to  Italian HR </a:t>
            </a:r>
            <a:endParaRPr/>
          </a:p>
        </p:txBody>
      </p:sp>
      <p:sp>
        <p:nvSpPr>
          <p:cNvPr id="134" name="Google Shape;134;p7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connect-erasmus.eu</a:t>
            </a:r>
            <a:endParaRPr/>
          </a:p>
        </p:txBody>
      </p:sp>
      <p:sp>
        <p:nvSpPr>
          <p:cNvPr id="135" name="Google Shape;135;p7"/>
          <p:cNvSpPr txBox="1">
            <a:spLocks noGrp="1"/>
          </p:cNvSpPr>
          <p:nvPr>
            <p:ph type="body" idx="1"/>
          </p:nvPr>
        </p:nvSpPr>
        <p:spPr>
          <a:xfrm>
            <a:off x="177109" y="933148"/>
            <a:ext cx="11525156" cy="474846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C5E00"/>
              </a:buClr>
              <a:buSzPts val="2400"/>
              <a:buFont typeface="Times New Roman"/>
              <a:buChar char="►"/>
            </a:pPr>
            <a:r>
              <a:rPr lang="it-IT" b="1">
                <a:solidFill>
                  <a:srgbClr val="DC5E00"/>
                </a:solidFill>
                <a:latin typeface="Calibri"/>
                <a:ea typeface="Calibri"/>
                <a:cs typeface="Calibri"/>
                <a:sym typeface="Calibri"/>
              </a:rPr>
              <a:t>Managers’ vision of the future</a:t>
            </a:r>
            <a:r>
              <a:rPr lang="it-IT">
                <a:solidFill>
                  <a:srgbClr val="DC5E0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knowing tools for promoting the development of themselves, awareness of their responsibilities  toward the community. </a:t>
            </a:r>
            <a:endParaRPr/>
          </a:p>
          <a:p>
            <a:pPr marL="342900" lvl="0" indent="-3429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DC5E00"/>
              </a:buClr>
              <a:buSzPts val="2400"/>
              <a:buFont typeface="Times New Roman"/>
              <a:buChar char="►"/>
            </a:pPr>
            <a:r>
              <a:rPr lang="it-IT" b="1">
                <a:solidFill>
                  <a:srgbClr val="DC5E00"/>
                </a:solidFill>
                <a:latin typeface="Calibri"/>
                <a:ea typeface="Calibri"/>
                <a:cs typeface="Calibri"/>
                <a:sym typeface="Calibri"/>
              </a:rPr>
              <a:t>Vision of continuing education 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 something that values business</a:t>
            </a:r>
            <a:endParaRPr/>
          </a:p>
          <a:p>
            <a:pPr marL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DC5E00"/>
              </a:buClr>
              <a:buSzPts val="2400"/>
              <a:buFont typeface="Times New Roman"/>
              <a:buChar char="►"/>
            </a:pPr>
            <a:r>
              <a:rPr lang="it-IT" b="1">
                <a:solidFill>
                  <a:srgbClr val="DC5E00"/>
                </a:solidFill>
                <a:latin typeface="Calibri"/>
                <a:ea typeface="Calibri"/>
                <a:cs typeface="Calibri"/>
                <a:sym typeface="Calibri"/>
              </a:rPr>
              <a:t>Managing complexities and uncertainty, 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like COVID-19. </a:t>
            </a:r>
            <a:endParaRPr/>
          </a:p>
          <a:p>
            <a:pPr marL="342900" lvl="0" indent="-3429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DC5E00"/>
              </a:buClr>
              <a:buSzPts val="2400"/>
              <a:buFont typeface="Times New Roman"/>
              <a:buChar char="►"/>
            </a:pPr>
            <a:r>
              <a:rPr lang="it-IT" b="1">
                <a:solidFill>
                  <a:srgbClr val="DC5E00"/>
                </a:solidFill>
                <a:latin typeface="Calibri"/>
                <a:ea typeface="Calibri"/>
                <a:cs typeface="Calibri"/>
                <a:sym typeface="Calibri"/>
              </a:rPr>
              <a:t>Digitalization of HR 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more in general of the work. 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DC5E00"/>
              </a:buClr>
              <a:buSzPts val="2400"/>
              <a:buFont typeface="Times New Roman"/>
              <a:buChar char="►"/>
            </a:pPr>
            <a:r>
              <a:rPr lang="it-IT" b="1">
                <a:solidFill>
                  <a:srgbClr val="DC5E00"/>
                </a:solidFill>
                <a:latin typeface="Calibri"/>
                <a:ea typeface="Calibri"/>
                <a:cs typeface="Calibri"/>
                <a:sym typeface="Calibri"/>
              </a:rPr>
              <a:t>Generational change in leadership 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 a responsibility in dealing with  it and support</a:t>
            </a:r>
            <a:endParaRPr/>
          </a:p>
          <a:p>
            <a:pPr marL="342900" lvl="0" indent="-3429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DC5E00"/>
              </a:buClr>
              <a:buSzPts val="2400"/>
              <a:buFont typeface="Times New Roman"/>
              <a:buChar char="►"/>
            </a:pPr>
            <a:r>
              <a:rPr lang="it-IT" b="1">
                <a:solidFill>
                  <a:srgbClr val="DC5E00"/>
                </a:solidFill>
                <a:latin typeface="Calibri"/>
                <a:ea typeface="Calibri"/>
                <a:cs typeface="Calibri"/>
                <a:sym typeface="Calibri"/>
              </a:rPr>
              <a:t>Evaluation of performance,</a:t>
            </a:r>
            <a:r>
              <a:rPr lang="it-IT">
                <a:solidFill>
                  <a:srgbClr val="DC5E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such as the coherency of performance with goals.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8"/>
          <p:cNvSpPr txBox="1">
            <a:spLocks noGrp="1"/>
          </p:cNvSpPr>
          <p:nvPr>
            <p:ph type="title"/>
          </p:nvPr>
        </p:nvSpPr>
        <p:spPr>
          <a:xfrm>
            <a:off x="1337453" y="0"/>
            <a:ext cx="10693584" cy="647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pen Sans ExtraBold"/>
              <a:buNone/>
            </a:pPr>
            <a:r>
              <a:rPr lang="it-IT" sz="3200"/>
              <a:t>I</a:t>
            </a:r>
            <a:r>
              <a:rPr lang="it-IT" sz="3100"/>
              <a:t>ssues in Career Counselling- </a:t>
            </a:r>
            <a:r>
              <a:rPr lang="it-IT" sz="3100">
                <a:solidFill>
                  <a:srgbClr val="DC5E00"/>
                </a:solidFill>
              </a:rPr>
              <a:t>suggestions from Italian HR</a:t>
            </a:r>
            <a:endParaRPr sz="4700"/>
          </a:p>
        </p:txBody>
      </p:sp>
      <p:sp>
        <p:nvSpPr>
          <p:cNvPr id="141" name="Google Shape;141;p8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connect-erasmus.eu</a:t>
            </a:r>
            <a:endParaRPr/>
          </a:p>
        </p:txBody>
      </p:sp>
      <p:sp>
        <p:nvSpPr>
          <p:cNvPr id="142" name="Google Shape;142;p8"/>
          <p:cNvSpPr txBox="1">
            <a:spLocks noGrp="1"/>
          </p:cNvSpPr>
          <p:nvPr>
            <p:ph type="body" idx="1"/>
          </p:nvPr>
        </p:nvSpPr>
        <p:spPr>
          <a:xfrm>
            <a:off x="246578" y="629505"/>
            <a:ext cx="11784459" cy="511374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it-IT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Actions</a:t>
            </a:r>
            <a:endParaRPr/>
          </a:p>
          <a:p>
            <a:pPr marL="34290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C5E00"/>
              </a:buClr>
              <a:buSzPts val="2400"/>
              <a:buFont typeface="Times New Roman"/>
              <a:buChar char="►"/>
            </a:pPr>
            <a:r>
              <a:rPr lang="it-IT" b="1" i="1">
                <a:solidFill>
                  <a:srgbClr val="DC5E00"/>
                </a:solidFill>
                <a:latin typeface="Calibri"/>
                <a:ea typeface="Calibri"/>
                <a:cs typeface="Calibri"/>
                <a:sym typeface="Calibri"/>
              </a:rPr>
              <a:t>*Develop knowledge and practice on career plans</a:t>
            </a:r>
            <a:r>
              <a:rPr lang="it-IT" b="1">
                <a:solidFill>
                  <a:srgbClr val="DC5E00"/>
                </a:solidFill>
                <a:latin typeface="Calibri"/>
                <a:ea typeface="Calibri"/>
                <a:cs typeface="Calibri"/>
                <a:sym typeface="Calibri"/>
              </a:rPr>
              <a:t>,  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 setting progression path and realistic goals that make clear the investment  of  the  company on the employee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C5E00"/>
              </a:buClr>
              <a:buSzPts val="2400"/>
              <a:buFont typeface="Times New Roman"/>
              <a:buChar char="►"/>
            </a:pPr>
            <a:r>
              <a:rPr lang="it-IT" b="1">
                <a:solidFill>
                  <a:srgbClr val="DC5E00"/>
                </a:solidFill>
                <a:latin typeface="Calibri"/>
                <a:ea typeface="Calibri"/>
                <a:cs typeface="Calibri"/>
                <a:sym typeface="Calibri"/>
              </a:rPr>
              <a:t>Develop knowledge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on  how to map  skills in the company, a vision of the talents and the career paths  with ad hoc training </a:t>
            </a:r>
            <a:endParaRPr/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C5E00"/>
              </a:buClr>
              <a:buSzPts val="2400"/>
              <a:buFont typeface="Times New Roman"/>
              <a:buChar char="►"/>
            </a:pPr>
            <a:r>
              <a:rPr lang="it-IT" b="1">
                <a:solidFill>
                  <a:srgbClr val="DC5E00"/>
                </a:solidFill>
                <a:latin typeface="Calibri"/>
                <a:ea typeface="Calibri"/>
                <a:cs typeface="Calibri"/>
                <a:sym typeface="Calibri"/>
              </a:rPr>
              <a:t>Focus on practice, on coaching 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with specific training courses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C5E00"/>
              </a:buClr>
              <a:buSzPts val="2400"/>
              <a:buFont typeface="Times New Roman"/>
              <a:buChar char="►"/>
            </a:pPr>
            <a:r>
              <a:rPr lang="it-IT" b="1">
                <a:solidFill>
                  <a:srgbClr val="DC5E00"/>
                </a:solidFill>
                <a:latin typeface="Calibri"/>
                <a:ea typeface="Calibri"/>
                <a:cs typeface="Calibri"/>
                <a:sym typeface="Calibri"/>
              </a:rPr>
              <a:t>Provide activities aimed at analyzing possible scenarios </a:t>
            </a:r>
            <a:r>
              <a:rPr lang="it-IT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being proactive </a:t>
            </a:r>
            <a:endParaRPr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C5E00"/>
              </a:buClr>
              <a:buSzPts val="2400"/>
              <a:buFont typeface="Times New Roman"/>
              <a:buChar char="►"/>
            </a:pPr>
            <a:r>
              <a:rPr lang="it-IT" b="1">
                <a:solidFill>
                  <a:srgbClr val="DC5E00"/>
                </a:solidFill>
                <a:latin typeface="Calibri"/>
                <a:ea typeface="Calibri"/>
                <a:cs typeface="Calibri"/>
                <a:sym typeface="Calibri"/>
              </a:rPr>
              <a:t>Adapt training to the new technologies 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(apps, gamification).</a:t>
            </a:r>
            <a:endParaRPr/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C5E00"/>
              </a:buClr>
              <a:buSzPts val="2400"/>
              <a:buFont typeface="Times New Roman"/>
              <a:buChar char="►"/>
            </a:pPr>
            <a:r>
              <a:rPr lang="it-IT" b="1">
                <a:solidFill>
                  <a:srgbClr val="DC5E00"/>
                </a:solidFill>
                <a:latin typeface="Calibri"/>
                <a:ea typeface="Calibri"/>
                <a:cs typeface="Calibri"/>
                <a:sym typeface="Calibri"/>
              </a:rPr>
              <a:t>*Networking for support and opportunities 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HR to know other professionals and share Best Practices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C5E00"/>
              </a:buClr>
              <a:buSzPts val="2400"/>
              <a:buFont typeface="Times New Roman"/>
              <a:buChar char="►"/>
            </a:pPr>
            <a:r>
              <a:rPr lang="it-IT" b="1">
                <a:solidFill>
                  <a:srgbClr val="DC5E00"/>
                </a:solidFill>
                <a:latin typeface="Calibri"/>
                <a:ea typeface="Calibri"/>
                <a:cs typeface="Calibri"/>
                <a:sym typeface="Calibri"/>
              </a:rPr>
              <a:t>Invest in the pre-work phase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(schools and university) 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9"/>
          <p:cNvSpPr txBox="1">
            <a:spLocks noGrp="1"/>
          </p:cNvSpPr>
          <p:nvPr>
            <p:ph type="body" idx="1"/>
          </p:nvPr>
        </p:nvSpPr>
        <p:spPr>
          <a:xfrm>
            <a:off x="287676" y="2042489"/>
            <a:ext cx="5496675" cy="3204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it-IT" sz="2200" i="1">
                <a:solidFill>
                  <a:schemeClr val="dk1"/>
                </a:solidFill>
              </a:rPr>
              <a:t>Differences  in perspectives and expectations  emerge   from CGC and HR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it-IT" sz="2200" i="1">
                <a:solidFill>
                  <a:schemeClr val="dk1"/>
                </a:solidFill>
              </a:rPr>
              <a:t>  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it-IT" sz="2200" i="1">
                <a:solidFill>
                  <a:schemeClr val="dk1"/>
                </a:solidFill>
              </a:rPr>
              <a:t>Drive our attention  to specifically  strengthen  in  each group </a:t>
            </a:r>
            <a:r>
              <a:rPr lang="it-IT" sz="2400" i="1">
                <a:solidFill>
                  <a:schemeClr val="dk1"/>
                </a:solidFill>
              </a:rPr>
              <a:t>attitudes, knowledge and perspectives that  currently  might be in the background   </a:t>
            </a:r>
            <a:endParaRPr i="1">
              <a:solidFill>
                <a:schemeClr val="dk1"/>
              </a:solidFill>
            </a:endParaRPr>
          </a:p>
        </p:txBody>
      </p:sp>
      <p:sp>
        <p:nvSpPr>
          <p:cNvPr id="148" name="Google Shape;148;p9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connect-erasmus.eu</a:t>
            </a:r>
            <a:endParaRPr/>
          </a:p>
        </p:txBody>
      </p:sp>
      <p:graphicFrame>
        <p:nvGraphicFramePr>
          <p:cNvPr id="149" name="Google Shape;149;p9"/>
          <p:cNvGraphicFramePr/>
          <p:nvPr/>
        </p:nvGraphicFramePr>
        <p:xfrm>
          <a:off x="5974481" y="1526280"/>
          <a:ext cx="6050280" cy="4236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0" name="Google Shape;150;p9"/>
          <p:cNvSpPr txBox="1">
            <a:spLocks noGrp="1"/>
          </p:cNvSpPr>
          <p:nvPr>
            <p:ph type="title"/>
          </p:nvPr>
        </p:nvSpPr>
        <p:spPr>
          <a:xfrm>
            <a:off x="540059" y="61603"/>
            <a:ext cx="10693584" cy="1464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 ExtraBold"/>
              <a:buNone/>
            </a:pPr>
            <a:r>
              <a:rPr lang="it-IT" sz="2800"/>
              <a:t>Ratings of Benefits from Cooperation </a:t>
            </a:r>
            <a:br>
              <a:rPr lang="it-IT" sz="2800"/>
            </a:br>
            <a:r>
              <a:rPr lang="it-IT" sz="2800"/>
              <a:t/>
            </a:r>
            <a:br>
              <a:rPr lang="it-IT" sz="2800"/>
            </a:br>
            <a:r>
              <a:rPr lang="it-IT" sz="2800" i="1">
                <a:solidFill>
                  <a:schemeClr val="accent1"/>
                </a:solidFill>
              </a:rPr>
              <a:t>A final comment 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„Office“ tema">
  <a:themeElements>
    <a:clrScheme name="Raudona oranžinė">
      <a:dk1>
        <a:srgbClr val="000000"/>
      </a:dk1>
      <a:lt1>
        <a:srgbClr val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„Office“ t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662</Words>
  <Application>Microsoft Office PowerPoint</Application>
  <PresentationFormat>Widescreen</PresentationFormat>
  <Paragraphs>82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Times New Roman</vt:lpstr>
      <vt:lpstr>Open Sans Light</vt:lpstr>
      <vt:lpstr>Calibri</vt:lpstr>
      <vt:lpstr>Open Sans ExtraBold</vt:lpstr>
      <vt:lpstr>Open Sans</vt:lpstr>
      <vt:lpstr>„Office“ tema</vt:lpstr>
      <vt:lpstr>Conclusions and Impact  from IO2 Data Collection Notes and suggestions from Italian participants</vt:lpstr>
      <vt:lpstr>The Italian participants</vt:lpstr>
      <vt:lpstr>Country Comparison of Career Services to Different Target Groups</vt:lpstr>
      <vt:lpstr>Issues in Career Counselling</vt:lpstr>
      <vt:lpstr>Issues in Career Counselling- Themes according to Italian  CGC </vt:lpstr>
      <vt:lpstr>Issues in Career Counselling- suggestions from  Italian CGC</vt:lpstr>
      <vt:lpstr>Issues in Career Counselling- Themes according to  Italian HR </vt:lpstr>
      <vt:lpstr>Issues in Career Counselling- suggestions from Italian HR</vt:lpstr>
      <vt:lpstr>Ratings of Benefits from Cooperation   A final comment  </vt:lpstr>
      <vt:lpstr>Thanks a lot for your attention.  Any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Conclusions and Impact  from IO2 Data Collection Notes and suggestions from Italian participants</dc:title>
  <dc:creator>Laura</dc:creator>
  <cp:lastModifiedBy>Praktikantas</cp:lastModifiedBy>
  <cp:revision>1</cp:revision>
  <dcterms:created xsi:type="dcterms:W3CDTF">2020-01-27T22:45:30Z</dcterms:created>
  <dcterms:modified xsi:type="dcterms:W3CDTF">2022-03-02T12:26:46Z</dcterms:modified>
</cp:coreProperties>
</file>