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5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DDB"/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EB50C-5111-1944-25E6-DB309E9A1148}" v="1" dt="2021-07-22T07:54:20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ari Lea" userId="S::lea.ferrari@unipd.it::76de2d51-a5bc-493f-a7d6-16f2215d8c59" providerId="AD" clId="Web-{EC7EB50C-5111-1944-25E6-DB309E9A1148}"/>
    <pc:docChg chg="modSld">
      <pc:chgData name="Ferrari Lea" userId="S::lea.ferrari@unipd.it::76de2d51-a5bc-493f-a7d6-16f2215d8c59" providerId="AD" clId="Web-{EC7EB50C-5111-1944-25E6-DB309E9A1148}" dt="2021-07-22T07:54:20.299" v="0"/>
      <pc:docMkLst>
        <pc:docMk/>
      </pc:docMkLst>
      <pc:sldChg chg="delSp">
        <pc:chgData name="Ferrari Lea" userId="S::lea.ferrari@unipd.it::76de2d51-a5bc-493f-a7d6-16f2215d8c59" providerId="AD" clId="Web-{EC7EB50C-5111-1944-25E6-DB309E9A1148}" dt="2021-07-22T07:54:20.299" v="0"/>
        <pc:sldMkLst>
          <pc:docMk/>
          <pc:sldMk cId="575510302" sldId="265"/>
        </pc:sldMkLst>
        <pc:spChg chg="del">
          <ac:chgData name="Ferrari Lea" userId="S::lea.ferrari@unipd.it::76de2d51-a5bc-493f-a7d6-16f2215d8c59" providerId="AD" clId="Web-{EC7EB50C-5111-1944-25E6-DB309E9A1148}" dt="2021-07-22T07:54:20.299" v="0"/>
          <ac:spMkLst>
            <pc:docMk/>
            <pc:sldMk cId="575510302" sldId="265"/>
            <ac:spMk id="15" creationId="{F5FF9E45-F720-4042-BAF7-625FF01D8B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CC101-83B2-4FCF-8E40-64EEF50EDD64}" type="datetimeFigureOut">
              <a:rPr lang="lt-LT" smtClean="0"/>
              <a:t>2022-03-13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xmlns="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xmlns="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xmlns="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xmlns="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xmlns="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xmlns="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xmlns="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xmlns="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xmlns="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xmlns="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xmlns="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xmlns="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xmlns="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xmlns="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xmlns="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xmlns="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xmlns="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xmlns="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xmlns="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xmlns="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xmlns="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xmlns="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xmlns="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xmlns="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xmlns="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xmlns="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xmlns="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xmlns="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xmlns="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xmlns="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xmlns="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xmlns="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xmlns="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xmlns="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xmlns="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xmlns="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xmlns="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xmlns="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xmlns="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xmlns="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xmlns="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Inovativni</a:t>
            </a:r>
            <a:r>
              <a:rPr lang="en-US" dirty="0" smtClean="0"/>
              <a:t> </a:t>
            </a:r>
            <a:r>
              <a:rPr lang="en-US" dirty="0" err="1"/>
              <a:t>koncepti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trendovi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/>
              <a:t> karijernom </a:t>
            </a:r>
            <a:r>
              <a:rPr lang="en-US" dirty="0" err="1"/>
              <a:t>razvoju</a:t>
            </a:r>
            <a:r>
              <a:rPr lang="en-US" dirty="0"/>
              <a:t> u </a:t>
            </a:r>
            <a:r>
              <a:rPr lang="en-US" dirty="0" err="1" smtClean="0"/>
              <a:t>kompanijama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>
                <a:solidFill>
                  <a:srgbClr val="FFFFFF"/>
                </a:solidFill>
              </a:rPr>
              <a:t>2.1.1p </a:t>
            </a:r>
            <a:r>
              <a:rPr lang="sr-Latn-RS" dirty="0" smtClean="0">
                <a:solidFill>
                  <a:srgbClr val="FFFFFF"/>
                </a:solidFill>
              </a:rPr>
              <a:t>Uvod</a:t>
            </a:r>
            <a:endParaRPr lang="de-AT" dirty="0">
              <a:solidFill>
                <a:srgbClr val="FFFFFF"/>
              </a:solidFill>
            </a:endParaRPr>
          </a:p>
          <a:p>
            <a:endParaRPr lang="de-AT" dirty="0">
              <a:solidFill>
                <a:srgbClr val="FFFFFF"/>
              </a:solidFill>
            </a:endParaRPr>
          </a:p>
          <a:p>
            <a:r>
              <a:rPr lang="de-AT" dirty="0">
                <a:solidFill>
                  <a:srgbClr val="FFFFFF"/>
                </a:solidFill>
              </a:rPr>
              <a:t>Monika Petermandl</a:t>
            </a:r>
          </a:p>
          <a:p>
            <a:r>
              <a:rPr lang="de-AT" dirty="0">
                <a:solidFill>
                  <a:srgbClr val="FFFFFF"/>
                </a:solidFill>
              </a:rPr>
              <a:t>Klausjürgen Heinrich</a:t>
            </a:r>
          </a:p>
          <a:p>
            <a:r>
              <a:rPr lang="de-AT" dirty="0">
                <a:solidFill>
                  <a:srgbClr val="FFFFFF"/>
                </a:solidFill>
              </a:rPr>
              <a:t>Filiz Keser-Aschenberger</a:t>
            </a:r>
            <a:endParaRPr lang="lt-LT" dirty="0">
              <a:solidFill>
                <a:srgbClr val="FFFFFF"/>
              </a:solidFill>
            </a:endParaRPr>
          </a:p>
          <a:p>
            <a:endParaRPr lang="de-AT" dirty="0"/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xmlns="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10544" y="5809710"/>
            <a:ext cx="4567555" cy="584775"/>
            <a:chOff x="0" y="0"/>
            <a:chExt cx="4567555" cy="5847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9060"/>
              <a:ext cx="895985" cy="314960"/>
            </a:xfrm>
            <a:prstGeom prst="rect">
              <a:avLst/>
            </a:prstGeom>
          </p:spPr>
        </p:pic>
        <p:sp>
          <p:nvSpPr>
            <p:cNvPr id="7" name="TextBox 5"/>
            <p:cNvSpPr txBox="1"/>
            <p:nvPr/>
          </p:nvSpPr>
          <p:spPr>
            <a:xfrm>
              <a:off x="982980" y="0"/>
              <a:ext cx="3584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sr-Latn-RS" sz="800" kern="12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Ova licenca dozvoljava vama (ili drugim stranama) da delite, prerađujete, izmenite i razvijate ovaj </a:t>
              </a:r>
              <a:r>
                <a:rPr lang="sr-Latn-RS" sz="800" kern="1200" dirty="0" smtClean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materijal </a:t>
              </a:r>
              <a:r>
                <a:rPr lang="sr-Latn-RS" sz="800" kern="12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 </a:t>
              </a:r>
              <a:r>
                <a:rPr lang="sr-Latn-RS" sz="800" kern="1200" dirty="0" smtClean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nekomercijalne </a:t>
              </a:r>
              <a:r>
                <a:rPr lang="sr-Latn-RS" sz="800" kern="12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svrhe, pod uslovom da citirate </a:t>
              </a:r>
              <a:r>
                <a:rPr lang="sr-Latn-RS" sz="800" kern="1200" dirty="0" err="1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Connect</a:t>
              </a:r>
              <a:r>
                <a:rPr lang="sr-Latn-RS" sz="800" kern="12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! partnere na projektu i da </a:t>
              </a:r>
              <a:r>
                <a:rPr lang="sr-Latn-RS" sz="800" kern="1200" dirty="0" smtClean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materijal </a:t>
              </a:r>
              <a:r>
                <a:rPr lang="sr-Latn-RS" sz="800" kern="12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koji kreirate licencirate pod istim uslovima.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465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adinimas 12">
            <a:extLst>
              <a:ext uri="{FF2B5EF4-FFF2-40B4-BE49-F238E27FC236}">
                <a16:creationId xmlns:a16="http://schemas.microsoft.com/office/drawing/2014/main" xmlns="" id="{C846B201-1BEE-4ECD-886D-FCC666DE7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Hvala na pažnji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sr-Latn-RS" dirty="0" smtClean="0"/>
              <a:t>Pitanja</a:t>
            </a:r>
            <a:r>
              <a:rPr lang="en-US" dirty="0" smtClean="0"/>
              <a:t>?</a:t>
            </a:r>
            <a:endParaRPr lang="lt-LT" dirty="0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69505FB3-9A8E-439E-8B3D-9B9A7FD3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51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17D01D6-3661-43B8-9F18-5EB21C0C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Inovativni koncepti i trendovi vezani za podršku karijernom razvoju u kompanijama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64F67811-DC4B-488B-A816-877B631D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67F70EA9-CA38-4BB1-8149-7BB30D084D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solidFill>
                  <a:schemeClr val="tx1"/>
                </a:solidFill>
              </a:rPr>
              <a:t>Cilj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850C66CC-D535-4B70-AB8A-0C69849F6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1"/>
                </a:solidFill>
              </a:rPr>
              <a:t>Da se podigne svest o uticaju promena u svetu rada na podršku karijernom razvoju u preduzećima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xmlns="" id="{88778B16-2404-410A-AC77-754B770FE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solidFill>
                  <a:schemeClr val="tx1"/>
                </a:solidFill>
              </a:rPr>
              <a:t>Ciljevi uvoda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A70929EE-29D0-440B-9C0D-E08B13D7F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17332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chemeClr val="tx1"/>
                </a:solidFill>
              </a:rPr>
              <a:t>Povezanost sa prethodnim lekcijama </a:t>
            </a:r>
            <a:r>
              <a:rPr lang="de-AT" dirty="0" smtClean="0">
                <a:solidFill>
                  <a:schemeClr val="tx1"/>
                </a:solidFill>
              </a:rPr>
              <a:t>– </a:t>
            </a:r>
            <a:r>
              <a:rPr lang="sr-Latn-RS" dirty="0" smtClean="0">
                <a:solidFill>
                  <a:schemeClr val="tx1"/>
                </a:solidFill>
              </a:rPr>
              <a:t>posledice trendova na preduzeća</a:t>
            </a:r>
            <a:endParaRPr lang="de-A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chemeClr val="tx1"/>
                </a:solidFill>
              </a:rPr>
              <a:t>Tri lekcije </a:t>
            </a:r>
            <a:r>
              <a:rPr lang="de-AT" dirty="0" smtClean="0">
                <a:solidFill>
                  <a:schemeClr val="tx1"/>
                </a:solidFill>
              </a:rPr>
              <a:t>– </a:t>
            </a:r>
            <a:r>
              <a:rPr lang="sr-Latn-RS" dirty="0" smtClean="0">
                <a:solidFill>
                  <a:schemeClr val="tx1"/>
                </a:solidFill>
              </a:rPr>
              <a:t>sadržaj i ciljevi</a:t>
            </a:r>
            <a:endParaRPr lang="de-A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3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6252470-4423-425B-B0F7-129A68A8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Pet trendova koji utiču na svet rada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975CA00D-8CD4-40B0-944F-7B1E95BB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A6BD28C0-C7BE-47E6-AA72-C25189DFFB77}"/>
              </a:ext>
            </a:extLst>
          </p:cNvPr>
          <p:cNvSpPr/>
          <p:nvPr/>
        </p:nvSpPr>
        <p:spPr>
          <a:xfrm>
            <a:off x="1503573" y="3749839"/>
            <a:ext cx="1684420" cy="126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Tehnološke promene</a:t>
            </a:r>
            <a:endParaRPr lang="de-AT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0BE95F4B-CA71-4F60-8943-576566293FC1}"/>
              </a:ext>
            </a:extLst>
          </p:cNvPr>
          <p:cNvSpPr/>
          <p:nvPr/>
        </p:nvSpPr>
        <p:spPr>
          <a:xfrm>
            <a:off x="5280276" y="3749838"/>
            <a:ext cx="1684421" cy="1267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Globaliza</a:t>
            </a:r>
            <a:r>
              <a:rPr lang="sr-Latn-RS" dirty="0" err="1" smtClean="0">
                <a:solidFill>
                  <a:schemeClr val="tx1"/>
                </a:solidFill>
              </a:rPr>
              <a:t>cija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E3300FD6-B87E-4DF1-81C7-8AF1F6449A00}"/>
              </a:ext>
            </a:extLst>
          </p:cNvPr>
          <p:cNvSpPr/>
          <p:nvPr/>
        </p:nvSpPr>
        <p:spPr>
          <a:xfrm>
            <a:off x="7186864" y="3749839"/>
            <a:ext cx="1684420" cy="1267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Klimatske promene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08AC9663-8971-46D2-BD03-048DA8F3F528}"/>
              </a:ext>
            </a:extLst>
          </p:cNvPr>
          <p:cNvSpPr/>
          <p:nvPr/>
        </p:nvSpPr>
        <p:spPr>
          <a:xfrm>
            <a:off x="9056979" y="3749839"/>
            <a:ext cx="1684421" cy="1267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K</a:t>
            </a:r>
            <a:r>
              <a:rPr lang="de-AT" dirty="0" smtClean="0">
                <a:solidFill>
                  <a:schemeClr val="tx1"/>
                </a:solidFill>
              </a:rPr>
              <a:t>OVID </a:t>
            </a:r>
            <a:r>
              <a:rPr lang="de-AT" dirty="0">
                <a:solidFill>
                  <a:schemeClr val="tx1"/>
                </a:solidFill>
              </a:rPr>
              <a:t>19 </a:t>
            </a:r>
            <a:r>
              <a:rPr lang="de-AT" dirty="0" smtClean="0">
                <a:solidFill>
                  <a:schemeClr val="tx1"/>
                </a:solidFill>
              </a:rPr>
              <a:t>pandemi</a:t>
            </a:r>
            <a:r>
              <a:rPr lang="sr-Latn-RS" dirty="0" smtClean="0">
                <a:solidFill>
                  <a:schemeClr val="tx1"/>
                </a:solidFill>
              </a:rPr>
              <a:t>ja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EF924361-D7F9-4567-932E-3FCFD9E09AAA}"/>
              </a:ext>
            </a:extLst>
          </p:cNvPr>
          <p:cNvSpPr/>
          <p:nvPr/>
        </p:nvSpPr>
        <p:spPr>
          <a:xfrm>
            <a:off x="3410161" y="3749839"/>
            <a:ext cx="1684420" cy="1267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Demografske promene</a:t>
            </a: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9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Uticaj tehnoloških promena na preduzeća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xmlns="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Svi radni zadaci zahtevaju više znanja.</a:t>
            </a:r>
            <a:endParaRPr lang="de-AT" dirty="0">
              <a:solidFill>
                <a:schemeClr val="tx1"/>
              </a:solidFill>
            </a:endParaRPr>
          </a:p>
          <a:p>
            <a:pPr algn="ctr"/>
            <a:r>
              <a:rPr lang="sr-Latn-RS" dirty="0" smtClean="0">
                <a:solidFill>
                  <a:schemeClr val="tx1"/>
                </a:solidFill>
              </a:rPr>
              <a:t>Preduzeća će postati organizacije koje uče</a:t>
            </a:r>
            <a:r>
              <a:rPr lang="de-AT" dirty="0" smtClean="0">
                <a:solidFill>
                  <a:schemeClr val="tx1"/>
                </a:solidFill>
              </a:rPr>
              <a:t>.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Tehnološke promene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1224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Uticaj demografskih promena na preduzeća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xmlns="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Starenje populacije u industrijalizovanim društvima znači da ljudi kasnije idu u penziju, učestvuju u </a:t>
            </a:r>
            <a:r>
              <a:rPr lang="sr-Latn-RS" dirty="0" err="1" smtClean="0">
                <a:solidFill>
                  <a:schemeClr val="tx1"/>
                </a:solidFill>
              </a:rPr>
              <a:t>celoživotnom</a:t>
            </a:r>
            <a:r>
              <a:rPr lang="sr-Latn-RS" dirty="0" smtClean="0">
                <a:solidFill>
                  <a:schemeClr val="tx1"/>
                </a:solidFill>
              </a:rPr>
              <a:t> učenju, neophodnost adekvatnih poslova za starije osobe, rad u timovima u kojima su osobe iz različitih generacija</a:t>
            </a:r>
            <a:r>
              <a:rPr lang="de-AT" dirty="0" smtClean="0">
                <a:solidFill>
                  <a:schemeClr val="tx1"/>
                </a:solidFill>
              </a:rPr>
              <a:t>. 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Demografske promene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567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Uticaj globalizacije na preduzeća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xmlns="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Preduzeća moraju da upravljaju aktivnostima na globalnom nivou</a:t>
            </a:r>
            <a:r>
              <a:rPr lang="de-AT" dirty="0" smtClean="0">
                <a:solidFill>
                  <a:schemeClr val="tx1"/>
                </a:solidFill>
              </a:rPr>
              <a:t>. </a:t>
            </a:r>
            <a:r>
              <a:rPr lang="sr-Latn-RS" dirty="0" smtClean="0">
                <a:solidFill>
                  <a:schemeClr val="tx1"/>
                </a:solidFill>
              </a:rPr>
              <a:t>Rast migracija radne snage</a:t>
            </a:r>
            <a:r>
              <a:rPr lang="de-AT" dirty="0" smtClean="0">
                <a:solidFill>
                  <a:schemeClr val="tx1"/>
                </a:solidFill>
              </a:rPr>
              <a:t>. </a:t>
            </a:r>
            <a:r>
              <a:rPr lang="sr-Latn-RS" dirty="0" smtClean="0">
                <a:solidFill>
                  <a:schemeClr val="tx1"/>
                </a:solidFill>
              </a:rPr>
              <a:t>Po pravilu se radi u timovima osoba iz različitih kultura</a:t>
            </a:r>
            <a:r>
              <a:rPr lang="de-AT" dirty="0" smtClean="0">
                <a:solidFill>
                  <a:schemeClr val="tx1"/>
                </a:solidFill>
              </a:rPr>
              <a:t>.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D0CF99C3-2CD6-4736-A052-C90A4CDEE807}"/>
              </a:ext>
            </a:extLst>
          </p:cNvPr>
          <p:cNvSpPr/>
          <p:nvPr/>
        </p:nvSpPr>
        <p:spPr>
          <a:xfrm>
            <a:off x="839787" y="3791536"/>
            <a:ext cx="1722268" cy="11710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Globaliza</a:t>
            </a:r>
            <a:r>
              <a:rPr lang="sr-Latn-RS" dirty="0" err="1" smtClean="0">
                <a:solidFill>
                  <a:schemeClr val="tx1"/>
                </a:solidFill>
              </a:rPr>
              <a:t>cija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3437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Uticaj klimatskih promena na preduzeća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xmlns="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Klimatske promene zahtevaju prelazak na takozvanu</a:t>
            </a:r>
            <a:r>
              <a:rPr lang="de-AT" dirty="0" smtClean="0">
                <a:solidFill>
                  <a:schemeClr val="tx1"/>
                </a:solidFill>
              </a:rPr>
              <a:t> „</a:t>
            </a:r>
            <a:r>
              <a:rPr lang="sr-Latn-RS" dirty="0" smtClean="0">
                <a:solidFill>
                  <a:schemeClr val="tx1"/>
                </a:solidFill>
              </a:rPr>
              <a:t>zelenu ekonomiju</a:t>
            </a:r>
            <a:r>
              <a:rPr lang="de-AT" dirty="0" smtClean="0">
                <a:solidFill>
                  <a:schemeClr val="tx1"/>
                </a:solidFill>
              </a:rPr>
              <a:t>“. </a:t>
            </a:r>
            <a:endParaRPr lang="de-AT" dirty="0">
              <a:solidFill>
                <a:schemeClr val="tx1"/>
              </a:solidFill>
            </a:endParaRPr>
          </a:p>
          <a:p>
            <a:pPr algn="ctr"/>
            <a:r>
              <a:rPr lang="sr-Latn-RS" dirty="0" smtClean="0">
                <a:solidFill>
                  <a:schemeClr val="tx1"/>
                </a:solidFill>
              </a:rPr>
              <a:t>Od preduzeća se očekuje da preuzmu odgovornost zaštite životne sredine i ekonomičnog korišćenja resursa. 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Klimatske promene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7092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6BB8F0-0DE5-4175-81BA-814123EC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Uticaj pandemije na preduzeća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F1E4D2B9-30DF-4635-96FA-E746ED91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xmlns="" id="{CC45EA1E-10E6-4B87-A9EE-7346B8F03496}"/>
              </a:ext>
            </a:extLst>
          </p:cNvPr>
          <p:cNvSpPr/>
          <p:nvPr/>
        </p:nvSpPr>
        <p:spPr>
          <a:xfrm>
            <a:off x="2630904" y="4137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7D8B0429-F108-462B-817A-DABF2843C4E3}"/>
              </a:ext>
            </a:extLst>
          </p:cNvPr>
          <p:cNvSpPr/>
          <p:nvPr/>
        </p:nvSpPr>
        <p:spPr>
          <a:xfrm>
            <a:off x="3683922" y="3596640"/>
            <a:ext cx="7577636" cy="1464644"/>
          </a:xfrm>
          <a:prstGeom prst="ellipse">
            <a:avLst/>
          </a:prstGeom>
          <a:solidFill>
            <a:srgbClr val="EAFD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Nadamo se da će se pandemija brzo završiti</a:t>
            </a:r>
            <a:r>
              <a:rPr lang="de-AT" dirty="0" smtClean="0">
                <a:solidFill>
                  <a:schemeClr val="tx1"/>
                </a:solidFill>
              </a:rPr>
              <a:t>. </a:t>
            </a:r>
            <a:endParaRPr lang="de-AT" dirty="0">
              <a:solidFill>
                <a:schemeClr val="tx1"/>
              </a:solidFill>
            </a:endParaRPr>
          </a:p>
          <a:p>
            <a:pPr algn="ctr"/>
            <a:r>
              <a:rPr lang="sr-Latn-RS" dirty="0" smtClean="0">
                <a:solidFill>
                  <a:schemeClr val="tx1"/>
                </a:solidFill>
              </a:rPr>
              <a:t>Ona je ukazala da preduzeća moraju biti agilna i brzo se prilagoditi u nepredviđenim situacijama, kao što su one vezane za zdravlje. 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D0CF99C3-2CD6-4736-A052-C90A4CDEE807}"/>
              </a:ext>
            </a:extLst>
          </p:cNvPr>
          <p:cNvSpPr/>
          <p:nvPr/>
        </p:nvSpPr>
        <p:spPr>
          <a:xfrm>
            <a:off x="834026" y="3793958"/>
            <a:ext cx="1722268" cy="1171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KOVID - 19 PANDEMIJA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5EE02245-81D2-4F5C-B600-DCEFC49B48C6}"/>
              </a:ext>
            </a:extLst>
          </p:cNvPr>
          <p:cNvSpPr txBox="1"/>
          <p:nvPr/>
        </p:nvSpPr>
        <p:spPr>
          <a:xfrm>
            <a:off x="1660358" y="437707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748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666C30-2C03-4DD1-A651-2BFB4B28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Zaključci o uticaju promena u svetu rada na preduzeća</a:t>
            </a:r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58EACC1D-9D64-4F17-9D32-E3348104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469E4AED-4948-4BF2-8C82-FB382E48B7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sr-Latn-RS" sz="2400" dirty="0" smtClean="0">
                <a:solidFill>
                  <a:schemeClr val="tx1"/>
                </a:solidFill>
              </a:rPr>
              <a:t>Inovativni koncepti i razvoj u preduzećima vezani za promene u svetu rada mogu se sumirati u tri izazova</a:t>
            </a:r>
            <a:r>
              <a:rPr lang="de-AT" sz="2400" dirty="0" smtClean="0">
                <a:solidFill>
                  <a:schemeClr val="tx1"/>
                </a:solidFill>
              </a:rPr>
              <a:t>: </a:t>
            </a:r>
            <a:endParaRPr lang="de-AT" sz="2400" dirty="0">
              <a:solidFill>
                <a:schemeClr val="tx1"/>
              </a:solidFill>
            </a:endParaRPr>
          </a:p>
          <a:p>
            <a:endParaRPr lang="de-AT" sz="2400" dirty="0">
              <a:solidFill>
                <a:schemeClr val="tx1"/>
              </a:solidFill>
            </a:endParaRPr>
          </a:p>
          <a:p>
            <a:endParaRPr lang="de-AT" sz="2400" dirty="0">
              <a:solidFill>
                <a:schemeClr val="tx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13F3E881-00C2-439B-BDEC-330D37843E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3292727"/>
          </a:xfrm>
        </p:spPr>
        <p:txBody>
          <a:bodyPr>
            <a:normAutofit/>
          </a:bodyPr>
          <a:lstStyle/>
          <a:p>
            <a:endParaRPr lang="de-AT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>
                <a:solidFill>
                  <a:schemeClr val="tx1"/>
                </a:solidFill>
              </a:rPr>
              <a:t>Transformacija u organizaciju koja uči</a:t>
            </a:r>
            <a:endParaRPr lang="de-AT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>
                <a:solidFill>
                  <a:schemeClr val="tx1"/>
                </a:solidFill>
              </a:rPr>
              <a:t>Posvećenost korporativnoj društvenoj odgovornosti</a:t>
            </a:r>
            <a:endParaRPr lang="de-AT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>
                <a:solidFill>
                  <a:schemeClr val="tx1"/>
                </a:solidFill>
              </a:rPr>
              <a:t>Korist od umrežavanja i saradnje</a:t>
            </a:r>
            <a:endParaRPr lang="de-AT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de-AT" dirty="0">
              <a:solidFill>
                <a:schemeClr val="tx1"/>
              </a:solidFill>
            </a:endParaRPr>
          </a:p>
          <a:p>
            <a:r>
              <a:rPr lang="sr-Latn-RS" dirty="0" smtClean="0">
                <a:solidFill>
                  <a:schemeClr val="tx1"/>
                </a:solidFill>
              </a:rPr>
              <a:t>Svaka od narednih lekcija će se fokusirati na vezu upravljanja ljudskim resursima sa ovim pitanjima, oslanjajući se na podršku karijernom razvoju u kompanijama. </a:t>
            </a:r>
            <a:endParaRPr lang="de-AT" dirty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87515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16</TotalTime>
  <Words>364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Open Sans</vt:lpstr>
      <vt:lpstr>Open Sans ExtraBold</vt:lpstr>
      <vt:lpstr>Open Sans Light</vt:lpstr>
      <vt:lpstr>Times New Roman</vt:lpstr>
      <vt:lpstr>Trebuchet MS</vt:lpstr>
      <vt:lpstr>„Office“ tema</vt:lpstr>
      <vt:lpstr> Inovativni koncepti i trendovi vezani za podršku karijernom razvoju u kompanijama</vt:lpstr>
      <vt:lpstr>Inovativni koncepti i trendovi vezani za podršku karijernom razvoju u kompanijama</vt:lpstr>
      <vt:lpstr>Pet trendova koji utiču na svet rada</vt:lpstr>
      <vt:lpstr>Uticaj tehnoloških promena na preduzeća</vt:lpstr>
      <vt:lpstr>Uticaj demografskih promena na preduzeća</vt:lpstr>
      <vt:lpstr>Uticaj globalizacije na preduzeća</vt:lpstr>
      <vt:lpstr>Uticaj klimatskih promena na preduzeća</vt:lpstr>
      <vt:lpstr>Uticaj pandemije na preduzeća</vt:lpstr>
      <vt:lpstr>Zaključci o uticaju promena u svetu rada na preduzeća</vt:lpstr>
      <vt:lpstr>Hvala na pažnji.  Pitanja?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Microsoft account</cp:lastModifiedBy>
  <cp:revision>56</cp:revision>
  <dcterms:created xsi:type="dcterms:W3CDTF">2020-01-27T22:45:30Z</dcterms:created>
  <dcterms:modified xsi:type="dcterms:W3CDTF">2022-03-13T13:50:06Z</dcterms:modified>
</cp:coreProperties>
</file>