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65" r:id="rId11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FDDB"/>
    <a:srgbClr val="FF7F2A"/>
    <a:srgbClr val="B23D0C"/>
    <a:srgbClr val="B23D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7EB50C-5111-1944-25E6-DB309E9A1148}" v="1" dt="2021-07-22T07:54:20.2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7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4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rari Lea" userId="S::lea.ferrari@unipd.it::76de2d51-a5bc-493f-a7d6-16f2215d8c59" providerId="AD" clId="Web-{EC7EB50C-5111-1944-25E6-DB309E9A1148}"/>
    <pc:docChg chg="modSld">
      <pc:chgData name="Ferrari Lea" userId="S::lea.ferrari@unipd.it::76de2d51-a5bc-493f-a7d6-16f2215d8c59" providerId="AD" clId="Web-{EC7EB50C-5111-1944-25E6-DB309E9A1148}" dt="2021-07-22T07:54:20.299" v="0"/>
      <pc:docMkLst>
        <pc:docMk/>
      </pc:docMkLst>
      <pc:sldChg chg="delSp">
        <pc:chgData name="Ferrari Lea" userId="S::lea.ferrari@unipd.it::76de2d51-a5bc-493f-a7d6-16f2215d8c59" providerId="AD" clId="Web-{EC7EB50C-5111-1944-25E6-DB309E9A1148}" dt="2021-07-22T07:54:20.299" v="0"/>
        <pc:sldMkLst>
          <pc:docMk/>
          <pc:sldMk cId="575510302" sldId="265"/>
        </pc:sldMkLst>
        <pc:spChg chg="del">
          <ac:chgData name="Ferrari Lea" userId="S::lea.ferrari@unipd.it::76de2d51-a5bc-493f-a7d6-16f2215d8c59" providerId="AD" clId="Web-{EC7EB50C-5111-1944-25E6-DB309E9A1148}" dt="2021-07-22T07:54:20.299" v="0"/>
          <ac:spMkLst>
            <pc:docMk/>
            <pc:sldMk cId="575510302" sldId="265"/>
            <ac:spMk id="15" creationId="{F5FF9E45-F720-4042-BAF7-625FF01D8BB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CC101-83B2-4FCF-8E40-64EEF50EDD64}" type="datetimeFigureOut">
              <a:rPr lang="lt-LT" smtClean="0"/>
              <a:t>2022-03-13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4F2A99-8335-4AAC-9EFD-09FA6B9BBA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408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aveikslėlis 15">
            <a:extLst>
              <a:ext uri="{FF2B5EF4-FFF2-40B4-BE49-F238E27FC236}">
                <a16:creationId xmlns:a16="http://schemas.microsoft.com/office/drawing/2014/main" xmlns="" id="{246EBA82-0447-4FA4-8B1C-C45FC5F54C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89" b="23358"/>
          <a:stretch/>
        </p:blipFill>
        <p:spPr>
          <a:xfrm rot="10800000">
            <a:off x="0" y="0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2F688FB5-BEAA-43D8-9143-D2CE529CEF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" y="924243"/>
            <a:ext cx="10058400" cy="2387600"/>
          </a:xfrm>
        </p:spPr>
        <p:txBody>
          <a:bodyPr anchor="b">
            <a:normAutofit/>
          </a:bodyPr>
          <a:lstStyle>
            <a:lvl1pPr algn="l"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DEMO </a:t>
            </a:r>
            <a:br>
              <a:rPr lang="en-US" dirty="0"/>
            </a:br>
            <a:r>
              <a:rPr lang="en-US" dirty="0"/>
              <a:t>TITLE TEXT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xmlns="" id="{85069AEC-D0AD-490C-B670-14EB62EA77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5820" y="3434398"/>
            <a:ext cx="10058400" cy="1655762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dirty="0" err="1">
                <a:solidFill>
                  <a:srgbClr val="FFFFFF"/>
                </a:solidFill>
              </a:rPr>
              <a:t>Date</a:t>
            </a:r>
            <a:r>
              <a:rPr lang="lt-LT" dirty="0">
                <a:solidFill>
                  <a:srgbClr val="FFFFFF"/>
                </a:solidFill>
              </a:rPr>
              <a:t>, name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the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event</a:t>
            </a:r>
            <a:r>
              <a:rPr lang="lt-LT" dirty="0">
                <a:solidFill>
                  <a:srgbClr val="FFFFFF"/>
                </a:solidFill>
              </a:rPr>
              <a:t>, 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lt-LT" dirty="0">
                <a:solidFill>
                  <a:srgbClr val="FFFFFF"/>
                </a:solidFill>
              </a:rPr>
              <a:t>name </a:t>
            </a:r>
            <a:r>
              <a:rPr lang="lt-LT" dirty="0" err="1">
                <a:solidFill>
                  <a:srgbClr val="FFFFFF"/>
                </a:solidFill>
              </a:rPr>
              <a:t>and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surname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author</a:t>
            </a:r>
            <a:endParaRPr lang="lt-LT" dirty="0">
              <a:solidFill>
                <a:srgbClr val="FFFFFF"/>
              </a:solidFill>
            </a:endParaRP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C5F0BFDC-D1E8-4156-8099-C8816EB1B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575977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aveikslėlis 8">
            <a:extLst>
              <a:ext uri="{FF2B5EF4-FFF2-40B4-BE49-F238E27FC236}">
                <a16:creationId xmlns:a16="http://schemas.microsoft.com/office/drawing/2014/main" xmlns="" id="{A418BBB0-10BE-4452-AA0B-FC7B9192D6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" t="10937" r="13" b="22509"/>
          <a:stretch/>
        </p:blipFill>
        <p:spPr>
          <a:xfrm rot="10800000">
            <a:off x="0" y="-1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A6473C05-AE7B-43DD-A2CC-85F602C584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1577340"/>
            <a:ext cx="10515600" cy="20116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 for </a:t>
            </a:r>
            <a:br>
              <a:rPr lang="en-US" dirty="0"/>
            </a:br>
            <a:r>
              <a:rPr lang="en-US" dirty="0"/>
              <a:t>the Attention. </a:t>
            </a:r>
            <a:br>
              <a:rPr lang="en-US" dirty="0"/>
            </a:br>
            <a:r>
              <a:rPr lang="en-US" dirty="0"/>
              <a:t>Questions?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F987F0DC-379D-4245-BFBB-CD4C4288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8" name="Paveikslėlio vietos rezervavimo ženklas 2">
            <a:extLst>
              <a:ext uri="{FF2B5EF4-FFF2-40B4-BE49-F238E27FC236}">
                <a16:creationId xmlns:a16="http://schemas.microsoft.com/office/drawing/2014/main" xmlns="" id="{ADAA6A37-774A-4614-893F-080D49E13D8C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836613" y="3793201"/>
            <a:ext cx="10515600" cy="44351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dirty="0" err="1"/>
              <a:t>your</a:t>
            </a:r>
            <a:r>
              <a:rPr lang="en-US" dirty="0"/>
              <a:t>@email_address.eu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5042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087A0520-26DB-468D-A939-2C056B42E5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/>
              <a:t>THIS </a:t>
            </a:r>
            <a:r>
              <a:rPr lang="en-US" dirty="0"/>
              <a:t>IS </a:t>
            </a:r>
            <a:r>
              <a:rPr lang="lt-LT" dirty="0"/>
              <a:t>YOUR PRES</a:t>
            </a:r>
            <a:r>
              <a:rPr lang="en-US" dirty="0"/>
              <a:t>E</a:t>
            </a:r>
            <a:r>
              <a:rPr lang="lt-LT" dirty="0"/>
              <a:t>NTATION TITLE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64F49264-9819-4214-9D8F-E6C3E238F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ksto vietos rezervavimo ženklas 4">
            <a:extLst>
              <a:ext uri="{FF2B5EF4-FFF2-40B4-BE49-F238E27FC236}">
                <a16:creationId xmlns:a16="http://schemas.microsoft.com/office/drawing/2014/main" xmlns="" id="{BDFAC399-EE8D-4178-8118-DD34860C58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960595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8" name="Teksto vietos rezervavimo ženklas 5">
            <a:extLst>
              <a:ext uri="{FF2B5EF4-FFF2-40B4-BE49-F238E27FC236}">
                <a16:creationId xmlns:a16="http://schemas.microsoft.com/office/drawing/2014/main" xmlns="" id="{4047D1D2-D11B-42D9-9745-D7326C1723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50347"/>
            <a:ext cx="10190162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9" name="Teksto vietos rezervavimo ženklas 6">
            <a:extLst>
              <a:ext uri="{FF2B5EF4-FFF2-40B4-BE49-F238E27FC236}">
                <a16:creationId xmlns:a16="http://schemas.microsoft.com/office/drawing/2014/main" xmlns="" id="{07F8CD99-43EF-4FF2-99E1-8D34466DB2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7" y="3632341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0" name="Teksto vietos rezervavimo ženklas 7">
            <a:extLst>
              <a:ext uri="{FF2B5EF4-FFF2-40B4-BE49-F238E27FC236}">
                <a16:creationId xmlns:a16="http://schemas.microsoft.com/office/drawing/2014/main" xmlns="" id="{F2249229-369C-45F0-AC14-92594C51E6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122093"/>
            <a:ext cx="10188574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301334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5B481432-44F8-44DD-9892-E4F4DB2C4A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xmlns="" id="{BDA783FD-8F85-442B-A8BA-288E684FB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1" name="Teksto vietos rezervavimo ženklas 4">
            <a:extLst>
              <a:ext uri="{FF2B5EF4-FFF2-40B4-BE49-F238E27FC236}">
                <a16:creationId xmlns:a16="http://schemas.microsoft.com/office/drawing/2014/main" xmlns="" id="{4BEA5B49-6392-46FE-95D9-CBD5386D91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2" name="Teksto vietos rezervavimo ženklas 5">
            <a:extLst>
              <a:ext uri="{FF2B5EF4-FFF2-40B4-BE49-F238E27FC236}">
                <a16:creationId xmlns:a16="http://schemas.microsoft.com/office/drawing/2014/main" xmlns="" id="{27313128-8193-4824-B1AE-9E071C6AEC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3" name="Teksto vietos rezervavimo ženklas 6">
            <a:extLst>
              <a:ext uri="{FF2B5EF4-FFF2-40B4-BE49-F238E27FC236}">
                <a16:creationId xmlns:a16="http://schemas.microsoft.com/office/drawing/2014/main" xmlns="" id="{A077DE58-2DDD-4954-8D21-4C85B7EFA5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8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4" name="Teksto vietos rezervavimo ženklas 7">
            <a:extLst>
              <a:ext uri="{FF2B5EF4-FFF2-40B4-BE49-F238E27FC236}">
                <a16:creationId xmlns:a16="http://schemas.microsoft.com/office/drawing/2014/main" xmlns="" id="{E3581FEC-4D88-4BB9-981C-24765FCF20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3" name="Teksto vietos rezervavimo ženklas 4">
            <a:extLst>
              <a:ext uri="{FF2B5EF4-FFF2-40B4-BE49-F238E27FC236}">
                <a16:creationId xmlns:a16="http://schemas.microsoft.com/office/drawing/2014/main" xmlns="" id="{909C3B4A-7EF2-44A9-975A-1CEB4064468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96049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4" name="Teksto vietos rezervavimo ženklas 5">
            <a:extLst>
              <a:ext uri="{FF2B5EF4-FFF2-40B4-BE49-F238E27FC236}">
                <a16:creationId xmlns:a16="http://schemas.microsoft.com/office/drawing/2014/main" xmlns="" id="{9216C79D-EC44-44C8-A2B6-019A760EE8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96050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5" name="Teksto vietos rezervavimo ženklas 6">
            <a:extLst>
              <a:ext uri="{FF2B5EF4-FFF2-40B4-BE49-F238E27FC236}">
                <a16:creationId xmlns:a16="http://schemas.microsoft.com/office/drawing/2014/main" xmlns="" id="{392CD55E-0853-4A78-83D2-38CB78A8EF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96050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6" name="Teksto vietos rezervavimo ženklas 7">
            <a:extLst>
              <a:ext uri="{FF2B5EF4-FFF2-40B4-BE49-F238E27FC236}">
                <a16:creationId xmlns:a16="http://schemas.microsoft.com/office/drawing/2014/main" xmlns="" id="{FB1D40FF-4B08-4151-9334-2544815042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96050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299886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765176"/>
            <a:ext cx="4242752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/>
              <a:t>TITLE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xmlns="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30680"/>
            <a:ext cx="4242752" cy="377793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4352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veikslėlis 9">
            <a:extLst>
              <a:ext uri="{FF2B5EF4-FFF2-40B4-BE49-F238E27FC236}">
                <a16:creationId xmlns:a16="http://schemas.microsoft.com/office/drawing/2014/main" xmlns="" id="{A795C131-0461-4D89-86BB-BAB1471E1A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8" b="31104"/>
          <a:stretch/>
        </p:blipFill>
        <p:spPr>
          <a:xfrm rot="10800000">
            <a:off x="-1589" y="0"/>
            <a:ext cx="12192004" cy="1626016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9F3B8AD3-C7F0-4510-80E6-73F9F6E11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544195"/>
            <a:ext cx="10515600" cy="67881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xmlns="" id="{8AB577E9-5C2A-4610-BAB9-C380F63055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46922"/>
            <a:ext cx="5157787" cy="993457"/>
          </a:xfrm>
        </p:spPr>
        <p:txBody>
          <a:bodyPr anchor="b">
            <a:noAutofit/>
          </a:bodyPr>
          <a:lstStyle>
            <a:lvl1pPr marL="0" indent="0">
              <a:buNone/>
              <a:defRPr sz="2200" b="1" i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xmlns="" id="{438B05CD-471C-442E-96BD-5E5C8E34E6E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277550"/>
            <a:ext cx="5157787" cy="2131063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en-US" dirty="0"/>
          </a:p>
          <a:p>
            <a:pPr lvl="0"/>
            <a:endParaRPr lang="lt-LT" dirty="0"/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xmlns="" id="{D7947542-5711-447B-B36E-783076834C6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046923"/>
            <a:ext cx="5183188" cy="993456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xmlns="" id="{01851487-E90A-476B-8236-8E2AD4C3C49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3277550"/>
            <a:ext cx="5183188" cy="2131064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lt-LT" dirty="0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xmlns="" id="{4E8C299C-BD33-4ACE-B6AE-D5A93B335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1056949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aveikslėlis 5">
            <a:extLst>
              <a:ext uri="{FF2B5EF4-FFF2-40B4-BE49-F238E27FC236}">
                <a16:creationId xmlns:a16="http://schemas.microsoft.com/office/drawing/2014/main" xmlns="" id="{4A9E677A-DE7C-4EDD-A463-732D04EDE8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1" b="29467"/>
          <a:stretch/>
        </p:blipFill>
        <p:spPr>
          <a:xfrm>
            <a:off x="0" y="0"/>
            <a:ext cx="12192000" cy="2232660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2766153"/>
            <a:ext cx="10504487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xmlns="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3596640"/>
            <a:ext cx="10512425" cy="155289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00583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xmlns="" id="{B50A104B-5302-47EA-AE12-CCC791CA7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5" name="Pavadinimas 1">
            <a:extLst>
              <a:ext uri="{FF2B5EF4-FFF2-40B4-BE49-F238E27FC236}">
                <a16:creationId xmlns:a16="http://schemas.microsoft.com/office/drawing/2014/main" xmlns="" id="{6E9B5A7C-F7EF-46F5-B610-E5C9118C8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lt-LT" dirty="0"/>
          </a:p>
        </p:txBody>
      </p:sp>
      <p:sp>
        <p:nvSpPr>
          <p:cNvPr id="6" name="Teksto vietos rezervavimo ženklas 2">
            <a:extLst>
              <a:ext uri="{FF2B5EF4-FFF2-40B4-BE49-F238E27FC236}">
                <a16:creationId xmlns:a16="http://schemas.microsoft.com/office/drawing/2014/main" xmlns="" id="{9C4FA155-81CE-4E5B-B645-6E983D51D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678308"/>
            <a:ext cx="4974273" cy="1375083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 b="1"/>
              <a:t>Spustelėkite, kad galėtumėte redaguoti šablono teksto stilius</a:t>
            </a:r>
          </a:p>
          <a:p>
            <a:pPr lvl="1"/>
            <a:r>
              <a:rPr lang="lt-LT" b="1"/>
              <a:t>Antras lygis</a:t>
            </a:r>
          </a:p>
        </p:txBody>
      </p:sp>
      <p:sp>
        <p:nvSpPr>
          <p:cNvPr id="8" name="Teksto vietos rezervavimo ženklas 4">
            <a:extLst>
              <a:ext uri="{FF2B5EF4-FFF2-40B4-BE49-F238E27FC236}">
                <a16:creationId xmlns:a16="http://schemas.microsoft.com/office/drawing/2014/main" xmlns="" id="{72957E55-222E-45C4-9866-DB472EB19DEE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1074312" y="3604208"/>
            <a:ext cx="2930230" cy="320676"/>
          </a:xfrm>
        </p:spPr>
        <p:txBody>
          <a:bodyPr/>
          <a:lstStyle>
            <a:lvl1pPr marL="0" indent="0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9" name="Teksto vietos rezervavimo ženklas 5">
            <a:extLst>
              <a:ext uri="{FF2B5EF4-FFF2-40B4-BE49-F238E27FC236}">
                <a16:creationId xmlns:a16="http://schemas.microsoft.com/office/drawing/2014/main" xmlns="" id="{A84CCAB9-0CE1-4809-96A3-0C3C836CFA6E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167547" y="3607238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0" name="Teksto vietos rezervavimo ženklas 6">
            <a:extLst>
              <a:ext uri="{FF2B5EF4-FFF2-40B4-BE49-F238E27FC236}">
                <a16:creationId xmlns:a16="http://schemas.microsoft.com/office/drawing/2014/main" xmlns="" id="{3C694306-6791-46A0-93E3-F993DD3FD565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075794" y="4475701"/>
            <a:ext cx="2930230" cy="320676"/>
          </a:xfrm>
        </p:spPr>
        <p:txBody>
          <a:bodyPr>
            <a:noAutofit/>
          </a:bodyPr>
          <a:lstStyle>
            <a:lvl1pPr marL="0" indent="0">
              <a:buNone/>
              <a:defRPr sz="18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1" name="Teksto vietos rezervavimo ženklas 7">
            <a:extLst>
              <a:ext uri="{FF2B5EF4-FFF2-40B4-BE49-F238E27FC236}">
                <a16:creationId xmlns:a16="http://schemas.microsoft.com/office/drawing/2014/main" xmlns="" id="{B266443C-BFC6-4637-B51B-F5DFF2A789B6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169029" y="4478731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</p:spTree>
    <p:extLst>
      <p:ext uri="{BB962C8B-B14F-4D97-AF65-F5344CB8AC3E}">
        <p14:creationId xmlns:p14="http://schemas.microsoft.com/office/powerpoint/2010/main" val="122694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oraštės vietos rezervavimo ženklas 2">
            <a:extLst>
              <a:ext uri="{FF2B5EF4-FFF2-40B4-BE49-F238E27FC236}">
                <a16:creationId xmlns:a16="http://schemas.microsoft.com/office/drawing/2014/main" xmlns="" id="{EE69AF60-FA40-499C-8BD1-BB582192B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2" name="Pavadinimas 1">
            <a:extLst>
              <a:ext uri="{FF2B5EF4-FFF2-40B4-BE49-F238E27FC236}">
                <a16:creationId xmlns:a16="http://schemas.microsoft.com/office/drawing/2014/main" xmlns="" id="{92C0A8A4-6E46-47A7-B127-A1727C82B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 dirty="0"/>
              <a:t>Spustelėję redaguokite stilių</a:t>
            </a:r>
          </a:p>
        </p:txBody>
      </p:sp>
      <p:sp>
        <p:nvSpPr>
          <p:cNvPr id="13" name="Teksto vietos rezervavimo ženklas 2">
            <a:extLst>
              <a:ext uri="{FF2B5EF4-FFF2-40B4-BE49-F238E27FC236}">
                <a16:creationId xmlns:a16="http://schemas.microsoft.com/office/drawing/2014/main" xmlns="" id="{E674514D-A2B0-46BF-8562-6414A749BAD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1678308"/>
            <a:ext cx="4913313" cy="358863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0"/>
            </a:lvl1pPr>
          </a:lstStyle>
          <a:p>
            <a:pPr lvl="0"/>
            <a:r>
              <a:rPr lang="en-US" b="1" dirty="0"/>
              <a:t>Lorem Ipsum</a:t>
            </a:r>
            <a:r>
              <a:rPr lang="en-US" dirty="0"/>
              <a:t> is simply dummy text of the printing and typesetting industry. Lorem Ipsum has been the industry's standard.</a:t>
            </a:r>
          </a:p>
          <a:p>
            <a:pPr lvl="0"/>
            <a:r>
              <a:rPr lang="en-US" dirty="0"/>
              <a:t>It is a long established fact that a reader will be distracted by the readable content of a page when looking at its layout.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6990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vadinimas 1">
            <a:extLst>
              <a:ext uri="{FF2B5EF4-FFF2-40B4-BE49-F238E27FC236}">
                <a16:creationId xmlns:a16="http://schemas.microsoft.com/office/drawing/2014/main" xmlns="" id="{D9E0AAC3-04FD-4D0F-92B9-537D80AEB1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65175"/>
            <a:ext cx="10515600" cy="781685"/>
          </a:xfrm>
        </p:spPr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9" name="Poraštės vietos rezervavimo ženklas 5">
            <a:extLst>
              <a:ext uri="{FF2B5EF4-FFF2-40B4-BE49-F238E27FC236}">
                <a16:creationId xmlns:a16="http://schemas.microsoft.com/office/drawing/2014/main" xmlns="" id="{2C50AA4C-CE9C-4374-97C6-59368F84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0" name="Teksto vietos rezervavimo ženklas 4">
            <a:extLst>
              <a:ext uri="{FF2B5EF4-FFF2-40B4-BE49-F238E27FC236}">
                <a16:creationId xmlns:a16="http://schemas.microsoft.com/office/drawing/2014/main" xmlns="" id="{D67CD8CF-82AF-4C4F-AF52-FE07C1CCA1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0011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1" name="Teksto vietos rezervavimo ženklas 5">
            <a:extLst>
              <a:ext uri="{FF2B5EF4-FFF2-40B4-BE49-F238E27FC236}">
                <a16:creationId xmlns:a16="http://schemas.microsoft.com/office/drawing/2014/main" xmlns="" id="{45F5817B-EF3F-4C33-9E12-D5515A9909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70012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2" name="Teksto vietos rezervavimo ženklas 6">
            <a:extLst>
              <a:ext uri="{FF2B5EF4-FFF2-40B4-BE49-F238E27FC236}">
                <a16:creationId xmlns:a16="http://schemas.microsoft.com/office/drawing/2014/main" xmlns="" id="{83636D7C-2994-4826-A09A-3D7CCA79DA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70012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3" name="Teksto vietos rezervavimo ženklas 7">
            <a:extLst>
              <a:ext uri="{FF2B5EF4-FFF2-40B4-BE49-F238E27FC236}">
                <a16:creationId xmlns:a16="http://schemas.microsoft.com/office/drawing/2014/main" xmlns="" id="{4A13C3F0-BE25-4946-A514-5FE224C8FC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70012" y="4289734"/>
            <a:ext cx="4558348" cy="1118880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6" name="Teksto vietos rezervavimo ženklas 4">
            <a:extLst>
              <a:ext uri="{FF2B5EF4-FFF2-40B4-BE49-F238E27FC236}">
                <a16:creationId xmlns:a16="http://schemas.microsoft.com/office/drawing/2014/main" xmlns="" id="{20386619-6D9A-4A6C-8B60-93F690D30D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93863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7" name="Teksto vietos rezervavimo ženklas 5">
            <a:extLst>
              <a:ext uri="{FF2B5EF4-FFF2-40B4-BE49-F238E27FC236}">
                <a16:creationId xmlns:a16="http://schemas.microsoft.com/office/drawing/2014/main" xmlns="" id="{5E07B69E-A4E4-4A44-86FF-61B0598CAA6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793864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8" name="Teksto vietos rezervavimo ženklas 6">
            <a:extLst>
              <a:ext uri="{FF2B5EF4-FFF2-40B4-BE49-F238E27FC236}">
                <a16:creationId xmlns:a16="http://schemas.microsoft.com/office/drawing/2014/main" xmlns="" id="{2CFADEEF-7D22-4AD2-9357-08A4FB5BAC2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93864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9" name="Teksto vietos rezervavimo ženklas 7">
            <a:extLst>
              <a:ext uri="{FF2B5EF4-FFF2-40B4-BE49-F238E27FC236}">
                <a16:creationId xmlns:a16="http://schemas.microsoft.com/office/drawing/2014/main" xmlns="" id="{A0B9ACD5-57AB-4C65-AEE8-33E9E93973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93864" y="4289733"/>
            <a:ext cx="4558348" cy="111888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41" name="Teksto vietos rezervavimo ženklas 12">
            <a:extLst>
              <a:ext uri="{FF2B5EF4-FFF2-40B4-BE49-F238E27FC236}">
                <a16:creationId xmlns:a16="http://schemas.microsoft.com/office/drawing/2014/main" xmlns="" id="{68A6F5E9-4836-4C11-B445-35E04A26BBD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38167" y="8832967"/>
            <a:ext cx="3968894" cy="880901"/>
          </a:xfrm>
        </p:spPr>
        <p:txBody>
          <a:bodyPr/>
          <a:lstStyle/>
          <a:p>
            <a:r>
              <a:rPr lang="en-US" dirty="0"/>
              <a:t>It ha survived not only five centuries, but also the leap into electronic typesetting.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1815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xmlns="" id="{9238D304-EF92-4DD5-9C5F-DED7167E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5175"/>
            <a:ext cx="10515600" cy="7816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xmlns="" id="{81EA7476-B6B1-4FB1-9FE2-382A1BD55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1640"/>
            <a:ext cx="10515600" cy="3716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/>
              <a:t>Spustelėkite, kad galėtumėte redaguoti šablono teksto stilius</a:t>
            </a:r>
          </a:p>
          <a:p>
            <a:pPr lvl="1"/>
            <a:r>
              <a:rPr lang="lt-LT" dirty="0"/>
              <a:t>Antras lygis</a:t>
            </a:r>
          </a:p>
          <a:p>
            <a:pPr lvl="2"/>
            <a:r>
              <a:rPr lang="lt-LT" dirty="0"/>
              <a:t>Trečias lygis</a:t>
            </a:r>
          </a:p>
          <a:p>
            <a:pPr lvl="3"/>
            <a:r>
              <a:rPr lang="lt-LT" dirty="0"/>
              <a:t>Ketvirtas lygis</a:t>
            </a:r>
          </a:p>
          <a:p>
            <a:pPr lvl="4"/>
            <a:r>
              <a:rPr lang="lt-LT" dirty="0"/>
              <a:t>Penktas lygis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0C42BB42-CE74-4F95-B74C-223124E7E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82362" y="5954171"/>
            <a:ext cx="1613338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7F2A"/>
                </a:solidFill>
              </a:defRPr>
            </a:lvl1pPr>
          </a:lstStyle>
          <a:p>
            <a:pPr algn="r"/>
            <a:r>
              <a:rPr lang="lt-LT" dirty="0"/>
              <a:t>connect-erasmus.eu</a:t>
            </a:r>
          </a:p>
        </p:txBody>
      </p:sp>
      <p:pic>
        <p:nvPicPr>
          <p:cNvPr id="11" name="Paveikslėlis 10">
            <a:extLst>
              <a:ext uri="{FF2B5EF4-FFF2-40B4-BE49-F238E27FC236}">
                <a16:creationId xmlns:a16="http://schemas.microsoft.com/office/drawing/2014/main" xmlns="" id="{7F4DFF34-B933-41F4-AE23-4B46CC87604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07" y="5853458"/>
            <a:ext cx="1226837" cy="5084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5004" y="5904739"/>
            <a:ext cx="2218796" cy="45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637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9" r:id="rId6"/>
    <p:sldLayoutId id="2147483655" r:id="rId7"/>
    <p:sldLayoutId id="2147483656" r:id="rId8"/>
    <p:sldLayoutId id="2147483657" r:id="rId9"/>
    <p:sldLayoutId id="2147483658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pos="733" userDrawn="1">
          <p15:clr>
            <a:srgbClr val="F26B43"/>
          </p15:clr>
        </p15:guide>
        <p15:guide id="4" orient="horz" pos="3407" userDrawn="1">
          <p15:clr>
            <a:srgbClr val="F26B43"/>
          </p15:clr>
        </p15:guide>
        <p15:guide id="5" pos="5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2202E593-ED43-4FFC-8DD0-E023EDF712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Inovativni</a:t>
            </a:r>
            <a:r>
              <a:rPr lang="en-US" dirty="0" smtClean="0"/>
              <a:t> </a:t>
            </a:r>
            <a:r>
              <a:rPr lang="en-US" dirty="0" err="1"/>
              <a:t>koncepti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trendovi</a:t>
            </a:r>
            <a:r>
              <a:rPr lang="en-US" dirty="0"/>
              <a:t> </a:t>
            </a:r>
            <a:r>
              <a:rPr lang="en-US" dirty="0" err="1"/>
              <a:t>vezani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podršku</a:t>
            </a:r>
            <a:r>
              <a:rPr lang="en-US" dirty="0"/>
              <a:t> karijernom </a:t>
            </a:r>
            <a:r>
              <a:rPr lang="en-US" dirty="0" err="1"/>
              <a:t>razvoju</a:t>
            </a:r>
            <a:r>
              <a:rPr lang="en-US" dirty="0"/>
              <a:t> u </a:t>
            </a:r>
            <a:r>
              <a:rPr lang="en-US" dirty="0" err="1" smtClean="0"/>
              <a:t>kompanijama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xmlns="" id="{11E258F2-1684-456C-BD99-58FC3C8EEE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dirty="0">
                <a:solidFill>
                  <a:srgbClr val="FFFFFF"/>
                </a:solidFill>
              </a:rPr>
              <a:t>2.1.1p </a:t>
            </a:r>
            <a:r>
              <a:rPr lang="sr-Latn-RS" dirty="0" smtClean="0">
                <a:solidFill>
                  <a:srgbClr val="FFFFFF"/>
                </a:solidFill>
              </a:rPr>
              <a:t>Uvod</a:t>
            </a:r>
            <a:endParaRPr lang="de-AT" dirty="0">
              <a:solidFill>
                <a:srgbClr val="FFFFFF"/>
              </a:solidFill>
            </a:endParaRPr>
          </a:p>
          <a:p>
            <a:endParaRPr lang="de-AT" dirty="0">
              <a:solidFill>
                <a:srgbClr val="FFFFFF"/>
              </a:solidFill>
            </a:endParaRPr>
          </a:p>
          <a:p>
            <a:r>
              <a:rPr lang="de-AT" dirty="0">
                <a:solidFill>
                  <a:srgbClr val="FFFFFF"/>
                </a:solidFill>
              </a:rPr>
              <a:t>Monika Petermandl</a:t>
            </a:r>
          </a:p>
          <a:p>
            <a:r>
              <a:rPr lang="de-AT" dirty="0">
                <a:solidFill>
                  <a:srgbClr val="FFFFFF"/>
                </a:solidFill>
              </a:rPr>
              <a:t>Klausjürgen Heinrich</a:t>
            </a:r>
          </a:p>
          <a:p>
            <a:r>
              <a:rPr lang="de-AT" dirty="0">
                <a:solidFill>
                  <a:srgbClr val="FFFFFF"/>
                </a:solidFill>
              </a:rPr>
              <a:t>Filiz Keser-Aschenberger</a:t>
            </a:r>
            <a:endParaRPr lang="lt-LT" dirty="0">
              <a:solidFill>
                <a:srgbClr val="FFFFFF"/>
              </a:solidFill>
            </a:endParaRPr>
          </a:p>
          <a:p>
            <a:endParaRPr lang="de-AT" dirty="0"/>
          </a:p>
          <a:p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xmlns="" id="{FA497B08-078B-41F2-AAF0-DC9733363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910544" y="5809710"/>
            <a:ext cx="4567555" cy="584775"/>
            <a:chOff x="0" y="0"/>
            <a:chExt cx="4567555" cy="58477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99060"/>
              <a:ext cx="895985" cy="314960"/>
            </a:xfrm>
            <a:prstGeom prst="rect">
              <a:avLst/>
            </a:prstGeom>
          </p:spPr>
        </p:pic>
        <p:sp>
          <p:nvSpPr>
            <p:cNvPr id="7" name="TextBox 5"/>
            <p:cNvSpPr txBox="1"/>
            <p:nvPr/>
          </p:nvSpPr>
          <p:spPr>
            <a:xfrm>
              <a:off x="982980" y="0"/>
              <a:ext cx="35845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sr-Latn-RS" sz="800" kern="1200" dirty="0">
                  <a:solidFill>
                    <a:srgbClr val="000000"/>
                  </a:solidFill>
                  <a:effectLst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Ova licenca dozvoljava vama (ili drugim stranama) da delite, prerađujete, izmenite i razvijate ovaj </a:t>
              </a:r>
              <a:r>
                <a:rPr lang="sr-Latn-RS" sz="800" kern="1200" dirty="0" smtClean="0">
                  <a:solidFill>
                    <a:srgbClr val="000000"/>
                  </a:solidFill>
                  <a:effectLst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materijal </a:t>
              </a:r>
              <a:r>
                <a:rPr lang="sr-Latn-RS" sz="800" kern="1200" dirty="0">
                  <a:solidFill>
                    <a:srgbClr val="000000"/>
                  </a:solidFill>
                  <a:effectLst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 </a:t>
              </a:r>
              <a:r>
                <a:rPr lang="sr-Latn-RS" sz="800" kern="1200" dirty="0" smtClean="0">
                  <a:solidFill>
                    <a:srgbClr val="000000"/>
                  </a:solidFill>
                  <a:effectLst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nekomercijalne </a:t>
              </a:r>
              <a:r>
                <a:rPr lang="sr-Latn-RS" sz="800" kern="1200" dirty="0">
                  <a:solidFill>
                    <a:srgbClr val="000000"/>
                  </a:solidFill>
                  <a:effectLst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svrhe, pod uslovom da citirate </a:t>
              </a:r>
              <a:r>
                <a:rPr lang="sr-Latn-RS" sz="800" kern="1200" dirty="0" err="1">
                  <a:solidFill>
                    <a:srgbClr val="000000"/>
                  </a:solidFill>
                  <a:effectLst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Connect</a:t>
              </a:r>
              <a:r>
                <a:rPr lang="sr-Latn-RS" sz="800" kern="1200" dirty="0">
                  <a:solidFill>
                    <a:srgbClr val="000000"/>
                  </a:solidFill>
                  <a:effectLst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! partnere na projektu i da </a:t>
              </a:r>
              <a:r>
                <a:rPr lang="sr-Latn-RS" sz="800" kern="1200" dirty="0" smtClean="0">
                  <a:solidFill>
                    <a:srgbClr val="000000"/>
                  </a:solidFill>
                  <a:effectLst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materijal </a:t>
              </a:r>
              <a:r>
                <a:rPr lang="sr-Latn-RS" sz="800" kern="1200" dirty="0">
                  <a:solidFill>
                    <a:srgbClr val="000000"/>
                  </a:solidFill>
                  <a:effectLst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koji kreirate licencirate pod istim uslovima. 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4650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vadinimas 12">
            <a:extLst>
              <a:ext uri="{FF2B5EF4-FFF2-40B4-BE49-F238E27FC236}">
                <a16:creationId xmlns:a16="http://schemas.microsoft.com/office/drawing/2014/main" xmlns="" id="{C846B201-1BEE-4ECD-886D-FCC666DE7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Hvala na pažnji</a:t>
            </a:r>
            <a:r>
              <a:rPr lang="en-US" dirty="0" smtClean="0"/>
              <a:t>. </a:t>
            </a:r>
            <a:r>
              <a:rPr lang="en-US" dirty="0"/>
              <a:t/>
            </a:r>
            <a:br>
              <a:rPr lang="en-US" dirty="0"/>
            </a:br>
            <a:r>
              <a:rPr lang="sr-Latn-RS" dirty="0" smtClean="0"/>
              <a:t>Pitanja</a:t>
            </a:r>
            <a:r>
              <a:rPr lang="en-US" dirty="0" smtClean="0"/>
              <a:t>?</a:t>
            </a:r>
            <a:endParaRPr lang="lt-LT" dirty="0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xmlns="" id="{69505FB3-9A8E-439E-8B3D-9B9A7FD36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575510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17D01D6-3661-43B8-9F18-5EB21C0C7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Inovativni koncepti i trendovi vezani za podršku karijernom razvoju u kompanijama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64F67811-DC4B-488B-A816-877B631D1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67F70EA9-CA38-4BB1-8149-7BB30D084D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>
                <a:solidFill>
                  <a:schemeClr val="tx1"/>
                </a:solidFill>
              </a:rPr>
              <a:t>Cilj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850C66CC-D535-4B70-AB8A-0C69849F6D2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solidFill>
                  <a:schemeClr val="tx1"/>
                </a:solidFill>
              </a:rPr>
              <a:t>Da se podigne svest o uticaju promena u svetu rada na podršku karijernom razvoju u preduzećima</a:t>
            </a:r>
            <a:r>
              <a:rPr lang="de-AT" dirty="0" smtClean="0">
                <a:solidFill>
                  <a:schemeClr val="tx1"/>
                </a:solidFill>
              </a:rPr>
              <a:t> 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xmlns="" id="{88778B16-2404-410A-AC77-754B770FEA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>
                <a:solidFill>
                  <a:schemeClr val="tx1"/>
                </a:solidFill>
              </a:rPr>
              <a:t>Ciljevi uvoda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xmlns="" id="{A70929EE-29D0-440B-9C0D-E08B13D7F6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122093"/>
            <a:ext cx="10188574" cy="173327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dirty="0" smtClean="0">
                <a:solidFill>
                  <a:schemeClr val="tx1"/>
                </a:solidFill>
              </a:rPr>
              <a:t>Povezanost sa prethodnim lekcijama </a:t>
            </a:r>
            <a:r>
              <a:rPr lang="de-AT" dirty="0" smtClean="0">
                <a:solidFill>
                  <a:schemeClr val="tx1"/>
                </a:solidFill>
              </a:rPr>
              <a:t>– </a:t>
            </a:r>
            <a:r>
              <a:rPr lang="sr-Latn-RS" dirty="0" smtClean="0">
                <a:solidFill>
                  <a:schemeClr val="tx1"/>
                </a:solidFill>
              </a:rPr>
              <a:t>posledice trendova na preduzeća</a:t>
            </a:r>
            <a:endParaRPr lang="de-AT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dirty="0" smtClean="0">
                <a:solidFill>
                  <a:schemeClr val="tx1"/>
                </a:solidFill>
              </a:rPr>
              <a:t>Tri lekcije </a:t>
            </a:r>
            <a:r>
              <a:rPr lang="de-AT" dirty="0" smtClean="0">
                <a:solidFill>
                  <a:schemeClr val="tx1"/>
                </a:solidFill>
              </a:rPr>
              <a:t>– </a:t>
            </a:r>
            <a:r>
              <a:rPr lang="sr-Latn-RS" dirty="0" smtClean="0">
                <a:solidFill>
                  <a:schemeClr val="tx1"/>
                </a:solidFill>
              </a:rPr>
              <a:t>sadržaj i ciljevi</a:t>
            </a:r>
            <a:endParaRPr lang="de-AT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130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6252470-4423-425B-B0F7-129A68A83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Pet trendova koji utiču na svet rada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975CA00D-8CD4-40B0-944F-7B1E95BB4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xmlns="" id="{A6BD28C0-C7BE-47E6-AA72-C25189DFFB77}"/>
              </a:ext>
            </a:extLst>
          </p:cNvPr>
          <p:cNvSpPr/>
          <p:nvPr/>
        </p:nvSpPr>
        <p:spPr>
          <a:xfrm>
            <a:off x="1503573" y="3749839"/>
            <a:ext cx="1684420" cy="1267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solidFill>
                  <a:schemeClr val="tx1"/>
                </a:solidFill>
              </a:rPr>
              <a:t>Tehnološke promene</a:t>
            </a:r>
            <a:endParaRPr lang="de-AT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xmlns="" id="{0BE95F4B-CA71-4F60-8943-576566293FC1}"/>
              </a:ext>
            </a:extLst>
          </p:cNvPr>
          <p:cNvSpPr/>
          <p:nvPr/>
        </p:nvSpPr>
        <p:spPr>
          <a:xfrm>
            <a:off x="5280276" y="3749838"/>
            <a:ext cx="1684421" cy="1267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>
                <a:solidFill>
                  <a:schemeClr val="tx1"/>
                </a:solidFill>
              </a:rPr>
              <a:t>Globaliza</a:t>
            </a:r>
            <a:r>
              <a:rPr lang="sr-Latn-RS" dirty="0" err="1" smtClean="0">
                <a:solidFill>
                  <a:schemeClr val="tx1"/>
                </a:solidFill>
              </a:rPr>
              <a:t>cija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xmlns="" id="{E3300FD6-B87E-4DF1-81C7-8AF1F6449A00}"/>
              </a:ext>
            </a:extLst>
          </p:cNvPr>
          <p:cNvSpPr/>
          <p:nvPr/>
        </p:nvSpPr>
        <p:spPr>
          <a:xfrm>
            <a:off x="7186864" y="3749839"/>
            <a:ext cx="1684420" cy="126732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solidFill>
                  <a:schemeClr val="tx1"/>
                </a:solidFill>
              </a:rPr>
              <a:t>Klimatske promene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xmlns="" id="{08AC9663-8971-46D2-BD03-048DA8F3F528}"/>
              </a:ext>
            </a:extLst>
          </p:cNvPr>
          <p:cNvSpPr/>
          <p:nvPr/>
        </p:nvSpPr>
        <p:spPr>
          <a:xfrm>
            <a:off x="9056979" y="3749839"/>
            <a:ext cx="1684421" cy="1267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K</a:t>
            </a:r>
            <a:r>
              <a:rPr lang="de-AT" dirty="0" smtClean="0">
                <a:solidFill>
                  <a:schemeClr val="tx1"/>
                </a:solidFill>
              </a:rPr>
              <a:t>OVID </a:t>
            </a:r>
            <a:r>
              <a:rPr lang="de-AT" dirty="0">
                <a:solidFill>
                  <a:schemeClr val="tx1"/>
                </a:solidFill>
              </a:rPr>
              <a:t>19 </a:t>
            </a:r>
            <a:r>
              <a:rPr lang="de-AT" dirty="0" smtClean="0">
                <a:solidFill>
                  <a:schemeClr val="tx1"/>
                </a:solidFill>
              </a:rPr>
              <a:t>pandemi</a:t>
            </a:r>
            <a:r>
              <a:rPr lang="sr-Latn-RS" dirty="0" smtClean="0">
                <a:solidFill>
                  <a:schemeClr val="tx1"/>
                </a:solidFill>
              </a:rPr>
              <a:t>ja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xmlns="" id="{EF924361-D7F9-4567-932E-3FCFD9E09AAA}"/>
              </a:ext>
            </a:extLst>
          </p:cNvPr>
          <p:cNvSpPr/>
          <p:nvPr/>
        </p:nvSpPr>
        <p:spPr>
          <a:xfrm>
            <a:off x="3410161" y="3749839"/>
            <a:ext cx="1684420" cy="12673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solidFill>
                  <a:schemeClr val="tx1"/>
                </a:solidFill>
              </a:rPr>
              <a:t>Demografske promene</a:t>
            </a:r>
            <a:endParaRPr lang="de-A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990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26BB8F0-0DE5-4175-81BA-814123EC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Uticaj tehnoloških promena na preduzeća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F1E4D2B9-30DF-4635-96FA-E746ED91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xmlns="" id="{CC45EA1E-10E6-4B87-A9EE-7346B8F03496}"/>
              </a:ext>
            </a:extLst>
          </p:cNvPr>
          <p:cNvSpPr/>
          <p:nvPr/>
        </p:nvSpPr>
        <p:spPr>
          <a:xfrm>
            <a:off x="2630904" y="413717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xmlns="" id="{7D8B0429-F108-462B-817A-DABF2843C4E3}"/>
              </a:ext>
            </a:extLst>
          </p:cNvPr>
          <p:cNvSpPr/>
          <p:nvPr/>
        </p:nvSpPr>
        <p:spPr>
          <a:xfrm>
            <a:off x="3683922" y="3596640"/>
            <a:ext cx="7577636" cy="1464644"/>
          </a:xfrm>
          <a:prstGeom prst="ellipse">
            <a:avLst/>
          </a:prstGeom>
          <a:solidFill>
            <a:srgbClr val="EAFD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solidFill>
                  <a:schemeClr val="tx1"/>
                </a:solidFill>
              </a:rPr>
              <a:t>Svi radni zadaci zahtevaju više znanja.</a:t>
            </a:r>
            <a:endParaRPr lang="de-AT" dirty="0">
              <a:solidFill>
                <a:schemeClr val="tx1"/>
              </a:solidFill>
            </a:endParaRPr>
          </a:p>
          <a:p>
            <a:pPr algn="ctr"/>
            <a:r>
              <a:rPr lang="sr-Latn-RS" dirty="0" smtClean="0">
                <a:solidFill>
                  <a:schemeClr val="tx1"/>
                </a:solidFill>
              </a:rPr>
              <a:t>Preduzeća će postati organizacije koje uče</a:t>
            </a:r>
            <a:r>
              <a:rPr lang="de-AT" dirty="0" smtClean="0">
                <a:solidFill>
                  <a:schemeClr val="tx1"/>
                </a:solidFill>
              </a:rPr>
              <a:t>.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xmlns="" id="{D0CF99C3-2CD6-4736-A052-C90A4CDEE807}"/>
              </a:ext>
            </a:extLst>
          </p:cNvPr>
          <p:cNvSpPr/>
          <p:nvPr/>
        </p:nvSpPr>
        <p:spPr>
          <a:xfrm>
            <a:off x="834026" y="3793958"/>
            <a:ext cx="1722268" cy="11710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solidFill>
                  <a:schemeClr val="tx1"/>
                </a:solidFill>
              </a:rPr>
              <a:t>Tehnološke promene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xmlns="" id="{5EE02245-81D2-4F5C-B600-DCEFC49B48C6}"/>
              </a:ext>
            </a:extLst>
          </p:cNvPr>
          <p:cNvSpPr txBox="1"/>
          <p:nvPr/>
        </p:nvSpPr>
        <p:spPr>
          <a:xfrm>
            <a:off x="1660358" y="437707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12241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26BB8F0-0DE5-4175-81BA-814123EC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Uticaj demografskih promena na preduzeća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F1E4D2B9-30DF-4635-96FA-E746ED91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xmlns="" id="{CC45EA1E-10E6-4B87-A9EE-7346B8F03496}"/>
              </a:ext>
            </a:extLst>
          </p:cNvPr>
          <p:cNvSpPr/>
          <p:nvPr/>
        </p:nvSpPr>
        <p:spPr>
          <a:xfrm>
            <a:off x="2630904" y="413717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xmlns="" id="{7D8B0429-F108-462B-817A-DABF2843C4E3}"/>
              </a:ext>
            </a:extLst>
          </p:cNvPr>
          <p:cNvSpPr/>
          <p:nvPr/>
        </p:nvSpPr>
        <p:spPr>
          <a:xfrm>
            <a:off x="3683922" y="3596640"/>
            <a:ext cx="7577636" cy="1464644"/>
          </a:xfrm>
          <a:prstGeom prst="ellipse">
            <a:avLst/>
          </a:prstGeom>
          <a:solidFill>
            <a:srgbClr val="EAFD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solidFill>
                  <a:schemeClr val="tx1"/>
                </a:solidFill>
              </a:rPr>
              <a:t>Starenje populacije u industrijalizovanim društvima znači da ljudi kasnije idu u penziju, učestvuju u </a:t>
            </a:r>
            <a:r>
              <a:rPr lang="sr-Latn-RS" dirty="0" err="1" smtClean="0">
                <a:solidFill>
                  <a:schemeClr val="tx1"/>
                </a:solidFill>
              </a:rPr>
              <a:t>celoživotnom</a:t>
            </a:r>
            <a:r>
              <a:rPr lang="sr-Latn-RS" dirty="0" smtClean="0">
                <a:solidFill>
                  <a:schemeClr val="tx1"/>
                </a:solidFill>
              </a:rPr>
              <a:t> učenju, neophodnost adekvatnih poslova za starije osobe, rad u timovima u kojima su osobe iz različitih generacija</a:t>
            </a:r>
            <a:r>
              <a:rPr lang="de-AT" dirty="0" smtClean="0">
                <a:solidFill>
                  <a:schemeClr val="tx1"/>
                </a:solidFill>
              </a:rPr>
              <a:t>. 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xmlns="" id="{D0CF99C3-2CD6-4736-A052-C90A4CDEE807}"/>
              </a:ext>
            </a:extLst>
          </p:cNvPr>
          <p:cNvSpPr/>
          <p:nvPr/>
        </p:nvSpPr>
        <p:spPr>
          <a:xfrm>
            <a:off x="834026" y="3793958"/>
            <a:ext cx="1722268" cy="117107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solidFill>
                  <a:schemeClr val="tx1"/>
                </a:solidFill>
              </a:rPr>
              <a:t>Demografske promene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xmlns="" id="{5EE02245-81D2-4F5C-B600-DCEFC49B48C6}"/>
              </a:ext>
            </a:extLst>
          </p:cNvPr>
          <p:cNvSpPr txBox="1"/>
          <p:nvPr/>
        </p:nvSpPr>
        <p:spPr>
          <a:xfrm>
            <a:off x="1660358" y="437707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65672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26BB8F0-0DE5-4175-81BA-814123EC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Uticaj globalizacije na preduzeća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F1E4D2B9-30DF-4635-96FA-E746ED91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xmlns="" id="{CC45EA1E-10E6-4B87-A9EE-7346B8F03496}"/>
              </a:ext>
            </a:extLst>
          </p:cNvPr>
          <p:cNvSpPr/>
          <p:nvPr/>
        </p:nvSpPr>
        <p:spPr>
          <a:xfrm>
            <a:off x="2630904" y="413717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xmlns="" id="{7D8B0429-F108-462B-817A-DABF2843C4E3}"/>
              </a:ext>
            </a:extLst>
          </p:cNvPr>
          <p:cNvSpPr/>
          <p:nvPr/>
        </p:nvSpPr>
        <p:spPr>
          <a:xfrm>
            <a:off x="3683922" y="3596640"/>
            <a:ext cx="7577636" cy="1464644"/>
          </a:xfrm>
          <a:prstGeom prst="ellipse">
            <a:avLst/>
          </a:prstGeom>
          <a:solidFill>
            <a:srgbClr val="EAFD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solidFill>
                  <a:schemeClr val="tx1"/>
                </a:solidFill>
              </a:rPr>
              <a:t>Preduzeća moraju da upravljaju aktivnostima na globalnom nivou</a:t>
            </a:r>
            <a:r>
              <a:rPr lang="de-AT" dirty="0" smtClean="0">
                <a:solidFill>
                  <a:schemeClr val="tx1"/>
                </a:solidFill>
              </a:rPr>
              <a:t>. </a:t>
            </a:r>
            <a:r>
              <a:rPr lang="sr-Latn-RS" dirty="0" smtClean="0">
                <a:solidFill>
                  <a:schemeClr val="tx1"/>
                </a:solidFill>
              </a:rPr>
              <a:t>Rast migracija radne snage</a:t>
            </a:r>
            <a:r>
              <a:rPr lang="de-AT" dirty="0" smtClean="0">
                <a:solidFill>
                  <a:schemeClr val="tx1"/>
                </a:solidFill>
              </a:rPr>
              <a:t>. </a:t>
            </a:r>
            <a:r>
              <a:rPr lang="sr-Latn-RS" dirty="0" smtClean="0">
                <a:solidFill>
                  <a:schemeClr val="tx1"/>
                </a:solidFill>
              </a:rPr>
              <a:t>Po pravilu se radi u timovima osoba iz različitih kultura</a:t>
            </a:r>
            <a:r>
              <a:rPr lang="de-AT" dirty="0" smtClean="0">
                <a:solidFill>
                  <a:schemeClr val="tx1"/>
                </a:solidFill>
              </a:rPr>
              <a:t>.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xmlns="" id="{D0CF99C3-2CD6-4736-A052-C90A4CDEE807}"/>
              </a:ext>
            </a:extLst>
          </p:cNvPr>
          <p:cNvSpPr/>
          <p:nvPr/>
        </p:nvSpPr>
        <p:spPr>
          <a:xfrm>
            <a:off x="839787" y="3791536"/>
            <a:ext cx="1722268" cy="11710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>
                <a:solidFill>
                  <a:schemeClr val="tx1"/>
                </a:solidFill>
              </a:rPr>
              <a:t>Globaliza</a:t>
            </a:r>
            <a:r>
              <a:rPr lang="sr-Latn-RS" dirty="0" err="1" smtClean="0">
                <a:solidFill>
                  <a:schemeClr val="tx1"/>
                </a:solidFill>
              </a:rPr>
              <a:t>cija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xmlns="" id="{5EE02245-81D2-4F5C-B600-DCEFC49B48C6}"/>
              </a:ext>
            </a:extLst>
          </p:cNvPr>
          <p:cNvSpPr txBox="1"/>
          <p:nvPr/>
        </p:nvSpPr>
        <p:spPr>
          <a:xfrm>
            <a:off x="1660358" y="437707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34377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26BB8F0-0DE5-4175-81BA-814123EC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Uticaj klimatskih promena na preduzeća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F1E4D2B9-30DF-4635-96FA-E746ED91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xmlns="" id="{CC45EA1E-10E6-4B87-A9EE-7346B8F03496}"/>
              </a:ext>
            </a:extLst>
          </p:cNvPr>
          <p:cNvSpPr/>
          <p:nvPr/>
        </p:nvSpPr>
        <p:spPr>
          <a:xfrm>
            <a:off x="2630904" y="413717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xmlns="" id="{7D8B0429-F108-462B-817A-DABF2843C4E3}"/>
              </a:ext>
            </a:extLst>
          </p:cNvPr>
          <p:cNvSpPr/>
          <p:nvPr/>
        </p:nvSpPr>
        <p:spPr>
          <a:xfrm>
            <a:off x="3683922" y="3596640"/>
            <a:ext cx="7577636" cy="1464644"/>
          </a:xfrm>
          <a:prstGeom prst="ellipse">
            <a:avLst/>
          </a:prstGeom>
          <a:solidFill>
            <a:srgbClr val="EAFD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solidFill>
                  <a:schemeClr val="tx1"/>
                </a:solidFill>
              </a:rPr>
              <a:t>Klimatske promene zahtevaju prelazak na takozvanu</a:t>
            </a:r>
            <a:r>
              <a:rPr lang="de-AT" dirty="0" smtClean="0">
                <a:solidFill>
                  <a:schemeClr val="tx1"/>
                </a:solidFill>
              </a:rPr>
              <a:t> „</a:t>
            </a:r>
            <a:r>
              <a:rPr lang="sr-Latn-RS" dirty="0" smtClean="0">
                <a:solidFill>
                  <a:schemeClr val="tx1"/>
                </a:solidFill>
              </a:rPr>
              <a:t>zelenu ekonomiju</a:t>
            </a:r>
            <a:r>
              <a:rPr lang="de-AT" dirty="0" smtClean="0">
                <a:solidFill>
                  <a:schemeClr val="tx1"/>
                </a:solidFill>
              </a:rPr>
              <a:t>“. </a:t>
            </a:r>
            <a:endParaRPr lang="de-AT" dirty="0">
              <a:solidFill>
                <a:schemeClr val="tx1"/>
              </a:solidFill>
            </a:endParaRPr>
          </a:p>
          <a:p>
            <a:pPr algn="ctr"/>
            <a:r>
              <a:rPr lang="sr-Latn-RS" dirty="0" smtClean="0">
                <a:solidFill>
                  <a:schemeClr val="tx1"/>
                </a:solidFill>
              </a:rPr>
              <a:t>Od preduzeća se očekuje da preuzmu odgovornost zaštite životne sredine i ekonomičnog korišćenja resursa. 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xmlns="" id="{D0CF99C3-2CD6-4736-A052-C90A4CDEE807}"/>
              </a:ext>
            </a:extLst>
          </p:cNvPr>
          <p:cNvSpPr/>
          <p:nvPr/>
        </p:nvSpPr>
        <p:spPr>
          <a:xfrm>
            <a:off x="834026" y="3793958"/>
            <a:ext cx="1722268" cy="117107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solidFill>
                  <a:schemeClr val="tx1"/>
                </a:solidFill>
              </a:rPr>
              <a:t>Klimatske promene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xmlns="" id="{5EE02245-81D2-4F5C-B600-DCEFC49B48C6}"/>
              </a:ext>
            </a:extLst>
          </p:cNvPr>
          <p:cNvSpPr txBox="1"/>
          <p:nvPr/>
        </p:nvSpPr>
        <p:spPr>
          <a:xfrm>
            <a:off x="1660358" y="437707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70926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26BB8F0-0DE5-4175-81BA-814123EC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Uticaj pandemije na preduzeća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F1E4D2B9-30DF-4635-96FA-E746ED91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xmlns="" id="{CC45EA1E-10E6-4B87-A9EE-7346B8F03496}"/>
              </a:ext>
            </a:extLst>
          </p:cNvPr>
          <p:cNvSpPr/>
          <p:nvPr/>
        </p:nvSpPr>
        <p:spPr>
          <a:xfrm>
            <a:off x="2630904" y="413717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xmlns="" id="{7D8B0429-F108-462B-817A-DABF2843C4E3}"/>
              </a:ext>
            </a:extLst>
          </p:cNvPr>
          <p:cNvSpPr/>
          <p:nvPr/>
        </p:nvSpPr>
        <p:spPr>
          <a:xfrm>
            <a:off x="3683922" y="3596640"/>
            <a:ext cx="7577636" cy="1464644"/>
          </a:xfrm>
          <a:prstGeom prst="ellipse">
            <a:avLst/>
          </a:prstGeom>
          <a:solidFill>
            <a:srgbClr val="EAFD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solidFill>
                  <a:schemeClr val="tx1"/>
                </a:solidFill>
              </a:rPr>
              <a:t>Nadamo se da će se pandemija brzo završiti</a:t>
            </a:r>
            <a:r>
              <a:rPr lang="de-AT" dirty="0" smtClean="0">
                <a:solidFill>
                  <a:schemeClr val="tx1"/>
                </a:solidFill>
              </a:rPr>
              <a:t>. </a:t>
            </a:r>
            <a:endParaRPr lang="de-AT" dirty="0">
              <a:solidFill>
                <a:schemeClr val="tx1"/>
              </a:solidFill>
            </a:endParaRPr>
          </a:p>
          <a:p>
            <a:pPr algn="ctr"/>
            <a:r>
              <a:rPr lang="sr-Latn-RS" dirty="0" smtClean="0">
                <a:solidFill>
                  <a:schemeClr val="tx1"/>
                </a:solidFill>
              </a:rPr>
              <a:t>Ona je ukazala da preduzeća moraju biti agilna i brzo se prilagoditi u nepredviđenim situacijama, kao što su one vezane za zdravlje. 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xmlns="" id="{D0CF99C3-2CD6-4736-A052-C90A4CDEE807}"/>
              </a:ext>
            </a:extLst>
          </p:cNvPr>
          <p:cNvSpPr/>
          <p:nvPr/>
        </p:nvSpPr>
        <p:spPr>
          <a:xfrm>
            <a:off x="834026" y="3793958"/>
            <a:ext cx="1722268" cy="117107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solidFill>
                  <a:schemeClr val="tx1"/>
                </a:solidFill>
              </a:rPr>
              <a:t>KOVID - 19 PANDEMIJA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xmlns="" id="{5EE02245-81D2-4F5C-B600-DCEFC49B48C6}"/>
              </a:ext>
            </a:extLst>
          </p:cNvPr>
          <p:cNvSpPr txBox="1"/>
          <p:nvPr/>
        </p:nvSpPr>
        <p:spPr>
          <a:xfrm>
            <a:off x="1660358" y="437707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74830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D666C30-2C03-4DD1-A651-2BFB4B28F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Zaključci o uticaju promena u svetu rada na preduzeća</a:t>
            </a:r>
            <a:endParaRPr lang="de-AT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58EACC1D-9D64-4F17-9D32-E33481042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469E4AED-4948-4BF2-8C82-FB382E48B7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sr-Latn-RS" sz="2400" dirty="0" smtClean="0">
                <a:solidFill>
                  <a:schemeClr val="tx1"/>
                </a:solidFill>
              </a:rPr>
              <a:t>Inovativni koncepti i razvoj u preduzećima vezani za promene u svetu rada mogu se sumirati u tri izazova</a:t>
            </a:r>
            <a:r>
              <a:rPr lang="de-AT" sz="2400" dirty="0" smtClean="0">
                <a:solidFill>
                  <a:schemeClr val="tx1"/>
                </a:solidFill>
              </a:rPr>
              <a:t>: </a:t>
            </a:r>
            <a:endParaRPr lang="de-AT" sz="2400" dirty="0">
              <a:solidFill>
                <a:schemeClr val="tx1"/>
              </a:solidFill>
            </a:endParaRPr>
          </a:p>
          <a:p>
            <a:endParaRPr lang="de-AT" sz="2400" dirty="0">
              <a:solidFill>
                <a:schemeClr val="tx1"/>
              </a:solidFill>
            </a:endParaRPr>
          </a:p>
          <a:p>
            <a:endParaRPr lang="de-AT" sz="2400" dirty="0">
              <a:solidFill>
                <a:schemeClr val="tx1"/>
              </a:solidFill>
            </a:endParaRP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13F3E881-00C2-439B-BDEC-330D37843E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50347"/>
            <a:ext cx="10190162" cy="3292727"/>
          </a:xfrm>
        </p:spPr>
        <p:txBody>
          <a:bodyPr>
            <a:normAutofit/>
          </a:bodyPr>
          <a:lstStyle/>
          <a:p>
            <a:endParaRPr lang="de-AT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sr-Latn-RS" dirty="0" smtClean="0">
                <a:solidFill>
                  <a:schemeClr val="tx1"/>
                </a:solidFill>
              </a:rPr>
              <a:t>Transformacija u organizaciju koja uči</a:t>
            </a:r>
            <a:endParaRPr lang="de-AT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sr-Latn-RS" dirty="0" smtClean="0">
                <a:solidFill>
                  <a:schemeClr val="tx1"/>
                </a:solidFill>
              </a:rPr>
              <a:t>Posvećenost korporativnoj društvenoj odgovornosti</a:t>
            </a:r>
            <a:endParaRPr lang="de-AT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sr-Latn-RS" dirty="0" smtClean="0">
                <a:solidFill>
                  <a:schemeClr val="tx1"/>
                </a:solidFill>
              </a:rPr>
              <a:t>Korist od umrežavanja i saradnje</a:t>
            </a:r>
            <a:endParaRPr lang="de-AT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de-AT" dirty="0">
              <a:solidFill>
                <a:schemeClr val="tx1"/>
              </a:solidFill>
            </a:endParaRPr>
          </a:p>
          <a:p>
            <a:r>
              <a:rPr lang="sr-Latn-RS" dirty="0" smtClean="0">
                <a:solidFill>
                  <a:schemeClr val="tx1"/>
                </a:solidFill>
              </a:rPr>
              <a:t>Svaka od narednih lekcija će se fokusirati na vezu upravljanja ljudskim resursima sa ovim pitanjima, oslanjajući se na podršku karijernom razvoju u kompanijama. </a:t>
            </a:r>
            <a:endParaRPr lang="de-AT" dirty="0">
              <a:solidFill>
                <a:schemeClr val="tx1"/>
              </a:solidFill>
            </a:endParaRPr>
          </a:p>
          <a:p>
            <a:endParaRPr lang="de-A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887515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Raudona oranžinė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Pasirinktinis 3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nect! template" id="{6C52D79F-18D7-4FA6-A121-BDBD81370BAE}" vid="{B099076F-3487-4F76-89D1-DA1651670C9E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Connect! template</Template>
  <TotalTime>16</TotalTime>
  <Words>364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Open Sans</vt:lpstr>
      <vt:lpstr>Open Sans ExtraBold</vt:lpstr>
      <vt:lpstr>Open Sans Light</vt:lpstr>
      <vt:lpstr>Times New Roman</vt:lpstr>
      <vt:lpstr>Trebuchet MS</vt:lpstr>
      <vt:lpstr>„Office“ tema</vt:lpstr>
      <vt:lpstr> Inovativni koncepti i trendovi vezani za podršku karijernom razvoju u kompanijama</vt:lpstr>
      <vt:lpstr>Inovativni koncepti i trendovi vezani za podršku karijernom razvoju u kompanijama</vt:lpstr>
      <vt:lpstr>Pet trendova koji utiču na svet rada</vt:lpstr>
      <vt:lpstr>Uticaj tehnoloških promena na preduzeća</vt:lpstr>
      <vt:lpstr>Uticaj demografskih promena na preduzeća</vt:lpstr>
      <vt:lpstr>Uticaj globalizacije na preduzeća</vt:lpstr>
      <vt:lpstr>Uticaj klimatskih promena na preduzeća</vt:lpstr>
      <vt:lpstr>Uticaj pandemije na preduzeća</vt:lpstr>
      <vt:lpstr>Zaključci o uticaju promena u svetu rada na preduzeća</vt:lpstr>
      <vt:lpstr>Hvala na pažnji.  Pitanja?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Laura</dc:creator>
  <cp:lastModifiedBy>Microsoft account</cp:lastModifiedBy>
  <cp:revision>56</cp:revision>
  <dcterms:created xsi:type="dcterms:W3CDTF">2020-01-27T22:45:30Z</dcterms:created>
  <dcterms:modified xsi:type="dcterms:W3CDTF">2022-03-13T13:50:06Z</dcterms:modified>
</cp:coreProperties>
</file>