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4" r:id="rId2"/>
    <p:sldId id="259" r:id="rId3"/>
    <p:sldId id="261" r:id="rId4"/>
    <p:sldId id="257" r:id="rId5"/>
    <p:sldId id="260" r:id="rId6"/>
    <p:sldId id="268" r:id="rId7"/>
    <p:sldId id="288" r:id="rId8"/>
    <p:sldId id="289" r:id="rId9"/>
    <p:sldId id="301" r:id="rId10"/>
    <p:sldId id="302" r:id="rId11"/>
    <p:sldId id="290" r:id="rId12"/>
    <p:sldId id="291" r:id="rId13"/>
    <p:sldId id="310" r:id="rId14"/>
    <p:sldId id="311" r:id="rId15"/>
    <p:sldId id="312" r:id="rId16"/>
    <p:sldId id="313" r:id="rId17"/>
    <p:sldId id="293" r:id="rId18"/>
    <p:sldId id="299" r:id="rId19"/>
    <p:sldId id="300" r:id="rId20"/>
    <p:sldId id="303" r:id="rId21"/>
    <p:sldId id="265" r:id="rId22"/>
  </p:sldIdLst>
  <p:sldSz cx="12192000" cy="6858000"/>
  <p:notesSz cx="6889750" cy="10021888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F2A"/>
    <a:srgbClr val="B23D0C"/>
    <a:srgbClr val="B23D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FF3D71-AEA5-4801-92AC-0B8DDCB58F91}" v="41" dt="2022-03-08T15:18:06.784"/>
    <p1510:client id="{56AE0CE8-4B7C-4527-9970-ECE0353AE6B4}" v="3" dt="2022-03-08T14:26:22.9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6" autoAdjust="0"/>
    <p:restoredTop sz="93099" autoAdjust="0"/>
  </p:normalViewPr>
  <p:slideViewPr>
    <p:cSldViewPr snapToGrid="0" showGuides="1">
      <p:cViewPr varScale="1">
        <p:scale>
          <a:sx n="79" d="100"/>
          <a:sy n="79" d="100"/>
        </p:scale>
        <p:origin x="59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ksandra Đurović" userId="c7a91fc306fb85e5" providerId="Windows Live" clId="Web-{56AE0CE8-4B7C-4527-9970-ECE0353AE6B4}"/>
    <pc:docChg chg="modSld">
      <pc:chgData name="Aleksandra Đurović" userId="c7a91fc306fb85e5" providerId="Windows Live" clId="Web-{56AE0CE8-4B7C-4527-9970-ECE0353AE6B4}" dt="2022-03-08T14:26:11.668" v="1" actId="20577"/>
      <pc:docMkLst>
        <pc:docMk/>
      </pc:docMkLst>
      <pc:sldChg chg="modSp">
        <pc:chgData name="Aleksandra Đurović" userId="c7a91fc306fb85e5" providerId="Windows Live" clId="Web-{56AE0CE8-4B7C-4527-9970-ECE0353AE6B4}" dt="2022-03-08T14:26:11.668" v="1" actId="20577"/>
        <pc:sldMkLst>
          <pc:docMk/>
          <pc:sldMk cId="2321053630" sldId="261"/>
        </pc:sldMkLst>
        <pc:spChg chg="mod">
          <ac:chgData name="Aleksandra Đurović" userId="c7a91fc306fb85e5" providerId="Windows Live" clId="Web-{56AE0CE8-4B7C-4527-9970-ECE0353AE6B4}" dt="2022-03-08T14:26:11.668" v="1" actId="20577"/>
          <ac:spMkLst>
            <pc:docMk/>
            <pc:sldMk cId="2321053630" sldId="261"/>
            <ac:spMk id="8" creationId="{C0CD1505-4837-4950-A181-1CD4C1FE145C}"/>
          </ac:spMkLst>
        </pc:spChg>
      </pc:sldChg>
    </pc:docChg>
  </pc:docChgLst>
  <pc:docChgLst>
    <pc:chgData name="Aleksandra Đurović" userId="c7a91fc306fb85e5" providerId="Windows Live" clId="Web-{07FF3D71-AEA5-4801-92AC-0B8DDCB58F91}"/>
    <pc:docChg chg="modSld">
      <pc:chgData name="Aleksandra Đurović" userId="c7a91fc306fb85e5" providerId="Windows Live" clId="Web-{07FF3D71-AEA5-4801-92AC-0B8DDCB58F91}" dt="2022-03-08T15:18:06.784" v="20" actId="20577"/>
      <pc:docMkLst>
        <pc:docMk/>
      </pc:docMkLst>
      <pc:sldChg chg="modSp">
        <pc:chgData name="Aleksandra Đurović" userId="c7a91fc306fb85e5" providerId="Windows Live" clId="Web-{07FF3D71-AEA5-4801-92AC-0B8DDCB58F91}" dt="2022-03-08T15:11:27.771" v="9" actId="20577"/>
        <pc:sldMkLst>
          <pc:docMk/>
          <pc:sldMk cId="274340371" sldId="290"/>
        </pc:sldMkLst>
        <pc:spChg chg="mod">
          <ac:chgData name="Aleksandra Đurović" userId="c7a91fc306fb85e5" providerId="Windows Live" clId="Web-{07FF3D71-AEA5-4801-92AC-0B8DDCB58F91}" dt="2022-03-08T15:11:27.771" v="9" actId="20577"/>
          <ac:spMkLst>
            <pc:docMk/>
            <pc:sldMk cId="274340371" sldId="290"/>
            <ac:spMk id="9" creationId="{F6B95E06-B257-4FE5-86A2-8C5F8374FDB8}"/>
          </ac:spMkLst>
        </pc:spChg>
      </pc:sldChg>
      <pc:sldChg chg="modSp">
        <pc:chgData name="Aleksandra Đurović" userId="c7a91fc306fb85e5" providerId="Windows Live" clId="Web-{07FF3D71-AEA5-4801-92AC-0B8DDCB58F91}" dt="2022-03-08T15:08:28.453" v="7" actId="20577"/>
        <pc:sldMkLst>
          <pc:docMk/>
          <pc:sldMk cId="3926469995" sldId="302"/>
        </pc:sldMkLst>
        <pc:spChg chg="mod">
          <ac:chgData name="Aleksandra Đurović" userId="c7a91fc306fb85e5" providerId="Windows Live" clId="Web-{07FF3D71-AEA5-4801-92AC-0B8DDCB58F91}" dt="2022-03-08T15:07:23.685" v="5" actId="1076"/>
          <ac:spMkLst>
            <pc:docMk/>
            <pc:sldMk cId="3926469995" sldId="302"/>
            <ac:spMk id="5" creationId="{C1A0077C-8D81-4E34-A459-668D47C7E699}"/>
          </ac:spMkLst>
        </pc:spChg>
        <pc:spChg chg="mod">
          <ac:chgData name="Aleksandra Đurović" userId="c7a91fc306fb85e5" providerId="Windows Live" clId="Web-{07FF3D71-AEA5-4801-92AC-0B8DDCB58F91}" dt="2022-03-08T15:07:27.138" v="6" actId="1076"/>
          <ac:spMkLst>
            <pc:docMk/>
            <pc:sldMk cId="3926469995" sldId="302"/>
            <ac:spMk id="8" creationId="{18519B22-2E70-41F6-9A1D-DE9F0AF18A1E}"/>
          </ac:spMkLst>
        </pc:spChg>
        <pc:spChg chg="mod">
          <ac:chgData name="Aleksandra Đurović" userId="c7a91fc306fb85e5" providerId="Windows Live" clId="Web-{07FF3D71-AEA5-4801-92AC-0B8DDCB58F91}" dt="2022-03-08T15:08:28.453" v="7" actId="20577"/>
          <ac:spMkLst>
            <pc:docMk/>
            <pc:sldMk cId="3926469995" sldId="302"/>
            <ac:spMk id="10" creationId="{5787D7D4-5721-415E-8124-B078947F3334}"/>
          </ac:spMkLst>
        </pc:spChg>
      </pc:sldChg>
      <pc:sldChg chg="modSp">
        <pc:chgData name="Aleksandra Đurović" userId="c7a91fc306fb85e5" providerId="Windows Live" clId="Web-{07FF3D71-AEA5-4801-92AC-0B8DDCB58F91}" dt="2022-03-08T15:15:33.623" v="13" actId="20577"/>
        <pc:sldMkLst>
          <pc:docMk/>
          <pc:sldMk cId="970369213" sldId="310"/>
        </pc:sldMkLst>
        <pc:spChg chg="mod">
          <ac:chgData name="Aleksandra Đurović" userId="c7a91fc306fb85e5" providerId="Windows Live" clId="Web-{07FF3D71-AEA5-4801-92AC-0B8DDCB58F91}" dt="2022-03-08T15:11:47.084" v="11" actId="1076"/>
          <ac:spMkLst>
            <pc:docMk/>
            <pc:sldMk cId="970369213" sldId="310"/>
            <ac:spMk id="7" creationId="{B09380CE-C97F-43BF-9104-956805D66633}"/>
          </ac:spMkLst>
        </pc:spChg>
        <pc:spChg chg="mod">
          <ac:chgData name="Aleksandra Đurović" userId="c7a91fc306fb85e5" providerId="Windows Live" clId="Web-{07FF3D71-AEA5-4801-92AC-0B8DDCB58F91}" dt="2022-03-08T15:15:33.623" v="13" actId="20577"/>
          <ac:spMkLst>
            <pc:docMk/>
            <pc:sldMk cId="970369213" sldId="310"/>
            <ac:spMk id="8" creationId="{F36D751D-3D67-4E70-AF8A-C3E5F108E097}"/>
          </ac:spMkLst>
        </pc:spChg>
        <pc:spChg chg="mod">
          <ac:chgData name="Aleksandra Đurović" userId="c7a91fc306fb85e5" providerId="Windows Live" clId="Web-{07FF3D71-AEA5-4801-92AC-0B8DDCB58F91}" dt="2022-03-08T15:11:44.475" v="10" actId="1076"/>
          <ac:spMkLst>
            <pc:docMk/>
            <pc:sldMk cId="970369213" sldId="310"/>
            <ac:spMk id="9" creationId="{F7418ECB-F3A9-4ABE-B13F-E8662665F8BA}"/>
          </ac:spMkLst>
        </pc:spChg>
      </pc:sldChg>
      <pc:sldChg chg="modSp">
        <pc:chgData name="Aleksandra Đurović" userId="c7a91fc306fb85e5" providerId="Windows Live" clId="Web-{07FF3D71-AEA5-4801-92AC-0B8DDCB58F91}" dt="2022-03-08T15:16:28.344" v="18" actId="20577"/>
        <pc:sldMkLst>
          <pc:docMk/>
          <pc:sldMk cId="807570884" sldId="311"/>
        </pc:sldMkLst>
        <pc:spChg chg="mod">
          <ac:chgData name="Aleksandra Đurović" userId="c7a91fc306fb85e5" providerId="Windows Live" clId="Web-{07FF3D71-AEA5-4801-92AC-0B8DDCB58F91}" dt="2022-03-08T15:16:18.484" v="15" actId="1076"/>
          <ac:spMkLst>
            <pc:docMk/>
            <pc:sldMk cId="807570884" sldId="311"/>
            <ac:spMk id="7" creationId="{B09380CE-C97F-43BF-9104-956805D66633}"/>
          </ac:spMkLst>
        </pc:spChg>
        <pc:spChg chg="mod">
          <ac:chgData name="Aleksandra Đurović" userId="c7a91fc306fb85e5" providerId="Windows Live" clId="Web-{07FF3D71-AEA5-4801-92AC-0B8DDCB58F91}" dt="2022-03-08T15:16:28.344" v="18" actId="20577"/>
          <ac:spMkLst>
            <pc:docMk/>
            <pc:sldMk cId="807570884" sldId="311"/>
            <ac:spMk id="8" creationId="{F36D751D-3D67-4E70-AF8A-C3E5F108E097}"/>
          </ac:spMkLst>
        </pc:spChg>
        <pc:spChg chg="mod">
          <ac:chgData name="Aleksandra Đurović" userId="c7a91fc306fb85e5" providerId="Windows Live" clId="Web-{07FF3D71-AEA5-4801-92AC-0B8DDCB58F91}" dt="2022-03-08T15:16:14.781" v="14" actId="1076"/>
          <ac:spMkLst>
            <pc:docMk/>
            <pc:sldMk cId="807570884" sldId="311"/>
            <ac:spMk id="9" creationId="{A7A31C28-1F3C-495B-AD79-E949243FB910}"/>
          </ac:spMkLst>
        </pc:spChg>
      </pc:sldChg>
      <pc:sldChg chg="modSp">
        <pc:chgData name="Aleksandra Đurović" userId="c7a91fc306fb85e5" providerId="Windows Live" clId="Web-{07FF3D71-AEA5-4801-92AC-0B8DDCB58F91}" dt="2022-03-08T15:18:06.784" v="20" actId="20577"/>
        <pc:sldMkLst>
          <pc:docMk/>
          <pc:sldMk cId="4239864065" sldId="313"/>
        </pc:sldMkLst>
        <pc:spChg chg="mod">
          <ac:chgData name="Aleksandra Đurović" userId="c7a91fc306fb85e5" providerId="Windows Live" clId="Web-{07FF3D71-AEA5-4801-92AC-0B8DDCB58F91}" dt="2022-03-08T15:18:06.784" v="20" actId="20577"/>
          <ac:spMkLst>
            <pc:docMk/>
            <pc:sldMk cId="4239864065" sldId="313"/>
            <ac:spMk id="9" creationId="{28F2C23C-7361-420A-9C8B-BF2CDAA5FB1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6D2CC101-83B2-4FCF-8E40-64EEF50EDD64}" type="datetimeFigureOut">
              <a:rPr lang="lt-LT" smtClean="0"/>
              <a:t>2022-03-13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474F2A99-8335-4AAC-9EFD-09FA6B9BBAD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54081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F2A99-8335-4AAC-9EFD-09FA6B9BBADF}" type="slidenum">
              <a:rPr lang="lt-LT" smtClean="0"/>
              <a:t>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510957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 sz="1300" dirty="0"/>
              <a:t>- </a:t>
            </a:r>
            <a:r>
              <a:rPr lang="de-DE" altLang="de-DE" sz="1300" dirty="0" err="1"/>
              <a:t>Which</a:t>
            </a:r>
            <a:r>
              <a:rPr lang="de-DE" altLang="de-DE" sz="1300" dirty="0"/>
              <a:t> </a:t>
            </a:r>
            <a:r>
              <a:rPr lang="de-DE" altLang="de-DE" sz="1300" dirty="0" err="1"/>
              <a:t>methods</a:t>
            </a:r>
            <a:r>
              <a:rPr lang="de-DE" altLang="de-DE" sz="1300" dirty="0"/>
              <a:t> </a:t>
            </a:r>
            <a:r>
              <a:rPr lang="de-DE" altLang="de-DE" sz="1300" dirty="0" err="1"/>
              <a:t>of</a:t>
            </a:r>
            <a:r>
              <a:rPr lang="de-DE" altLang="de-DE" sz="1300" dirty="0"/>
              <a:t> </a:t>
            </a:r>
            <a:r>
              <a:rPr lang="de-DE" altLang="de-DE" sz="1300" dirty="0" err="1"/>
              <a:t>counselling</a:t>
            </a:r>
            <a:r>
              <a:rPr lang="de-DE" altLang="de-DE" sz="1300" dirty="0"/>
              <a:t> </a:t>
            </a:r>
            <a:r>
              <a:rPr lang="de-DE" altLang="de-DE" sz="1300" dirty="0" err="1"/>
              <a:t>are</a:t>
            </a:r>
            <a:r>
              <a:rPr lang="de-DE" altLang="de-DE" sz="1300" dirty="0"/>
              <a:t> </a:t>
            </a:r>
            <a:r>
              <a:rPr lang="de-DE" altLang="de-DE" sz="1300" dirty="0" err="1"/>
              <a:t>described</a:t>
            </a:r>
            <a:r>
              <a:rPr lang="de-DE" altLang="de-DE" sz="1300" dirty="0"/>
              <a:t> in </a:t>
            </a:r>
            <a:r>
              <a:rPr lang="de-DE" altLang="de-DE" sz="1300" dirty="0" err="1"/>
              <a:t>your</a:t>
            </a:r>
            <a:r>
              <a:rPr lang="de-DE" altLang="de-DE" sz="1300" dirty="0"/>
              <a:t> </a:t>
            </a:r>
            <a:r>
              <a:rPr lang="de-DE" altLang="de-DE" sz="1300" dirty="0" err="1"/>
              <a:t>approach</a:t>
            </a:r>
            <a:r>
              <a:rPr lang="de-DE" altLang="de-DE" sz="1300" dirty="0"/>
              <a:t>? </a:t>
            </a:r>
            <a:r>
              <a:rPr lang="de-DE" altLang="de-DE" sz="1300" dirty="0" err="1"/>
              <a:t>Is</a:t>
            </a:r>
            <a:r>
              <a:rPr lang="de-DE" altLang="de-DE" sz="1300" dirty="0"/>
              <a:t> </a:t>
            </a:r>
            <a:r>
              <a:rPr lang="de-DE" altLang="de-DE" sz="1300" dirty="0" err="1"/>
              <a:t>there</a:t>
            </a:r>
            <a:r>
              <a:rPr lang="de-DE" altLang="de-DE" sz="1300" dirty="0"/>
              <a:t> a </a:t>
            </a:r>
            <a:r>
              <a:rPr lang="de-DE" altLang="de-DE" sz="1300" dirty="0" err="1"/>
              <a:t>variity</a:t>
            </a:r>
            <a:r>
              <a:rPr lang="de-DE" altLang="de-DE" sz="1300" dirty="0"/>
              <a:t>? Are </a:t>
            </a:r>
            <a:r>
              <a:rPr lang="de-DE" altLang="de-DE" sz="1300" dirty="0" err="1"/>
              <a:t>there</a:t>
            </a:r>
            <a:r>
              <a:rPr lang="de-DE" altLang="de-DE" sz="1300" dirty="0"/>
              <a:t> </a:t>
            </a:r>
            <a:r>
              <a:rPr lang="de-DE" altLang="de-DE" sz="1300" dirty="0" err="1"/>
              <a:t>special</a:t>
            </a:r>
            <a:r>
              <a:rPr lang="de-DE" altLang="de-DE" sz="1300" dirty="0"/>
              <a:t> </a:t>
            </a:r>
            <a:r>
              <a:rPr lang="de-DE" altLang="de-DE" sz="1300" dirty="0" err="1"/>
              <a:t>features</a:t>
            </a:r>
            <a:r>
              <a:rPr lang="de-DE" altLang="de-DE" sz="1300" dirty="0"/>
              <a:t>? </a:t>
            </a:r>
            <a:r>
              <a:rPr lang="de-DE" altLang="de-DE" sz="1300" dirty="0" err="1"/>
              <a:t>There</a:t>
            </a:r>
            <a:r>
              <a:rPr lang="de-DE" altLang="de-DE" sz="1300" dirty="0"/>
              <a:t> </a:t>
            </a:r>
            <a:r>
              <a:rPr lang="de-DE" altLang="de-DE" sz="1300" dirty="0" err="1"/>
              <a:t>is</a:t>
            </a:r>
            <a:r>
              <a:rPr lang="de-DE" altLang="de-DE" sz="1300" dirty="0"/>
              <a:t> </a:t>
            </a:r>
            <a:r>
              <a:rPr lang="de-DE" altLang="de-DE" sz="1300" dirty="0" err="1"/>
              <a:t>no</a:t>
            </a:r>
            <a:r>
              <a:rPr lang="de-DE" altLang="de-DE" sz="1300" dirty="0"/>
              <a:t> </a:t>
            </a:r>
            <a:r>
              <a:rPr lang="de-DE" altLang="de-DE" sz="1300" dirty="0" err="1"/>
              <a:t>question</a:t>
            </a:r>
            <a:r>
              <a:rPr lang="de-DE" altLang="de-DE" sz="1300" dirty="0"/>
              <a:t> </a:t>
            </a:r>
            <a:r>
              <a:rPr lang="de-DE" altLang="de-DE" sz="1300" dirty="0" err="1"/>
              <a:t>to</a:t>
            </a:r>
            <a:r>
              <a:rPr lang="de-DE" altLang="de-DE" sz="1300" dirty="0"/>
              <a:t> </a:t>
            </a:r>
            <a:r>
              <a:rPr lang="de-DE" altLang="de-DE" sz="1300" dirty="0" err="1"/>
              <a:t>to</a:t>
            </a:r>
            <a:r>
              <a:rPr lang="de-DE" altLang="de-DE" sz="1300" dirty="0"/>
              <a:t> Live Circle </a:t>
            </a:r>
            <a:r>
              <a:rPr lang="de-DE" altLang="de-DE" sz="1300" dirty="0" err="1"/>
              <a:t>of</a:t>
            </a:r>
            <a:r>
              <a:rPr lang="de-DE" altLang="de-DE" sz="1300" dirty="0"/>
              <a:t> Enterprises </a:t>
            </a:r>
            <a:r>
              <a:rPr lang="de-DE" altLang="de-DE" sz="1300" dirty="0" err="1"/>
              <a:t>to</a:t>
            </a:r>
            <a:r>
              <a:rPr lang="de-DE" altLang="de-DE" sz="1300" dirty="0"/>
              <a:t> </a:t>
            </a:r>
            <a:r>
              <a:rPr lang="de-DE" altLang="de-DE" sz="1300" dirty="0" err="1"/>
              <a:t>explain</a:t>
            </a:r>
            <a:r>
              <a:rPr lang="de-DE" altLang="de-DE" sz="1300" dirty="0"/>
              <a:t> </a:t>
            </a:r>
            <a:r>
              <a:rPr lang="de-DE" altLang="de-DE" sz="1300" dirty="0" err="1"/>
              <a:t>intersections</a:t>
            </a:r>
            <a:r>
              <a:rPr lang="de-DE" altLang="de-DE" sz="1300" dirty="0"/>
              <a:t>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F2A99-8335-4AAC-9EFD-09FA6B9BBADF}" type="slidenum">
              <a:rPr lang="lt-LT" smtClean="0"/>
              <a:t>12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706390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Finanzierung durch Mitgliedsbeiträge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F2A99-8335-4AAC-9EFD-09FA6B9BBADF}" type="slidenum">
              <a:rPr lang="lt-LT" smtClean="0"/>
              <a:t>14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251342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F2A99-8335-4AAC-9EFD-09FA6B9BBADF}" type="slidenum">
              <a:rPr lang="lt-LT" smtClean="0"/>
              <a:t>16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863782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F2A99-8335-4AAC-9EFD-09FA6B9BBADF}" type="slidenum">
              <a:rPr lang="lt-LT" smtClean="0"/>
              <a:t>17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78769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de-DE" sz="12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No 4.1: Warming up for students; In session 3 selected intersections described in session 1 will be looked at in more detail with respect to HR context in SME. This is done in a more practical way by looking at the use of different methods of CGC, used in HR context of SME. </a:t>
            </a:r>
          </a:p>
          <a:p>
            <a:pPr>
              <a:defRPr/>
            </a:pPr>
            <a:r>
              <a:rPr lang="en-US" altLang="de-DE" sz="12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Possible or typical chances are = </a:t>
            </a:r>
          </a:p>
          <a:p>
            <a:pPr>
              <a:defRPr/>
            </a:pPr>
            <a:r>
              <a:rPr lang="en-US" altLang="de-DE" sz="12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Possible or typical challenges are =</a:t>
            </a:r>
          </a:p>
          <a:p>
            <a:pPr>
              <a:defRPr/>
            </a:pPr>
            <a:r>
              <a:rPr lang="en-US" altLang="de-DE" sz="12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Connections to </a:t>
            </a:r>
            <a:r>
              <a:rPr lang="en-US" altLang="de-DE" sz="1200" dirty="0" err="1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finalised</a:t>
            </a:r>
            <a:r>
              <a:rPr lang="en-US" altLang="de-DE" sz="12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session 2 are = Using </a:t>
            </a:r>
            <a:r>
              <a:rPr lang="en-US" altLang="de-DE" sz="1200" b="1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different methods </a:t>
            </a:r>
            <a:r>
              <a:rPr lang="en-US" altLang="de-DE" sz="12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of CGC in HRM with respect to different target groups (apprentices, senior workers, low-skilled workers ethical groups (diversity management) like  workplace guidance </a:t>
            </a:r>
            <a:r>
              <a:rPr lang="en-US" altLang="de-DE" sz="1200" dirty="0">
                <a:highlight>
                  <a:srgbClr val="FFFF00"/>
                </a:highlight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(and others …)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F2A99-8335-4AAC-9EFD-09FA6B9BBADF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08713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F2A99-8335-4AAC-9EFD-09FA6B9BBADF}" type="slidenum">
              <a:rPr lang="lt-LT" smtClean="0"/>
              <a:t>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63372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3600" dirty="0" err="1">
                <a:solidFill>
                  <a:schemeClr val="tx1"/>
                </a:solidFill>
              </a:rPr>
              <a:t>Mostly</a:t>
            </a:r>
            <a:r>
              <a:rPr lang="de-DE" altLang="de-DE" sz="3600" dirty="0">
                <a:solidFill>
                  <a:schemeClr val="tx1"/>
                </a:solidFill>
              </a:rPr>
              <a:t> different extern </a:t>
            </a:r>
            <a:r>
              <a:rPr lang="de-DE" altLang="de-DE" sz="3600" dirty="0" err="1">
                <a:solidFill>
                  <a:schemeClr val="tx1"/>
                </a:solidFill>
              </a:rPr>
              <a:t>providers</a:t>
            </a:r>
            <a:r>
              <a:rPr lang="de-DE" altLang="de-DE" sz="3600" dirty="0">
                <a:solidFill>
                  <a:schemeClr val="tx1"/>
                </a:solidFill>
              </a:rPr>
              <a:t>  </a:t>
            </a:r>
            <a:r>
              <a:rPr lang="de-DE" altLang="de-DE" sz="3600" dirty="0" err="1">
                <a:solidFill>
                  <a:schemeClr val="tx1"/>
                </a:solidFill>
              </a:rPr>
              <a:t>are</a:t>
            </a:r>
            <a:r>
              <a:rPr lang="de-DE" altLang="de-DE" sz="3600" dirty="0">
                <a:solidFill>
                  <a:schemeClr val="tx1"/>
                </a:solidFill>
              </a:rPr>
              <a:t> </a:t>
            </a:r>
            <a:r>
              <a:rPr lang="de-DE" altLang="de-DE" sz="3600" dirty="0" err="1">
                <a:solidFill>
                  <a:schemeClr val="tx1"/>
                </a:solidFill>
              </a:rPr>
              <a:t>working</a:t>
            </a:r>
            <a:r>
              <a:rPr lang="de-DE" altLang="de-DE" sz="3600" dirty="0">
                <a:solidFill>
                  <a:schemeClr val="tx1"/>
                </a:solidFill>
              </a:rPr>
              <a:t> in </a:t>
            </a:r>
            <a:r>
              <a:rPr lang="de-DE" altLang="de-DE" sz="3600" dirty="0" err="1">
                <a:solidFill>
                  <a:schemeClr val="tx1"/>
                </a:solidFill>
              </a:rPr>
              <a:t>this</a:t>
            </a:r>
            <a:r>
              <a:rPr lang="de-DE" altLang="de-DE" sz="3600" dirty="0">
                <a:solidFill>
                  <a:schemeClr val="tx1"/>
                </a:solidFill>
              </a:rPr>
              <a:t> </a:t>
            </a:r>
            <a:r>
              <a:rPr lang="de-DE" altLang="de-DE" sz="3600" dirty="0" err="1">
                <a:solidFill>
                  <a:schemeClr val="tx1"/>
                </a:solidFill>
              </a:rPr>
              <a:t>field</a:t>
            </a:r>
            <a:r>
              <a:rPr lang="de-DE" altLang="de-DE" sz="3600" dirty="0">
                <a:solidFill>
                  <a:schemeClr val="tx1"/>
                </a:solidFill>
              </a:rPr>
              <a:t> = </a:t>
            </a:r>
            <a:r>
              <a:rPr lang="en-US" altLang="de-DE" sz="1900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This seems to be a result of IO2 in Germany as well (see examples from Matthias!)</a:t>
            </a:r>
          </a:p>
          <a:p>
            <a:endParaRPr lang="en-US" altLang="de-DE" sz="1900" dirty="0">
              <a:latin typeface="Trebuchet MS" panose="020B0603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altLang="de-DE" sz="1900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4.1 Overview on concepts and methods of CGC in HR context of SME </a:t>
            </a:r>
          </a:p>
          <a:p>
            <a:endParaRPr lang="en-US" altLang="de-DE" sz="1900" dirty="0">
              <a:latin typeface="Trebuchet MS" panose="020B0603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de-DE" altLang="de-DE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Lack </a:t>
            </a:r>
            <a:r>
              <a:rPr lang="de-DE" altLang="de-DE" dirty="0" err="1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of</a:t>
            </a:r>
            <a:r>
              <a:rPr lang="de-DE" altLang="de-DE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altLang="de-DE" dirty="0" err="1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research</a:t>
            </a:r>
            <a:r>
              <a:rPr lang="de-DE" altLang="de-DE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altLang="de-DE" dirty="0" err="1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work</a:t>
            </a:r>
            <a:r>
              <a:rPr lang="de-DE" altLang="de-DE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de-DE" altLang="de-DE" dirty="0" err="1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desideratum</a:t>
            </a:r>
            <a:r>
              <a:rPr lang="de-DE" altLang="de-DE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) = </a:t>
            </a:r>
            <a:r>
              <a:rPr lang="de-DE" altLang="de-DE" dirty="0" err="1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Rarely</a:t>
            </a:r>
            <a:r>
              <a:rPr lang="de-DE" altLang="de-DE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altLang="de-DE" dirty="0" err="1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research</a:t>
            </a:r>
            <a:r>
              <a:rPr lang="de-DE" altLang="de-DE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altLang="de-DE" dirty="0" err="1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work</a:t>
            </a:r>
            <a:r>
              <a:rPr lang="de-DE" altLang="de-DE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; </a:t>
            </a:r>
            <a:r>
              <a:rPr lang="de-DE" altLang="de-DE" dirty="0" err="1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findings</a:t>
            </a:r>
            <a:r>
              <a:rPr lang="de-DE" altLang="de-DE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not </a:t>
            </a:r>
            <a:r>
              <a:rPr lang="de-DE" altLang="de-DE" dirty="0" err="1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well</a:t>
            </a:r>
            <a:r>
              <a:rPr lang="de-DE" altLang="de-DE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altLang="de-DE" dirty="0" err="1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structured</a:t>
            </a:r>
            <a:r>
              <a:rPr lang="de-DE" altLang="de-DE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endParaRPr lang="de-DE" altLang="de-DE" dirty="0"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de-DE" altLang="de-DE" dirty="0"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de-DE" altLang="de-DE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(hier noch aus IO 1 und 2 recherchieren!</a:t>
            </a:r>
          </a:p>
          <a:p>
            <a:endParaRPr lang="de-DE" altLang="de-DE" dirty="0"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de-DE" altLang="de-DE" dirty="0"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de-DE" altLang="de-DE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Und weitere Infos auf Folie (Ergebnisse aus IO1 (plus eigene Recherchen) und IO2 werden referiert! Was macht hier Monika aus Österreich?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F2A99-8335-4AAC-9EFD-09FA6B9BBADF}" type="slidenum">
              <a:rPr lang="lt-LT" smtClean="0"/>
              <a:t>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25039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Still not </a:t>
            </a:r>
            <a:r>
              <a:rPr lang="de-DE" dirty="0" err="1"/>
              <a:t>ready</a:t>
            </a:r>
            <a:r>
              <a:rPr lang="de-DE" dirty="0"/>
              <a:t>,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missing</a:t>
            </a:r>
            <a:r>
              <a:rPr lang="de-DE" dirty="0"/>
              <a:t> a </a:t>
            </a:r>
            <a:r>
              <a:rPr lang="de-DE" dirty="0" err="1"/>
              <a:t>short</a:t>
            </a:r>
            <a:r>
              <a:rPr lang="de-DE" dirty="0"/>
              <a:t> </a:t>
            </a:r>
            <a:r>
              <a:rPr lang="de-DE" dirty="0" err="1"/>
              <a:t>description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different </a:t>
            </a:r>
            <a:r>
              <a:rPr lang="de-DE" dirty="0" err="1"/>
              <a:t>providers</a:t>
            </a:r>
            <a:r>
              <a:rPr lang="de-DE" dirty="0"/>
              <a:t> and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approaches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lecturer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F2A99-8335-4AAC-9EFD-09FA6B9BBADF}" type="slidenum">
              <a:rPr lang="lt-LT" smtClean="0"/>
              <a:t>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49276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Still not </a:t>
            </a:r>
            <a:r>
              <a:rPr lang="de-DE" dirty="0" err="1"/>
              <a:t>ready</a:t>
            </a:r>
            <a:r>
              <a:rPr lang="de-DE" dirty="0"/>
              <a:t>,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missing</a:t>
            </a:r>
            <a:r>
              <a:rPr lang="de-DE" dirty="0"/>
              <a:t> a </a:t>
            </a:r>
            <a:r>
              <a:rPr lang="de-DE" dirty="0" err="1"/>
              <a:t>short</a:t>
            </a:r>
            <a:r>
              <a:rPr lang="de-DE" dirty="0"/>
              <a:t> </a:t>
            </a:r>
            <a:r>
              <a:rPr lang="de-DE" dirty="0" err="1"/>
              <a:t>description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different </a:t>
            </a:r>
            <a:r>
              <a:rPr lang="de-DE" dirty="0" err="1"/>
              <a:t>providers</a:t>
            </a:r>
            <a:r>
              <a:rPr lang="de-DE" dirty="0"/>
              <a:t> and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approaches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lecturer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F2A99-8335-4AAC-9EFD-09FA6B9BBADF}" type="slidenum">
              <a:rPr lang="lt-LT" smtClean="0"/>
              <a:t>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7759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F2A99-8335-4AAC-9EFD-09FA6B9BBADF}" type="slidenum">
              <a:rPr lang="lt-LT" smtClean="0"/>
              <a:t>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37733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F2A99-8335-4AAC-9EFD-09FA6B9BBADF}" type="slidenum">
              <a:rPr lang="lt-LT" smtClean="0"/>
              <a:t>10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3251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F2A99-8335-4AAC-9EFD-09FA6B9BBADF}" type="slidenum">
              <a:rPr lang="lt-LT" smtClean="0"/>
              <a:t>11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10848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aveikslėlis 15">
            <a:extLst>
              <a:ext uri="{FF2B5EF4-FFF2-40B4-BE49-F238E27FC236}">
                <a16:creationId xmlns:a16="http://schemas.microsoft.com/office/drawing/2014/main" xmlns="" id="{246EBA82-0447-4FA4-8B1C-C45FC5F54C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9" b="23358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2F688FB5-BEAA-43D8-9143-D2CE529CEF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" y="924243"/>
            <a:ext cx="10058400" cy="23876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DEMO </a:t>
            </a:r>
            <a:br>
              <a:rPr lang="en-US" dirty="0"/>
            </a:br>
            <a:r>
              <a:rPr lang="en-US" dirty="0"/>
              <a:t>TITLE TEXT</a:t>
            </a:r>
            <a:endParaRPr lang="lt-LT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xmlns="" id="{85069AEC-D0AD-490C-B670-14EB62EA77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5820" y="3434398"/>
            <a:ext cx="10058400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dirty="0" err="1">
                <a:solidFill>
                  <a:srgbClr val="FFFFFF"/>
                </a:solidFill>
              </a:rPr>
              <a:t>Date</a:t>
            </a:r>
            <a:r>
              <a:rPr lang="lt-LT" dirty="0">
                <a:solidFill>
                  <a:srgbClr val="FFFFFF"/>
                </a:solidFill>
              </a:rPr>
              <a:t>, name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the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event</a:t>
            </a:r>
            <a:r>
              <a:rPr lang="lt-LT" dirty="0">
                <a:solidFill>
                  <a:srgbClr val="FFFFFF"/>
                </a:solidFill>
              </a:rPr>
              <a:t>, 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lt-LT" dirty="0">
                <a:solidFill>
                  <a:srgbClr val="FFFFFF"/>
                </a:solidFill>
              </a:rPr>
              <a:t>name </a:t>
            </a:r>
            <a:r>
              <a:rPr lang="lt-LT" dirty="0" err="1">
                <a:solidFill>
                  <a:srgbClr val="FFFFFF"/>
                </a:solidFill>
              </a:rPr>
              <a:t>and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surname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author</a:t>
            </a:r>
            <a:endParaRPr lang="lt-LT" dirty="0">
              <a:solidFill>
                <a:srgbClr val="FFFFFF"/>
              </a:solidFill>
            </a:endParaRP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C5F0BFDC-D1E8-4156-8099-C8816EB1B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dirty="0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575977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veikslėlis 8">
            <a:extLst>
              <a:ext uri="{FF2B5EF4-FFF2-40B4-BE49-F238E27FC236}">
                <a16:creationId xmlns:a16="http://schemas.microsoft.com/office/drawing/2014/main" xmlns="" id="{A418BBB0-10BE-4452-AA0B-FC7B9192D6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A6473C05-AE7B-43DD-A2CC-85F602C58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1577340"/>
            <a:ext cx="10515600" cy="2011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 for </a:t>
            </a:r>
            <a:br>
              <a:rPr lang="en-US" dirty="0"/>
            </a:br>
            <a:r>
              <a:rPr lang="en-US" dirty="0"/>
              <a:t>the Attention. </a:t>
            </a:r>
            <a:br>
              <a:rPr lang="en-US" dirty="0"/>
            </a:br>
            <a:r>
              <a:rPr lang="en-US" dirty="0"/>
              <a:t>Questions?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F987F0DC-379D-4245-BFBB-CD4C4288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8" name="Paveikslėlio vietos rezervavimo ženklas 2">
            <a:extLst>
              <a:ext uri="{FF2B5EF4-FFF2-40B4-BE49-F238E27FC236}">
                <a16:creationId xmlns:a16="http://schemas.microsoft.com/office/drawing/2014/main" xmlns="" id="{ADAA6A37-774A-4614-893F-080D49E13D8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36613" y="3793201"/>
            <a:ext cx="10515600" cy="44351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dirty="0" err="1"/>
              <a:t>your</a:t>
            </a:r>
            <a:r>
              <a:rPr lang="en-US" dirty="0"/>
              <a:t>@email_address.eu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50424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087A0520-26DB-468D-A939-2C056B42E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/>
              <a:t>THIS </a:t>
            </a:r>
            <a:r>
              <a:rPr lang="en-US" dirty="0"/>
              <a:t>IS </a:t>
            </a:r>
            <a:r>
              <a:rPr lang="lt-LT" dirty="0"/>
              <a:t>YOUR PRES</a:t>
            </a:r>
            <a:r>
              <a:rPr lang="en-US" dirty="0"/>
              <a:t>E</a:t>
            </a:r>
            <a:r>
              <a:rPr lang="lt-LT" dirty="0"/>
              <a:t>NTATION TITLE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64F49264-9819-4214-9D8F-E6C3E238F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7" name="Teksto vietos rezervavimo ženklas 4">
            <a:extLst>
              <a:ext uri="{FF2B5EF4-FFF2-40B4-BE49-F238E27FC236}">
                <a16:creationId xmlns:a16="http://schemas.microsoft.com/office/drawing/2014/main" xmlns="" id="{BDFAC399-EE8D-4178-8118-DD34860C58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960595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8" name="Teksto vietos rezervavimo ženklas 5">
            <a:extLst>
              <a:ext uri="{FF2B5EF4-FFF2-40B4-BE49-F238E27FC236}">
                <a16:creationId xmlns:a16="http://schemas.microsoft.com/office/drawing/2014/main" xmlns="" id="{4047D1D2-D11B-42D9-9745-D7326C1723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50347"/>
            <a:ext cx="10190162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9" name="Teksto vietos rezervavimo ženklas 6">
            <a:extLst>
              <a:ext uri="{FF2B5EF4-FFF2-40B4-BE49-F238E27FC236}">
                <a16:creationId xmlns:a16="http://schemas.microsoft.com/office/drawing/2014/main" xmlns="" id="{07F8CD99-43EF-4FF2-99E1-8D34466DB2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7" y="3632341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0" name="Teksto vietos rezervavimo ženklas 7">
            <a:extLst>
              <a:ext uri="{FF2B5EF4-FFF2-40B4-BE49-F238E27FC236}">
                <a16:creationId xmlns:a16="http://schemas.microsoft.com/office/drawing/2014/main" xmlns="" id="{F2249229-369C-45F0-AC14-92594C51E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122093"/>
            <a:ext cx="10188574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301334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5B481432-44F8-44DD-9892-E4F4DB2C4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xmlns="" id="{BDA783FD-8F85-442B-A8BA-288E684FB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1" name="Teksto vietos rezervavimo ženklas 4">
            <a:extLst>
              <a:ext uri="{FF2B5EF4-FFF2-40B4-BE49-F238E27FC236}">
                <a16:creationId xmlns:a16="http://schemas.microsoft.com/office/drawing/2014/main" xmlns="" id="{4BEA5B49-6392-46FE-95D9-CBD5386D91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2" name="Teksto vietos rezervavimo ženklas 5">
            <a:extLst>
              <a:ext uri="{FF2B5EF4-FFF2-40B4-BE49-F238E27FC236}">
                <a16:creationId xmlns:a16="http://schemas.microsoft.com/office/drawing/2014/main" xmlns="" id="{27313128-8193-4824-B1AE-9E071C6AEC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3" name="Teksto vietos rezervavimo ženklas 6">
            <a:extLst>
              <a:ext uri="{FF2B5EF4-FFF2-40B4-BE49-F238E27FC236}">
                <a16:creationId xmlns:a16="http://schemas.microsoft.com/office/drawing/2014/main" xmlns="" id="{A077DE58-2DDD-4954-8D21-4C85B7EFA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8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4" name="Teksto vietos rezervavimo ženklas 7">
            <a:extLst>
              <a:ext uri="{FF2B5EF4-FFF2-40B4-BE49-F238E27FC236}">
                <a16:creationId xmlns:a16="http://schemas.microsoft.com/office/drawing/2014/main" xmlns="" id="{E3581FEC-4D88-4BB9-981C-24765FCF20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3" name="Teksto vietos rezervavimo ženklas 4">
            <a:extLst>
              <a:ext uri="{FF2B5EF4-FFF2-40B4-BE49-F238E27FC236}">
                <a16:creationId xmlns:a16="http://schemas.microsoft.com/office/drawing/2014/main" xmlns="" id="{909C3B4A-7EF2-44A9-975A-1CEB406446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96049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4" name="Teksto vietos rezervavimo ženklas 5">
            <a:extLst>
              <a:ext uri="{FF2B5EF4-FFF2-40B4-BE49-F238E27FC236}">
                <a16:creationId xmlns:a16="http://schemas.microsoft.com/office/drawing/2014/main" xmlns="" id="{9216C79D-EC44-44C8-A2B6-019A760EE8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96050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5" name="Teksto vietos rezervavimo ženklas 6">
            <a:extLst>
              <a:ext uri="{FF2B5EF4-FFF2-40B4-BE49-F238E27FC236}">
                <a16:creationId xmlns:a16="http://schemas.microsoft.com/office/drawing/2014/main" xmlns="" id="{392CD55E-0853-4A78-83D2-38CB78A8EF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6050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6" name="Teksto vietos rezervavimo ženklas 7">
            <a:extLst>
              <a:ext uri="{FF2B5EF4-FFF2-40B4-BE49-F238E27FC236}">
                <a16:creationId xmlns:a16="http://schemas.microsoft.com/office/drawing/2014/main" xmlns="" id="{FB1D40FF-4B08-4151-9334-2544815042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96050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299886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765176"/>
            <a:ext cx="4242752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/>
              <a:t>TITLE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xmlns="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30680"/>
            <a:ext cx="4242752" cy="377793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4352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xmlns="" id="{A795C131-0461-4D89-86BB-BAB1471E1A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9F3B8AD3-C7F0-4510-80E6-73F9F6E11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544195"/>
            <a:ext cx="10515600" cy="67881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xmlns="" id="{8AB577E9-5C2A-4610-BAB9-C380F63055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46922"/>
            <a:ext cx="5157787" cy="993457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xmlns="" id="{438B05CD-471C-442E-96BD-5E5C8E34E6E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277550"/>
            <a:ext cx="5157787" cy="2131063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en-US" dirty="0"/>
          </a:p>
          <a:p>
            <a:pPr lvl="0"/>
            <a:endParaRPr lang="lt-LT" dirty="0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xmlns="" id="{D7947542-5711-447B-B36E-783076834C6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046923"/>
            <a:ext cx="5183188" cy="993456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xmlns="" id="{01851487-E90A-476B-8236-8E2AD4C3C49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3277550"/>
            <a:ext cx="5183188" cy="2131064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lt-LT" dirty="0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xmlns="" id="{4E8C299C-BD33-4ACE-B6AE-D5A93B33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10569495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>
            <a:extLst>
              <a:ext uri="{FF2B5EF4-FFF2-40B4-BE49-F238E27FC236}">
                <a16:creationId xmlns:a16="http://schemas.microsoft.com/office/drawing/2014/main" xmlns="" id="{4A9E677A-DE7C-4EDD-A463-732D04EDE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1" b="29467"/>
          <a:stretch/>
        </p:blipFill>
        <p:spPr>
          <a:xfrm>
            <a:off x="0" y="0"/>
            <a:ext cx="12192000" cy="2232660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2766153"/>
            <a:ext cx="10504487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xmlns="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7" y="3596640"/>
            <a:ext cx="10512425" cy="155289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00583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xmlns="" id="{B50A104B-5302-47EA-AE12-CCC791CA7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5" name="Pavadinimas 1">
            <a:extLst>
              <a:ext uri="{FF2B5EF4-FFF2-40B4-BE49-F238E27FC236}">
                <a16:creationId xmlns:a16="http://schemas.microsoft.com/office/drawing/2014/main" xmlns="" id="{6E9B5A7C-F7EF-46F5-B610-E5C9118C8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6" name="Teksto vietos rezervavimo ženklas 2">
            <a:extLst>
              <a:ext uri="{FF2B5EF4-FFF2-40B4-BE49-F238E27FC236}">
                <a16:creationId xmlns:a16="http://schemas.microsoft.com/office/drawing/2014/main" xmlns="" id="{9C4FA155-81CE-4E5B-B645-6E983D51D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678308"/>
            <a:ext cx="4974273" cy="1375083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 b="1"/>
              <a:t>Spustelėkite, kad galėtumėte redaguoti šablono teksto stilius</a:t>
            </a:r>
          </a:p>
          <a:p>
            <a:pPr lvl="1"/>
            <a:r>
              <a:rPr lang="lt-LT" b="1"/>
              <a:t>Antras lygis</a:t>
            </a:r>
          </a:p>
        </p:txBody>
      </p:sp>
      <p:sp>
        <p:nvSpPr>
          <p:cNvPr id="8" name="Teksto vietos rezervavimo ženklas 4">
            <a:extLst>
              <a:ext uri="{FF2B5EF4-FFF2-40B4-BE49-F238E27FC236}">
                <a16:creationId xmlns:a16="http://schemas.microsoft.com/office/drawing/2014/main" xmlns="" id="{72957E55-222E-45C4-9866-DB472EB19DEE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1074312" y="3604208"/>
            <a:ext cx="2930230" cy="320676"/>
          </a:xfrm>
        </p:spPr>
        <p:txBody>
          <a:bodyPr/>
          <a:lstStyle>
            <a:lvl1pPr marL="0" indent="0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9" name="Teksto vietos rezervavimo ženklas 5">
            <a:extLst>
              <a:ext uri="{FF2B5EF4-FFF2-40B4-BE49-F238E27FC236}">
                <a16:creationId xmlns:a16="http://schemas.microsoft.com/office/drawing/2014/main" xmlns="" id="{A84CCAB9-0CE1-4809-96A3-0C3C836CFA6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167547" y="3607238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0" name="Teksto vietos rezervavimo ženklas 6">
            <a:extLst>
              <a:ext uri="{FF2B5EF4-FFF2-40B4-BE49-F238E27FC236}">
                <a16:creationId xmlns:a16="http://schemas.microsoft.com/office/drawing/2014/main" xmlns="" id="{3C694306-6791-46A0-93E3-F993DD3FD56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075794" y="4475701"/>
            <a:ext cx="2930230" cy="320676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1" name="Teksto vietos rezervavimo ženklas 7">
            <a:extLst>
              <a:ext uri="{FF2B5EF4-FFF2-40B4-BE49-F238E27FC236}">
                <a16:creationId xmlns:a16="http://schemas.microsoft.com/office/drawing/2014/main" xmlns="" id="{B266443C-BFC6-4637-B51B-F5DFF2A789B6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169029" y="4478731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</p:spTree>
    <p:extLst>
      <p:ext uri="{BB962C8B-B14F-4D97-AF65-F5344CB8AC3E}">
        <p14:creationId xmlns:p14="http://schemas.microsoft.com/office/powerpoint/2010/main" val="1226946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raštės vietos rezervavimo ženklas 2">
            <a:extLst>
              <a:ext uri="{FF2B5EF4-FFF2-40B4-BE49-F238E27FC236}">
                <a16:creationId xmlns:a16="http://schemas.microsoft.com/office/drawing/2014/main" xmlns="" id="{EE69AF60-FA40-499C-8BD1-BB582192B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2" name="Pavadinimas 1">
            <a:extLst>
              <a:ext uri="{FF2B5EF4-FFF2-40B4-BE49-F238E27FC236}">
                <a16:creationId xmlns:a16="http://schemas.microsoft.com/office/drawing/2014/main" xmlns="" id="{92C0A8A4-6E46-47A7-B127-A1727C82B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 dirty="0"/>
              <a:t>Spustelėję redaguokite stilių</a:t>
            </a:r>
          </a:p>
        </p:txBody>
      </p:sp>
      <p:sp>
        <p:nvSpPr>
          <p:cNvPr id="13" name="Teksto vietos rezervavimo ženklas 2">
            <a:extLst>
              <a:ext uri="{FF2B5EF4-FFF2-40B4-BE49-F238E27FC236}">
                <a16:creationId xmlns:a16="http://schemas.microsoft.com/office/drawing/2014/main" xmlns="" id="{E674514D-A2B0-46BF-8562-6414A749BAD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1678308"/>
            <a:ext cx="4913313" cy="358863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200" b="0"/>
            </a:lvl1pPr>
          </a:lstStyle>
          <a:p>
            <a:pPr lvl="0"/>
            <a:r>
              <a:rPr lang="en-US" b="1" dirty="0"/>
              <a:t>Lorem Ipsum</a:t>
            </a:r>
            <a:r>
              <a:rPr lang="en-US" dirty="0"/>
              <a:t> is simply dummy text of the printing and typesetting industry. Lorem Ipsum has been the industry's standard.</a:t>
            </a:r>
          </a:p>
          <a:p>
            <a:pPr lvl="0"/>
            <a:r>
              <a:rPr lang="en-US" dirty="0"/>
              <a:t>It is a long established fact that a reader will be distracted by the readable content of a page when looking at its layout.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6990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1">
            <a:extLst>
              <a:ext uri="{FF2B5EF4-FFF2-40B4-BE49-F238E27FC236}">
                <a16:creationId xmlns:a16="http://schemas.microsoft.com/office/drawing/2014/main" xmlns="" id="{D9E0AAC3-04FD-4D0F-92B9-537D80AEB1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5175"/>
            <a:ext cx="10515600" cy="781685"/>
          </a:xfrm>
        </p:spPr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9" name="Poraštės vietos rezervavimo ženklas 5">
            <a:extLst>
              <a:ext uri="{FF2B5EF4-FFF2-40B4-BE49-F238E27FC236}">
                <a16:creationId xmlns:a16="http://schemas.microsoft.com/office/drawing/2014/main" xmlns="" id="{2C50AA4C-CE9C-4374-97C6-59368F847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Teksto vietos rezervavimo ženklas 4">
            <a:extLst>
              <a:ext uri="{FF2B5EF4-FFF2-40B4-BE49-F238E27FC236}">
                <a16:creationId xmlns:a16="http://schemas.microsoft.com/office/drawing/2014/main" xmlns="" id="{D67CD8CF-82AF-4C4F-AF52-FE07C1CCA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011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1" name="Teksto vietos rezervavimo ženklas 5">
            <a:extLst>
              <a:ext uri="{FF2B5EF4-FFF2-40B4-BE49-F238E27FC236}">
                <a16:creationId xmlns:a16="http://schemas.microsoft.com/office/drawing/2014/main" xmlns="" id="{45F5817B-EF3F-4C33-9E12-D5515A9909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0012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2" name="Teksto vietos rezervavimo ženklas 6">
            <a:extLst>
              <a:ext uri="{FF2B5EF4-FFF2-40B4-BE49-F238E27FC236}">
                <a16:creationId xmlns:a16="http://schemas.microsoft.com/office/drawing/2014/main" xmlns="" id="{83636D7C-2994-4826-A09A-3D7CCA79DA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0012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3" name="Teksto vietos rezervavimo ženklas 7">
            <a:extLst>
              <a:ext uri="{FF2B5EF4-FFF2-40B4-BE49-F238E27FC236}">
                <a16:creationId xmlns:a16="http://schemas.microsoft.com/office/drawing/2014/main" xmlns="" id="{4A13C3F0-BE25-4946-A514-5FE224C8FC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0012" y="4289734"/>
            <a:ext cx="4558348" cy="1118880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6" name="Teksto vietos rezervavimo ženklas 4">
            <a:extLst>
              <a:ext uri="{FF2B5EF4-FFF2-40B4-BE49-F238E27FC236}">
                <a16:creationId xmlns:a16="http://schemas.microsoft.com/office/drawing/2014/main" xmlns="" id="{20386619-6D9A-4A6C-8B60-93F690D30D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3863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7" name="Teksto vietos rezervavimo ženklas 5">
            <a:extLst>
              <a:ext uri="{FF2B5EF4-FFF2-40B4-BE49-F238E27FC236}">
                <a16:creationId xmlns:a16="http://schemas.microsoft.com/office/drawing/2014/main" xmlns="" id="{5E07B69E-A4E4-4A44-86FF-61B0598CAA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93864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8" name="Teksto vietos rezervavimo ženklas 6">
            <a:extLst>
              <a:ext uri="{FF2B5EF4-FFF2-40B4-BE49-F238E27FC236}">
                <a16:creationId xmlns:a16="http://schemas.microsoft.com/office/drawing/2014/main" xmlns="" id="{2CFADEEF-7D22-4AD2-9357-08A4FB5BAC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3864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9" name="Teksto vietos rezervavimo ženklas 7">
            <a:extLst>
              <a:ext uri="{FF2B5EF4-FFF2-40B4-BE49-F238E27FC236}">
                <a16:creationId xmlns:a16="http://schemas.microsoft.com/office/drawing/2014/main" xmlns="" id="{A0B9ACD5-57AB-4C65-AEE8-33E9E93973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93864" y="4289733"/>
            <a:ext cx="4558348" cy="111888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41" name="Teksto vietos rezervavimo ženklas 12">
            <a:extLst>
              <a:ext uri="{FF2B5EF4-FFF2-40B4-BE49-F238E27FC236}">
                <a16:creationId xmlns:a16="http://schemas.microsoft.com/office/drawing/2014/main" xmlns="" id="{68A6F5E9-4836-4C11-B445-35E04A26BB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38167" y="8832967"/>
            <a:ext cx="3968894" cy="880901"/>
          </a:xfrm>
        </p:spPr>
        <p:txBody>
          <a:bodyPr/>
          <a:lstStyle/>
          <a:p>
            <a:r>
              <a:rPr lang="en-US" dirty="0"/>
              <a:t>It ha survived not only five centuries, but also the leap into electronic typesetting.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41815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xmlns="" id="{9238D304-EF92-4DD5-9C5F-DED7167E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xmlns="" id="{81EA7476-B6B1-4FB1-9FE2-382A1BD5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0C42BB42-CE74-4F95-B74C-223124E7E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7F2A"/>
                </a:solidFill>
              </a:defRPr>
            </a:lvl1pPr>
          </a:lstStyle>
          <a:p>
            <a:pPr algn="r"/>
            <a:r>
              <a:rPr lang="lt-LT" dirty="0"/>
              <a:t>connect-erasmus.eu</a:t>
            </a:r>
          </a:p>
        </p:txBody>
      </p:sp>
      <p:pic>
        <p:nvPicPr>
          <p:cNvPr id="11" name="Paveikslėlis 10">
            <a:extLst>
              <a:ext uri="{FF2B5EF4-FFF2-40B4-BE49-F238E27FC236}">
                <a16:creationId xmlns:a16="http://schemas.microsoft.com/office/drawing/2014/main" xmlns="" id="{7F4DFF34-B933-41F4-AE23-4B46CC87604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07" y="5853458"/>
            <a:ext cx="1226837" cy="508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004" y="5904739"/>
            <a:ext cx="2218796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637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9" r:id="rId6"/>
    <p:sldLayoutId id="2147483655" r:id="rId7"/>
    <p:sldLayoutId id="2147483656" r:id="rId8"/>
    <p:sldLayoutId id="2147483657" r:id="rId9"/>
    <p:sldLayoutId id="2147483658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733" userDrawn="1">
          <p15:clr>
            <a:srgbClr val="F26B43"/>
          </p15:clr>
        </p15:guide>
        <p15:guide id="4" orient="horz" pos="3407" userDrawn="1">
          <p15:clr>
            <a:srgbClr val="F26B43"/>
          </p15:clr>
        </p15:guide>
        <p15:guide id="5" pos="5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intranet.de/004/001/Documents/Arbeitsmarktberatung_Arbeitshilfe_fuer_den_gemeinsamen_AG-S.pdf" TargetMode="External"/><Relationship Id="rId2" Type="http://schemas.openxmlformats.org/officeDocument/2006/relationships/hyperlink" Target="https://www.baintranet.de/004/001/Documents/Handbuch-Qualifizierungsberatung.pdf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youtube.com/watch?v=1PCrvZlN5rs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lm.ihk24.de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2202E593-ED43-4FFC-8DD0-E023EDF712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/>
              <a:t>Deo</a:t>
            </a:r>
            <a:r>
              <a:rPr lang="en-US" dirty="0"/>
              <a:t> 4</a:t>
            </a:r>
            <a:endParaRPr lang="lt-LT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xmlns="" id="{11E258F2-1684-456C-BD99-58FC3C8EEE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sz="3000" dirty="0">
                <a:solidFill>
                  <a:srgbClr val="FFFFFF"/>
                </a:solidFill>
              </a:rPr>
              <a:t>Korišćenje različitih metoda </a:t>
            </a:r>
            <a:r>
              <a:rPr lang="sr-Latn-RS" sz="3000" dirty="0" err="1">
                <a:solidFill>
                  <a:srgbClr val="FFFFFF"/>
                </a:solidFill>
              </a:rPr>
              <a:t>KViS</a:t>
            </a:r>
            <a:r>
              <a:rPr lang="sr-Latn-RS" sz="3000" dirty="0">
                <a:solidFill>
                  <a:srgbClr val="FFFFFF"/>
                </a:solidFill>
              </a:rPr>
              <a:t>-a i </a:t>
            </a:r>
            <a:r>
              <a:rPr lang="sr-Latn-RS" sz="3000" dirty="0" err="1">
                <a:solidFill>
                  <a:srgbClr val="FFFFFF"/>
                </a:solidFill>
              </a:rPr>
              <a:t>koučinga</a:t>
            </a:r>
            <a:r>
              <a:rPr lang="sr-Latn-RS" sz="3000" dirty="0">
                <a:solidFill>
                  <a:srgbClr val="FFFFFF"/>
                </a:solidFill>
              </a:rPr>
              <a:t> </a:t>
            </a:r>
            <a:r>
              <a:rPr lang="de-DE" altLang="de-DE" sz="3000" dirty="0">
                <a:solidFill>
                  <a:srgbClr val="FFFFFF"/>
                </a:solidFill>
              </a:rPr>
              <a:t>u kontekstu razvoja ljudskih resursa u malim i srednjim preduzećima</a:t>
            </a:r>
            <a:endParaRPr lang="en-US" sz="3000" dirty="0">
              <a:solidFill>
                <a:srgbClr val="FFFFFF"/>
              </a:solidFill>
            </a:endParaRPr>
          </a:p>
          <a:p>
            <a:endParaRPr lang="sr-Latn-RS" dirty="0">
              <a:solidFill>
                <a:srgbClr val="FFFFFF"/>
              </a:solidFill>
            </a:endParaRPr>
          </a:p>
          <a:p>
            <a:r>
              <a:rPr lang="lt-LT" dirty="0">
                <a:solidFill>
                  <a:srgbClr val="FFFFFF"/>
                </a:solidFill>
              </a:rPr>
              <a:t>Prof. Dr. Peter Weber, Prof. Dr. </a:t>
            </a:r>
            <a:r>
              <a:rPr lang="lt-LT" dirty="0" err="1">
                <a:solidFill>
                  <a:srgbClr val="FFFFFF"/>
                </a:solidFill>
              </a:rPr>
              <a:t>Bettina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Siecke</a:t>
            </a:r>
            <a:r>
              <a:rPr lang="lt-LT" dirty="0">
                <a:solidFill>
                  <a:srgbClr val="FFFFFF"/>
                </a:solidFill>
              </a:rPr>
              <a:t>, Dr. </a:t>
            </a:r>
            <a:r>
              <a:rPr lang="lt-LT" dirty="0" err="1">
                <a:solidFill>
                  <a:srgbClr val="FFFFFF"/>
                </a:solidFill>
              </a:rPr>
              <a:t>Matthias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Zick-Varul</a:t>
            </a:r>
            <a:endParaRPr lang="lt-LT" dirty="0">
              <a:solidFill>
                <a:srgbClr val="FFFFFF"/>
              </a:solidFill>
            </a:endParaRPr>
          </a:p>
          <a:p>
            <a:endParaRPr lang="lt-LT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xmlns="" id="{FA497B08-078B-41F2-AAF0-DC9733363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963051" y="5783684"/>
            <a:ext cx="4567556" cy="760731"/>
            <a:chOff x="0" y="0"/>
            <a:chExt cx="45675" cy="761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90"/>
              <a:ext cx="8959" cy="3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5"/>
            <p:cNvSpPr txBox="1">
              <a:spLocks noChangeArrowheads="1"/>
            </p:cNvSpPr>
            <p:nvPr/>
          </p:nvSpPr>
          <p:spPr bwMode="auto">
            <a:xfrm>
              <a:off x="9830" y="0"/>
              <a:ext cx="35845" cy="7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sr-Latn-RS" sz="800" kern="1200">
                  <a:solidFill>
                    <a:srgbClr val="00000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</a:rPr>
                <a:t>Ova licenca dozvoljava vama (ili drugim stranama) da delite, prerađujete, izmenite i razvijate ovaj materijal u nekomercijalne svrhe, pod uslovom da citirate Connect! partnere na projektu i da materijal koji kreirate licencirate pod istim uslovima.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0063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xmlns="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327" y="906566"/>
            <a:ext cx="10515600" cy="678815"/>
          </a:xfrm>
        </p:spPr>
        <p:txBody>
          <a:bodyPr>
            <a:normAutofit fontScale="90000"/>
          </a:bodyPr>
          <a:lstStyle/>
          <a:p>
            <a:r>
              <a:rPr lang="en-US" altLang="de-DE" sz="4000" b="1" dirty="0">
                <a:ea typeface="Trebuchet MS" panose="020B0603020202020204" pitchFamily="34" charset="0"/>
                <a:cs typeface="Trebuchet MS" panose="020B0603020202020204" pitchFamily="34" charset="0"/>
              </a:rPr>
              <a:t>2. </a:t>
            </a:r>
            <a:r>
              <a:rPr lang="sr-Latn-RS" altLang="de-DE" b="1" dirty="0">
                <a:ea typeface="Trebuchet MS" panose="020B0603020202020204" pitchFamily="34" charset="0"/>
                <a:cs typeface="Trebuchet MS" panose="020B0603020202020204" pitchFamily="34" charset="0"/>
              </a:rPr>
              <a:t>Pregled pristupa i metoda </a:t>
            </a:r>
            <a:r>
              <a:rPr lang="sr-Latn-RS" altLang="de-DE" b="1" dirty="0" err="1">
                <a:ea typeface="Trebuchet MS" panose="020B0603020202020204" pitchFamily="34" charset="0"/>
                <a:cs typeface="Trebuchet MS" panose="020B0603020202020204" pitchFamily="34" charset="0"/>
              </a:rPr>
              <a:t>KViS</a:t>
            </a:r>
            <a:r>
              <a:rPr lang="sr-Latn-RS" altLang="de-DE" b="1" dirty="0">
                <a:ea typeface="Trebuchet MS" panose="020B0603020202020204" pitchFamily="34" charset="0"/>
                <a:cs typeface="Trebuchet MS" panose="020B0603020202020204" pitchFamily="34" charset="0"/>
              </a:rPr>
              <a:t>-a u kontekstu razvoja ljudskih resursa u malim i srednjim preduzećima</a:t>
            </a:r>
            <a:r>
              <a:rPr lang="de-DE" altLang="de-DE" b="1" dirty="0"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endParaRPr lang="lt-LT" b="1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xmlns="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xmlns="" id="{18519B22-2E70-41F6-9A1D-DE9F0AF18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270" y="1683017"/>
            <a:ext cx="9477555" cy="5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  <a:buNone/>
            </a:pPr>
            <a:r>
              <a:rPr lang="sr-Latn-RS" altLang="de-DE" sz="2400" b="1" i="1" dirty="0"/>
              <a:t>Metode mogu da budu</a:t>
            </a:r>
            <a:r>
              <a:rPr lang="de-DE" altLang="de-DE" sz="2400" b="1" i="1" dirty="0"/>
              <a:t>… 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xmlns="" id="{5787D7D4-5721-415E-8124-B078947F3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986" y="2305958"/>
            <a:ext cx="11078355" cy="340606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sr-Latn-RS" altLang="de-DE" sz="2000" dirty="0">
                <a:latin typeface="Arial"/>
                <a:cs typeface="Arial"/>
              </a:rPr>
              <a:t>Psihoanalitički orijentisane </a:t>
            </a:r>
            <a:r>
              <a:rPr lang="de-DE" altLang="de-DE" sz="2000" dirty="0">
                <a:latin typeface="Arial"/>
                <a:cs typeface="Arial"/>
              </a:rPr>
              <a:t>= </a:t>
            </a:r>
            <a:r>
              <a:rPr lang="sr-Latn-RS" altLang="de-DE" sz="2000" dirty="0">
                <a:latin typeface="Arial"/>
                <a:cs typeface="Arial"/>
              </a:rPr>
              <a:t>metode interpretacije nesvesnih konflikata</a:t>
            </a:r>
            <a:endParaRPr lang="de-DE" altLang="de-DE" sz="2000" dirty="0">
              <a:latin typeface="Arial"/>
              <a:cs typeface="Arial"/>
            </a:endParaRPr>
          </a:p>
          <a:p>
            <a:pPr eaLnBrk="1" hangingPunct="1"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sr-Latn-RS" altLang="de-DE" sz="2000" dirty="0">
                <a:latin typeface="Arial"/>
                <a:cs typeface="Arial"/>
              </a:rPr>
              <a:t>Savetovanje usmereno na klijenta </a:t>
            </a:r>
            <a:r>
              <a:rPr lang="de-DE" altLang="de-DE" sz="2000" dirty="0">
                <a:latin typeface="Arial"/>
                <a:cs typeface="Arial"/>
              </a:rPr>
              <a:t>= </a:t>
            </a:r>
            <a:r>
              <a:rPr lang="sr-Latn-RS" altLang="de-DE" sz="2000" dirty="0">
                <a:latin typeface="Arial"/>
                <a:cs typeface="Arial"/>
              </a:rPr>
              <a:t>metode prihvatanja, poštovanja, rasta, usklađenosti</a:t>
            </a:r>
            <a:r>
              <a:rPr lang="de-DE" altLang="de-DE" sz="2000" dirty="0">
                <a:latin typeface="Arial"/>
                <a:cs typeface="Arial"/>
              </a:rPr>
              <a:t> </a:t>
            </a:r>
            <a:endParaRPr lang="de-DE" altLang="de-DE" sz="2000" dirty="0">
              <a:cs typeface="Arial"/>
            </a:endParaRPr>
          </a:p>
          <a:p>
            <a:pPr eaLnBrk="1" hangingPunct="1"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sr-Latn-RS" altLang="de-DE" sz="2000" dirty="0" err="1">
                <a:latin typeface="Arial"/>
                <a:cs typeface="Arial"/>
              </a:rPr>
              <a:t>Bihejvioralno</a:t>
            </a:r>
            <a:r>
              <a:rPr lang="sr-Latn-RS" altLang="de-DE" sz="2000" dirty="0">
                <a:latin typeface="Arial"/>
                <a:cs typeface="Arial"/>
              </a:rPr>
              <a:t> kognitivno savetovanje </a:t>
            </a:r>
            <a:r>
              <a:rPr lang="de-DE" altLang="de-DE" sz="2000" dirty="0">
                <a:latin typeface="Arial"/>
                <a:cs typeface="Arial"/>
              </a:rPr>
              <a:t>= </a:t>
            </a:r>
            <a:r>
              <a:rPr lang="sr-Latn-RS" altLang="de-DE" sz="2000" dirty="0">
                <a:latin typeface="Arial"/>
                <a:cs typeface="Arial"/>
              </a:rPr>
              <a:t>metode procene i promene ponašanja</a:t>
            </a:r>
            <a:endParaRPr lang="de-DE" altLang="de-DE" sz="2000" dirty="0">
              <a:latin typeface="Arial"/>
              <a:cs typeface="Arial"/>
            </a:endParaRPr>
          </a:p>
          <a:p>
            <a:pPr eaLnBrk="1" hangingPunct="1"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sr-Latn-RS" altLang="de-DE" sz="2000" dirty="0">
                <a:latin typeface="Arial"/>
                <a:cs typeface="Arial"/>
              </a:rPr>
              <a:t>Sistemsko savetovanje </a:t>
            </a:r>
            <a:r>
              <a:rPr lang="de-DE" altLang="de-DE" sz="2000" dirty="0">
                <a:latin typeface="Arial"/>
                <a:cs typeface="Arial"/>
              </a:rPr>
              <a:t>= </a:t>
            </a:r>
            <a:r>
              <a:rPr lang="sr-Latn-RS" altLang="de-DE" sz="2000" dirty="0">
                <a:latin typeface="Arial"/>
                <a:cs typeface="Arial"/>
              </a:rPr>
              <a:t>metode kao što su </a:t>
            </a:r>
            <a:r>
              <a:rPr lang="sr-Latn-RS" altLang="de-DE" sz="2000" dirty="0" err="1">
                <a:latin typeface="Arial"/>
                <a:cs typeface="Arial"/>
              </a:rPr>
              <a:t>preokviravanje</a:t>
            </a:r>
            <a:r>
              <a:rPr lang="sr-Latn-RS" altLang="de-DE" sz="2000" dirty="0">
                <a:latin typeface="Arial"/>
                <a:cs typeface="Arial"/>
              </a:rPr>
              <a:t>, intervencija paradoksom, specifična pitanja</a:t>
            </a:r>
            <a:endParaRPr lang="de-DE" altLang="de-DE" sz="2000" dirty="0">
              <a:latin typeface="Arial"/>
              <a:cs typeface="Arial"/>
            </a:endParaRPr>
          </a:p>
          <a:p>
            <a:pPr eaLnBrk="1" hangingPunct="1"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2000" dirty="0">
                <a:latin typeface="Arial"/>
                <a:cs typeface="Arial"/>
              </a:rPr>
              <a:t>Postmodern</a:t>
            </a:r>
            <a:r>
              <a:rPr lang="sr-Latn-RS" altLang="de-DE" sz="2000" dirty="0">
                <a:latin typeface="Arial"/>
                <a:cs typeface="Arial"/>
              </a:rPr>
              <a:t>e</a:t>
            </a:r>
            <a:r>
              <a:rPr lang="de-DE" altLang="de-DE" sz="2000" dirty="0">
                <a:latin typeface="Arial"/>
                <a:cs typeface="Arial"/>
              </a:rPr>
              <a:t> paradigm</a:t>
            </a:r>
            <a:r>
              <a:rPr lang="sr-Latn-RS" altLang="de-DE" sz="2000" dirty="0">
                <a:latin typeface="Arial"/>
                <a:cs typeface="Arial"/>
              </a:rPr>
              <a:t>e</a:t>
            </a:r>
            <a:r>
              <a:rPr lang="de-DE" altLang="de-DE" sz="2000" dirty="0">
                <a:latin typeface="Arial"/>
                <a:cs typeface="Arial"/>
              </a:rPr>
              <a:t> = </a:t>
            </a:r>
            <a:r>
              <a:rPr lang="sr-Latn-RS" altLang="de-DE" sz="2000" dirty="0">
                <a:latin typeface="Arial"/>
                <a:cs typeface="Arial"/>
              </a:rPr>
              <a:t>metode pričanja priče, konstrukcije, dekonstrukcije, rekonstrukcije i uključivanje značenja društvenog konteksta</a:t>
            </a:r>
            <a:endParaRPr lang="de-DE" altLang="de-DE" sz="2000" dirty="0">
              <a:latin typeface="Arial"/>
              <a:cs typeface="Arial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F9559B57-2721-4388-AD9B-A6155EDD42C5}"/>
              </a:ext>
            </a:extLst>
          </p:cNvPr>
          <p:cNvSpPr txBox="1"/>
          <p:nvPr/>
        </p:nvSpPr>
        <p:spPr>
          <a:xfrm>
            <a:off x="3695700" y="5906667"/>
            <a:ext cx="5019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Resursi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McMahon 2016;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Savickas 2012, p. 17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646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xmlns="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193" y="535318"/>
            <a:ext cx="10515600" cy="678815"/>
          </a:xfrm>
        </p:spPr>
        <p:txBody>
          <a:bodyPr>
            <a:normAutofit/>
          </a:bodyPr>
          <a:lstStyle/>
          <a:p>
            <a:r>
              <a:rPr lang="de-DE" altLang="de-DE" sz="4000" b="1" dirty="0"/>
              <a:t>3</a:t>
            </a:r>
            <a:r>
              <a:rPr lang="de-DE" altLang="de-DE" sz="4000" dirty="0"/>
              <a:t>.</a:t>
            </a:r>
            <a:r>
              <a:rPr lang="de-DE" altLang="de-DE" sz="4000" b="1" dirty="0"/>
              <a:t> </a:t>
            </a:r>
            <a:r>
              <a:rPr lang="sr-Latn-RS" altLang="de-DE" b="1" dirty="0"/>
              <a:t>Rad u grupama i refleksija</a:t>
            </a:r>
            <a:endParaRPr lang="lt-LT" b="1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xmlns="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xmlns="" id="{E800AE84-32A2-4002-A001-6A62B4DBC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38" y="1792523"/>
            <a:ext cx="6342062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  <a:buFontTx/>
              <a:buNone/>
            </a:pPr>
            <a:r>
              <a:rPr lang="sr-Latn-RS" altLang="de-DE" sz="2400" b="1" i="1" dirty="0"/>
              <a:t>Zamolili bismo vas da odgovorite na jednu od tema </a:t>
            </a:r>
            <a:endParaRPr lang="de-DE" altLang="de-DE" sz="2400" b="1" i="1" dirty="0"/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xmlns="" id="{F6B95E06-B257-4FE5-86A2-8C5F8374F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115" y="2845119"/>
            <a:ext cx="9935238" cy="287771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  <a:buFont typeface="+mj-lt"/>
              <a:buAutoNum type="arabicPeriod"/>
              <a:defRPr/>
            </a:pPr>
            <a:r>
              <a:rPr lang="sr-Latn-RS" altLang="de-DE" sz="2000" dirty="0"/>
              <a:t>Savetovanje u pogledu kvalifikacija od strane Nacionalne službe za zapošljavanje u Nemačkoj</a:t>
            </a:r>
            <a:endParaRPr lang="de-DE" altLang="de-DE" sz="2000" dirty="0"/>
          </a:p>
          <a:p>
            <a:pPr marL="457200" indent="-457200" eaLnBrk="1" hangingPunct="1"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  <a:buFont typeface="+mj-lt"/>
              <a:buAutoNum type="arabicPeriod"/>
              <a:defRPr/>
            </a:pPr>
            <a:r>
              <a:rPr lang="sr-Latn-RS" altLang="de-DE" sz="2000" dirty="0"/>
              <a:t>Mogućnosti za savetovanje u industrijskoj komori/komori ručnih radova</a:t>
            </a:r>
            <a:endParaRPr lang="de-DE" altLang="de-DE" sz="2000" dirty="0"/>
          </a:p>
          <a:p>
            <a:pPr marL="457200" indent="-457200" eaLnBrk="1" hangingPunct="1"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  <a:buFont typeface="+mj-lt"/>
              <a:buAutoNum type="arabicPeriod"/>
              <a:defRPr/>
            </a:pPr>
            <a:r>
              <a:rPr lang="de-DE" altLang="de-DE" sz="2000" dirty="0"/>
              <a:t>Program „</a:t>
            </a:r>
            <a:r>
              <a:rPr lang="sr-Latn-RS" altLang="de-DE" sz="2000" dirty="0"/>
              <a:t>Vrednost </a:t>
            </a:r>
            <a:r>
              <a:rPr lang="sr-Latn-RS" altLang="de-DE" sz="2000" dirty="0" err="1"/>
              <a:t>kompanije:ljudi</a:t>
            </a:r>
            <a:r>
              <a:rPr lang="de-DE" altLang="de-DE" sz="2000" dirty="0"/>
              <a:t>“ („unternehmensWert:Mensch“) </a:t>
            </a:r>
            <a:endParaRPr lang="sr-Latn-RS" altLang="de-DE" sz="2000" dirty="0"/>
          </a:p>
          <a:p>
            <a:pPr marL="457200" indent="-457200" eaLnBrk="1" hangingPunct="1"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  <a:buFont typeface="+mj-lt"/>
              <a:buAutoNum type="arabicPeriod"/>
              <a:defRPr/>
            </a:pPr>
            <a:r>
              <a:rPr lang="de-DE" altLang="de-DE" sz="2000" dirty="0">
                <a:latin typeface="Arial"/>
                <a:cs typeface="Arial"/>
              </a:rPr>
              <a:t>Proje</a:t>
            </a:r>
            <a:r>
              <a:rPr lang="sr-Latn-RS" altLang="de-DE" sz="2000" dirty="0">
                <a:latin typeface="Arial"/>
                <a:cs typeface="Arial"/>
              </a:rPr>
              <a:t>kat</a:t>
            </a:r>
            <a:r>
              <a:rPr lang="de-DE" altLang="de-DE" sz="2000" dirty="0">
                <a:latin typeface="Arial"/>
                <a:cs typeface="Arial"/>
              </a:rPr>
              <a:t> „</a:t>
            </a:r>
            <a:r>
              <a:rPr lang="sr-Latn-RS" altLang="de-DE" sz="2000" dirty="0">
                <a:latin typeface="Arial"/>
                <a:cs typeface="Arial"/>
              </a:rPr>
              <a:t>mreža kvalifikacija</a:t>
            </a:r>
            <a:r>
              <a:rPr lang="de-DE" altLang="de-DE" sz="2000" dirty="0">
                <a:latin typeface="Arial"/>
                <a:cs typeface="Arial"/>
              </a:rPr>
              <a:t>“ </a:t>
            </a:r>
            <a:r>
              <a:rPr lang="sr-Latn-RS" altLang="de-DE" sz="2000" dirty="0">
                <a:latin typeface="Arial"/>
                <a:cs typeface="Arial"/>
              </a:rPr>
              <a:t>od strane nemačkog Federalnog ministarstva rada i socijalnih pitanja</a:t>
            </a:r>
            <a:r>
              <a:rPr lang="de-DE" altLang="de-DE" sz="2000" dirty="0">
                <a:latin typeface="Arial"/>
                <a:cs typeface="Arial"/>
              </a:rPr>
              <a:t> (BMAS)</a:t>
            </a:r>
          </a:p>
        </p:txBody>
      </p:sp>
    </p:spTree>
    <p:extLst>
      <p:ext uri="{BB962C8B-B14F-4D97-AF65-F5344CB8AC3E}">
        <p14:creationId xmlns:p14="http://schemas.microsoft.com/office/powerpoint/2010/main" val="27434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xmlns="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193" y="535318"/>
            <a:ext cx="10515600" cy="678815"/>
          </a:xfrm>
        </p:spPr>
        <p:txBody>
          <a:bodyPr>
            <a:normAutofit/>
          </a:bodyPr>
          <a:lstStyle/>
          <a:p>
            <a:r>
              <a:rPr lang="de-DE" altLang="de-DE" sz="4000" b="1" dirty="0"/>
              <a:t>3. </a:t>
            </a:r>
            <a:r>
              <a:rPr lang="sr-Latn-RS" altLang="de-DE" sz="4000" b="1" dirty="0"/>
              <a:t>Rad u grupama i refleksija</a:t>
            </a:r>
            <a:endParaRPr lang="lt-LT" b="1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xmlns="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xmlns="" id="{7D636C6E-CDE1-4D21-95D7-6A4F33169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0183" y="2426584"/>
            <a:ext cx="6893620" cy="313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  <a:buNone/>
            </a:pPr>
            <a:r>
              <a:rPr lang="sr-Latn-RS" altLang="de-DE" sz="2000" dirty="0"/>
              <a:t>Za rad u grupi možete koristiti sledeće materijale</a:t>
            </a:r>
            <a:endParaRPr lang="de-DE" altLang="de-DE" sz="2000" dirty="0"/>
          </a:p>
          <a:p>
            <a:pPr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</a:pPr>
            <a:r>
              <a:rPr lang="sr-Latn-RS" altLang="de-DE" sz="2000" dirty="0"/>
              <a:t>Rad u grupi </a:t>
            </a:r>
            <a:r>
              <a:rPr lang="en-US" altLang="de-DE" sz="2000" dirty="0"/>
              <a:t>1 (4.3.1f) </a:t>
            </a:r>
          </a:p>
          <a:p>
            <a:pPr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</a:pPr>
            <a:r>
              <a:rPr lang="sr-Latn-RS" altLang="de-DE" sz="2000" dirty="0"/>
              <a:t>Rad u grupi </a:t>
            </a:r>
            <a:r>
              <a:rPr lang="en-US" altLang="de-DE" sz="2000" dirty="0"/>
              <a:t>2 (4.3.2f) </a:t>
            </a:r>
          </a:p>
          <a:p>
            <a:pPr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</a:pPr>
            <a:r>
              <a:rPr lang="sr-Latn-RS" altLang="de-DE" sz="2000" dirty="0"/>
              <a:t>Rad u grupi </a:t>
            </a:r>
            <a:r>
              <a:rPr lang="en-US" altLang="de-DE" sz="2000" dirty="0"/>
              <a:t>3 (4.3.3f) </a:t>
            </a:r>
          </a:p>
          <a:p>
            <a:pPr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</a:pPr>
            <a:r>
              <a:rPr lang="sr-Latn-RS" altLang="de-DE" sz="2000" dirty="0"/>
              <a:t>Rad u grupi </a:t>
            </a:r>
            <a:r>
              <a:rPr lang="en-US" altLang="de-DE" sz="2000" dirty="0"/>
              <a:t>4 (4.3.4f) </a:t>
            </a:r>
          </a:p>
          <a:p>
            <a:pPr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</a:pPr>
            <a:r>
              <a:rPr lang="sr-Latn-RS" altLang="de-DE" sz="2000" dirty="0"/>
              <a:t>Rad u grupi 5 </a:t>
            </a:r>
            <a:r>
              <a:rPr lang="en-US" altLang="de-DE" sz="2000" dirty="0"/>
              <a:t>(4.3.5f)</a:t>
            </a:r>
          </a:p>
        </p:txBody>
      </p:sp>
    </p:spTree>
    <p:extLst>
      <p:ext uri="{BB962C8B-B14F-4D97-AF65-F5344CB8AC3E}">
        <p14:creationId xmlns:p14="http://schemas.microsoft.com/office/powerpoint/2010/main" val="387983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xmlns="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193" y="535318"/>
            <a:ext cx="10515600" cy="678815"/>
          </a:xfrm>
        </p:spPr>
        <p:txBody>
          <a:bodyPr>
            <a:normAutofit/>
          </a:bodyPr>
          <a:lstStyle/>
          <a:p>
            <a:r>
              <a:rPr lang="de-DE" altLang="de-DE" sz="4000" b="1" dirty="0"/>
              <a:t>4. </a:t>
            </a:r>
            <a:r>
              <a:rPr lang="sr-Latn-RS" altLang="de-DE" b="1" dirty="0"/>
              <a:t>Završna razmatranja</a:t>
            </a:r>
            <a:endParaRPr lang="lt-LT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xmlns="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xmlns="" id="{B09380CE-C97F-43BF-9104-956805D66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20" y="2767602"/>
            <a:ext cx="5435600" cy="302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</a:pPr>
            <a:r>
              <a:rPr lang="sr-Latn-RS" altLang="de-DE" sz="2000" b="1" i="1" dirty="0"/>
              <a:t>Karakteristike</a:t>
            </a:r>
            <a:r>
              <a:rPr lang="de-DE" altLang="de-DE" sz="2000" i="1" dirty="0"/>
              <a:t> = </a:t>
            </a:r>
            <a:r>
              <a:rPr lang="sr-Latn-RS" altLang="de-DE" sz="2000" i="1" dirty="0"/>
              <a:t>npr. nema troškova, samo za poslodavce, dugoročno savetovanje, umrežavanje, dostupno za mala i srednja preduzeća</a:t>
            </a:r>
            <a:r>
              <a:rPr lang="de-DE" altLang="de-DE" sz="2000" i="1" dirty="0"/>
              <a:t>  </a:t>
            </a:r>
          </a:p>
          <a:p>
            <a:pPr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</a:pPr>
            <a:r>
              <a:rPr lang="de-DE" altLang="de-DE" sz="2000" b="1" i="1" dirty="0"/>
              <a:t>Met</a:t>
            </a:r>
            <a:r>
              <a:rPr lang="sr-Latn-RS" altLang="de-DE" sz="2000" b="1" i="1" dirty="0"/>
              <a:t>ode </a:t>
            </a:r>
            <a:r>
              <a:rPr lang="de-DE" altLang="de-DE" sz="2000" i="1" dirty="0"/>
              <a:t>= </a:t>
            </a:r>
            <a:r>
              <a:rPr lang="sr-Latn-RS" altLang="de-DE" sz="2000" i="1" dirty="0"/>
              <a:t>individualne/formalne strukture, holističko, refleksivno, sistemsko, usmereno na rešenja, korišćenje alata</a:t>
            </a:r>
            <a:endParaRPr lang="de-DE" altLang="de-DE" sz="2000" i="1" dirty="0"/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xmlns="" id="{F36D751D-3D67-4E70-AF8A-C3E5F108E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8432" y="2767115"/>
            <a:ext cx="6625087" cy="2749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</a:pPr>
            <a:r>
              <a:rPr lang="sr-Latn-RS" altLang="de-DE" sz="2000" b="1" i="1" dirty="0"/>
              <a:t>Koristi</a:t>
            </a:r>
            <a:r>
              <a:rPr lang="de-DE" altLang="de-DE" sz="2000" b="1" i="1" dirty="0"/>
              <a:t> </a:t>
            </a:r>
            <a:r>
              <a:rPr lang="de-DE" altLang="de-DE" sz="2000" i="1" dirty="0"/>
              <a:t>= </a:t>
            </a:r>
            <a:r>
              <a:rPr lang="sr-Latn-RS" altLang="de-DE" sz="2000" i="1" dirty="0"/>
              <a:t>ekspertiza, finansijska podrška, lako dostupno, profesionalno savetovanje</a:t>
            </a:r>
          </a:p>
          <a:p>
            <a:pPr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</a:pPr>
            <a:r>
              <a:rPr lang="sr-Latn-RS" altLang="de-DE" sz="2000" b="1" i="1" dirty="0"/>
              <a:t>Nedostaci</a:t>
            </a:r>
            <a:r>
              <a:rPr lang="de-DE" altLang="de-DE" sz="2000" b="1" i="1" dirty="0"/>
              <a:t>/problem</a:t>
            </a:r>
            <a:r>
              <a:rPr lang="sr-Latn-RS" altLang="de-DE" sz="2000" b="1" i="1" dirty="0"/>
              <a:t>i</a:t>
            </a:r>
            <a:r>
              <a:rPr lang="de-DE" altLang="de-DE" sz="2000" b="1" i="1" dirty="0"/>
              <a:t> </a:t>
            </a:r>
            <a:r>
              <a:rPr lang="de-DE" altLang="de-DE" sz="2000" i="1" dirty="0"/>
              <a:t>= </a:t>
            </a:r>
            <a:r>
              <a:rPr lang="sr-Latn-RS" altLang="de-DE" sz="2000" i="1" dirty="0"/>
              <a:t>nije dovoljno poznato, ograničeni portfolio usluga savetovanja</a:t>
            </a:r>
            <a:endParaRPr lang="de-DE" altLang="de-DE" sz="2000" i="1" dirty="0"/>
          </a:p>
          <a:p>
            <a:pPr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</a:pPr>
            <a:r>
              <a:rPr lang="sr-Latn-RS" altLang="de-DE" sz="2000" b="1" i="1" dirty="0">
                <a:latin typeface="Arial"/>
                <a:cs typeface="Arial"/>
              </a:rPr>
              <a:t>Pozicija na kontinuumu </a:t>
            </a:r>
            <a:r>
              <a:rPr lang="de-DE" altLang="de-DE" sz="2000" i="1" dirty="0">
                <a:latin typeface="Arial"/>
                <a:cs typeface="Arial"/>
              </a:rPr>
              <a:t>= </a:t>
            </a:r>
            <a:r>
              <a:rPr lang="sr-Latn-RS" altLang="de-DE" sz="2000" i="1" dirty="0">
                <a:latin typeface="Arial"/>
                <a:cs typeface="Arial"/>
              </a:rPr>
              <a:t>slično savetovanju u oblasti ljudskih resursa</a:t>
            </a:r>
            <a:endParaRPr lang="de-DE" altLang="de-DE" sz="2000" dirty="0">
              <a:latin typeface="Arial"/>
              <a:cs typeface="Arial"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xmlns="" id="{F7418ECB-F3A9-4ABE-B13F-E8662665F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49" y="1712875"/>
            <a:ext cx="11159915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  <a:buNone/>
            </a:pPr>
            <a:r>
              <a:rPr lang="de-DE" altLang="de-DE" sz="2400" b="1" dirty="0"/>
              <a:t>1. </a:t>
            </a:r>
            <a:r>
              <a:rPr lang="sr-Latn-RS" altLang="de-DE" sz="2400" b="1" dirty="0"/>
              <a:t>Savetovanje u pogledu kvalifikacija u Nacionalnoj službi za zapošljavanje u Nemačkoj</a:t>
            </a:r>
            <a:r>
              <a:rPr lang="de-DE" altLang="de-DE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036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xmlns="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193" y="535318"/>
            <a:ext cx="10515600" cy="678815"/>
          </a:xfrm>
        </p:spPr>
        <p:txBody>
          <a:bodyPr>
            <a:normAutofit/>
          </a:bodyPr>
          <a:lstStyle/>
          <a:p>
            <a:r>
              <a:rPr lang="de-DE" altLang="de-DE" sz="4000" b="1" dirty="0"/>
              <a:t>4. </a:t>
            </a:r>
            <a:r>
              <a:rPr lang="sr-Latn-RS" altLang="de-DE" b="1" dirty="0"/>
              <a:t>Završna razmatranja</a:t>
            </a:r>
            <a:endParaRPr lang="lt-LT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xmlns="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xmlns="" id="{B09380CE-C97F-43BF-9104-956805D66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728" y="2323206"/>
            <a:ext cx="5453747" cy="342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</a:pPr>
            <a:r>
              <a:rPr lang="sr-Latn-RS" altLang="de-DE" sz="2000" b="1" i="1" dirty="0"/>
              <a:t>Karakteristike</a:t>
            </a:r>
            <a:r>
              <a:rPr lang="de-DE" altLang="de-DE" sz="2000" i="1" dirty="0"/>
              <a:t> = </a:t>
            </a:r>
            <a:r>
              <a:rPr lang="sr-Latn-RS" altLang="de-DE" sz="2000" i="1" dirty="0"/>
              <a:t>dostupno za mala i srednja preduzeća, bez troškova, veliki broj usluga, dugoročno savetovanje, usluge za poslodavce i zaposlene</a:t>
            </a:r>
            <a:endParaRPr lang="de-DE" altLang="de-DE" sz="2000" i="1" dirty="0"/>
          </a:p>
          <a:p>
            <a:pPr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</a:pPr>
            <a:r>
              <a:rPr lang="de-DE" altLang="de-DE" sz="2000" b="1" i="1" dirty="0"/>
              <a:t>Metod</a:t>
            </a:r>
            <a:r>
              <a:rPr lang="sr-Latn-RS" altLang="de-DE" sz="2000" b="1" i="1" dirty="0"/>
              <a:t>e</a:t>
            </a:r>
            <a:r>
              <a:rPr lang="de-DE" altLang="de-DE" sz="2000" b="1" i="1" dirty="0"/>
              <a:t> </a:t>
            </a:r>
            <a:r>
              <a:rPr lang="de-DE" altLang="de-DE" sz="2000" i="1" dirty="0"/>
              <a:t>= </a:t>
            </a:r>
            <a:r>
              <a:rPr lang="sr-Latn-RS" altLang="de-DE" sz="2000" i="1" dirty="0"/>
              <a:t>individualne/formalne strukture, holističko, refleksivno, sistemsko, usmereno na rešenja, korišćenje alata i projekata</a:t>
            </a:r>
            <a:endParaRPr lang="de-DE" altLang="de-DE" sz="2000" i="1" dirty="0"/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xmlns="" id="{F36D751D-3D67-4E70-AF8A-C3E5F108E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5842" y="2320292"/>
            <a:ext cx="5720447" cy="314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</a:pPr>
            <a:r>
              <a:rPr lang="sr-Latn-RS" altLang="de-DE" sz="2000" b="1" i="1" dirty="0"/>
              <a:t>Koristi</a:t>
            </a:r>
            <a:r>
              <a:rPr lang="de-DE" altLang="de-DE" sz="2000" b="1" i="1" dirty="0"/>
              <a:t> </a:t>
            </a:r>
            <a:r>
              <a:rPr lang="de-DE" altLang="de-DE" sz="2000" i="1" dirty="0"/>
              <a:t>= </a:t>
            </a:r>
            <a:r>
              <a:rPr lang="sr-Latn-RS" altLang="de-DE" sz="2000" i="1" dirty="0"/>
              <a:t>ekspertiza, dobra praksa, dostupnost usluga, umrežavanje u pogledu projekata, inovativne usluge</a:t>
            </a:r>
            <a:r>
              <a:rPr lang="de-DE" altLang="de-DE" sz="2000" i="1" dirty="0"/>
              <a:t> </a:t>
            </a:r>
          </a:p>
          <a:p>
            <a:pPr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</a:pPr>
            <a:r>
              <a:rPr lang="sr-Latn-RS" altLang="de-DE" sz="2000" b="1" i="1" dirty="0"/>
              <a:t>Nedostaci</a:t>
            </a:r>
            <a:r>
              <a:rPr lang="de-DE" altLang="de-DE" sz="2000" b="1" i="1" dirty="0"/>
              <a:t>/problem</a:t>
            </a:r>
            <a:r>
              <a:rPr lang="sr-Latn-RS" altLang="de-DE" sz="2000" b="1" i="1" dirty="0"/>
              <a:t>i</a:t>
            </a:r>
            <a:r>
              <a:rPr lang="de-DE" altLang="de-DE" sz="2000" b="1" i="1" dirty="0"/>
              <a:t> </a:t>
            </a:r>
            <a:r>
              <a:rPr lang="de-DE" altLang="de-DE" sz="2000" i="1" dirty="0"/>
              <a:t>= </a:t>
            </a:r>
            <a:r>
              <a:rPr lang="sr-Latn-RS" altLang="de-DE" sz="2000" i="1" dirty="0"/>
              <a:t>npr. različite usluge u različitim regionima, neke usluge dostupne samo članovima</a:t>
            </a:r>
            <a:endParaRPr lang="de-DE" altLang="de-DE" sz="2000" i="1" dirty="0"/>
          </a:p>
          <a:p>
            <a:pPr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</a:pPr>
            <a:r>
              <a:rPr lang="sr-Latn-RS" altLang="de-DE" sz="2000" b="1" i="1" dirty="0">
                <a:latin typeface="Arial"/>
                <a:cs typeface="Arial"/>
              </a:rPr>
              <a:t>Pozicija na kontinuumu </a:t>
            </a:r>
            <a:r>
              <a:rPr lang="de-DE" altLang="de-DE" sz="2000" i="1" dirty="0">
                <a:latin typeface="Arial"/>
                <a:cs typeface="Arial"/>
              </a:rPr>
              <a:t>=</a:t>
            </a:r>
            <a:r>
              <a:rPr lang="de-DE" altLang="de-DE" sz="2000" b="1" i="1" dirty="0">
                <a:latin typeface="Arial"/>
                <a:cs typeface="Arial"/>
              </a:rPr>
              <a:t> </a:t>
            </a:r>
            <a:r>
              <a:rPr lang="sr-Latn-RS" altLang="de-DE" sz="2000" i="1" dirty="0">
                <a:latin typeface="Arial"/>
                <a:cs typeface="Arial"/>
              </a:rPr>
              <a:t>zavisi od usluge</a:t>
            </a:r>
            <a:endParaRPr lang="de-DE" altLang="de-DE" sz="2000" dirty="0">
              <a:latin typeface="Arial"/>
              <a:cs typeface="Arial"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xmlns="" id="{A7A31C28-1F3C-495B-AD79-E949243FB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886" y="1820926"/>
            <a:ext cx="11420535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  <a:buNone/>
            </a:pPr>
            <a:r>
              <a:rPr lang="en-US" altLang="de-DE" sz="2400" b="1" dirty="0"/>
              <a:t>2. </a:t>
            </a:r>
            <a:r>
              <a:rPr lang="sr-Latn-RS" altLang="de-DE" sz="2400" b="1" dirty="0"/>
              <a:t>Komore industrije i trgovine, komore ručnih radova</a:t>
            </a:r>
            <a:r>
              <a:rPr lang="en-US" altLang="de-DE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757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xmlns="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193" y="535318"/>
            <a:ext cx="10515600" cy="678815"/>
          </a:xfrm>
        </p:spPr>
        <p:txBody>
          <a:bodyPr>
            <a:normAutofit/>
          </a:bodyPr>
          <a:lstStyle/>
          <a:p>
            <a:r>
              <a:rPr lang="de-DE" altLang="de-DE" sz="4000" b="1" dirty="0"/>
              <a:t>4. </a:t>
            </a:r>
            <a:r>
              <a:rPr lang="sr-Latn-RS" altLang="de-DE" b="1" dirty="0"/>
              <a:t>Završna razmatranja</a:t>
            </a:r>
            <a:endParaRPr lang="lt-LT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xmlns="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xmlns="" id="{B09380CE-C97F-43BF-9104-956805D66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89" y="2882096"/>
            <a:ext cx="6108791" cy="302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</a:pPr>
            <a:r>
              <a:rPr lang="sr-Latn-RS" altLang="de-DE" sz="2000" b="1" i="1" dirty="0"/>
              <a:t>Karakteristike</a:t>
            </a:r>
            <a:r>
              <a:rPr lang="de-DE" altLang="de-DE" sz="2000" b="1" i="1" dirty="0"/>
              <a:t> </a:t>
            </a:r>
            <a:r>
              <a:rPr lang="de-DE" altLang="de-DE" sz="2000" i="1" dirty="0"/>
              <a:t>= </a:t>
            </a:r>
            <a:r>
              <a:rPr lang="sr-Latn-RS" altLang="de-DE" sz="2000" i="1" dirty="0"/>
              <a:t>dostupan malim i srednjim preduzećima, ima troškove, posebna procedura prijavljivanja, ograničeno vreme, savetovanje za poslodavce i zaposlene, široki opseg tema</a:t>
            </a:r>
            <a:endParaRPr lang="de-DE" altLang="de-DE" sz="2000" i="1" dirty="0"/>
          </a:p>
          <a:p>
            <a:pPr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</a:pPr>
            <a:r>
              <a:rPr lang="de-DE" altLang="de-DE" sz="2000" b="1" i="1" dirty="0"/>
              <a:t>Met</a:t>
            </a:r>
            <a:r>
              <a:rPr lang="sr-Latn-RS" altLang="de-DE" sz="2000" b="1" i="1" dirty="0"/>
              <a:t>ode</a:t>
            </a:r>
            <a:r>
              <a:rPr lang="de-DE" altLang="de-DE" sz="2000" i="1" dirty="0"/>
              <a:t> = </a:t>
            </a:r>
            <a:r>
              <a:rPr lang="sr-Latn-RS" altLang="de-DE" sz="2000" i="1" dirty="0"/>
              <a:t>strukturisano</a:t>
            </a:r>
            <a:r>
              <a:rPr lang="de-DE" altLang="de-DE" sz="2000" i="1" dirty="0"/>
              <a:t> (</a:t>
            </a:r>
            <a:r>
              <a:rPr lang="sr-Latn-RS" altLang="de-DE" sz="2000" i="1" dirty="0"/>
              <a:t>faze</a:t>
            </a:r>
            <a:r>
              <a:rPr lang="de-DE" altLang="de-DE" sz="2000" i="1" dirty="0"/>
              <a:t>/</a:t>
            </a:r>
            <a:r>
              <a:rPr lang="sr-Latn-RS" altLang="de-DE" sz="2000" i="1" dirty="0"/>
              <a:t>koraci</a:t>
            </a:r>
            <a:r>
              <a:rPr lang="de-DE" altLang="de-DE" sz="2000" i="1" dirty="0"/>
              <a:t>), </a:t>
            </a:r>
            <a:r>
              <a:rPr lang="sr-Latn-RS" altLang="de-DE" sz="2000" i="1" dirty="0"/>
              <a:t>holističko, refleksivno, sistematično, orijentisano na rešenje, </a:t>
            </a:r>
            <a:r>
              <a:rPr lang="sr-Latn-RS" altLang="de-DE" sz="2000" i="1" dirty="0" err="1"/>
              <a:t>participativno</a:t>
            </a:r>
            <a:r>
              <a:rPr lang="sr-Latn-RS" altLang="de-DE" sz="2000" i="1" dirty="0"/>
              <a:t>, korišćenje alata</a:t>
            </a:r>
            <a:r>
              <a:rPr lang="de-DE" altLang="de-DE" sz="2000" i="1" dirty="0"/>
              <a:t>  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xmlns="" id="{F36D751D-3D67-4E70-AF8A-C3E5F108E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5380" y="2753856"/>
            <a:ext cx="5595667" cy="314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</a:pPr>
            <a:r>
              <a:rPr lang="sr-Latn-RS" altLang="de-DE" sz="2000" b="1" i="1" dirty="0"/>
              <a:t>Koristi</a:t>
            </a:r>
            <a:r>
              <a:rPr lang="de-DE" altLang="de-DE" sz="2000" b="1" i="1" dirty="0"/>
              <a:t> </a:t>
            </a:r>
            <a:r>
              <a:rPr lang="de-DE" altLang="de-DE" sz="2000" i="1" dirty="0"/>
              <a:t>= </a:t>
            </a:r>
            <a:r>
              <a:rPr lang="sr-Latn-RS" altLang="de-DE" sz="2000" i="1" dirty="0"/>
              <a:t>upravljanje promenama, dobra praksa, umrežavanje</a:t>
            </a:r>
            <a:endParaRPr lang="de-DE" altLang="de-DE" sz="2000" i="1" dirty="0"/>
          </a:p>
          <a:p>
            <a:pPr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</a:pPr>
            <a:r>
              <a:rPr lang="sr-Latn-RS" altLang="de-DE" sz="2000" b="1" i="1" dirty="0"/>
              <a:t>Nedostaci</a:t>
            </a:r>
            <a:r>
              <a:rPr lang="de-DE" altLang="de-DE" sz="2000" b="1" i="1" dirty="0"/>
              <a:t>/problem</a:t>
            </a:r>
            <a:r>
              <a:rPr lang="sr-Latn-RS" altLang="de-DE" sz="2000" b="1" i="1" dirty="0"/>
              <a:t>i</a:t>
            </a:r>
            <a:r>
              <a:rPr lang="de-DE" altLang="de-DE" sz="2000" b="1" i="1" dirty="0"/>
              <a:t> </a:t>
            </a:r>
            <a:r>
              <a:rPr lang="de-DE" altLang="de-DE" sz="2000" i="1" dirty="0"/>
              <a:t>= </a:t>
            </a:r>
            <a:r>
              <a:rPr lang="sr-Latn-RS" altLang="de-DE" sz="2000" i="1" dirty="0"/>
              <a:t>nije dovoljno poznato, ograničena dostupnost, procedura selekcije</a:t>
            </a:r>
            <a:endParaRPr lang="de-DE" altLang="de-DE" sz="2000" i="1" dirty="0"/>
          </a:p>
          <a:p>
            <a:pPr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</a:pPr>
            <a:r>
              <a:rPr lang="sr-Latn-RS" altLang="de-DE" sz="2000" b="1" i="1" dirty="0"/>
              <a:t>Pozicija na kontinuumu</a:t>
            </a:r>
            <a:r>
              <a:rPr lang="de-DE" altLang="de-DE" sz="2000" i="1" dirty="0"/>
              <a:t>= </a:t>
            </a:r>
            <a:r>
              <a:rPr lang="sr-Latn-RS" altLang="de-DE" sz="2000" i="1" dirty="0"/>
              <a:t>slično savetovanju u oblasti ljudskih resursa</a:t>
            </a:r>
            <a:endParaRPr lang="de-DE" altLang="de-DE" sz="2000" dirty="0"/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xmlns="" id="{28F2C23C-7361-420A-9C8B-BF2CDAA5F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193" y="1867706"/>
            <a:ext cx="10303845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  <a:buNone/>
            </a:pPr>
            <a:r>
              <a:rPr lang="de-DE" altLang="de-DE" sz="2400" b="1" dirty="0"/>
              <a:t>3. Program „</a:t>
            </a:r>
            <a:r>
              <a:rPr lang="sr-Latn-RS" altLang="de-DE" sz="2400" b="1" dirty="0"/>
              <a:t>vrednost kompanije</a:t>
            </a:r>
            <a:r>
              <a:rPr lang="de-DE" altLang="de-DE" sz="2400" b="1" dirty="0"/>
              <a:t>: </a:t>
            </a:r>
            <a:r>
              <a:rPr lang="sr-Latn-RS" altLang="de-DE" sz="2400" b="1" dirty="0"/>
              <a:t>ljudi</a:t>
            </a:r>
            <a:r>
              <a:rPr lang="de-DE" altLang="de-DE" sz="2400" b="1" dirty="0"/>
              <a:t>“ (unternehmensWert:Mensch)</a:t>
            </a:r>
            <a:r>
              <a:rPr lang="en-US" altLang="de-DE" sz="2400" b="1" dirty="0"/>
              <a:t> </a:t>
            </a:r>
            <a:r>
              <a:rPr lang="sr-Latn-RS" altLang="de-DE" sz="2400" b="1" dirty="0"/>
              <a:t>kao deo </a:t>
            </a:r>
            <a:r>
              <a:rPr lang="en-US" altLang="de-DE" sz="2400" b="1" dirty="0"/>
              <a:t>INQA </a:t>
            </a:r>
            <a:r>
              <a:rPr lang="sr-Latn-RS" altLang="de-DE" sz="2400" b="1" dirty="0"/>
              <a:t>inicijative</a:t>
            </a:r>
            <a:endParaRPr lang="de-DE" alt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183187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xmlns="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193" y="535318"/>
            <a:ext cx="10515600" cy="678815"/>
          </a:xfrm>
        </p:spPr>
        <p:txBody>
          <a:bodyPr>
            <a:normAutofit/>
          </a:bodyPr>
          <a:lstStyle/>
          <a:p>
            <a:r>
              <a:rPr lang="de-DE" altLang="de-DE" sz="4000" b="1" dirty="0"/>
              <a:t>4. </a:t>
            </a:r>
            <a:r>
              <a:rPr lang="sr-Latn-RS" altLang="de-DE" sz="4000" b="1" dirty="0"/>
              <a:t>Završna razmatranja</a:t>
            </a:r>
            <a:endParaRPr lang="lt-LT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xmlns="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xmlns="" id="{B09380CE-C97F-43BF-9104-956805D66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89" y="3071585"/>
            <a:ext cx="5788086" cy="314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</a:pPr>
            <a:r>
              <a:rPr lang="sr-Latn-RS" altLang="de-DE" sz="2000" b="1" i="1" dirty="0"/>
              <a:t>Karakteristike</a:t>
            </a:r>
            <a:r>
              <a:rPr lang="de-DE" altLang="de-DE" sz="2000" b="1" i="1" dirty="0"/>
              <a:t> </a:t>
            </a:r>
            <a:r>
              <a:rPr lang="de-DE" altLang="de-DE" sz="2000" i="1" dirty="0"/>
              <a:t>= </a:t>
            </a:r>
            <a:r>
              <a:rPr lang="sr-Latn-RS" altLang="de-DE" sz="2000" i="1" dirty="0"/>
              <a:t>dostupno za mala i srednja preduzeća, bez troškova, specifične usluge, savetovanje za poslodavce, dugoročno savetovanje, umrežavanje i partnerstva</a:t>
            </a:r>
            <a:r>
              <a:rPr lang="de-DE" altLang="de-DE" sz="2000" i="1" dirty="0"/>
              <a:t> </a:t>
            </a:r>
          </a:p>
          <a:p>
            <a:pPr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</a:pPr>
            <a:r>
              <a:rPr lang="de-DE" altLang="de-DE" sz="2000" b="1" i="1" dirty="0"/>
              <a:t>Metod</a:t>
            </a:r>
            <a:r>
              <a:rPr lang="sr-Latn-RS" altLang="de-DE" sz="2000" b="1" i="1" dirty="0"/>
              <a:t>e</a:t>
            </a:r>
            <a:r>
              <a:rPr lang="de-DE" altLang="de-DE" sz="2000" i="1" dirty="0"/>
              <a:t> = </a:t>
            </a:r>
            <a:r>
              <a:rPr lang="sr-Latn-RS" altLang="de-DE" sz="2000" i="1" dirty="0"/>
              <a:t>individualno, holističko, refleksivno, sistematično, orijentisano na rešenje</a:t>
            </a:r>
            <a:endParaRPr lang="de-DE" altLang="de-DE" sz="2000" i="1" dirty="0"/>
          </a:p>
          <a:p>
            <a:pPr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</a:pPr>
            <a:endParaRPr lang="de-DE" altLang="de-DE" sz="2000" i="1" dirty="0"/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xmlns="" id="{F36D751D-3D67-4E70-AF8A-C3E5F108E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8883" y="2819509"/>
            <a:ext cx="5595667" cy="314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</a:pPr>
            <a:r>
              <a:rPr lang="sr-Latn-RS" altLang="de-DE" sz="2000" b="1" i="1" dirty="0"/>
              <a:t>Koristi</a:t>
            </a:r>
            <a:r>
              <a:rPr lang="de-DE" altLang="de-DE" sz="2000" b="1" i="1" dirty="0"/>
              <a:t> </a:t>
            </a:r>
            <a:r>
              <a:rPr lang="de-DE" altLang="de-DE" sz="2000" i="1" dirty="0"/>
              <a:t>= </a:t>
            </a:r>
            <a:r>
              <a:rPr lang="sr-Latn-RS" altLang="de-DE" sz="2000" i="1" dirty="0"/>
              <a:t>ekspertiza, finansijska podrška, dobra praksa, inovativne usluge</a:t>
            </a:r>
            <a:endParaRPr lang="de-DE" altLang="de-DE" sz="2000" i="1" dirty="0"/>
          </a:p>
          <a:p>
            <a:pPr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</a:pPr>
            <a:r>
              <a:rPr lang="sr-Latn-RS" altLang="de-DE" sz="2000" b="1" i="1" dirty="0"/>
              <a:t>Nedostaci</a:t>
            </a:r>
            <a:r>
              <a:rPr lang="de-DE" altLang="de-DE" sz="2000" b="1" i="1" dirty="0"/>
              <a:t>/problem</a:t>
            </a:r>
            <a:r>
              <a:rPr lang="sr-Latn-RS" altLang="de-DE" sz="2000" b="1" i="1" dirty="0"/>
              <a:t>i </a:t>
            </a:r>
            <a:r>
              <a:rPr lang="de-DE" altLang="de-DE" sz="2000" i="1" dirty="0"/>
              <a:t>= </a:t>
            </a:r>
            <a:r>
              <a:rPr lang="sr-Latn-RS" altLang="de-DE" sz="2000" i="1" dirty="0"/>
              <a:t>nije dovoljno poznato, potrebna samostalna aktivnost u velikoj meri</a:t>
            </a:r>
          </a:p>
          <a:p>
            <a:pPr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</a:pPr>
            <a:r>
              <a:rPr lang="sr-Latn-RS" altLang="de-DE" sz="2000" b="1" i="1" dirty="0"/>
              <a:t>Pozicija na kontinuumu</a:t>
            </a:r>
            <a:r>
              <a:rPr lang="de-DE" altLang="de-DE" sz="2000" i="1" dirty="0"/>
              <a:t>= </a:t>
            </a:r>
            <a:r>
              <a:rPr lang="sr-Latn-RS" altLang="de-DE" sz="2000" i="1" dirty="0"/>
              <a:t>slično savetovanju u oblasti ljudskih resursa</a:t>
            </a:r>
            <a:endParaRPr lang="de-DE" altLang="de-DE" sz="2000" dirty="0"/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xmlns="" id="{28F2C23C-7361-420A-9C8B-BF2CDAA5F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218" y="1856040"/>
            <a:ext cx="10303845" cy="100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  <a:buNone/>
            </a:pPr>
            <a:r>
              <a:rPr lang="de-DE" altLang="de-DE" sz="2400" b="1" dirty="0">
                <a:latin typeface="Arial"/>
                <a:cs typeface="Arial"/>
              </a:rPr>
              <a:t>4. </a:t>
            </a:r>
            <a:r>
              <a:rPr lang="en-US" altLang="de-DE" sz="2400" b="1" dirty="0" err="1">
                <a:latin typeface="Arial"/>
                <a:cs typeface="Arial"/>
              </a:rPr>
              <a:t>Proje</a:t>
            </a:r>
            <a:r>
              <a:rPr lang="sr-Latn-RS" altLang="de-DE" sz="2400" b="1" dirty="0">
                <a:latin typeface="Arial"/>
                <a:cs typeface="Arial"/>
              </a:rPr>
              <a:t>ka</a:t>
            </a:r>
            <a:r>
              <a:rPr lang="en-US" altLang="de-DE" sz="2400" b="1" dirty="0">
                <a:latin typeface="Arial"/>
                <a:cs typeface="Arial"/>
              </a:rPr>
              <a:t>t „</a:t>
            </a:r>
            <a:r>
              <a:rPr lang="sr-Latn-RS" altLang="de-DE" sz="2400" b="1" dirty="0">
                <a:latin typeface="Arial"/>
                <a:cs typeface="Arial"/>
              </a:rPr>
              <a:t>mreža kvalifikacija</a:t>
            </a:r>
            <a:r>
              <a:rPr lang="en-US" altLang="de-DE" sz="2400" b="1" dirty="0">
                <a:latin typeface="Arial"/>
                <a:cs typeface="Arial"/>
              </a:rPr>
              <a:t>“</a:t>
            </a:r>
            <a:r>
              <a:rPr lang="sr-Latn-RS" altLang="de-DE" sz="2400" b="1" dirty="0">
                <a:latin typeface="Arial"/>
                <a:cs typeface="Arial"/>
              </a:rPr>
              <a:t> </a:t>
            </a:r>
            <a:r>
              <a:rPr lang="en-US" altLang="de-DE" sz="2400" b="1" dirty="0">
                <a:latin typeface="Arial"/>
                <a:cs typeface="Arial"/>
              </a:rPr>
              <a:t>od </a:t>
            </a:r>
            <a:r>
              <a:rPr lang="en-US" altLang="de-DE" sz="2400" b="1" dirty="0" err="1">
                <a:latin typeface="Arial"/>
                <a:cs typeface="Arial"/>
              </a:rPr>
              <a:t>strane</a:t>
            </a:r>
            <a:r>
              <a:rPr lang="en-US" altLang="de-DE" sz="2400" b="1" dirty="0">
                <a:latin typeface="Arial"/>
                <a:cs typeface="Arial"/>
              </a:rPr>
              <a:t> </a:t>
            </a:r>
            <a:r>
              <a:rPr lang="en-US" altLang="de-DE" sz="2400" b="1" dirty="0" err="1">
                <a:latin typeface="Arial"/>
                <a:cs typeface="Arial"/>
              </a:rPr>
              <a:t>nemačkog</a:t>
            </a:r>
            <a:r>
              <a:rPr lang="en-US" altLang="de-DE" sz="2400" b="1" dirty="0">
                <a:latin typeface="Arial"/>
                <a:cs typeface="Arial"/>
              </a:rPr>
              <a:t> </a:t>
            </a:r>
            <a:r>
              <a:rPr lang="en-US" altLang="de-DE" sz="2400" b="1" dirty="0" err="1">
                <a:latin typeface="Arial"/>
                <a:cs typeface="Arial"/>
              </a:rPr>
              <a:t>Federalnog</a:t>
            </a:r>
            <a:r>
              <a:rPr lang="en-US" altLang="de-DE" sz="2400" b="1" dirty="0">
                <a:latin typeface="Arial"/>
                <a:cs typeface="Arial"/>
              </a:rPr>
              <a:t> </a:t>
            </a:r>
            <a:r>
              <a:rPr lang="en-US" altLang="de-DE" sz="2400" b="1" dirty="0" err="1">
                <a:latin typeface="Arial"/>
                <a:cs typeface="Arial"/>
              </a:rPr>
              <a:t>ministarstva</a:t>
            </a:r>
            <a:r>
              <a:rPr lang="en-US" altLang="de-DE" sz="2400" b="1" dirty="0">
                <a:latin typeface="Arial"/>
                <a:cs typeface="Arial"/>
              </a:rPr>
              <a:t> </a:t>
            </a:r>
            <a:r>
              <a:rPr lang="en-US" altLang="de-DE" sz="2400" b="1" dirty="0" err="1">
                <a:latin typeface="Arial"/>
                <a:cs typeface="Arial"/>
              </a:rPr>
              <a:t>rada</a:t>
            </a:r>
            <a:r>
              <a:rPr lang="en-US" altLang="de-DE" sz="2400" b="1" dirty="0">
                <a:latin typeface="Arial"/>
                <a:cs typeface="Arial"/>
              </a:rPr>
              <a:t> </a:t>
            </a:r>
            <a:r>
              <a:rPr lang="en-US" altLang="de-DE" sz="2400" b="1" dirty="0" err="1">
                <a:latin typeface="Arial"/>
                <a:cs typeface="Arial"/>
              </a:rPr>
              <a:t>i</a:t>
            </a:r>
            <a:r>
              <a:rPr lang="en-US" altLang="de-DE" sz="2400" b="1" dirty="0">
                <a:latin typeface="Arial"/>
                <a:cs typeface="Arial"/>
              </a:rPr>
              <a:t> </a:t>
            </a:r>
            <a:r>
              <a:rPr lang="en-US" altLang="de-DE" sz="2400" b="1" dirty="0" err="1">
                <a:latin typeface="Arial"/>
                <a:cs typeface="Arial"/>
              </a:rPr>
              <a:t>socijalnih</a:t>
            </a:r>
            <a:r>
              <a:rPr lang="en-US" altLang="de-DE" sz="2400" b="1" dirty="0">
                <a:latin typeface="Arial"/>
                <a:cs typeface="Arial"/>
              </a:rPr>
              <a:t> </a:t>
            </a:r>
            <a:r>
              <a:rPr lang="en-US" altLang="de-DE" sz="2400" b="1" dirty="0" err="1">
                <a:latin typeface="Arial"/>
                <a:cs typeface="Arial"/>
              </a:rPr>
              <a:t>pitanja</a:t>
            </a:r>
            <a:r>
              <a:rPr lang="en-US" altLang="de-DE" sz="2400" b="1" dirty="0">
                <a:latin typeface="Arial"/>
                <a:cs typeface="Arial"/>
              </a:rPr>
              <a:t> (BMAS)</a:t>
            </a:r>
            <a:endParaRPr lang="de-DE" altLang="de-DE"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986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xmlns="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193" y="535318"/>
            <a:ext cx="10515600" cy="678815"/>
          </a:xfrm>
        </p:spPr>
        <p:txBody>
          <a:bodyPr>
            <a:normAutofit/>
          </a:bodyPr>
          <a:lstStyle/>
          <a:p>
            <a:r>
              <a:rPr lang="de-DE" altLang="de-DE" sz="4000" b="1" dirty="0"/>
              <a:t>5. </a:t>
            </a:r>
            <a:r>
              <a:rPr lang="sr-Latn-RS" altLang="de-DE" sz="4000" b="1" dirty="0"/>
              <a:t>Rad od kuće</a:t>
            </a:r>
            <a:endParaRPr lang="lt-LT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xmlns="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xmlns="" id="{B09380CE-C97F-43BF-9104-956805D66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9689" y="2617677"/>
            <a:ext cx="6311014" cy="247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  <a:buNone/>
            </a:pPr>
            <a:r>
              <a:rPr lang="sr-Latn-RS" altLang="de-DE" sz="2000" dirty="0"/>
              <a:t>Za rad od kuće možete koristiti sledeće resurse</a:t>
            </a:r>
            <a:endParaRPr lang="de-DE" altLang="de-DE" sz="2000" dirty="0"/>
          </a:p>
          <a:p>
            <a:pPr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</a:pPr>
            <a:r>
              <a:rPr lang="sr-Latn-RS" altLang="de-DE" sz="2000" dirty="0"/>
              <a:t>Vežba za rad od kuće </a:t>
            </a:r>
            <a:r>
              <a:rPr lang="en-US" altLang="de-DE" sz="2000" dirty="0"/>
              <a:t>(4.3.6f)</a:t>
            </a:r>
          </a:p>
          <a:p>
            <a:pPr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</a:pPr>
            <a:r>
              <a:rPr lang="sr-Latn-RS" altLang="de-DE" sz="2000" dirty="0"/>
              <a:t>Članak</a:t>
            </a:r>
            <a:r>
              <a:rPr lang="en-US" altLang="de-DE" sz="2000" dirty="0"/>
              <a:t> Thomsen 2017 </a:t>
            </a:r>
            <a:r>
              <a:rPr lang="sr-Latn-RS" altLang="de-DE" sz="2000" dirty="0"/>
              <a:t>o karijernom vođenju u zajednici</a:t>
            </a:r>
            <a:r>
              <a:rPr lang="en-US" altLang="de-DE" sz="2000" dirty="0"/>
              <a:t> (4.3.1m)</a:t>
            </a:r>
          </a:p>
          <a:p>
            <a:pPr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</a:pPr>
            <a:endParaRPr lang="en-US" altLang="de-DE" sz="2000" dirty="0"/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xmlns="" id="{B2D75446-AE3D-48C4-A78C-EEC10479B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192" y="1670259"/>
            <a:ext cx="13025049" cy="5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  <a:buFontTx/>
              <a:buNone/>
            </a:pPr>
            <a:endParaRPr lang="de-DE" alt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236295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xmlns="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193" y="535318"/>
            <a:ext cx="10515600" cy="678815"/>
          </a:xfrm>
        </p:spPr>
        <p:txBody>
          <a:bodyPr>
            <a:normAutofit/>
          </a:bodyPr>
          <a:lstStyle/>
          <a:p>
            <a:r>
              <a:rPr lang="de-DE" altLang="de-DE" sz="4000" b="1" dirty="0"/>
              <a:t>6. Res</a:t>
            </a:r>
            <a:r>
              <a:rPr lang="sr-Latn-RS" altLang="de-DE" sz="4000" b="1" dirty="0" err="1"/>
              <a:t>ursi</a:t>
            </a:r>
            <a:endParaRPr lang="lt-LT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xmlns="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xmlns="" id="{B09380CE-C97F-43BF-9104-956805D66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370" y="1859982"/>
            <a:ext cx="10515600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fontAlgn="auto"/>
            <a:r>
              <a:rPr lang="de-DE" sz="2000" dirty="0"/>
              <a:t>Bundesagentur für Arbeit (2020): Handbuch der Qualifizierungsberatung für Arbeitgeber. Bundesagentur für Arbeit, Zentrale AM 32, Nürnberg. Verfügbar unter: </a:t>
            </a:r>
            <a:r>
              <a:rPr lang="de-DE" sz="2000" u="sng" dirty="0">
                <a:hlinkClick r:id="rId2"/>
              </a:rPr>
              <a:t>https://www.baintranet.de/004/001/Documents/Handbuch-Qualifizierungsberatung.pdf</a:t>
            </a:r>
            <a:r>
              <a:rPr lang="de-DE" sz="2000" dirty="0"/>
              <a:t> (19.4.2021)</a:t>
            </a:r>
          </a:p>
          <a:p>
            <a:pPr lvl="0" fontAlgn="auto"/>
            <a:r>
              <a:rPr lang="de-DE" sz="2000" dirty="0"/>
              <a:t>Bundesagentur für Arbeit BA (2019): Arbeitsmarktberatung. Arbeitshilfe für den (gemeinsamen) Arbeitgeber-Service. Bundesagentur für Arbeit. Zentrale. Internes Dokument. Nürnberg (verfügbar unter: </a:t>
            </a:r>
            <a:r>
              <a:rPr lang="de-DE" sz="2000" u="sng" dirty="0">
                <a:hlinkClick r:id="rId3"/>
              </a:rPr>
              <a:t>https://www.baintranet.de/004/001/Documents/Arbeitsmarktberatung_Arbeitshilfe_fuer_den_gemeinsamen_AG-S.pdf</a:t>
            </a:r>
            <a:r>
              <a:rPr lang="de-DE" sz="2000" dirty="0"/>
              <a:t>) (19.04.2021)</a:t>
            </a:r>
          </a:p>
          <a:p>
            <a:r>
              <a:rPr lang="de-DE" sz="2000" dirty="0"/>
              <a:t>McMahon, Mary (2016): System Theory Framework </a:t>
            </a:r>
            <a:r>
              <a:rPr lang="de-DE" sz="2000" dirty="0" err="1"/>
              <a:t>of</a:t>
            </a:r>
            <a:r>
              <a:rPr lang="de-DE" sz="2000" dirty="0"/>
              <a:t> Career Development. Speech at </a:t>
            </a:r>
            <a:r>
              <a:rPr lang="de-DE" sz="2000" dirty="0" err="1"/>
              <a:t>the</a:t>
            </a:r>
            <a:r>
              <a:rPr lang="de-DE" sz="2000" dirty="0"/>
              <a:t>  </a:t>
            </a:r>
            <a:r>
              <a:rPr lang="en-US" sz="2000" dirty="0"/>
              <a:t>Society for Vocational Psychology Conference, see </a:t>
            </a:r>
            <a:r>
              <a:rPr lang="de-DE" sz="2000" u="sng" dirty="0">
                <a:hlinkClick r:id="rId4"/>
              </a:rPr>
              <a:t>https://www.youtube.com/watch?v=1PCrvZlN5rs</a:t>
            </a:r>
            <a:r>
              <a:rPr lang="de-DE" sz="2000" u="sng" dirty="0"/>
              <a:t> </a:t>
            </a:r>
            <a:r>
              <a:rPr lang="de-DE" sz="2000" dirty="0"/>
              <a:t>(19.4.2021)</a:t>
            </a:r>
          </a:p>
        </p:txBody>
      </p:sp>
    </p:spTree>
    <p:extLst>
      <p:ext uri="{BB962C8B-B14F-4D97-AF65-F5344CB8AC3E}">
        <p14:creationId xmlns:p14="http://schemas.microsoft.com/office/powerpoint/2010/main" val="18172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xmlns="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193" y="535318"/>
            <a:ext cx="10515600" cy="678815"/>
          </a:xfrm>
        </p:spPr>
        <p:txBody>
          <a:bodyPr>
            <a:normAutofit/>
          </a:bodyPr>
          <a:lstStyle/>
          <a:p>
            <a:r>
              <a:rPr lang="de-DE" altLang="de-DE" sz="4000" b="1" dirty="0"/>
              <a:t>6. Res</a:t>
            </a:r>
            <a:r>
              <a:rPr lang="sr-Latn-RS" altLang="de-DE" sz="4000" b="1" dirty="0" err="1"/>
              <a:t>ursi</a:t>
            </a:r>
            <a:endParaRPr lang="lt-LT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xmlns="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xmlns="" id="{B09380CE-C97F-43BF-9104-956805D66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370" y="1859982"/>
            <a:ext cx="105156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dirty="0" err="1"/>
              <a:t>Nußbeck</a:t>
            </a:r>
            <a:r>
              <a:rPr lang="en-US" sz="2000" dirty="0"/>
              <a:t>, Susanne (2019): </a:t>
            </a:r>
            <a:r>
              <a:rPr lang="en-US" sz="2000" dirty="0" err="1"/>
              <a:t>Einführung</a:t>
            </a:r>
            <a:r>
              <a:rPr lang="en-US" sz="2000" dirty="0"/>
              <a:t> in die </a:t>
            </a:r>
            <a:r>
              <a:rPr lang="en-US" sz="2000" dirty="0" err="1"/>
              <a:t>Beratungspsychologie</a:t>
            </a:r>
            <a:r>
              <a:rPr lang="en-US" sz="2000" dirty="0"/>
              <a:t>. 4. Auf.. Ernst Reinhardt Verlag: München. </a:t>
            </a:r>
          </a:p>
          <a:p>
            <a:r>
              <a:rPr lang="en-US" sz="2000" dirty="0"/>
              <a:t>Savickas, Mark, L. (2012): Life Design: A Paradigm for Career Intervention in the 21st Century. In: Journal of Counseling &amp; Development. Volume 90, January 2012, pp.13-19. </a:t>
            </a:r>
          </a:p>
          <a:p>
            <a:r>
              <a:rPr lang="en-US" sz="2000" dirty="0"/>
              <a:t>https://www.hwk-pfalz.de </a:t>
            </a:r>
          </a:p>
          <a:p>
            <a:r>
              <a:rPr lang="en-US" altLang="de-DE" sz="2000" dirty="0"/>
              <a:t>Thomsen, R. (2017). Career Guidance in Communities: A Model for Reflexive Practice. Derby: International Centre for Guidance Studies, University of Derby. </a:t>
            </a:r>
            <a:endParaRPr lang="de-DE" altLang="de-DE" sz="2000" dirty="0"/>
          </a:p>
          <a:p>
            <a:r>
              <a:rPr lang="en-US" sz="2000" dirty="0">
                <a:hlinkClick r:id="rId2"/>
              </a:rPr>
              <a:t>https://www.ulm.ihk24.de/</a:t>
            </a:r>
            <a:r>
              <a:rPr lang="en-US" sz="2000" dirty="0"/>
              <a:t>).</a:t>
            </a:r>
          </a:p>
          <a:p>
            <a:pPr lvl="0" fontAlgn="auto"/>
            <a:r>
              <a:rPr lang="en-US" sz="2000" dirty="0"/>
              <a:t>https://www.hwk-pfalz.de/artikel/personal-gesundheit-soziales-51,1303,2231.html#Kompetenzenbilanz) and info-brochure (19.04.2021)</a:t>
            </a:r>
          </a:p>
        </p:txBody>
      </p:sp>
    </p:spTree>
    <p:extLst>
      <p:ext uri="{BB962C8B-B14F-4D97-AF65-F5344CB8AC3E}">
        <p14:creationId xmlns:p14="http://schemas.microsoft.com/office/powerpoint/2010/main" val="30826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vadinimas 11">
            <a:extLst>
              <a:ext uri="{FF2B5EF4-FFF2-40B4-BE49-F238E27FC236}">
                <a16:creationId xmlns:a16="http://schemas.microsoft.com/office/drawing/2014/main" xmlns="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765176"/>
            <a:ext cx="4577713" cy="684211"/>
          </a:xfrm>
        </p:spPr>
        <p:txBody>
          <a:bodyPr>
            <a:normAutofit fontScale="90000"/>
          </a:bodyPr>
          <a:lstStyle/>
          <a:p>
            <a:r>
              <a:rPr lang="sr-Latn-RS" dirty="0" err="1"/>
              <a:t>Brejnstorming</a:t>
            </a:r>
            <a:endParaRPr lang="lt-LT" dirty="0"/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xmlns="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1680" y="2151197"/>
            <a:ext cx="4516277" cy="2837803"/>
          </a:xfrm>
        </p:spPr>
        <p:txBody>
          <a:bodyPr/>
          <a:lstStyle/>
          <a:p>
            <a:r>
              <a:rPr lang="sr-Latn-RS" altLang="de-DE" sz="2400" b="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Koji koncepti i metode </a:t>
            </a:r>
            <a:r>
              <a:rPr lang="sr-Latn-RS" altLang="de-DE" sz="2400" b="0" dirty="0" err="1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KViS</a:t>
            </a:r>
            <a:r>
              <a:rPr lang="sr-Latn-RS" altLang="de-DE" sz="2400" b="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-a postoje u kontekstu ljudskih resursa u malim i srednjim preduzećima</a:t>
            </a:r>
            <a:r>
              <a:rPr lang="it-IT" altLang="de-DE" sz="2400" b="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?</a:t>
            </a:r>
          </a:p>
          <a:p>
            <a:endParaRPr lang="it-IT" altLang="de-DE" dirty="0"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sr-Latn-RS" altLang="de-DE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Koje prilike i izazovi su mogući ili tipični</a:t>
            </a:r>
            <a:r>
              <a:rPr lang="it-IT" altLang="de-DE" sz="24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?</a:t>
            </a:r>
            <a:endParaRPr lang="it-IT" altLang="de-DE" sz="2400" b="0" dirty="0"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endParaRPr lang="lt-LT" dirty="0"/>
          </a:p>
          <a:p>
            <a:endParaRPr lang="lt-LT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xmlns="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xmlns="" id="{2F5DE116-EDBB-43A0-85AA-38010CB762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439" y="633910"/>
            <a:ext cx="6004317" cy="5088709"/>
          </a:xfrm>
          <a:prstGeom prst="rect">
            <a:avLst/>
          </a:prstGeom>
        </p:spPr>
      </p:pic>
      <p:sp>
        <p:nvSpPr>
          <p:cNvPr id="6" name="Textfeld 8">
            <a:extLst>
              <a:ext uri="{FF2B5EF4-FFF2-40B4-BE49-F238E27FC236}">
                <a16:creationId xmlns:a16="http://schemas.microsoft.com/office/drawing/2014/main" xmlns="" id="{F38A3251-5BAF-484F-9C43-D7A305CFA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711" y="2812969"/>
            <a:ext cx="6179635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de-DE" sz="2400" b="0" dirty="0"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de-DE" sz="2400" b="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9495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xmlns="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193" y="535318"/>
            <a:ext cx="10515600" cy="678815"/>
          </a:xfrm>
        </p:spPr>
        <p:txBody>
          <a:bodyPr>
            <a:normAutofit/>
          </a:bodyPr>
          <a:lstStyle/>
          <a:p>
            <a:r>
              <a:rPr lang="de-DE" altLang="de-DE" sz="4000" b="1" dirty="0"/>
              <a:t>6. Resurs</a:t>
            </a:r>
            <a:r>
              <a:rPr lang="sr-Latn-RS" altLang="de-DE" sz="4000" b="1" dirty="0"/>
              <a:t>i</a:t>
            </a:r>
            <a:endParaRPr lang="lt-LT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xmlns="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xmlns="" id="{B09380CE-C97F-43BF-9104-956805D66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370" y="1859982"/>
            <a:ext cx="10515600" cy="177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</a:pPr>
            <a:r>
              <a:rPr lang="de-DE" altLang="de-DE" sz="2000" dirty="0"/>
              <a:t>Unternehmenswert Mensch Homepage, </a:t>
            </a:r>
            <a:r>
              <a:rPr lang="de-DE" altLang="de-DE" sz="2000" dirty="0" err="1"/>
              <a:t>see</a:t>
            </a:r>
            <a:r>
              <a:rPr lang="de-DE" altLang="de-DE" sz="2000" dirty="0"/>
              <a:t> https://www.unternehmens-wert-mensch.de/das-programm/uebersicht/ (19.4.2021)</a:t>
            </a:r>
          </a:p>
          <a:p>
            <a:pPr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</a:pPr>
            <a:r>
              <a:rPr lang="de-DE" altLang="de-DE" sz="2000" dirty="0"/>
              <a:t>Qualifizierungsverbünde Baden-Württemberg </a:t>
            </a:r>
            <a:r>
              <a:rPr lang="de-DE" altLang="de-DE" sz="2000" dirty="0" err="1"/>
              <a:t>homepage</a:t>
            </a:r>
            <a:r>
              <a:rPr lang="de-DE" altLang="de-DE" sz="2000" dirty="0"/>
              <a:t>, </a:t>
            </a:r>
            <a:r>
              <a:rPr lang="de-DE" altLang="de-DE" sz="2000" dirty="0" err="1"/>
              <a:t>see</a:t>
            </a:r>
            <a:r>
              <a:rPr lang="de-DE" altLang="de-DE" sz="2000" dirty="0"/>
              <a:t> https://www.biwe.de/qualifizierungsverbuende#c10052 (20.05.2021)</a:t>
            </a:r>
          </a:p>
        </p:txBody>
      </p:sp>
    </p:spTree>
    <p:extLst>
      <p:ext uri="{BB962C8B-B14F-4D97-AF65-F5344CB8AC3E}">
        <p14:creationId xmlns:p14="http://schemas.microsoft.com/office/powerpoint/2010/main" val="233387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vadinimas 12">
            <a:extLst>
              <a:ext uri="{FF2B5EF4-FFF2-40B4-BE49-F238E27FC236}">
                <a16:creationId xmlns:a16="http://schemas.microsoft.com/office/drawing/2014/main" xmlns="" id="{C846B201-1BEE-4ECD-886D-FCC666DE7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986" y="1597660"/>
            <a:ext cx="10515600" cy="2011680"/>
          </a:xfrm>
        </p:spPr>
        <p:txBody>
          <a:bodyPr>
            <a:normAutofit/>
          </a:bodyPr>
          <a:lstStyle/>
          <a:p>
            <a:r>
              <a:rPr lang="sr-Latn-RS" b="1" dirty="0"/>
              <a:t>Hvala na pažnji</a:t>
            </a:r>
            <a:r>
              <a:rPr lang="en-US" b="1" dirty="0"/>
              <a:t>!</a:t>
            </a:r>
            <a:r>
              <a:rPr lang="el-GR" b="1" dirty="0"/>
              <a:t/>
            </a:r>
            <a:br>
              <a:rPr lang="el-GR" b="1" dirty="0"/>
            </a:br>
            <a:r>
              <a:rPr lang="en-US" b="1" dirty="0"/>
              <a:t> </a:t>
            </a:r>
            <a:br>
              <a:rPr lang="en-US" b="1" dirty="0"/>
            </a:br>
            <a:r>
              <a:rPr lang="sr-Latn-RS" b="1" dirty="0"/>
              <a:t>Pitanja</a:t>
            </a:r>
            <a:r>
              <a:rPr lang="en-US" b="1" dirty="0"/>
              <a:t>?</a:t>
            </a:r>
            <a:endParaRPr lang="lt-LT" b="1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xmlns="" id="{69505FB3-9A8E-439E-8B3D-9B9A7FD36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5" name="Stačiakampis 14">
            <a:extLst>
              <a:ext uri="{FF2B5EF4-FFF2-40B4-BE49-F238E27FC236}">
                <a16:creationId xmlns:a16="http://schemas.microsoft.com/office/drawing/2014/main" xmlns="" id="{F5FF9E45-F720-4042-BAF7-625FF01D8BB9}"/>
              </a:ext>
            </a:extLst>
          </p:cNvPr>
          <p:cNvSpPr/>
          <p:nvPr/>
        </p:nvSpPr>
        <p:spPr>
          <a:xfrm>
            <a:off x="836613" y="3733726"/>
            <a:ext cx="1051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 err="1">
                <a:solidFill>
                  <a:schemeClr val="bg1"/>
                </a:solidFill>
              </a:rPr>
              <a:t>bettina.siecke</a:t>
            </a:r>
            <a:r>
              <a:rPr lang="en-US" sz="2400" b="1" dirty="0">
                <a:solidFill>
                  <a:schemeClr val="bg1"/>
                </a:solidFill>
              </a:rPr>
              <a:t>@hdba.de</a:t>
            </a:r>
            <a:endParaRPr lang="lt-LT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510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7">
            <a:extLst>
              <a:ext uri="{FF2B5EF4-FFF2-40B4-BE49-F238E27FC236}">
                <a16:creationId xmlns:a16="http://schemas.microsoft.com/office/drawing/2014/main" xmlns="" id="{C0CD1505-4837-4950-A181-1CD4C1FE1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98" y="2449896"/>
            <a:ext cx="10504487" cy="684211"/>
          </a:xfrm>
        </p:spPr>
        <p:txBody>
          <a:bodyPr>
            <a:normAutofit fontScale="90000"/>
          </a:bodyPr>
          <a:lstStyle/>
          <a:p>
            <a:r>
              <a:rPr lang="sr-Latn-RS" b="1" dirty="0"/>
              <a:t>Ciljevi učenja</a:t>
            </a:r>
            <a:endParaRPr lang="lt-LT" dirty="0"/>
          </a:p>
        </p:txBody>
      </p:sp>
      <p:sp>
        <p:nvSpPr>
          <p:cNvPr id="9" name="Teksto vietos rezervavimo ženklas 8">
            <a:extLst>
              <a:ext uri="{FF2B5EF4-FFF2-40B4-BE49-F238E27FC236}">
                <a16:creationId xmlns:a16="http://schemas.microsoft.com/office/drawing/2014/main" xmlns="" id="{8F693401-C268-4684-864A-232E139D9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3214076"/>
            <a:ext cx="10909390" cy="2441275"/>
          </a:xfrm>
        </p:spPr>
        <p:txBody>
          <a:bodyPr/>
          <a:lstStyle/>
          <a:p>
            <a:r>
              <a:rPr lang="sr-Latn-RS" altLang="de-DE" sz="2400" dirty="0">
                <a:solidFill>
                  <a:schemeClr val="tx1"/>
                </a:solidFill>
              </a:rPr>
              <a:t>Studenti mogu da:</a:t>
            </a:r>
            <a:endParaRPr lang="de-DE" altLang="de-DE" sz="2400" dirty="0">
              <a:solidFill>
                <a:schemeClr val="tx1"/>
              </a:solidFill>
            </a:endParaRPr>
          </a:p>
          <a:p>
            <a:endParaRPr lang="de-DE" altLang="de-DE" sz="8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altLang="de-DE" sz="2400" dirty="0">
                <a:solidFill>
                  <a:schemeClr val="tx1"/>
                </a:solidFill>
              </a:rPr>
              <a:t>opišu pristupe i metode </a:t>
            </a:r>
            <a:r>
              <a:rPr lang="sr-Latn-RS" altLang="de-DE" sz="2400" dirty="0" err="1">
                <a:solidFill>
                  <a:schemeClr val="tx1"/>
                </a:solidFill>
              </a:rPr>
              <a:t>KViS</a:t>
            </a:r>
            <a:r>
              <a:rPr lang="sr-Latn-RS" altLang="de-DE" sz="2400" dirty="0">
                <a:solidFill>
                  <a:schemeClr val="tx1"/>
                </a:solidFill>
              </a:rPr>
              <a:t>-a u kontekstu razvoja ljudskih resursa u malim i srednjim preduzećima </a:t>
            </a:r>
            <a:r>
              <a:rPr lang="de-DE" altLang="de-DE" sz="2400" dirty="0">
                <a:solidFill>
                  <a:schemeClr val="tx1"/>
                </a:solidFill>
              </a:rPr>
              <a:t>(</a:t>
            </a:r>
            <a:r>
              <a:rPr lang="sr-Latn-RS" altLang="de-DE" sz="2400" dirty="0">
                <a:solidFill>
                  <a:schemeClr val="tx1"/>
                </a:solidFill>
              </a:rPr>
              <a:t>produbljivanje Dela </a:t>
            </a:r>
            <a:r>
              <a:rPr lang="de-DE" altLang="de-DE" sz="2400" dirty="0">
                <a:solidFill>
                  <a:schemeClr val="tx1"/>
                </a:solidFill>
              </a:rPr>
              <a:t>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altLang="de-DE" sz="2400" dirty="0">
                <a:solidFill>
                  <a:schemeClr val="tx1"/>
                </a:solidFill>
              </a:rPr>
              <a:t>objasne primere </a:t>
            </a:r>
            <a:r>
              <a:rPr lang="de-DE" altLang="de-DE" sz="2400" dirty="0">
                <a:solidFill>
                  <a:schemeClr val="tx1"/>
                </a:solidFill>
              </a:rPr>
              <a:t>(</a:t>
            </a:r>
            <a:r>
              <a:rPr lang="sr-Latn-RS" altLang="de-DE" sz="2400" dirty="0">
                <a:solidFill>
                  <a:schemeClr val="tx1"/>
                </a:solidFill>
              </a:rPr>
              <a:t>inovativne</a:t>
            </a:r>
            <a:r>
              <a:rPr lang="de-DE" altLang="de-DE" sz="2400" dirty="0">
                <a:solidFill>
                  <a:schemeClr val="tx1"/>
                </a:solidFill>
              </a:rPr>
              <a:t>) pra</a:t>
            </a:r>
            <a:r>
              <a:rPr lang="sr-Latn-RS" altLang="de-DE" sz="2400" dirty="0" err="1">
                <a:solidFill>
                  <a:schemeClr val="tx1"/>
                </a:solidFill>
              </a:rPr>
              <a:t>kse</a:t>
            </a:r>
            <a:endParaRPr lang="de-DE" altLang="de-DE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altLang="de-DE" sz="2400" dirty="0">
                <a:solidFill>
                  <a:schemeClr val="tx1"/>
                </a:solidFill>
              </a:rPr>
              <a:t>razmotre </a:t>
            </a:r>
            <a:r>
              <a:rPr lang="de-DE" altLang="de-DE" sz="2400" dirty="0">
                <a:solidFill>
                  <a:schemeClr val="tx1"/>
                </a:solidFill>
              </a:rPr>
              <a:t>pristupe i metode KViS-a u kontekstu razvoja ljudskih resursa u malim i srednjim preduzećima </a:t>
            </a:r>
            <a:r>
              <a:rPr lang="sr-Latn-RS" altLang="de-DE" sz="2400" dirty="0">
                <a:solidFill>
                  <a:schemeClr val="tx1"/>
                </a:solidFill>
              </a:rPr>
              <a:t>iz različitih perspektiva</a:t>
            </a:r>
            <a:endParaRPr lang="de-DE" dirty="0"/>
          </a:p>
          <a:p>
            <a:endParaRPr lang="lt-LT" dirty="0"/>
          </a:p>
          <a:p>
            <a:endParaRPr lang="lt-LT" dirty="0"/>
          </a:p>
        </p:txBody>
      </p:sp>
      <p:sp>
        <p:nvSpPr>
          <p:cNvPr id="7" name="Poraštės vietos rezervavimo ženklas 6">
            <a:extLst>
              <a:ext uri="{FF2B5EF4-FFF2-40B4-BE49-F238E27FC236}">
                <a16:creationId xmlns:a16="http://schemas.microsoft.com/office/drawing/2014/main" xmlns="" id="{47443566-7B91-4C5C-82B6-F5524B277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2321053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3A6E2A6E-16C1-418A-96EA-2CB5A316D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Sadržaj</a:t>
            </a:r>
            <a:endParaRPr lang="lt-LT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xmlns="" id="{F9493724-C5D1-46F1-AB61-28C87C47E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xmlns="" id="{11A10090-259C-445E-AB96-640E6AEC62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1567" y="2084434"/>
            <a:ext cx="10188575" cy="3609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r-Latn-RS" b="0" dirty="0">
                <a:solidFill>
                  <a:schemeClr val="tx1"/>
                </a:solidFill>
              </a:rPr>
              <a:t>Uvod</a:t>
            </a:r>
            <a:endParaRPr lang="de-DE" b="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sr-Latn-RS" b="0" dirty="0">
                <a:solidFill>
                  <a:schemeClr val="tx1"/>
                </a:solidFill>
              </a:rPr>
              <a:t>Pregled pristupa i metoda </a:t>
            </a:r>
            <a:r>
              <a:rPr lang="sr-Latn-RS" b="0" dirty="0" err="1">
                <a:solidFill>
                  <a:schemeClr val="tx1"/>
                </a:solidFill>
              </a:rPr>
              <a:t>KViS</a:t>
            </a:r>
            <a:r>
              <a:rPr lang="sr-Latn-RS" b="0" dirty="0">
                <a:solidFill>
                  <a:schemeClr val="tx1"/>
                </a:solidFill>
              </a:rPr>
              <a:t>-a </a:t>
            </a:r>
            <a:r>
              <a:rPr lang="en-US" b="0" dirty="0">
                <a:solidFill>
                  <a:schemeClr val="tx1"/>
                </a:solidFill>
              </a:rPr>
              <a:t>u </a:t>
            </a:r>
            <a:r>
              <a:rPr lang="en-US" b="0" dirty="0" err="1">
                <a:solidFill>
                  <a:schemeClr val="tx1"/>
                </a:solidFill>
              </a:rPr>
              <a:t>kontekstu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razvoja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ljudskih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resursa</a:t>
            </a:r>
            <a:r>
              <a:rPr lang="en-US" b="0" dirty="0">
                <a:solidFill>
                  <a:schemeClr val="tx1"/>
                </a:solidFill>
              </a:rPr>
              <a:t> u </a:t>
            </a:r>
            <a:r>
              <a:rPr lang="en-US" b="0" dirty="0" err="1">
                <a:solidFill>
                  <a:schemeClr val="tx1"/>
                </a:solidFill>
              </a:rPr>
              <a:t>malim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i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srednjim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preduzećima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endParaRPr lang="sr-Latn-RS" b="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sr-Latn-RS" b="0" dirty="0">
                <a:solidFill>
                  <a:schemeClr val="tx1"/>
                </a:solidFill>
              </a:rPr>
              <a:t>Grupni rad i refleksija</a:t>
            </a:r>
            <a:endParaRPr lang="en-US" b="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sr-Latn-RS" sz="2800" b="0" dirty="0">
                <a:solidFill>
                  <a:schemeClr val="tx1"/>
                </a:solidFill>
              </a:rPr>
              <a:t>Završna razmatranja</a:t>
            </a:r>
            <a:endParaRPr lang="en-US" sz="2800" b="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sr-Latn-RS" sz="2800" b="0" dirty="0">
                <a:solidFill>
                  <a:schemeClr val="tx1"/>
                </a:solidFill>
              </a:rPr>
              <a:t>Rad od kuće</a:t>
            </a:r>
            <a:endParaRPr lang="en-US" sz="2800" b="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0" dirty="0" err="1">
                <a:solidFill>
                  <a:schemeClr val="tx1"/>
                </a:solidFill>
              </a:rPr>
              <a:t>Resur</a:t>
            </a:r>
            <a:r>
              <a:rPr lang="sr-Latn-RS" sz="2800" b="0" dirty="0">
                <a:solidFill>
                  <a:schemeClr val="tx1"/>
                </a:solidFill>
              </a:rPr>
              <a:t>si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287910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xmlns="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1. </a:t>
            </a:r>
            <a:r>
              <a:rPr lang="sr-Latn-RS" b="1" dirty="0"/>
              <a:t>Uvod</a:t>
            </a:r>
            <a:endParaRPr lang="lt-LT" b="1" dirty="0"/>
          </a:p>
        </p:txBody>
      </p:sp>
      <p:sp>
        <p:nvSpPr>
          <p:cNvPr id="7" name="Turinio vietos rezervavimo ženklas 6">
            <a:extLst>
              <a:ext uri="{FF2B5EF4-FFF2-40B4-BE49-F238E27FC236}">
                <a16:creationId xmlns:a16="http://schemas.microsoft.com/office/drawing/2014/main" xmlns="" id="{B5E363EA-312A-4EAB-89CD-862E7C98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72103" y="2359865"/>
            <a:ext cx="7638249" cy="359430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sr-Latn-RS" altLang="de-DE" dirty="0" err="1">
                <a:solidFill>
                  <a:schemeClr val="tx1"/>
                </a:solidFill>
              </a:rPr>
              <a:t>KViS</a:t>
            </a:r>
            <a:r>
              <a:rPr lang="sr-Latn-RS" altLang="de-DE" dirty="0">
                <a:solidFill>
                  <a:schemeClr val="tx1"/>
                </a:solidFill>
              </a:rPr>
              <a:t> u kontekstu razvoja ljudskih resursa u malim i srednjim preduzećima</a:t>
            </a:r>
            <a:r>
              <a:rPr lang="de-DE" altLang="de-DE" dirty="0">
                <a:solidFill>
                  <a:schemeClr val="tx1"/>
                </a:solidFill>
              </a:rPr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r-Latn-RS" altLang="de-DE" sz="2000" dirty="0">
                <a:solidFill>
                  <a:schemeClr val="tx1"/>
                </a:solidFill>
              </a:rPr>
              <a:t>Postoje različiti pristupi/metode</a:t>
            </a:r>
            <a:endParaRPr lang="de-DE" altLang="de-DE" sz="2000" dirty="0">
              <a:solidFill>
                <a:schemeClr val="tx1"/>
              </a:solidFill>
            </a:endParaRPr>
          </a:p>
          <a:p>
            <a:r>
              <a:rPr lang="sr-Latn-RS" altLang="de-DE" dirty="0">
                <a:solidFill>
                  <a:schemeClr val="tx1"/>
                </a:solidFill>
              </a:rPr>
              <a:t>Nema puno istraživanja na ovu temu </a:t>
            </a:r>
            <a:endParaRPr lang="de-DE" altLang="de-DE" dirty="0">
              <a:solidFill>
                <a:schemeClr val="tx1"/>
              </a:solidFill>
            </a:endParaRPr>
          </a:p>
          <a:p>
            <a:endParaRPr lang="de-DE" altLang="de-DE" dirty="0">
              <a:solidFill>
                <a:schemeClr val="tx1"/>
              </a:solidFill>
            </a:endParaRPr>
          </a:p>
          <a:p>
            <a:r>
              <a:rPr lang="sr-Latn-RS" altLang="de-DE" dirty="0">
                <a:solidFill>
                  <a:schemeClr val="tx1"/>
                </a:solidFill>
              </a:rPr>
              <a:t>Različiti spoljni saradnici rade u ovoj oblasti</a:t>
            </a:r>
            <a:r>
              <a:rPr lang="de-DE" altLang="de-DE" dirty="0">
                <a:solidFill>
                  <a:schemeClr val="tx1"/>
                </a:solidFill>
              </a:rPr>
              <a:t> </a:t>
            </a:r>
          </a:p>
          <a:p>
            <a:r>
              <a:rPr lang="sr-Latn-RS" altLang="de-DE" dirty="0">
                <a:solidFill>
                  <a:schemeClr val="tx1"/>
                </a:solidFill>
              </a:rPr>
              <a:t>Malo se zna o podršci karijernom razvoju u okviru preduzeća</a:t>
            </a:r>
            <a:endParaRPr lang="de-DE" altLang="de-DE" dirty="0">
              <a:solidFill>
                <a:schemeClr val="tx1"/>
              </a:solidFill>
            </a:endParaRPr>
          </a:p>
          <a:p>
            <a:endParaRPr lang="de-DE" altLang="de-DE" sz="2000" dirty="0">
              <a:solidFill>
                <a:schemeClr val="tx1"/>
              </a:solidFill>
            </a:endParaRPr>
          </a:p>
          <a:p>
            <a:r>
              <a:rPr lang="sr-Latn-RS" altLang="de-DE" dirty="0">
                <a:solidFill>
                  <a:schemeClr val="tx1"/>
                </a:solidFill>
              </a:rPr>
              <a:t>Rezultati pregleda literature </a:t>
            </a:r>
            <a:r>
              <a:rPr lang="de-DE" altLang="de-DE" sz="2000" dirty="0">
                <a:solidFill>
                  <a:schemeClr val="tx1"/>
                </a:solidFill>
              </a:rPr>
              <a:t>(IO1) </a:t>
            </a:r>
          </a:p>
          <a:p>
            <a:pPr eaLnBrk="1" hangingPunct="1"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</a:pPr>
            <a:r>
              <a:rPr lang="sr-Latn-RS" altLang="de-DE" sz="2000" dirty="0">
                <a:solidFill>
                  <a:schemeClr val="tx1"/>
                </a:solidFill>
              </a:rPr>
              <a:t>Empirijski rezultati istraživanja </a:t>
            </a:r>
            <a:r>
              <a:rPr lang="de-DE" altLang="de-DE" sz="2000" dirty="0">
                <a:solidFill>
                  <a:schemeClr val="tx1"/>
                </a:solidFill>
              </a:rPr>
              <a:t>(IO2)</a:t>
            </a:r>
            <a:endParaRPr lang="de-DE" altLang="de-DE" sz="1600" dirty="0">
              <a:solidFill>
                <a:schemeClr val="tx1"/>
              </a:solidFill>
            </a:endParaRPr>
          </a:p>
          <a:p>
            <a:endParaRPr lang="de-DE" altLang="de-DE" dirty="0"/>
          </a:p>
          <a:p>
            <a:endParaRPr lang="de-DE" altLang="de-DE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xmlns="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211641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xmlns="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632" y="1431591"/>
            <a:ext cx="10515600" cy="678815"/>
          </a:xfrm>
        </p:spPr>
        <p:txBody>
          <a:bodyPr>
            <a:normAutofit fontScale="90000"/>
          </a:bodyPr>
          <a:lstStyle/>
          <a:p>
            <a:r>
              <a:rPr lang="en-US" altLang="de-DE" sz="4000" b="1" dirty="0">
                <a:ea typeface="Trebuchet MS" panose="020B0603020202020204" pitchFamily="34" charset="0"/>
                <a:cs typeface="Trebuchet MS" panose="020B0603020202020204" pitchFamily="34" charset="0"/>
              </a:rPr>
              <a:t>2. </a:t>
            </a:r>
            <a:r>
              <a:rPr lang="sr-Latn-RS" altLang="de-DE" sz="4000" b="1" dirty="0">
                <a:ea typeface="Trebuchet MS" panose="020B0603020202020204" pitchFamily="34" charset="0"/>
                <a:cs typeface="Trebuchet MS" panose="020B0603020202020204" pitchFamily="34" charset="0"/>
              </a:rPr>
              <a:t>Pregled pristupa i </a:t>
            </a:r>
            <a:r>
              <a:rPr lang="sr-Latn-RS" altLang="de-DE" b="1" dirty="0">
                <a:ea typeface="Trebuchet MS" panose="020B0603020202020204" pitchFamily="34" charset="0"/>
                <a:cs typeface="Trebuchet MS" panose="020B0603020202020204" pitchFamily="34" charset="0"/>
              </a:rPr>
              <a:t>metoda </a:t>
            </a:r>
            <a:r>
              <a:rPr lang="sr-Latn-RS" altLang="de-DE" b="1" dirty="0" err="1">
                <a:ea typeface="Trebuchet MS" panose="020B0603020202020204" pitchFamily="34" charset="0"/>
                <a:cs typeface="Trebuchet MS" panose="020B0603020202020204" pitchFamily="34" charset="0"/>
              </a:rPr>
              <a:t>KViS</a:t>
            </a:r>
            <a:r>
              <a:rPr lang="sr-Latn-RS" altLang="de-DE" b="1" dirty="0">
                <a:ea typeface="Trebuchet MS" panose="020B0603020202020204" pitchFamily="34" charset="0"/>
                <a:cs typeface="Trebuchet MS" panose="020B0603020202020204" pitchFamily="34" charset="0"/>
              </a:rPr>
              <a:t>-a u kontekstu razvoja ljudskih resursa u malim i srednjim preduzećima</a:t>
            </a:r>
            <a:r>
              <a:rPr lang="de-DE" altLang="de-DE" b="1" dirty="0"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de-DE" altLang="de-DE" dirty="0">
                <a:solidFill>
                  <a:schemeClr val="tx1"/>
                </a:solidFill>
              </a:rPr>
              <a:t/>
            </a:r>
            <a:br>
              <a:rPr lang="de-DE" altLang="de-DE" dirty="0">
                <a:solidFill>
                  <a:schemeClr val="tx1"/>
                </a:solidFill>
              </a:rPr>
            </a:br>
            <a:endParaRPr lang="lt-LT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xmlns="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xmlns="" id="{76E0B661-F9C0-40FF-883C-256805DC0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538" y="2664772"/>
            <a:ext cx="7065109" cy="207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</a:pPr>
            <a:r>
              <a:rPr lang="sr-Latn-RS" altLang="de-DE" sz="2000" dirty="0"/>
              <a:t>Nacionalna služba za zapošljavanje</a:t>
            </a:r>
            <a:endParaRPr lang="de-DE" altLang="de-DE" sz="2000" dirty="0"/>
          </a:p>
          <a:p>
            <a:pPr eaLnBrk="1" hangingPunct="1"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</a:pPr>
            <a:r>
              <a:rPr lang="sr-Latn-RS" altLang="de-DE" sz="2000" dirty="0"/>
              <a:t>Privredna komora</a:t>
            </a:r>
            <a:endParaRPr lang="de-DE" altLang="de-DE" sz="2000" dirty="0"/>
          </a:p>
          <a:p>
            <a:pPr eaLnBrk="1" hangingPunct="1"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</a:pPr>
            <a:r>
              <a:rPr lang="sr-Latn-RS" altLang="de-DE" sz="2000" dirty="0"/>
              <a:t>Unija poslodavaca</a:t>
            </a:r>
            <a:endParaRPr lang="de-DE" altLang="de-DE" sz="2000" dirty="0"/>
          </a:p>
          <a:p>
            <a:pPr eaLnBrk="1" hangingPunct="1"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</a:pPr>
            <a:r>
              <a:rPr lang="sr-Latn-RS" altLang="de-DE" sz="2000" dirty="0"/>
              <a:t>Ostali spoljni saradnici </a:t>
            </a:r>
            <a:r>
              <a:rPr lang="de-DE" altLang="de-DE" sz="2000" dirty="0"/>
              <a:t>(</a:t>
            </a:r>
            <a:r>
              <a:rPr lang="sr-Latn-RS" altLang="de-DE" sz="2000" dirty="0"/>
              <a:t>konsultanti, međunarodni projekti</a:t>
            </a:r>
            <a:r>
              <a:rPr lang="de-DE" altLang="de-DE" sz="2000" dirty="0"/>
              <a:t>)</a:t>
            </a:r>
          </a:p>
        </p:txBody>
      </p:sp>
      <p:sp>
        <p:nvSpPr>
          <p:cNvPr id="10" name="Textfeld 1">
            <a:extLst>
              <a:ext uri="{FF2B5EF4-FFF2-40B4-BE49-F238E27FC236}">
                <a16:creationId xmlns:a16="http://schemas.microsoft.com/office/drawing/2014/main" xmlns="" id="{02BFC120-D490-4528-96F8-A771D044B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632" y="1976456"/>
            <a:ext cx="106647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RS" altLang="de-DE" sz="2400" b="1" i="1" dirty="0"/>
              <a:t>Mogući spoljni saradnici</a:t>
            </a:r>
            <a:endParaRPr lang="de-DE" altLang="de-DE" sz="2400" b="1" i="1" dirty="0"/>
          </a:p>
        </p:txBody>
      </p:sp>
    </p:spTree>
    <p:extLst>
      <p:ext uri="{BB962C8B-B14F-4D97-AF65-F5344CB8AC3E}">
        <p14:creationId xmlns:p14="http://schemas.microsoft.com/office/powerpoint/2010/main" val="20331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xmlns="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193" y="535318"/>
            <a:ext cx="10515600" cy="678815"/>
          </a:xfrm>
        </p:spPr>
        <p:txBody>
          <a:bodyPr>
            <a:normAutofit/>
          </a:bodyPr>
          <a:lstStyle/>
          <a:p>
            <a:r>
              <a:rPr lang="sr-Latn-RS" altLang="de-DE" sz="4000" b="1" dirty="0">
                <a:ea typeface="Trebuchet MS" panose="020B0603020202020204" pitchFamily="34" charset="0"/>
                <a:cs typeface="Trebuchet MS" panose="020B0603020202020204" pitchFamily="34" charset="0"/>
              </a:rPr>
              <a:t>Primeri spoljnih saradnika i pristupa </a:t>
            </a:r>
            <a:r>
              <a:rPr lang="en-US" altLang="de-DE" sz="4000" b="1" dirty="0"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endParaRPr lang="lt-LT" sz="2200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xmlns="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xmlns="" id="{3A7C8383-1F6B-408D-8816-D614F1A46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657" y="2102886"/>
            <a:ext cx="8731548" cy="367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</a:pPr>
            <a:r>
              <a:rPr lang="sr-Latn-RS" altLang="de-DE" sz="2000" b="1" i="1" dirty="0"/>
              <a:t>Nacionalna služba za zapošljavanje u Nemačkoj </a:t>
            </a:r>
            <a:r>
              <a:rPr lang="sr-Latn-RS" altLang="de-DE" sz="2000" dirty="0"/>
              <a:t>nudi</a:t>
            </a:r>
            <a:r>
              <a:rPr lang="de-DE" altLang="de-DE" sz="2000" dirty="0"/>
              <a:t> „</a:t>
            </a:r>
            <a:r>
              <a:rPr lang="sr-Latn-RS" altLang="de-DE" sz="2000" dirty="0"/>
              <a:t>savetovanje poslodavaca</a:t>
            </a:r>
            <a:r>
              <a:rPr lang="de-DE" altLang="de-DE" sz="2000" dirty="0"/>
              <a:t>“ </a:t>
            </a:r>
          </a:p>
          <a:p>
            <a:pPr lvl="1" eaLnBrk="1" hangingPunct="1"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</a:pPr>
            <a:r>
              <a:rPr lang="sr-Latn-RS" altLang="de-DE" sz="2000" dirty="0"/>
              <a:t>pristupi kao što su </a:t>
            </a:r>
            <a:r>
              <a:rPr lang="de-DE" altLang="de-DE" sz="2000" dirty="0"/>
              <a:t>„</a:t>
            </a:r>
            <a:r>
              <a:rPr lang="sr-Latn-RS" altLang="de-DE" sz="2000" dirty="0"/>
              <a:t>savetovanje za tržište rada</a:t>
            </a:r>
            <a:r>
              <a:rPr lang="de-DE" altLang="de-DE" sz="2000" dirty="0"/>
              <a:t>“ </a:t>
            </a:r>
            <a:r>
              <a:rPr lang="sr-Latn-RS" altLang="de-DE" sz="2000" dirty="0"/>
              <a:t>i</a:t>
            </a:r>
            <a:r>
              <a:rPr lang="de-DE" altLang="de-DE" sz="2000" dirty="0"/>
              <a:t> „</a:t>
            </a:r>
            <a:r>
              <a:rPr lang="sr-Latn-RS" altLang="de-DE" sz="2000" dirty="0"/>
              <a:t>savetovanje u pogledu kvalifikacija</a:t>
            </a:r>
            <a:r>
              <a:rPr lang="de-DE" altLang="de-DE" sz="2000" dirty="0"/>
              <a:t>“ </a:t>
            </a:r>
          </a:p>
          <a:p>
            <a:pPr eaLnBrk="1" hangingPunct="1"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</a:pPr>
            <a:r>
              <a:rPr lang="sr-Latn-RS" altLang="de-DE" sz="2000" b="1" dirty="0"/>
              <a:t>Komore </a:t>
            </a:r>
            <a:r>
              <a:rPr lang="sr-Latn-RS" altLang="de-DE" sz="2000" dirty="0"/>
              <a:t>industrije i trgovine i komora ručnih radova u Nemačkoj</a:t>
            </a:r>
            <a:r>
              <a:rPr lang="de-DE" altLang="de-DE" sz="2000" dirty="0"/>
              <a:t> </a:t>
            </a:r>
            <a:endParaRPr lang="sr-Latn-RS" altLang="de-DE" sz="2000" dirty="0"/>
          </a:p>
          <a:p>
            <a:pPr marL="0" indent="0" eaLnBrk="1" hangingPunct="1"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  <a:buNone/>
            </a:pPr>
            <a:r>
              <a:rPr lang="sr-Latn-RS" altLang="de-DE" sz="2000" dirty="0"/>
              <a:t>Mnoge različite uloge </a:t>
            </a:r>
            <a:r>
              <a:rPr lang="de-DE" altLang="de-DE" sz="2000" dirty="0"/>
              <a:t>(</a:t>
            </a:r>
            <a:r>
              <a:rPr lang="sr-Latn-RS" altLang="de-DE" sz="2000" dirty="0"/>
              <a:t>stručno obrazovanje i obuke, nastavak obrazovanja i obuka, opcije za sticanje kvalifikacija, prepoznavanje kompetencija, kvalifikacije trenera itd.</a:t>
            </a:r>
            <a:r>
              <a:rPr lang="de-DE" altLang="de-DE" sz="20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84169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xmlns="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193" y="535318"/>
            <a:ext cx="10515600" cy="678815"/>
          </a:xfrm>
        </p:spPr>
        <p:txBody>
          <a:bodyPr>
            <a:normAutofit/>
          </a:bodyPr>
          <a:lstStyle/>
          <a:p>
            <a:r>
              <a:rPr lang="sr-Latn-RS" altLang="de-DE" b="1" dirty="0">
                <a:ea typeface="Trebuchet MS" panose="020B0603020202020204" pitchFamily="34" charset="0"/>
                <a:cs typeface="Trebuchet MS" panose="020B0603020202020204" pitchFamily="34" charset="0"/>
              </a:rPr>
              <a:t>Primeri spoljnih saradnika i pristupa </a:t>
            </a:r>
            <a:endParaRPr lang="lt-LT" sz="2200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xmlns="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xmlns="" id="{2FB57FD2-B232-41F2-A8B7-2A9AB4141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0934" y="1935589"/>
            <a:ext cx="8952118" cy="340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</a:pPr>
            <a:r>
              <a:rPr lang="sr-Latn-RS" altLang="de-DE" sz="2000" b="1" i="1" dirty="0"/>
              <a:t>Udruženja kompanija i industrijskih sektora</a:t>
            </a:r>
            <a:endParaRPr lang="de-DE" altLang="de-DE" sz="2000" b="1" i="1" dirty="0"/>
          </a:p>
          <a:p>
            <a:pPr lvl="1"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</a:pPr>
            <a:r>
              <a:rPr lang="sr-Latn-RS" altLang="de-DE" sz="2000" dirty="0"/>
              <a:t>Npr. nacionalna inicijativa državnih i nedržavnih zainteresovanih stana</a:t>
            </a:r>
            <a:r>
              <a:rPr lang="de-DE" altLang="de-DE" sz="2000" dirty="0"/>
              <a:t> „</a:t>
            </a:r>
            <a:r>
              <a:rPr lang="sr-Latn-RS" altLang="de-DE" sz="2000" dirty="0"/>
              <a:t>Inicijativa Novi kvalitet posla </a:t>
            </a:r>
            <a:r>
              <a:rPr lang="de-DE" altLang="de-DE" sz="2000" dirty="0"/>
              <a:t>INQA“ </a:t>
            </a:r>
            <a:endParaRPr lang="de-DE" altLang="de-DE" sz="2000" i="1" dirty="0">
              <a:solidFill>
                <a:srgbClr val="FF0000"/>
              </a:solidFill>
            </a:endParaRPr>
          </a:p>
          <a:p>
            <a:pPr lvl="1"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</a:pPr>
            <a:r>
              <a:rPr lang="sr-Latn-RS" altLang="de-DE" sz="2000" dirty="0"/>
              <a:t>Deo </a:t>
            </a:r>
            <a:r>
              <a:rPr lang="de-DE" altLang="de-DE" sz="2000" dirty="0"/>
              <a:t>INQA </a:t>
            </a:r>
            <a:r>
              <a:rPr lang="sr-Latn-RS" altLang="de-DE" sz="2000" dirty="0"/>
              <a:t>je</a:t>
            </a:r>
            <a:r>
              <a:rPr lang="de-DE" altLang="de-DE" sz="2000" dirty="0"/>
              <a:t> „</a:t>
            </a:r>
            <a:r>
              <a:rPr lang="sr-Latn-RS" altLang="de-DE" sz="2000" dirty="0"/>
              <a:t>Vrednost </a:t>
            </a:r>
            <a:r>
              <a:rPr lang="sr-Latn-RS" altLang="de-DE" sz="2000" dirty="0" err="1"/>
              <a:t>kompanije:ljudi</a:t>
            </a:r>
            <a:r>
              <a:rPr lang="de-DE" altLang="de-DE" sz="2000" dirty="0"/>
              <a:t>“ („unternehmensWert:Mensch“)</a:t>
            </a:r>
          </a:p>
          <a:p>
            <a:pPr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</a:pPr>
            <a:r>
              <a:rPr lang="sr-Latn-RS" altLang="de-DE" sz="2000" b="1" i="1" dirty="0"/>
              <a:t>Drugi spoljni saradnici</a:t>
            </a:r>
            <a:endParaRPr lang="de-DE" altLang="de-DE" sz="2000" b="1" i="1" dirty="0"/>
          </a:p>
          <a:p>
            <a:pPr lvl="1"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</a:pPr>
            <a:r>
              <a:rPr lang="sr-Latn-RS" altLang="de-DE" sz="2000" dirty="0"/>
              <a:t>Usluge Nemačke federalne vlade, konsultanata, kroz EU/nacionalne/regionalne projekte</a:t>
            </a:r>
            <a:endParaRPr lang="de-DE" altLang="de-DE" sz="2000" dirty="0"/>
          </a:p>
        </p:txBody>
      </p:sp>
    </p:spTree>
    <p:extLst>
      <p:ext uri="{BB962C8B-B14F-4D97-AF65-F5344CB8AC3E}">
        <p14:creationId xmlns:p14="http://schemas.microsoft.com/office/powerpoint/2010/main" val="310817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xmlns="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193" y="924679"/>
            <a:ext cx="10515600" cy="678815"/>
          </a:xfrm>
        </p:spPr>
        <p:txBody>
          <a:bodyPr>
            <a:normAutofit fontScale="90000"/>
          </a:bodyPr>
          <a:lstStyle/>
          <a:p>
            <a:r>
              <a:rPr lang="en-US" altLang="de-DE" sz="4000" b="1" dirty="0">
                <a:ea typeface="Trebuchet MS" panose="020B0603020202020204" pitchFamily="34" charset="0"/>
                <a:cs typeface="Trebuchet MS" panose="020B0603020202020204" pitchFamily="34" charset="0"/>
              </a:rPr>
              <a:t>2. </a:t>
            </a:r>
            <a:r>
              <a:rPr lang="sr-Latn-RS" altLang="de-DE" sz="4000" b="1" dirty="0">
                <a:ea typeface="Trebuchet MS" panose="020B0603020202020204" pitchFamily="34" charset="0"/>
                <a:cs typeface="Trebuchet MS" panose="020B0603020202020204" pitchFamily="34" charset="0"/>
              </a:rPr>
              <a:t>Pregled pristupa i metoda </a:t>
            </a:r>
            <a:r>
              <a:rPr lang="sr-Latn-RS" altLang="de-DE" b="1" dirty="0" err="1">
                <a:ea typeface="Trebuchet MS" panose="020B0603020202020204" pitchFamily="34" charset="0"/>
                <a:cs typeface="Trebuchet MS" panose="020B0603020202020204" pitchFamily="34" charset="0"/>
              </a:rPr>
              <a:t>KViS</a:t>
            </a:r>
            <a:r>
              <a:rPr lang="sr-Latn-RS" altLang="de-DE" b="1" dirty="0">
                <a:ea typeface="Trebuchet MS" panose="020B0603020202020204" pitchFamily="34" charset="0"/>
                <a:cs typeface="Trebuchet MS" panose="020B0603020202020204" pitchFamily="34" charset="0"/>
              </a:rPr>
              <a:t>-a u kontekstu razvoja ljudskih resursa u malim i srednjim preduzećima</a:t>
            </a:r>
            <a:r>
              <a:rPr lang="de-DE" altLang="de-DE" b="1" dirty="0"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endParaRPr lang="lt-LT" b="1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xmlns="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xmlns="" id="{18519B22-2E70-41F6-9A1D-DE9F0AF18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349" y="1693043"/>
            <a:ext cx="9477555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  <a:buNone/>
            </a:pPr>
            <a:r>
              <a:rPr lang="sr-Latn-RS" altLang="de-DE" sz="2400" b="1" dirty="0"/>
              <a:t>Metode vođenja, savetovanja i </a:t>
            </a:r>
            <a:r>
              <a:rPr lang="sr-Latn-RS" altLang="de-DE" sz="2400" b="1" dirty="0" err="1"/>
              <a:t>koučinga</a:t>
            </a:r>
            <a:r>
              <a:rPr lang="sr-Latn-RS" altLang="de-DE" sz="2400" b="1" dirty="0"/>
              <a:t> u kontekstu ljudskih resursa</a:t>
            </a:r>
            <a:endParaRPr lang="de-DE" altLang="de-DE" sz="2400" b="1" i="1" dirty="0"/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xmlns="" id="{5787D7D4-5721-415E-8124-B078947F3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158" y="2785174"/>
            <a:ext cx="10405476" cy="287771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2000" dirty="0"/>
              <a:t>Metod</a:t>
            </a:r>
            <a:r>
              <a:rPr lang="sr-Latn-RS" altLang="de-DE" sz="2000" dirty="0"/>
              <a:t>e</a:t>
            </a:r>
            <a:r>
              <a:rPr lang="de-DE" altLang="de-DE" sz="2000" dirty="0"/>
              <a:t> (</a:t>
            </a:r>
            <a:r>
              <a:rPr lang="sr-Latn-RS" altLang="de-DE" sz="2000" dirty="0"/>
              <a:t>tehnike, strategije</a:t>
            </a:r>
            <a:r>
              <a:rPr lang="de-DE" altLang="de-DE" sz="2000" dirty="0"/>
              <a:t>) </a:t>
            </a:r>
            <a:r>
              <a:rPr lang="sr-Latn-RS" altLang="de-DE" sz="2000" dirty="0" err="1"/>
              <a:t>KViS</a:t>
            </a:r>
            <a:r>
              <a:rPr lang="sr-Latn-RS" altLang="de-DE" sz="2000" dirty="0"/>
              <a:t>-a su razne</a:t>
            </a:r>
            <a:endParaRPr lang="de-DE" altLang="de-DE" sz="2000" dirty="0"/>
          </a:p>
          <a:p>
            <a:pPr eaLnBrk="1" hangingPunct="1"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sr-Latn-RS" altLang="de-DE" sz="2000" dirty="0"/>
              <a:t>Zasnovane su na teorijama i teorijskim konceptima</a:t>
            </a:r>
            <a:endParaRPr lang="de-DE" altLang="de-DE" sz="2000" dirty="0"/>
          </a:p>
          <a:p>
            <a:pPr eaLnBrk="1" hangingPunct="1"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sr-Latn-RS" altLang="de-DE" sz="2000" dirty="0"/>
              <a:t>Teorije i koncepti </a:t>
            </a:r>
            <a:r>
              <a:rPr lang="de-DE" altLang="de-DE" sz="2000" dirty="0"/>
              <a:t>(</a:t>
            </a:r>
            <a:r>
              <a:rPr lang="sr-Latn-RS" altLang="de-DE" sz="2000" dirty="0"/>
              <a:t>kao paradigma</a:t>
            </a:r>
            <a:r>
              <a:rPr lang="de-DE" altLang="de-DE" sz="2000" dirty="0"/>
              <a:t>) </a:t>
            </a:r>
            <a:r>
              <a:rPr lang="sr-Latn-RS" altLang="de-DE" sz="2000" dirty="0"/>
              <a:t>i metode postoje zajedno </a:t>
            </a:r>
            <a:r>
              <a:rPr lang="de-DE" altLang="de-DE" sz="2000" dirty="0"/>
              <a:t>(</a:t>
            </a:r>
            <a:r>
              <a:rPr lang="sr-Latn-RS" altLang="de-DE" sz="2000" dirty="0"/>
              <a:t>pogledajte teoriju </a:t>
            </a:r>
            <a:r>
              <a:rPr lang="sr-Latn-RS" altLang="de-DE" sz="2000" dirty="0" err="1"/>
              <a:t>karijerne</a:t>
            </a:r>
            <a:r>
              <a:rPr lang="sr-Latn-RS" altLang="de-DE" sz="2000" dirty="0"/>
              <a:t> konstrukcije i sistemski teorijski okvir u Delu </a:t>
            </a:r>
            <a:r>
              <a:rPr lang="de-DE" altLang="de-DE" sz="2000" dirty="0"/>
              <a:t>3</a:t>
            </a:r>
            <a:r>
              <a:rPr lang="sr-Latn-RS" altLang="de-DE" sz="2000" dirty="0"/>
              <a:t> kursa</a:t>
            </a:r>
            <a:r>
              <a:rPr lang="de-DE" altLang="de-DE" sz="2000" dirty="0"/>
              <a:t>) (Savickas 2012, p. 17) </a:t>
            </a:r>
          </a:p>
          <a:p>
            <a:pPr eaLnBrk="1" hangingPunct="1"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sr-Latn-RS" altLang="de-DE" sz="2000" dirty="0"/>
              <a:t>Metode su povezane sa klasičnim pristupima kao i sa postmodernim pristupima</a:t>
            </a:r>
            <a:r>
              <a:rPr lang="de-DE" altLang="de-DE" sz="2000" dirty="0"/>
              <a:t> (</a:t>
            </a:r>
            <a:r>
              <a:rPr lang="sr-Latn-RS" altLang="de-DE" sz="2000" dirty="0"/>
              <a:t>usmerene na klijente, sistemski orijentisane, konstruktivistički orijentisane</a:t>
            </a:r>
            <a:r>
              <a:rPr lang="de-DE" altLang="de-DE" sz="2000" dirty="0"/>
              <a:t>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96E1077C-7A62-4BBE-8070-12D9040EDBE0}"/>
              </a:ext>
            </a:extLst>
          </p:cNvPr>
          <p:cNvSpPr txBox="1"/>
          <p:nvPr/>
        </p:nvSpPr>
        <p:spPr>
          <a:xfrm>
            <a:off x="3843068" y="5906667"/>
            <a:ext cx="6098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Izvor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: Nußbeck 2019, pp. 51 ff. and pp. 104 ff.</a:t>
            </a:r>
          </a:p>
        </p:txBody>
      </p:sp>
    </p:spTree>
    <p:extLst>
      <p:ext uri="{BB962C8B-B14F-4D97-AF65-F5344CB8AC3E}">
        <p14:creationId xmlns:p14="http://schemas.microsoft.com/office/powerpoint/2010/main" val="27823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„Office“ tema">
  <a:themeElements>
    <a:clrScheme name="Raudona oranžinė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asirinktinis 3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ct! template" id="{6C52D79F-18D7-4FA6-A121-BDBD81370BAE}" vid="{B099076F-3487-4F76-89D1-DA1651670C9E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Connect! template</Template>
  <TotalTime>54</TotalTime>
  <Words>1627</Words>
  <Application>Microsoft Office PowerPoint</Application>
  <PresentationFormat>Widescreen</PresentationFormat>
  <Paragraphs>180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Open Sans</vt:lpstr>
      <vt:lpstr>Open Sans Extrabold</vt:lpstr>
      <vt:lpstr>Open Sans Light</vt:lpstr>
      <vt:lpstr>Times New Roman</vt:lpstr>
      <vt:lpstr>Trebuchet MS</vt:lpstr>
      <vt:lpstr>Wingdings</vt:lpstr>
      <vt:lpstr>„Office“ tema</vt:lpstr>
      <vt:lpstr>Deo 4</vt:lpstr>
      <vt:lpstr>Brejnstorming</vt:lpstr>
      <vt:lpstr>Ciljevi učenja</vt:lpstr>
      <vt:lpstr>Sadržaj</vt:lpstr>
      <vt:lpstr>1. Uvod</vt:lpstr>
      <vt:lpstr>2. Pregled pristupa i metoda KViS-a u kontekstu razvoja ljudskih resursa u malim i srednjim preduzećima  </vt:lpstr>
      <vt:lpstr>Primeri spoljnih saradnika i pristupa  </vt:lpstr>
      <vt:lpstr>Primeri spoljnih saradnika i pristupa </vt:lpstr>
      <vt:lpstr>2. Pregled pristupa i metoda KViS-a u kontekstu razvoja ljudskih resursa u malim i srednjim preduzećima </vt:lpstr>
      <vt:lpstr>2. Pregled pristupa i metoda KViS-a u kontekstu razvoja ljudskih resursa u malim i srednjim preduzećima </vt:lpstr>
      <vt:lpstr>3. Rad u grupama i refleksija</vt:lpstr>
      <vt:lpstr>3. Rad u grupama i refleksija</vt:lpstr>
      <vt:lpstr>4. Završna razmatranja</vt:lpstr>
      <vt:lpstr>4. Završna razmatranja</vt:lpstr>
      <vt:lpstr>4. Završna razmatranja</vt:lpstr>
      <vt:lpstr>4. Završna razmatranja</vt:lpstr>
      <vt:lpstr>5. Rad od kuće</vt:lpstr>
      <vt:lpstr>6. Resursi</vt:lpstr>
      <vt:lpstr>6. Resursi</vt:lpstr>
      <vt:lpstr>6. Resursi</vt:lpstr>
      <vt:lpstr>Hvala na pažnji!   Pitanja?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Laura</dc:creator>
  <cp:lastModifiedBy>Microsoft account</cp:lastModifiedBy>
  <cp:revision>258</cp:revision>
  <dcterms:created xsi:type="dcterms:W3CDTF">2020-01-27T22:45:30Z</dcterms:created>
  <dcterms:modified xsi:type="dcterms:W3CDTF">2022-03-13T17:34:34Z</dcterms:modified>
</cp:coreProperties>
</file>