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Open Sans Light" panose="020B0604020202020204" charset="0"/>
      <p:regular r:id="rId19"/>
      <p:bold r:id="rId20"/>
      <p:italic r:id="rId21"/>
      <p:boldItalic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  <p:embeddedFont>
      <p:font typeface="Open Sans" panose="020B0604020202020204" charset="0"/>
      <p:regular r:id="rId27"/>
      <p:bold r:id="rId28"/>
      <p:italic r:id="rId29"/>
      <p:boldItalic r:id="rId30"/>
    </p:embeddedFont>
    <p:embeddedFont>
      <p:font typeface="Open Sans ExtraBold" panose="020B0604020202020204" charset="0"/>
      <p:bold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Segoe UI" panose="020B0502040204020203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goVptg+RCLe7peBpsC6wZzE+8K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50B636-1740-448E-8A5D-C0762F54CFA4}">
  <a:tblStyle styleId="{8350B636-1740-448E-8A5D-C0762F54CF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11284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0806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0d5ace238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d0d5ace238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6520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4444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3110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0778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6367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d047f4b8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d047f4b8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0536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cf838369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cf838369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8887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f8383694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cf8383694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868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769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3790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8671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0d5ace238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d0d5ace238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348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0d5ace238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d0d5ace238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2726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0d5ace238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d0d5ace238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9541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0d5ace238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gd0d5ace238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806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0"/>
          <p:cNvPicPr preferRelativeResize="0"/>
          <p:nvPr/>
        </p:nvPicPr>
        <p:blipFill rotWithShape="1">
          <a:blip r:embed="rId2">
            <a:alphaModFix/>
          </a:blip>
          <a:srcRect t="10089" b="23357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0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Pavadinimas ir vertikalus teksta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9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1"/>
          <p:cNvPicPr preferRelativeResize="0"/>
          <p:nvPr/>
        </p:nvPicPr>
        <p:blipFill rotWithShape="1">
          <a:blip r:embed="rId2">
            <a:alphaModFix/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5157787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5157787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body" idx="3"/>
          </p:nvPr>
        </p:nvSpPr>
        <p:spPr>
          <a:xfrm>
            <a:off x="6172200" y="2046923"/>
            <a:ext cx="5183188" cy="99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body" idx="4"/>
          </p:nvPr>
        </p:nvSpPr>
        <p:spPr>
          <a:xfrm>
            <a:off x="6172200" y="3277550"/>
            <a:ext cx="5183188" cy="213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>
            <a:spLocks noGrp="1"/>
          </p:cNvSpPr>
          <p:nvPr>
            <p:ph type="title"/>
          </p:nvPr>
        </p:nvSpPr>
        <p:spPr>
          <a:xfrm>
            <a:off x="847726" y="765176"/>
            <a:ext cx="4242752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1"/>
          </p:nvPr>
        </p:nvSpPr>
        <p:spPr>
          <a:xfrm>
            <a:off x="839788" y="1630680"/>
            <a:ext cx="4242752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>
  <p:cSld name="Pavadinimas ir turiny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>
  <p:cSld name="Du turiniai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1163637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1163638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1163638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1163638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5"/>
          </p:nvPr>
        </p:nvSpPr>
        <p:spPr>
          <a:xfrm>
            <a:off x="6496049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6"/>
          </p:nvPr>
        </p:nvSpPr>
        <p:spPr>
          <a:xfrm>
            <a:off x="6496050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7"/>
          </p:nvPr>
        </p:nvSpPr>
        <p:spPr>
          <a:xfrm>
            <a:off x="6496050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8"/>
          </p:nvPr>
        </p:nvSpPr>
        <p:spPr>
          <a:xfrm>
            <a:off x="6496050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kcijos antraštė">
  <p:cSld name="1_Sekcijos antraštė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5"/>
          <p:cNvPicPr preferRelativeResize="0"/>
          <p:nvPr/>
        </p:nvPicPr>
        <p:blipFill rotWithShape="1">
          <a:blip r:embed="rId2">
            <a:alphaModFix/>
          </a:blip>
          <a:srcRect t="15291" b="29466"/>
          <a:stretch/>
        </p:blipFill>
        <p:spPr>
          <a:xfrm>
            <a:off x="0" y="0"/>
            <a:ext cx="1219200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5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>
  <p:cSld name="Tuščia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74273" cy="13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body" idx="2"/>
          </p:nvPr>
        </p:nvSpPr>
        <p:spPr>
          <a:xfrm>
            <a:off x="1074312" y="3604208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3"/>
          </p:nvPr>
        </p:nvSpPr>
        <p:spPr>
          <a:xfrm>
            <a:off x="4167547" y="3607238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4"/>
          </p:nvPr>
        </p:nvSpPr>
        <p:spPr>
          <a:xfrm>
            <a:off x="1075794" y="4475701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5"/>
          </p:nvPr>
        </p:nvSpPr>
        <p:spPr>
          <a:xfrm>
            <a:off x="4169029" y="4478731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>
  <p:cSld name="Turinys ir antraštė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13313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>
  <p:cSld name="Paveikslėlis ir antraštė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1"/>
          </p:nvPr>
        </p:nvSpPr>
        <p:spPr>
          <a:xfrm>
            <a:off x="1370011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2"/>
          </p:nvPr>
        </p:nvSpPr>
        <p:spPr>
          <a:xfrm>
            <a:off x="1370012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3"/>
          </p:nvPr>
        </p:nvSpPr>
        <p:spPr>
          <a:xfrm>
            <a:off x="1370012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4"/>
          </p:nvPr>
        </p:nvSpPr>
        <p:spPr>
          <a:xfrm>
            <a:off x="1370012" y="4289734"/>
            <a:ext cx="4558348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5"/>
          </p:nvPr>
        </p:nvSpPr>
        <p:spPr>
          <a:xfrm>
            <a:off x="6793863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6"/>
          </p:nvPr>
        </p:nvSpPr>
        <p:spPr>
          <a:xfrm>
            <a:off x="6793864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7"/>
          </p:nvPr>
        </p:nvSpPr>
        <p:spPr>
          <a:xfrm>
            <a:off x="6793864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8"/>
          </p:nvPr>
        </p:nvSpPr>
        <p:spPr>
          <a:xfrm>
            <a:off x="6793864" y="4289733"/>
            <a:ext cx="4558348" cy="111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9"/>
          </p:nvPr>
        </p:nvSpPr>
        <p:spPr>
          <a:xfrm>
            <a:off x="1538167" y="8832967"/>
            <a:ext cx="396889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sz="4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9" name="Google Shape;9;p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3707" y="5853458"/>
            <a:ext cx="1226837" cy="50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35004" y="5904739"/>
            <a:ext cx="2218796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1b8Y4po_A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hyperlink" Target="http://www.youtube.com/watch?v=fSs38ICMLN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735856" y="1430823"/>
            <a:ext cx="10560667" cy="1262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ct val="100000"/>
            </a:pPr>
            <a:r>
              <a:rPr lang="sr-Latn-RS" dirty="0">
                <a:latin typeface="Calibri"/>
                <a:ea typeface="Calibri"/>
                <a:cs typeface="Calibri"/>
                <a:sym typeface="Calibri"/>
              </a:rPr>
              <a:t>Intervju </a:t>
            </a:r>
            <a:r>
              <a:rPr lang="sr-Latn-RS" dirty="0" err="1">
                <a:latin typeface="Calibri"/>
                <a:ea typeface="Calibri"/>
                <a:cs typeface="Calibri"/>
                <a:sym typeface="Calibri"/>
              </a:rPr>
              <a:t>karijerne</a:t>
            </a:r>
            <a:r>
              <a:rPr lang="sr-Latn-RS" dirty="0">
                <a:latin typeface="Calibri"/>
                <a:ea typeface="Calibri"/>
                <a:cs typeface="Calibri"/>
                <a:sym typeface="Calibri"/>
              </a:rPr>
              <a:t> konstrukcije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1200"/>
              <a:buFont typeface="Open Sans Light"/>
              <a:buNone/>
            </a:pPr>
            <a:r>
              <a:rPr lang="it-IT"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connect-erasmus.eu</a:t>
            </a:r>
            <a:endParaRPr/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F6461348-4B65-4BAF-BA04-B2F15D10F4E9}"/>
              </a:ext>
            </a:extLst>
          </p:cNvPr>
          <p:cNvSpPr txBox="1"/>
          <p:nvPr/>
        </p:nvSpPr>
        <p:spPr>
          <a:xfrm>
            <a:off x="1178754" y="3720655"/>
            <a:ext cx="421881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  <a:cs typeface="Segoe UI"/>
              </a:rPr>
              <a:t>Lea Ferrari</a:t>
            </a:r>
            <a:r>
              <a:rPr lang="en-US" sz="2400" dirty="0">
                <a:latin typeface="Calibri"/>
                <a:cs typeface="Segoe UI"/>
              </a:rPr>
              <a:t>​</a:t>
            </a:r>
          </a:p>
          <a:p>
            <a:r>
              <a:rPr lang="en-US" sz="2400" dirty="0">
                <a:solidFill>
                  <a:srgbClr val="FFFFFF"/>
                </a:solidFill>
                <a:latin typeface="Calibri"/>
                <a:cs typeface="Segoe UI"/>
              </a:rPr>
              <a:t>Teresa Maria 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Segoe UI"/>
              </a:rPr>
              <a:t>Sgaramella</a:t>
            </a:r>
            <a:endParaRPr lang="en-US" sz="2400" dirty="0">
              <a:solidFill>
                <a:srgbClr val="FFFFFF"/>
              </a:solidFill>
              <a:latin typeface="Calibri"/>
              <a:cs typeface="Segoe UI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934770" y="5848129"/>
            <a:ext cx="4567556" cy="760731"/>
            <a:chOff x="0" y="0"/>
            <a:chExt cx="45675" cy="76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0"/>
              <a:ext cx="8959" cy="3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9830" y="0"/>
              <a:ext cx="35845" cy="7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r-Latn-RS" sz="800" kern="120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</a:rPr>
                <a:t>Ova licenca dozvoljava vama (ili drugim stranama) da delite, prerađujete, izmenite i razvijate ovaj materijal u nekomercijalne svrhe, pod uslovom da citirate Connect! partnere na projektu i da materijal koji kreirate licencirate pod istim uslovima.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0d5ace238_0_122"/>
          <p:cNvSpPr txBox="1">
            <a:spLocks noGrp="1"/>
          </p:cNvSpPr>
          <p:nvPr>
            <p:ph type="title"/>
          </p:nvPr>
        </p:nvSpPr>
        <p:spPr>
          <a:xfrm>
            <a:off x="836613" y="359695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it-IT" sz="402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CCI </a:t>
            </a:r>
            <a:r>
              <a:rPr lang="sr-Latn-RS" sz="402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primer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d0d5ace238_0_12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182" name="Google Shape;182;gd0d5ace238_0_122"/>
          <p:cNvSpPr txBox="1"/>
          <p:nvPr/>
        </p:nvSpPr>
        <p:spPr>
          <a:xfrm>
            <a:off x="836613" y="2303857"/>
            <a:ext cx="10515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3" name="Google Shape;183;gd0d5ace238_0_122"/>
          <p:cNvGraphicFramePr/>
          <p:nvPr>
            <p:extLst>
              <p:ext uri="{D42A27DB-BD31-4B8C-83A1-F6EECF244321}">
                <p14:modId xmlns:p14="http://schemas.microsoft.com/office/powerpoint/2010/main" val="2619053592"/>
              </p:ext>
            </p:extLst>
          </p:nvPr>
        </p:nvGraphicFramePr>
        <p:xfrm>
          <a:off x="535000" y="1760425"/>
          <a:ext cx="11168300" cy="4247388"/>
        </p:xfrm>
        <a:graphic>
          <a:graphicData uri="http://schemas.openxmlformats.org/drawingml/2006/table">
            <a:tbl>
              <a:tblPr>
                <a:noFill/>
                <a:tableStyleId>{8350B636-1740-448E-8A5D-C0762F54CFA4}</a:tableStyleId>
              </a:tblPr>
              <a:tblGrid>
                <a:gridCol w="2144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24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2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CCI t</a:t>
                      </a:r>
                      <a:r>
                        <a:rPr lang="sr-Latn-RS" sz="20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ema</a:t>
                      </a:r>
                      <a:endParaRPr sz="20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Odgovor</a:t>
                      </a:r>
                      <a:endParaRPr sz="20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1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Omiljena</a:t>
                      </a:r>
                      <a:r>
                        <a:rPr lang="sr-Latn-RS" sz="21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priča</a:t>
                      </a:r>
                      <a:endParaRPr sz="2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900" i="1" dirty="0"/>
                        <a:t>Potraga Meri</a:t>
                      </a:r>
                      <a:r>
                        <a:rPr lang="sr-Latn-RS" sz="1900" i="1" baseline="0" dirty="0"/>
                        <a:t> Kej Maloj</a:t>
                      </a:r>
                      <a:r>
                        <a:rPr lang="it-IT" sz="1900" dirty="0"/>
                        <a:t>: </a:t>
                      </a:r>
                      <a:r>
                        <a:rPr lang="sr-Latn-RS" sz="1900" dirty="0"/>
                        <a:t>priča o tome</a:t>
                      </a:r>
                      <a:r>
                        <a:rPr lang="sr-Latn-RS" sz="1900" baseline="0" dirty="0"/>
                        <a:t> kako je devojčica iz Irske sama putovala do Amerike.</a:t>
                      </a:r>
                      <a:endParaRPr sz="19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2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Omiljena</a:t>
                      </a:r>
                      <a:r>
                        <a:rPr lang="sr-Latn-RS" sz="21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izreka</a:t>
                      </a:r>
                      <a:endParaRPr sz="2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900" dirty="0" smtClean="0"/>
                        <a:t>„Radoznao </a:t>
                      </a:r>
                      <a:r>
                        <a:rPr lang="sr-Latn-RS" sz="1900" dirty="0"/>
                        <a:t>sam o svemu</a:t>
                      </a:r>
                      <a:r>
                        <a:rPr lang="sr-Latn-RS" sz="1900" baseline="0" dirty="0"/>
                        <a:t>“ </a:t>
                      </a:r>
                      <a:r>
                        <a:rPr lang="it-IT" sz="1900" dirty="0"/>
                        <a:t>(</a:t>
                      </a:r>
                      <a:r>
                        <a:rPr lang="sr-Latn-RS" sz="1900" dirty="0"/>
                        <a:t>iz</a:t>
                      </a:r>
                      <a:r>
                        <a:rPr lang="it-IT" sz="1900" dirty="0"/>
                        <a:t> </a:t>
                      </a:r>
                      <a:r>
                        <a:rPr lang="sr-Latn-RS" sz="1900" i="1" dirty="0"/>
                        <a:t>Radoznalog</a:t>
                      </a:r>
                      <a:r>
                        <a:rPr lang="sr-Latn-RS" sz="1900" i="1" baseline="0" dirty="0"/>
                        <a:t> Džordža</a:t>
                      </a:r>
                      <a:r>
                        <a:rPr lang="it-IT" sz="1900" dirty="0"/>
                        <a:t>)</a:t>
                      </a:r>
                      <a:endParaRPr sz="1900"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900" dirty="0" smtClean="0"/>
                        <a:t>“</a:t>
                      </a:r>
                      <a:r>
                        <a:rPr lang="sr-Latn-RS" sz="1900" dirty="0" smtClean="0"/>
                        <a:t>Uradi </a:t>
                      </a:r>
                      <a:r>
                        <a:rPr lang="sr-Latn-RS" sz="1900" dirty="0"/>
                        <a:t>to dobro</a:t>
                      </a:r>
                      <a:r>
                        <a:rPr lang="it-IT" sz="1900" dirty="0"/>
                        <a:t>” (</a:t>
                      </a:r>
                      <a:r>
                        <a:rPr lang="sr-Latn-RS" sz="1900" dirty="0"/>
                        <a:t>što za</a:t>
                      </a:r>
                      <a:r>
                        <a:rPr lang="sr-Latn-RS" sz="1900" baseline="0" dirty="0"/>
                        <a:t> nju znači skoro savršeno</a:t>
                      </a:r>
                      <a:r>
                        <a:rPr lang="it-IT" sz="1900" dirty="0"/>
                        <a:t>)</a:t>
                      </a:r>
                      <a:endParaRPr sz="19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39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Rana sećanja</a:t>
                      </a:r>
                      <a:endParaRPr sz="2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1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Mala devojčica koja je nervozna</a:t>
                      </a:r>
                      <a:r>
                        <a:rPr lang="sr-Latn-RS" sz="2100" i="1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jer mora da mirno sedi</a:t>
                      </a:r>
                      <a:r>
                        <a:rPr lang="it-IT" sz="2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r>
                        <a:rPr lang="sr-Latn-RS" sz="2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odlazak u</a:t>
                      </a:r>
                      <a:r>
                        <a:rPr lang="sr-Latn-RS" sz="21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Diznilend sa babom, dedom, ujakom i njegovom devojkom</a:t>
                      </a:r>
                      <a:r>
                        <a:rPr lang="sr-Latn-RS" sz="2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Sedela</a:t>
                      </a:r>
                      <a:r>
                        <a:rPr lang="sr-Latn-RS" sz="21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sam pozadi i pevala i igrala za svoju baku. Rekla mi je da se smirim da se ne bih povredila</a:t>
                      </a:r>
                      <a:r>
                        <a:rPr lang="it-IT" sz="2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sr-Latn-RS" sz="2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Nervirala sam ujakovu</a:t>
                      </a:r>
                      <a:r>
                        <a:rPr lang="sr-Latn-RS" sz="21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devojku jer sam pokušavala da pričam sa njom</a:t>
                      </a:r>
                      <a:r>
                        <a:rPr lang="it-IT" sz="2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sr-Latn-RS" sz="2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Nije mislila da treba da pričam ako</a:t>
                      </a:r>
                      <a:r>
                        <a:rPr lang="sr-Latn-RS" sz="21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ne sedim mirno.</a:t>
                      </a:r>
                      <a:endParaRPr sz="2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" name="Google Shape;184;gd0d5ace238_0_122"/>
          <p:cNvSpPr txBox="1"/>
          <p:nvPr/>
        </p:nvSpPr>
        <p:spPr>
          <a:xfrm>
            <a:off x="836625" y="1002300"/>
            <a:ext cx="80712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CCI </a:t>
            </a:r>
            <a:r>
              <a:rPr lang="sr-Latn-R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odgovori</a:t>
            </a:r>
            <a:r>
              <a:rPr lang="it-IT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(2/2)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"/>
          <p:cNvSpPr txBox="1">
            <a:spLocks noGrp="1"/>
          </p:cNvSpPr>
          <p:nvPr>
            <p:ph type="title"/>
          </p:nvPr>
        </p:nvSpPr>
        <p:spPr>
          <a:xfrm>
            <a:off x="695211" y="544200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</a:pPr>
            <a:r>
              <a:rPr lang="sr-Latn-RS" dirty="0"/>
              <a:t>Studija slučaja </a:t>
            </a:r>
            <a:r>
              <a:rPr lang="it-IT" dirty="0"/>
              <a:t>(1/3)</a:t>
            </a:r>
            <a:endParaRPr dirty="0"/>
          </a:p>
        </p:txBody>
      </p:sp>
      <p:sp>
        <p:nvSpPr>
          <p:cNvPr id="190" name="Google Shape;190;p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191" name="Google Shape;191;p5"/>
          <p:cNvSpPr txBox="1"/>
          <p:nvPr/>
        </p:nvSpPr>
        <p:spPr>
          <a:xfrm>
            <a:off x="1332707" y="3429000"/>
            <a:ext cx="5754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Maree, J. G. (2014). Career construction with a gay client: A case study. </a:t>
            </a:r>
            <a:r>
              <a:rPr lang="it-IT" sz="2400" b="0" i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British Journal of Guidance &amp; Counselling</a:t>
            </a:r>
            <a:r>
              <a:rPr lang="it-IT" sz="2400" b="0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it-IT" sz="2400" b="0" i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42</a:t>
            </a:r>
            <a:r>
              <a:rPr lang="it-IT" sz="2400" b="0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(4), 436-449.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5"/>
          <p:cNvPicPr preferRelativeResize="0"/>
          <p:nvPr/>
        </p:nvPicPr>
        <p:blipFill rotWithShape="1">
          <a:blip r:embed="rId3">
            <a:alphaModFix/>
          </a:blip>
          <a:srcRect l="-100000" t="3840" r="100000" b="-3839"/>
          <a:stretch/>
        </p:blipFill>
        <p:spPr>
          <a:xfrm>
            <a:off x="4083125" y="544200"/>
            <a:ext cx="3345575" cy="532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3875" y="547985"/>
            <a:ext cx="3343275" cy="531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sr-Latn-RS" dirty="0"/>
              <a:t>Studija slučaja</a:t>
            </a:r>
            <a:r>
              <a:rPr lang="it-IT" dirty="0"/>
              <a:t>(2/3)</a:t>
            </a:r>
            <a:endParaRPr dirty="0"/>
          </a:p>
        </p:txBody>
      </p:sp>
      <p:sp>
        <p:nvSpPr>
          <p:cNvPr id="199" name="Google Shape;199;p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pic>
        <p:nvPicPr>
          <p:cNvPr id="200" name="Google Shape;20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9787" y="235835"/>
            <a:ext cx="3019506" cy="544121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6"/>
          <p:cNvSpPr txBox="1"/>
          <p:nvPr/>
        </p:nvSpPr>
        <p:spPr>
          <a:xfrm>
            <a:off x="1332707" y="3429000"/>
            <a:ext cx="55635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Maree, J. G. (2016). Career construction counseling with a mid‐career black man. </a:t>
            </a:r>
            <a:r>
              <a:rPr lang="it-IT" sz="2400" b="0" i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The Career Development Quarterly</a:t>
            </a:r>
            <a:r>
              <a:rPr lang="it-IT" sz="2400" b="0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it-IT" sz="2400" b="0" i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64</a:t>
            </a:r>
            <a:r>
              <a:rPr lang="it-IT" sz="2400" b="0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(1), 20-34.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sr-Latn-RS" dirty="0"/>
              <a:t>Studija slučaja </a:t>
            </a:r>
            <a:r>
              <a:rPr lang="it-IT" dirty="0"/>
              <a:t>(3/3)</a:t>
            </a:r>
            <a:endParaRPr dirty="0"/>
          </a:p>
        </p:txBody>
      </p:sp>
      <p:sp>
        <p:nvSpPr>
          <p:cNvPr id="207" name="Google Shape;207;p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208" name="Google Shape;208;p7"/>
          <p:cNvSpPr txBox="1"/>
          <p:nvPr/>
        </p:nvSpPr>
        <p:spPr>
          <a:xfrm>
            <a:off x="1332707" y="3429000"/>
            <a:ext cx="52968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Hartung, P. J., &amp; Vess, L. (2016). Critical moments in career construction counseling. </a:t>
            </a:r>
            <a:r>
              <a:rPr lang="it-IT" sz="2400" b="0" i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Journal of Vocational Behavior</a:t>
            </a:r>
            <a:r>
              <a:rPr lang="it-IT" sz="2400" b="0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it-IT" sz="2400" b="0" i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97</a:t>
            </a:r>
            <a:r>
              <a:rPr lang="it-IT" sz="2400" b="0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, 31-39.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5283" y="317500"/>
            <a:ext cx="3956930" cy="537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</a:pPr>
            <a:r>
              <a:rPr lang="sr-Latn-RS" dirty="0"/>
              <a:t>Neke od referenci</a:t>
            </a:r>
            <a:endParaRPr dirty="0"/>
          </a:p>
        </p:txBody>
      </p:sp>
      <p:sp>
        <p:nvSpPr>
          <p:cNvPr id="215" name="Google Shape;215;p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216" name="Google Shape;216;p8"/>
          <p:cNvSpPr txBox="1"/>
          <p:nvPr/>
        </p:nvSpPr>
        <p:spPr>
          <a:xfrm>
            <a:off x="734137" y="1891722"/>
            <a:ext cx="11068980" cy="327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Calibri"/>
              <a:buChar char="▲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Savickas, M. L. (2011). </a:t>
            </a:r>
            <a:r>
              <a:rPr lang="it-IT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counseling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Washington, DC: American Psychological Association Books</a:t>
            </a:r>
            <a:r>
              <a:rPr lang="it-IT" sz="20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Calibri"/>
              <a:buChar char="▲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Savickas, M. L. (2013). Career construction theory and practice. In S. D. Brown &amp; R. W. Lent (Eds.), </a:t>
            </a:r>
            <a:r>
              <a:rPr lang="it-IT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development and counseling: Putting theory and research to work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(2nd ed., pp. 147–183). Hoboken, NJ: John Wiley.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Calibri"/>
              <a:buChar char="▲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Hartung, P. J. (2015). </a:t>
            </a:r>
            <a:r>
              <a:rPr lang="it-IT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career construction interview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In Career Assessment (pp. 115-121). Brill Sense.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Calibri"/>
              <a:buChar char="▲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Savickas, M. (2015). </a:t>
            </a:r>
            <a:r>
              <a:rPr lang="it-IT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Life-design counseling manual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Mark L. Savickas.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d047f4b8fc_0_0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</a:pPr>
            <a:r>
              <a:rPr lang="sr-Latn-RS" dirty="0"/>
              <a:t>Pitanja za sumiranje</a:t>
            </a:r>
            <a:endParaRPr dirty="0"/>
          </a:p>
        </p:txBody>
      </p:sp>
      <p:sp>
        <p:nvSpPr>
          <p:cNvPr id="222" name="Google Shape;222;gd047f4b8fc_0_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223" name="Google Shape;223;gd047f4b8fc_0_0"/>
          <p:cNvSpPr txBox="1"/>
          <p:nvPr/>
        </p:nvSpPr>
        <p:spPr>
          <a:xfrm>
            <a:off x="734137" y="1891722"/>
            <a:ext cx="11069100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00"/>
              <a:buFont typeface="Calibri"/>
              <a:buChar char="▲"/>
            </a:pPr>
            <a:r>
              <a:rPr lang="sr-Latn-R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Šta je intervju </a:t>
            </a:r>
            <a:r>
              <a:rPr lang="sr-Latn-R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karijerne</a:t>
            </a:r>
            <a:r>
              <a:rPr lang="sr-Latn-R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konstrukcije?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00"/>
              <a:buFont typeface="Calibri"/>
              <a:buChar char="▲"/>
            </a:pPr>
            <a:r>
              <a:rPr lang="sr-Latn-R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 su njegove glavne teme?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00"/>
              <a:buFont typeface="Calibri"/>
              <a:buChar char="▲"/>
            </a:pPr>
            <a:r>
              <a:rPr lang="sr-Latn-R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Šta je svrha pitanja u intervjuu?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00"/>
              <a:buFont typeface="Calibri"/>
              <a:buChar char="▲"/>
            </a:pPr>
            <a:r>
              <a:rPr lang="sr-Latn-R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Kojim delovima priče se bavi intervju?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cf83836946_0_0"/>
          <p:cNvSpPr txBox="1">
            <a:spLocks noGrp="1"/>
          </p:cNvSpPr>
          <p:nvPr>
            <p:ph type="ctrTitle"/>
          </p:nvPr>
        </p:nvSpPr>
        <p:spPr>
          <a:xfrm>
            <a:off x="1395732" y="1834056"/>
            <a:ext cx="57468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sr-Latn-RS" dirty="0">
                <a:latin typeface="Calibri"/>
                <a:ea typeface="Calibri"/>
                <a:cs typeface="Calibri"/>
                <a:sym typeface="Calibri"/>
              </a:rPr>
              <a:t>Pitanja</a:t>
            </a:r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cf83836946_0_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1200"/>
              <a:buFont typeface="Open Sans Light"/>
              <a:buNone/>
            </a:pPr>
            <a:r>
              <a:rPr lang="it-IT"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connect-erasmus.eu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f83836946_0_5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sr-Latn-RS" dirty="0">
                <a:latin typeface="Calibri"/>
                <a:ea typeface="Calibri"/>
                <a:cs typeface="Calibri"/>
                <a:sym typeface="Calibri"/>
              </a:rPr>
              <a:t>Ciljevi prezentacije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cf83836946_0_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92" name="Google Shape;92;gcf83836946_0_5"/>
          <p:cNvSpPr txBox="1"/>
          <p:nvPr/>
        </p:nvSpPr>
        <p:spPr>
          <a:xfrm>
            <a:off x="836613" y="2303857"/>
            <a:ext cx="10515600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sr-Latn-R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Ilustracija intervjua </a:t>
            </a:r>
            <a:r>
              <a:rPr lang="sr-Latn-R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karijerne</a:t>
            </a:r>
            <a:r>
              <a:rPr lang="sr-Latn-R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konstrukcije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sr-Latn-R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Analiza jednog intervjua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sr-Latn-R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Istraživanje nekoliko slučajeva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gcf83836946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8546" y="1928972"/>
            <a:ext cx="2943675" cy="33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sr-Latn-RS" b="1" dirty="0">
                <a:latin typeface="Calibri"/>
                <a:ea typeface="Calibri"/>
                <a:cs typeface="Calibri"/>
                <a:sym typeface="Calibri"/>
              </a:rPr>
              <a:t>Uvod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836625" y="2151450"/>
            <a:ext cx="8611800" cy="3797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Kreirano od strane </a:t>
            </a:r>
            <a:r>
              <a:rPr lang="it-IT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it-IT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L. Savickas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it-IT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Intervju </a:t>
            </a:r>
            <a:r>
              <a:rPr lang="sr-Latn-R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karijerne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konstrukcije (</a:t>
            </a:r>
            <a:r>
              <a:rPr lang="sr-Latn-R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it-IT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Career Construction Interview (CCI)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je strukturisani intervju koji omogućava savetnicima da prikup</a:t>
            </a:r>
            <a:r>
              <a:rPr lang="sr-Latn-R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informacije</a:t>
            </a:r>
            <a:r>
              <a:rPr lang="it-IT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priče o </a:t>
            </a:r>
            <a:r>
              <a:rPr lang="sr-Latn-R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makronarativima</a:t>
            </a:r>
            <a:r>
              <a:rPr lang="it-IT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kako bi sa klijentima ko-konstruisali Životni portret (makro </a:t>
            </a:r>
            <a:r>
              <a:rPr lang="sr-Latn-R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narativ</a:t>
            </a:r>
            <a:r>
              <a:rPr lang="it-IT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800" dirty="0"/>
          </a:p>
          <a:p>
            <a:pPr marL="285750" marR="0" lvl="0" indent="-31115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Pitanja u okviru intervjua pomažu klijentima da dođu do odgovora kako su konstruisali sebe, svoj identitet, svoju karijeru i ko žele da postanu.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2" descr="Created by Heather Geils" title="Savickas Career Theor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84775" y="3037650"/>
            <a:ext cx="2907226" cy="21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endParaRPr sz="4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endParaRPr sz="4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sr-Latn-RS" sz="4000" b="1" dirty="0">
                <a:latin typeface="Calibri"/>
                <a:ea typeface="Calibri"/>
                <a:cs typeface="Calibri"/>
                <a:sym typeface="Calibri"/>
              </a:rPr>
              <a:t>Koje su teme u okviru intervjua</a:t>
            </a:r>
            <a:r>
              <a:rPr lang="it-IT" sz="4000" b="1" dirty="0">
                <a:latin typeface="Calibri"/>
                <a:ea typeface="Calibri"/>
                <a:cs typeface="Calibri"/>
                <a:sym typeface="Calibri"/>
              </a:rPr>
              <a:t>?</a:t>
            </a:r>
            <a:endParaRPr sz="4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grpSp>
        <p:nvGrpSpPr>
          <p:cNvPr id="108" name="Google Shape;108;p3"/>
          <p:cNvGrpSpPr/>
          <p:nvPr/>
        </p:nvGrpSpPr>
        <p:grpSpPr>
          <a:xfrm>
            <a:off x="1167457" y="1777601"/>
            <a:ext cx="10748318" cy="3935667"/>
            <a:chOff x="3819" y="1731"/>
            <a:chExt cx="10748318" cy="3935667"/>
          </a:xfrm>
        </p:grpSpPr>
        <p:sp>
          <p:nvSpPr>
            <p:cNvPr id="109" name="Google Shape;109;p3"/>
            <p:cNvSpPr/>
            <p:nvPr/>
          </p:nvSpPr>
          <p:spPr>
            <a:xfrm rot="5400000">
              <a:off x="6295079" y="-3659014"/>
              <a:ext cx="605487" cy="8308628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28575" cap="flat" cmpd="sng">
              <a:solidFill>
                <a:srgbClr val="FF7F2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2443509" y="222113"/>
              <a:ext cx="8279071" cy="546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349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sr-Latn-RS" sz="2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Klijenti opisuju</a:t>
              </a:r>
              <a:r>
                <a:rPr lang="it-IT" sz="2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3 </a:t>
              </a:r>
              <a:r>
                <a:rPr lang="sr-Latn-RS" sz="2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uzora iz </a:t>
              </a:r>
              <a:r>
                <a:rPr lang="sr-Latn-RS" sz="2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sr-Latn-RS" sz="21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vog </a:t>
              </a:r>
              <a:r>
                <a:rPr lang="sr-Latn-RS" sz="2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detinjstva</a:t>
              </a:r>
              <a:r>
                <a:rPr lang="it-IT" sz="2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/adoles</a:t>
              </a:r>
              <a:r>
                <a:rPr lang="sr-Latn-RS" sz="2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cencije</a:t>
              </a:r>
              <a:r>
                <a:rPr lang="sr-Latn-RS" sz="2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kako bi otkrili sa </a:t>
              </a:r>
              <a:r>
                <a:rPr lang="sr-Latn-RS" sz="2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savetnicama</a:t>
              </a:r>
              <a:r>
                <a:rPr lang="sr-Latn-RS" sz="2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kako vide sebe.</a:t>
              </a:r>
              <a:endParaRPr sz="1500" dirty="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819" y="1731"/>
              <a:ext cx="2435869" cy="756859"/>
            </a:xfrm>
            <a:prstGeom prst="roundRect">
              <a:avLst>
                <a:gd name="adj" fmla="val 16667"/>
              </a:avLst>
            </a:prstGeom>
            <a:solidFill>
              <a:srgbClr val="FF7F2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40766" y="38678"/>
              <a:ext cx="2361975" cy="682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it-IT" sz="21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</a:t>
              </a:r>
              <a:r>
                <a:rPr lang="sr-Latn-RS" sz="21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Uzori</a:t>
              </a:r>
              <a:endParaRPr sz="2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 rot="5400000">
              <a:off x="6291260" y="-2979451"/>
              <a:ext cx="605487" cy="8308628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28575" cap="flat" cmpd="sng">
              <a:solidFill>
                <a:srgbClr val="FF7F2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2439690" y="901676"/>
              <a:ext cx="8279071" cy="546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349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sr-Latn-RS" sz="2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Klijenti navode koji tipovi okruženja i aktivnosti ih interesuju.</a:t>
              </a:r>
              <a:endParaRPr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3819" y="796433"/>
              <a:ext cx="2435869" cy="756859"/>
            </a:xfrm>
            <a:prstGeom prst="roundRect">
              <a:avLst>
                <a:gd name="adj" fmla="val 16667"/>
              </a:avLst>
            </a:prstGeom>
            <a:solidFill>
              <a:srgbClr val="FF7F2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40766" y="833380"/>
              <a:ext cx="2361975" cy="682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it-IT" sz="21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</a:t>
              </a:r>
              <a:r>
                <a:rPr lang="sr-Latn-RS" sz="21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Magazini, veb-sajtovi, televizijske emisije</a:t>
              </a:r>
              <a:endParaRPr sz="2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 rot="5400000">
              <a:off x="6291260" y="-2184749"/>
              <a:ext cx="605487" cy="8308628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28575" cap="flat" cmpd="sng">
              <a:solidFill>
                <a:srgbClr val="FF7F2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2439690" y="1696378"/>
              <a:ext cx="8279071" cy="546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349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sr-Latn-RS" sz="2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Klijenti pričaju priču gde se glavni lik suočava sa istim problemom kao oni. Priča pokazuje kako se glavni lik izborio sa problemom.</a:t>
              </a:r>
              <a:endParaRPr sz="1500" dirty="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3819" y="1591135"/>
              <a:ext cx="2435869" cy="756859"/>
            </a:xfrm>
            <a:prstGeom prst="roundRect">
              <a:avLst>
                <a:gd name="adj" fmla="val 16667"/>
              </a:avLst>
            </a:prstGeom>
            <a:solidFill>
              <a:srgbClr val="FF7F2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40766" y="1628082"/>
              <a:ext cx="2361975" cy="682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it-IT" sz="21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 </a:t>
              </a:r>
              <a:r>
                <a:rPr lang="sr-Latn-RS" sz="21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Omiljena priča</a:t>
              </a:r>
              <a:endParaRPr sz="2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5400000">
              <a:off x="6291260" y="-1390047"/>
              <a:ext cx="605487" cy="8308628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28575" cap="flat" cmpd="sng">
              <a:solidFill>
                <a:srgbClr val="FF7F2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2439690" y="2491080"/>
              <a:ext cx="8279071" cy="546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349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sr-Latn-RS" sz="2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Označava najbolji savet koji bi klijenti dali sami sebi.</a:t>
              </a:r>
              <a:endParaRPr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819" y="2385837"/>
              <a:ext cx="2435869" cy="756859"/>
            </a:xfrm>
            <a:prstGeom prst="roundRect">
              <a:avLst>
                <a:gd name="adj" fmla="val 16667"/>
              </a:avLst>
            </a:prstGeom>
            <a:solidFill>
              <a:srgbClr val="FF7F2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40766" y="2422784"/>
              <a:ext cx="2361975" cy="682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it-IT" sz="21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</a:t>
              </a:r>
              <a:r>
                <a:rPr lang="sr-Latn-RS" sz="21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Omiljena izreka</a:t>
              </a:r>
              <a:endParaRPr sz="2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 rot="5400000">
              <a:off x="6291260" y="-595345"/>
              <a:ext cx="605487" cy="8308628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28575" cap="flat" cmpd="sng">
              <a:solidFill>
                <a:srgbClr val="FF7F2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2439690" y="3285782"/>
              <a:ext cx="8279071" cy="546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349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sr-Latn-RS" sz="2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Omogućavaju preciznu i jasnu indikaciju centralnog životnog problema i preokupacije klijenta.</a:t>
              </a:r>
              <a:endParaRPr sz="1500" dirty="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819" y="3180539"/>
              <a:ext cx="2435869" cy="756859"/>
            </a:xfrm>
            <a:prstGeom prst="roundRect">
              <a:avLst>
                <a:gd name="adj" fmla="val 16667"/>
              </a:avLst>
            </a:prstGeom>
            <a:solidFill>
              <a:srgbClr val="FF7F2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77713" y="3237243"/>
              <a:ext cx="2361975" cy="682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it-IT" sz="21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5. </a:t>
              </a:r>
              <a:r>
                <a:rPr lang="sr-Latn-RS" sz="21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Rana sećanja</a:t>
              </a:r>
              <a:endParaRPr sz="2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29" name="Google Shape;129;p3"/>
          <p:cNvCxnSpPr/>
          <p:nvPr/>
        </p:nvCxnSpPr>
        <p:spPr>
          <a:xfrm>
            <a:off x="836613" y="1917700"/>
            <a:ext cx="0" cy="3581400"/>
          </a:xfrm>
          <a:prstGeom prst="straightConnector1">
            <a:avLst/>
          </a:prstGeom>
          <a:noFill/>
          <a:ln w="28575" cap="flat" cmpd="sng">
            <a:solidFill>
              <a:srgbClr val="FF7F2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0" name="Google Shape;130;p3"/>
          <p:cNvSpPr txBox="1"/>
          <p:nvPr/>
        </p:nvSpPr>
        <p:spPr>
          <a:xfrm rot="-5400000">
            <a:off x="19089" y="3578265"/>
            <a:ext cx="16128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Više lično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3861825" y="5298650"/>
            <a:ext cx="7840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From Hartung, P. J. (2015). The career construction interview. In </a:t>
            </a:r>
            <a:r>
              <a:rPr lang="it-IT" sz="1600" b="0" i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Career Assessment</a:t>
            </a:r>
            <a:r>
              <a:rPr lang="it-IT" sz="1600" b="0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 (pp. 115-121). Brill Sense.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5575" y="359250"/>
            <a:ext cx="7840521" cy="501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 descr="This webinar was held on September 26, 2019. Topic: The Career Construction Interview. Presenter: Amanda Chenkin. Moderator: Marie Smith. NCDA Trustee: Sharon Givens." title="Webinar Recording - Career Construction Interview presented by Amanda Chenkin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8200" y="3489725"/>
            <a:ext cx="2716700" cy="203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"/>
          <p:cNvSpPr txBox="1"/>
          <p:nvPr/>
        </p:nvSpPr>
        <p:spPr>
          <a:xfrm>
            <a:off x="745425" y="399225"/>
            <a:ext cx="2809500" cy="14157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b="1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šta</a:t>
            </a:r>
            <a:r>
              <a:rPr lang="it-IT" sz="4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sr-Latn-RS" sz="4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it-IT" sz="4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sr-Latn-RS" sz="4000" b="1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zašto</a:t>
            </a:r>
            <a:r>
              <a:rPr lang="it-IT" sz="4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sr-Latn-RS" sz="4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intervjua</a:t>
            </a:r>
            <a:endParaRPr sz="4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0d5ace238_0_83"/>
          <p:cNvSpPr txBox="1">
            <a:spLocks noGrp="1"/>
          </p:cNvSpPr>
          <p:nvPr>
            <p:ph type="title"/>
          </p:nvPr>
        </p:nvSpPr>
        <p:spPr>
          <a:xfrm>
            <a:off x="836613" y="315595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sr-Latn-RS" sz="402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Primer intervjua</a:t>
            </a:r>
            <a:endParaRPr sz="4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d0d5ace238_0_8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146" name="Google Shape;146;gd0d5ace238_0_83"/>
          <p:cNvSpPr txBox="1"/>
          <p:nvPr/>
        </p:nvSpPr>
        <p:spPr>
          <a:xfrm>
            <a:off x="836625" y="1999050"/>
            <a:ext cx="6837300" cy="242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sr-Latn-RS" sz="2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ejn</a:t>
            </a:r>
            <a:r>
              <a:rPr lang="it-IT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r-Latn-R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treba da izabere dalje usmerenje na fakultetu.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sr-Latn-R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r-Latn-R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Razmatrala je različite opcije ali ne može da odluči: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200" dirty="0" smtClean="0">
                <a:solidFill>
                  <a:schemeClr val="dk1"/>
                </a:solidFill>
              </a:rPr>
              <a:t>-</a:t>
            </a:r>
            <a:r>
              <a:rPr lang="sr-Latn-RS" sz="2200" dirty="0" smtClean="0">
                <a:solidFill>
                  <a:schemeClr val="dk1"/>
                </a:solidFill>
              </a:rPr>
              <a:t> </a:t>
            </a:r>
            <a:r>
              <a:rPr lang="sr-Latn-R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medicina </a:t>
            </a:r>
            <a:r>
              <a:rPr lang="it-IT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sr-Latn-R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kao što želi njena mama</a:t>
            </a:r>
            <a:r>
              <a:rPr lang="it-IT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dirty="0" smtClean="0">
                <a:solidFill>
                  <a:schemeClr val="dk1"/>
                </a:solidFill>
              </a:rPr>
              <a:t>-</a:t>
            </a:r>
            <a:r>
              <a:rPr lang="sr-Latn-RS" sz="2200" dirty="0" smtClean="0">
                <a:solidFill>
                  <a:schemeClr val="dk1"/>
                </a:solidFill>
              </a:rPr>
              <a:t> </a:t>
            </a:r>
            <a:r>
              <a:rPr lang="sr-Latn-R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građevinsko </a:t>
            </a:r>
            <a:r>
              <a:rPr lang="sr-Latn-R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inženjerstvo </a:t>
            </a:r>
            <a:r>
              <a:rPr lang="it-IT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sr-Latn-R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lakše</a:t>
            </a:r>
            <a:r>
              <a:rPr lang="it-IT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sr-Latn-R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ili hemijsko inženjerstvo </a:t>
            </a:r>
            <a:r>
              <a:rPr lang="it-IT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sr-Latn-R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dobar izbor</a:t>
            </a:r>
            <a:r>
              <a:rPr lang="it-IT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gd0d5ace238_0_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9800" y="2074875"/>
            <a:ext cx="3392425" cy="315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d0d5ace238_0_83"/>
          <p:cNvSpPr txBox="1"/>
          <p:nvPr/>
        </p:nvSpPr>
        <p:spPr>
          <a:xfrm>
            <a:off x="836625" y="1002300"/>
            <a:ext cx="80712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Opis klijenta </a:t>
            </a:r>
            <a:r>
              <a:rPr lang="it-IT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(1/2)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0d5ace238_0_96"/>
          <p:cNvSpPr txBox="1">
            <a:spLocks noGrp="1"/>
          </p:cNvSpPr>
          <p:nvPr>
            <p:ph type="title"/>
          </p:nvPr>
        </p:nvSpPr>
        <p:spPr>
          <a:xfrm>
            <a:off x="836613" y="315595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it-IT" sz="402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CCI </a:t>
            </a:r>
            <a:r>
              <a:rPr lang="sr-Latn-RS" sz="402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primer</a:t>
            </a:r>
            <a:endParaRPr sz="4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d0d5ace238_0_9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155" name="Google Shape;155;gd0d5ace238_0_96"/>
          <p:cNvSpPr txBox="1"/>
          <p:nvPr/>
        </p:nvSpPr>
        <p:spPr>
          <a:xfrm>
            <a:off x="836625" y="1999050"/>
            <a:ext cx="6837300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Razgovarala je o mogućim karijerama sa karijernim savetnikom, ali je ostala još više zbunjena</a:t>
            </a:r>
            <a:r>
              <a:rPr lang="it-IT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Tražila je informacije o fakultetu gde je računarstvo bolje integrisano u program studija hemijskog inženjerstva</a:t>
            </a:r>
            <a:r>
              <a:rPr lang="it-IT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2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Privlačili su je računari i mogućnost da ako upiše taj fakultet živi u studentskom domu. 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d0d5ace238_0_96"/>
          <p:cNvSpPr txBox="1"/>
          <p:nvPr/>
        </p:nvSpPr>
        <p:spPr>
          <a:xfrm>
            <a:off x="836625" y="1002300"/>
            <a:ext cx="80712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Njene aktivnosti pre intervjua </a:t>
            </a:r>
            <a:r>
              <a:rPr lang="sr-Latn-RS" sz="24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karijerne</a:t>
            </a:r>
            <a:r>
              <a:rPr lang="sr-Latn-R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konstrukcije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gd0d5ace238_0_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6625" y="1999050"/>
            <a:ext cx="3293250" cy="33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0d5ace238_0_107"/>
          <p:cNvSpPr txBox="1">
            <a:spLocks noGrp="1"/>
          </p:cNvSpPr>
          <p:nvPr>
            <p:ph type="title"/>
          </p:nvPr>
        </p:nvSpPr>
        <p:spPr>
          <a:xfrm>
            <a:off x="836613" y="315595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it-IT" sz="402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CCI </a:t>
            </a:r>
            <a:r>
              <a:rPr lang="sr-Latn-RS" sz="402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primer</a:t>
            </a:r>
            <a:endParaRPr sz="4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d0d5ace238_0_10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164" name="Google Shape;164;gd0d5ace238_0_107"/>
          <p:cNvSpPr txBox="1"/>
          <p:nvPr/>
        </p:nvSpPr>
        <p:spPr>
          <a:xfrm>
            <a:off x="836625" y="2151450"/>
            <a:ext cx="6837300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683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sr-Latn-R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Želi da zna zašto ne može da odabere usmerenje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sr-Latn-R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Potrebna joj je pomoć u donošenju izbora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sr-Latn-R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Pita se da li je medicina pravi izbor za nju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d0d5ace238_0_107"/>
          <p:cNvSpPr txBox="1"/>
          <p:nvPr/>
        </p:nvSpPr>
        <p:spPr>
          <a:xfrm>
            <a:off x="836625" y="1002300"/>
            <a:ext cx="80712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Ciljevi savetovanja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gd0d5ace238_0_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0825" y="2094875"/>
            <a:ext cx="3484125" cy="30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0d5ace238_0_77"/>
          <p:cNvSpPr txBox="1">
            <a:spLocks noGrp="1"/>
          </p:cNvSpPr>
          <p:nvPr>
            <p:ph type="title"/>
          </p:nvPr>
        </p:nvSpPr>
        <p:spPr>
          <a:xfrm>
            <a:off x="836613" y="359695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it-IT" sz="402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CCI </a:t>
            </a:r>
            <a:r>
              <a:rPr lang="sr-Latn-RS" sz="402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primer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d0d5ace238_0_7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173" name="Google Shape;173;gd0d5ace238_0_77"/>
          <p:cNvSpPr txBox="1"/>
          <p:nvPr/>
        </p:nvSpPr>
        <p:spPr>
          <a:xfrm>
            <a:off x="836613" y="2303857"/>
            <a:ext cx="10515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4" name="Google Shape;174;gd0d5ace238_0_77"/>
          <p:cNvGraphicFramePr/>
          <p:nvPr>
            <p:extLst>
              <p:ext uri="{D42A27DB-BD31-4B8C-83A1-F6EECF244321}">
                <p14:modId xmlns:p14="http://schemas.microsoft.com/office/powerpoint/2010/main" val="2419931886"/>
              </p:ext>
            </p:extLst>
          </p:nvPr>
        </p:nvGraphicFramePr>
        <p:xfrm>
          <a:off x="535000" y="1760425"/>
          <a:ext cx="11168300" cy="4251870"/>
        </p:xfrm>
        <a:graphic>
          <a:graphicData uri="http://schemas.openxmlformats.org/drawingml/2006/table">
            <a:tbl>
              <a:tblPr>
                <a:noFill/>
                <a:tableStyleId>{8350B636-1740-448E-8A5D-C0762F54CFA4}</a:tableStyleId>
              </a:tblPr>
              <a:tblGrid>
                <a:gridCol w="2144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24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0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CCI t</a:t>
                      </a:r>
                      <a:r>
                        <a:rPr lang="sr-Latn-RS" sz="20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ema</a:t>
                      </a:r>
                      <a:endParaRPr sz="20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Odgovor</a:t>
                      </a:r>
                      <a:endParaRPr sz="20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94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Uzori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dirty="0"/>
                        <a:t>1.</a:t>
                      </a:r>
                      <a:r>
                        <a:rPr lang="it-IT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sr-Latn-RS" sz="2000" i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Eni</a:t>
                      </a:r>
                      <a:r>
                        <a:rPr lang="sr-Latn-RS" sz="20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iz Zelenih Zabata</a:t>
                      </a:r>
                      <a:r>
                        <a:rPr lang="it-IT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r>
                        <a:rPr lang="sr-Latn-RS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imala</a:t>
                      </a:r>
                      <a:r>
                        <a:rPr lang="sr-Latn-RS" sz="20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je duha</a:t>
                      </a:r>
                      <a:r>
                        <a:rPr lang="it-IT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sr-Latn-RS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postavljala ciljeve i ostvarivala</a:t>
                      </a:r>
                      <a:r>
                        <a:rPr lang="sr-Latn-RS" sz="20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ih</a:t>
                      </a:r>
                      <a:r>
                        <a:rPr lang="it-IT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sr-Latn-RS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radila je ono što je</a:t>
                      </a:r>
                      <a:r>
                        <a:rPr lang="sr-Latn-RS" sz="20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želela, imala je integritet i zabavljala se.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dirty="0"/>
                        <a:t>2.</a:t>
                      </a:r>
                      <a:r>
                        <a:rPr lang="sr-Latn-RS" sz="2000" baseline="0" dirty="0">
                          <a:latin typeface="Calibri"/>
                          <a:cs typeface="Calibri"/>
                          <a:sym typeface="Calibri"/>
                        </a:rPr>
                        <a:t> Heroina u knjizi</a:t>
                      </a:r>
                      <a:r>
                        <a:rPr lang="it-IT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sr-Latn-RS" sz="20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Nabor u vremenu</a:t>
                      </a:r>
                      <a:r>
                        <a:rPr lang="it-IT" sz="20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r>
                        <a:rPr lang="sr-Latn-RS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vodila je prijatelje u </a:t>
                      </a:r>
                      <a:r>
                        <a:rPr lang="sr-Latn-RS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borbu </a:t>
                      </a:r>
                      <a:r>
                        <a:rPr lang="sr-Latn-RS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protiv stvorenja koja su želela da ih</a:t>
                      </a:r>
                      <a:r>
                        <a:rPr lang="sr-Latn-RS" sz="20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kontrolišu</a:t>
                      </a:r>
                      <a:r>
                        <a:rPr lang="it-IT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sr-Latn-RS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Smislila je kako</a:t>
                      </a:r>
                      <a:r>
                        <a:rPr lang="sr-Latn-RS" sz="20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da se drže jedni drugih i izbore sa stvorenjima.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dirty="0"/>
                        <a:t>3</a:t>
                      </a:r>
                      <a:r>
                        <a:rPr lang="it-IT" sz="2000" dirty="0" smtClean="0"/>
                        <a:t>.</a:t>
                      </a:r>
                      <a:r>
                        <a:rPr lang="sr-Latn-RS" sz="2000" dirty="0" smtClean="0"/>
                        <a:t> </a:t>
                      </a:r>
                      <a:r>
                        <a:rPr lang="it-IT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Laura</a:t>
                      </a:r>
                      <a:r>
                        <a:rPr lang="it-IT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sr-Latn-RS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 knjizi </a:t>
                      </a:r>
                      <a:r>
                        <a:rPr lang="sr-Latn-RS" sz="20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Mala kuća u preriji</a:t>
                      </a:r>
                      <a:r>
                        <a:rPr lang="it-IT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r>
                        <a:rPr lang="sr-Latn-RS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imala</a:t>
                      </a:r>
                      <a:r>
                        <a:rPr lang="sr-Latn-RS" sz="20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je neobične ideje šta da radi, i uživala u takmičenju i pobeđivanju drugih.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390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r-Latn-RS" sz="20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Magazini, veb-sajtovi, televizijske emisije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Vogue </a:t>
                      </a:r>
                      <a:r>
                        <a:rPr lang="sr-Latn-RS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jer se</a:t>
                      </a:r>
                      <a:r>
                        <a:rPr lang="sr-Latn-RS" sz="20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bavi modom.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BusinessWeek: </a:t>
                      </a:r>
                      <a:r>
                        <a:rPr lang="sr-Latn-RS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jer sadrži</a:t>
                      </a:r>
                      <a:r>
                        <a:rPr lang="sr-Latn-RS" sz="20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oglase.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Details: </a:t>
                      </a:r>
                      <a:r>
                        <a:rPr lang="sr-Latn-RS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 odeći za muškarce.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Laverne and Shirley</a:t>
                      </a:r>
                      <a:r>
                        <a:rPr lang="it-IT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r>
                        <a:rPr lang="sr-Latn-RS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čine neobične stvari</a:t>
                      </a:r>
                      <a:r>
                        <a:rPr lang="sr-Latn-RS" sz="20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ali ne upadaju u nevolje.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5" name="Google Shape;175;gd0d5ace238_0_77"/>
          <p:cNvSpPr txBox="1"/>
          <p:nvPr/>
        </p:nvSpPr>
        <p:spPr>
          <a:xfrm>
            <a:off x="836625" y="1002300"/>
            <a:ext cx="80712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CCI </a:t>
            </a:r>
            <a:r>
              <a:rPr lang="sr-Latn-RS" sz="2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odgovori</a:t>
            </a:r>
            <a:r>
              <a:rPr lang="it-IT" sz="2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(1/2)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906</Words>
  <Application>Microsoft Office PowerPoint</Application>
  <PresentationFormat>Widescreen</PresentationFormat>
  <Paragraphs>103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Open Sans Light</vt:lpstr>
      <vt:lpstr>Trebuchet MS</vt:lpstr>
      <vt:lpstr>Arial</vt:lpstr>
      <vt:lpstr>Open Sans</vt:lpstr>
      <vt:lpstr>Open Sans ExtraBold</vt:lpstr>
      <vt:lpstr>Calibri</vt:lpstr>
      <vt:lpstr>Segoe UI</vt:lpstr>
      <vt:lpstr>„Office“ tema</vt:lpstr>
      <vt:lpstr>Intervju karijerne konstrukcije</vt:lpstr>
      <vt:lpstr>Ciljevi prezentacije</vt:lpstr>
      <vt:lpstr>Uvod</vt:lpstr>
      <vt:lpstr>  Koje su teme u okviru intervjua?</vt:lpstr>
      <vt:lpstr>PowerPoint Presentation</vt:lpstr>
      <vt:lpstr>Primer intervjua</vt:lpstr>
      <vt:lpstr>CCI primer</vt:lpstr>
      <vt:lpstr>CCI primer</vt:lpstr>
      <vt:lpstr>CCI primer</vt:lpstr>
      <vt:lpstr>CCI primer</vt:lpstr>
      <vt:lpstr>Studija slučaja (1/3)</vt:lpstr>
      <vt:lpstr>Studija slučaja(2/3)</vt:lpstr>
      <vt:lpstr>Studija slučaja (3/3)</vt:lpstr>
      <vt:lpstr>Neke od referenci</vt:lpstr>
      <vt:lpstr>Pitanja za sumiranje</vt:lpstr>
      <vt:lpstr>Pitanja?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Construction Interview</dc:title>
  <dc:creator>Zuanetti Alessandra</dc:creator>
  <cp:lastModifiedBy>Microsoft account</cp:lastModifiedBy>
  <cp:revision>8</cp:revision>
  <dcterms:created xsi:type="dcterms:W3CDTF">2021-03-08T16:44:41Z</dcterms:created>
  <dcterms:modified xsi:type="dcterms:W3CDTF">2022-03-13T13:45:52Z</dcterms:modified>
</cp:coreProperties>
</file>