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Open Sans ExtraBold" panose="020B0906030804020204" pitchFamily="34" charset="0"/>
      <p:bold r:id="rId46"/>
      <p:boldItalic r:id="rId47"/>
    </p:embeddedFont>
    <p:embeddedFont>
      <p:font typeface="Open Sans Light" panose="020B0306030504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jGapquJOZJWnrI23v0gCe5xLBB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D4709B-BE0B-4021-A3F6-3F68F091EC22}">
  <a:tblStyle styleId="{12D4709B-BE0B-4021-A3F6-3F68F091EC22}" styleName="Table_0">
    <a:wholeTbl>
      <a:tcTxStyle b="off" i="off">
        <a:font>
          <a:latin typeface="Open Sans Light"/>
          <a:ea typeface="Open Sans Light"/>
          <a:cs typeface="Open Sans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8E7"/>
          </a:solidFill>
        </a:fill>
      </a:tcStyle>
    </a:wholeTbl>
    <a:band1H>
      <a:tcTxStyle/>
      <a:tcStyle>
        <a:tcBdr/>
        <a:fill>
          <a:solidFill>
            <a:srgbClr val="F6CE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6CE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11" autoAdjust="0"/>
  </p:normalViewPr>
  <p:slideViewPr>
    <p:cSldViewPr snapToGrid="0">
      <p:cViewPr varScale="1">
        <p:scale>
          <a:sx n="47" d="100"/>
          <a:sy n="47" d="100"/>
        </p:scale>
        <p:origin x="13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trategy/priorities-2019-2024/new-push-european-democracy/impact-demographic-change-europe_e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</a:t>
            </a:r>
            <a:r>
              <a:rPr lang="en-US" b="1"/>
              <a:t>nel</a:t>
            </a:r>
            <a:r>
              <a:rPr lang="en-US"/>
              <a:t> mondo del lavoro”</a:t>
            </a: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Tristram</a:t>
            </a:r>
            <a:endParaRPr dirty="0"/>
          </a:p>
        </p:txBody>
      </p:sp>
      <p:sp>
        <p:nvSpPr>
          <p:cNvPr id="202" name="Google Shape;20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https://www.bbc.com/news/world-us-canada-42170100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https://www.zdnet.com/article/robots-will-take-50-million-jobs-in-the-next-decade-these-are-the-skills-youll-need-to-stay-employed/</a:t>
            </a:r>
            <a:endParaRPr/>
          </a:p>
        </p:txBody>
      </p:sp>
      <p:sp>
        <p:nvSpPr>
          <p:cNvPr id="272" name="Google Shape;27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None/>
            </a:pPr>
            <a:endParaRPr sz="900" dirty="0"/>
          </a:p>
        </p:txBody>
      </p:sp>
      <p:sp>
        <p:nvSpPr>
          <p:cNvPr id="297" name="Google Shape;29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https://ec.europa.eu/info/sites/info/files/green_paper_ageing_factsheet_en_2.pdf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https://ec.europa.eu/info/strategy/priorities-2019-2024/new-push-european-democracy/impact-demographic-change-europe_en</a:t>
            </a:r>
            <a:endParaRPr dirty="0"/>
          </a:p>
        </p:txBody>
      </p:sp>
      <p:sp>
        <p:nvSpPr>
          <p:cNvPr id="372" name="Google Shape;37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3" name="Google Shape;43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1" name="Google Shape;44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4" name="Google Shape;49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  <p:sp>
        <p:nvSpPr>
          <p:cNvPr id="527" name="Google Shape;52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dirty="0"/>
          </a:p>
        </p:txBody>
      </p:sp>
      <p:sp>
        <p:nvSpPr>
          <p:cNvPr id="589" name="Google Shape;58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601" name="Google Shape;60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2" name="Google Shape;602;p33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</a:t>
            </a:r>
            <a:endParaRPr dirty="0"/>
          </a:p>
        </p:txBody>
      </p:sp>
      <p:sp>
        <p:nvSpPr>
          <p:cNvPr id="172" name="Google Shape;17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7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7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7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8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1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2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45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5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3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F289qpeZDg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hyperlink" Target="https://sagepub.com/journals-permission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agepub.com/journals-permission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872272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ExtraBold"/>
              <a:buNone/>
            </a:pPr>
            <a:r>
              <a:rPr lang="it-IT" dirty="0"/>
              <a:t>Panoramica dei cambiamenti nel mondo del lavoro</a:t>
            </a:r>
          </a:p>
        </p:txBody>
      </p:sp>
      <p:sp>
        <p:nvSpPr>
          <p:cNvPr id="97" name="Google Shape;97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974876" y="3780971"/>
            <a:ext cx="4013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Aleksandra Djurovic</a:t>
            </a:r>
            <a:endParaRPr sz="2400" b="1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Jelena Manic Radoicic</a:t>
            </a:r>
            <a:endParaRPr sz="2400" b="1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ACB83-6F69-3B02-B471-0A443EE562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77" y="5618575"/>
            <a:ext cx="896520" cy="315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4E408-C064-2A90-3A76-997837E4BD6D}"/>
              </a:ext>
            </a:extLst>
          </p:cNvPr>
          <p:cNvSpPr txBox="1"/>
          <p:nvPr/>
        </p:nvSpPr>
        <p:spPr>
          <a:xfrm>
            <a:off x="4522075" y="5933757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title"/>
          </p:nvPr>
        </p:nvSpPr>
        <p:spPr>
          <a:xfrm>
            <a:off x="936853" y="1347216"/>
            <a:ext cx="10641399" cy="149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n-US"/>
              <a:t>In questa sessione esamineremo alcuni dei cambiamenti e il loro potenziale </a:t>
            </a:r>
            <a:r>
              <a:rPr lang="en-US">
                <a:solidFill>
                  <a:srgbClr val="FF7F2A"/>
                </a:solidFill>
              </a:rPr>
              <a:t>impatto sul numero e sulla qualità dei posti di lavoro</a:t>
            </a:r>
            <a:r>
              <a:rPr lang="en-US"/>
              <a:t>...</a:t>
            </a:r>
            <a:endParaRPr/>
          </a:p>
        </p:txBody>
      </p:sp>
      <p:grpSp>
        <p:nvGrpSpPr>
          <p:cNvPr id="205" name="Google Shape;205;p10"/>
          <p:cNvGrpSpPr/>
          <p:nvPr/>
        </p:nvGrpSpPr>
        <p:grpSpPr>
          <a:xfrm>
            <a:off x="1029775" y="3202409"/>
            <a:ext cx="9708586" cy="2189906"/>
            <a:chOff x="5837" y="916409"/>
            <a:chExt cx="9708586" cy="2189906"/>
          </a:xfrm>
        </p:grpSpPr>
        <p:sp>
          <p:nvSpPr>
            <p:cNvPr id="206" name="Google Shape;206;p10"/>
            <p:cNvSpPr/>
            <p:nvPr/>
          </p:nvSpPr>
          <p:spPr>
            <a:xfrm>
              <a:off x="5837" y="916409"/>
              <a:ext cx="1824922" cy="218990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0"/>
            <p:cNvSpPr txBox="1"/>
            <p:nvPr/>
          </p:nvSpPr>
          <p:spPr>
            <a:xfrm>
              <a:off x="5837" y="1792371"/>
              <a:ext cx="1824922" cy="1313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250" tIns="0" rIns="1802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 ExtraBold"/>
                <a:buNone/>
              </a:pPr>
              <a:r>
                <a:rPr lang="en-US" sz="1500" b="1" dirty="0" err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</a:t>
              </a:r>
              <a:r>
                <a:rPr lang="en-US" sz="1500" b="1" dirty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US" sz="1500" b="1" dirty="0" err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tecnologico</a:t>
              </a:r>
              <a:endParaRPr sz="15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5837" y="916409"/>
              <a:ext cx="1824922" cy="875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0"/>
            <p:cNvSpPr txBox="1"/>
            <p:nvPr/>
          </p:nvSpPr>
          <p:spPr>
            <a:xfrm>
              <a:off x="5837" y="916409"/>
              <a:ext cx="1824922" cy="875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250" tIns="165100" rIns="1802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pen Sans Light"/>
                <a:buNone/>
              </a:pPr>
              <a:r>
                <a:rPr lang="en-US" sz="35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01</a:t>
              </a: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1976753" y="916409"/>
              <a:ext cx="1824922" cy="2189906"/>
            </a:xfrm>
            <a:prstGeom prst="rect">
              <a:avLst/>
            </a:prstGeom>
            <a:solidFill>
              <a:srgbClr val="F59C34"/>
            </a:solidFill>
            <a:ln w="12700" cap="flat" cmpd="sng">
              <a:solidFill>
                <a:srgbClr val="F59C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 txBox="1"/>
            <p:nvPr/>
          </p:nvSpPr>
          <p:spPr>
            <a:xfrm>
              <a:off x="1976753" y="1792371"/>
              <a:ext cx="1824922" cy="1313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250" tIns="0" rIns="1802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 Light"/>
                <a:buNone/>
              </a:pPr>
              <a:r>
                <a:rPr lang="en-US" sz="15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 dei modelli demografici</a:t>
              </a:r>
              <a:endParaRPr sz="15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1976753" y="916409"/>
              <a:ext cx="1824922" cy="875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 txBox="1"/>
            <p:nvPr/>
          </p:nvSpPr>
          <p:spPr>
            <a:xfrm>
              <a:off x="1976753" y="916409"/>
              <a:ext cx="1824922" cy="875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250" tIns="165100" rIns="1802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pen Sans Light"/>
                <a:buNone/>
              </a:pPr>
              <a:r>
                <a:rPr lang="en-US" sz="35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02</a:t>
              </a: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947669" y="916409"/>
              <a:ext cx="1824922" cy="2189906"/>
            </a:xfrm>
            <a:prstGeom prst="rect">
              <a:avLst/>
            </a:prstGeom>
            <a:solidFill>
              <a:srgbClr val="EA7B25"/>
            </a:solidFill>
            <a:ln w="12700" cap="flat" cmpd="sng">
              <a:solidFill>
                <a:srgbClr val="EA7B2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 txBox="1"/>
            <p:nvPr/>
          </p:nvSpPr>
          <p:spPr>
            <a:xfrm>
              <a:off x="3947669" y="1792371"/>
              <a:ext cx="1824922" cy="1313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250" tIns="0" rIns="1802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 Light"/>
                <a:buNone/>
              </a:pPr>
              <a:r>
                <a:rPr lang="en-US" sz="15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Globalizzazione</a:t>
              </a:r>
              <a:endParaRPr sz="15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 ExtraBold"/>
                <a:buNone/>
              </a:pPr>
              <a:endParaRPr sz="15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947669" y="916409"/>
              <a:ext cx="1824922" cy="875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3947669" y="916409"/>
              <a:ext cx="1824922" cy="875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250" tIns="165100" rIns="1802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Open Sans Light"/>
                <a:buNone/>
              </a:pPr>
              <a:endParaRPr sz="35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5918585" y="916409"/>
              <a:ext cx="1824922" cy="2189906"/>
            </a:xfrm>
            <a:prstGeom prst="rect">
              <a:avLst/>
            </a:prstGeom>
            <a:solidFill>
              <a:srgbClr val="D55E1F"/>
            </a:solidFill>
            <a:ln w="12700" cap="flat" cmpd="sng">
              <a:solidFill>
                <a:srgbClr val="D55E1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0"/>
            <p:cNvSpPr txBox="1"/>
            <p:nvPr/>
          </p:nvSpPr>
          <p:spPr>
            <a:xfrm>
              <a:off x="5918585" y="1792371"/>
              <a:ext cx="1824922" cy="1313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250" tIns="0" rIns="180250" bIns="3302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 ExtraBold"/>
                <a:buNone/>
              </a:pPr>
              <a:r>
                <a:rPr lang="en-US" sz="15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 climatico</a:t>
              </a:r>
              <a:endParaRPr sz="15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 ExtraBold"/>
                <a:buNone/>
              </a:pPr>
              <a:endParaRPr sz="15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3973237" y="938938"/>
              <a:ext cx="1824922" cy="875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 txBox="1"/>
            <p:nvPr/>
          </p:nvSpPr>
          <p:spPr>
            <a:xfrm>
              <a:off x="3973237" y="938938"/>
              <a:ext cx="1824922" cy="875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250" tIns="165100" rIns="1802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pen Sans Light"/>
                <a:buNone/>
              </a:pPr>
              <a:r>
                <a:rPr lang="en-US" sz="35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03</a:t>
              </a: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7889501" y="916409"/>
              <a:ext cx="1824922" cy="2189906"/>
            </a:xfrm>
            <a:prstGeom prst="rect">
              <a:avLst/>
            </a:prstGeom>
            <a:solidFill>
              <a:srgbClr val="B54825"/>
            </a:solidFill>
            <a:ln w="12700" cap="flat" cmpd="sng">
              <a:solidFill>
                <a:srgbClr val="B5482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 txBox="1"/>
            <p:nvPr/>
          </p:nvSpPr>
          <p:spPr>
            <a:xfrm>
              <a:off x="7889501" y="1792371"/>
              <a:ext cx="1824922" cy="1313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250" tIns="0" rIns="1802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 ExtraBold"/>
                <a:buNone/>
              </a:pPr>
              <a:r>
                <a:rPr lang="en-US" sz="15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Pandemia di COVID-19 </a:t>
              </a:r>
              <a:endParaRPr sz="15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 ExtraBold"/>
                <a:buNone/>
              </a:pPr>
              <a:endParaRPr sz="15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5949755" y="938938"/>
              <a:ext cx="1824922" cy="875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 txBox="1"/>
            <p:nvPr/>
          </p:nvSpPr>
          <p:spPr>
            <a:xfrm>
              <a:off x="5949755" y="938938"/>
              <a:ext cx="1824922" cy="875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250" tIns="165100" rIns="1802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pen Sans Light"/>
                <a:buNone/>
              </a:pPr>
              <a:r>
                <a:rPr lang="en-US" sz="35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04</a:t>
              </a:r>
              <a:endParaRPr/>
            </a:p>
          </p:txBody>
        </p:sp>
      </p:grpSp>
      <p:sp>
        <p:nvSpPr>
          <p:cNvPr id="226" name="Google Shape;226;p10"/>
          <p:cNvSpPr/>
          <p:nvPr/>
        </p:nvSpPr>
        <p:spPr>
          <a:xfrm>
            <a:off x="8798609" y="3224935"/>
            <a:ext cx="1824922" cy="87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8938167" y="3224935"/>
            <a:ext cx="1685364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05</a:t>
            </a:r>
            <a:endParaRPr sz="41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3048" y="1236306"/>
            <a:ext cx="6445827" cy="429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6035962" y="2522635"/>
            <a:ext cx="5916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05</a:t>
            </a:r>
            <a:endParaRPr sz="16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36" name="Google Shape;236;p11"/>
          <p:cNvGrpSpPr/>
          <p:nvPr/>
        </p:nvGrpSpPr>
        <p:grpSpPr>
          <a:xfrm>
            <a:off x="5327074" y="397485"/>
            <a:ext cx="6587235" cy="1485842"/>
            <a:chOff x="3960" y="190656"/>
            <a:chExt cx="6587235" cy="1485842"/>
          </a:xfrm>
        </p:grpSpPr>
        <p:sp>
          <p:nvSpPr>
            <p:cNvPr id="237" name="Google Shape;237;p11"/>
            <p:cNvSpPr/>
            <p:nvPr/>
          </p:nvSpPr>
          <p:spPr>
            <a:xfrm>
              <a:off x="3960" y="190656"/>
              <a:ext cx="1238202" cy="148584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 txBox="1"/>
            <p:nvPr/>
          </p:nvSpPr>
          <p:spPr>
            <a:xfrm>
              <a:off x="3960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 dirty="0" err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</a:t>
              </a:r>
              <a:r>
                <a:rPr lang="en-US" sz="1100" b="1" dirty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US" sz="1100" b="1" dirty="0" err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tecnologico</a:t>
              </a:r>
              <a:endParaRPr sz="11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960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 txBox="1"/>
            <p:nvPr/>
          </p:nvSpPr>
          <p:spPr>
            <a:xfrm>
              <a:off x="3960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01</a:t>
              </a: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1341219" y="190656"/>
              <a:ext cx="1238202" cy="1485842"/>
            </a:xfrm>
            <a:prstGeom prst="rect">
              <a:avLst/>
            </a:prstGeom>
            <a:solidFill>
              <a:srgbClr val="F59C34"/>
            </a:solidFill>
            <a:ln w="12700" cap="flat" cmpd="sng">
              <a:solidFill>
                <a:srgbClr val="F59C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 txBox="1"/>
            <p:nvPr/>
          </p:nvSpPr>
          <p:spPr>
            <a:xfrm>
              <a:off x="1341219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Light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 dei modelli demografici</a:t>
              </a:r>
              <a:endParaRPr sz="11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1341219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 txBox="1"/>
            <p:nvPr/>
          </p:nvSpPr>
          <p:spPr>
            <a:xfrm>
              <a:off x="1341219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02</a:t>
              </a: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2678477" y="190656"/>
              <a:ext cx="1238202" cy="1485842"/>
            </a:xfrm>
            <a:prstGeom prst="rect">
              <a:avLst/>
            </a:prstGeom>
            <a:solidFill>
              <a:srgbClr val="EA7B25"/>
            </a:solidFill>
            <a:ln w="12700" cap="flat" cmpd="sng">
              <a:solidFill>
                <a:srgbClr val="EA7B2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 txBox="1"/>
            <p:nvPr/>
          </p:nvSpPr>
          <p:spPr>
            <a:xfrm>
              <a:off x="2678477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Light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Globalizzazione</a:t>
              </a: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2678477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 txBox="1"/>
            <p:nvPr/>
          </p:nvSpPr>
          <p:spPr>
            <a:xfrm>
              <a:off x="2678477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None/>
              </a:pPr>
              <a:endParaRPr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4015735" y="190656"/>
              <a:ext cx="1238202" cy="1485842"/>
            </a:xfrm>
            <a:prstGeom prst="rect">
              <a:avLst/>
            </a:prstGeom>
            <a:solidFill>
              <a:srgbClr val="D55E1F"/>
            </a:solidFill>
            <a:ln w="12700" cap="flat" cmpd="sng">
              <a:solidFill>
                <a:srgbClr val="D55E1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 txBox="1"/>
            <p:nvPr/>
          </p:nvSpPr>
          <p:spPr>
            <a:xfrm>
              <a:off x="4015735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 climatico</a:t>
              </a: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269582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 txBox="1"/>
            <p:nvPr/>
          </p:nvSpPr>
          <p:spPr>
            <a:xfrm>
              <a:off x="269582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03</a:t>
              </a: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5352993" y="190656"/>
              <a:ext cx="1238202" cy="1485842"/>
            </a:xfrm>
            <a:prstGeom prst="rect">
              <a:avLst/>
            </a:prstGeom>
            <a:solidFill>
              <a:srgbClr val="B54825"/>
            </a:solidFill>
            <a:ln w="12700" cap="flat" cmpd="sng">
              <a:solidFill>
                <a:srgbClr val="B5482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 txBox="1"/>
            <p:nvPr/>
          </p:nvSpPr>
          <p:spPr>
            <a:xfrm>
              <a:off x="5352993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Pandemia di COVID-19 </a:t>
              </a:r>
              <a:endPara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403688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 txBox="1"/>
            <p:nvPr/>
          </p:nvSpPr>
          <p:spPr>
            <a:xfrm>
              <a:off x="403688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04</a:t>
              </a:r>
              <a:endParaRPr/>
            </a:p>
          </p:txBody>
        </p:sp>
      </p:grpSp>
      <p:sp>
        <p:nvSpPr>
          <p:cNvPr id="257" name="Google Shape;257;p11"/>
          <p:cNvSpPr/>
          <p:nvPr/>
        </p:nvSpPr>
        <p:spPr>
          <a:xfrm>
            <a:off x="4856018" y="106933"/>
            <a:ext cx="2022763" cy="1995055"/>
          </a:xfrm>
          <a:prstGeom prst="ellipse">
            <a:avLst/>
          </a:prstGeom>
          <a:noFill/>
          <a:ln w="28575" cap="flat" cmpd="sng">
            <a:solidFill>
              <a:srgbClr val="A937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"/>
          <p:cNvSpPr txBox="1">
            <a:spLocks noGrp="1"/>
          </p:cNvSpPr>
          <p:nvPr>
            <p:ph type="title"/>
          </p:nvPr>
        </p:nvSpPr>
        <p:spPr>
          <a:xfrm>
            <a:off x="836612" y="819362"/>
            <a:ext cx="10929817" cy="81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</a:pPr>
            <a:r>
              <a:rPr lang="en-US" sz="3600"/>
              <a:t>I progressi tecnologici consentono di automatizzare un numero crescente di attività...</a:t>
            </a:r>
            <a:endParaRPr sz="3600"/>
          </a:p>
        </p:txBody>
      </p:sp>
      <p:sp>
        <p:nvSpPr>
          <p:cNvPr id="264" name="Google Shape;264;p12"/>
          <p:cNvSpPr txBox="1">
            <a:spLocks noGrp="1"/>
          </p:cNvSpPr>
          <p:nvPr>
            <p:ph type="body" idx="1"/>
          </p:nvPr>
        </p:nvSpPr>
        <p:spPr>
          <a:xfrm>
            <a:off x="1523279" y="4912659"/>
            <a:ext cx="3953885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</a:pPr>
            <a:r>
              <a:rPr lang="en-US" sz="1100" b="0"/>
              <a:t>https://sites.google.com/a/nexgenacademy.com/more-than-laissez-faire/workers-unions/workers-unions-photos</a:t>
            </a:r>
            <a:endParaRPr/>
          </a:p>
        </p:txBody>
      </p:sp>
      <p:pic>
        <p:nvPicPr>
          <p:cNvPr id="265" name="Google Shape;265;p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279" y="2734119"/>
            <a:ext cx="3536505" cy="21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>
            <a:spLocks noGrp="1"/>
          </p:cNvSpPr>
          <p:nvPr>
            <p:ph type="body" idx="3"/>
          </p:nvPr>
        </p:nvSpPr>
        <p:spPr>
          <a:xfrm>
            <a:off x="6522441" y="4758068"/>
            <a:ext cx="4735945" cy="45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</a:pPr>
            <a:r>
              <a:rPr lang="en-US" sz="1100" b="0"/>
              <a:t>https://www.automate.org/blogs/fashionable-robots-automation-in-clothing-factories</a:t>
            </a:r>
            <a:endParaRPr/>
          </a:p>
        </p:txBody>
      </p:sp>
      <p:pic>
        <p:nvPicPr>
          <p:cNvPr id="267" name="Google Shape;267;p12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522441" y="2733344"/>
            <a:ext cx="3447775" cy="21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1546" y="2410604"/>
            <a:ext cx="6080872" cy="82332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3"/>
          <p:cNvSpPr/>
          <p:nvPr/>
        </p:nvSpPr>
        <p:spPr>
          <a:xfrm>
            <a:off x="5670558" y="3208383"/>
            <a:ext cx="26597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ABC News, 26/06/2019</a:t>
            </a:r>
            <a:endParaRPr/>
          </a:p>
        </p:txBody>
      </p:sp>
      <p:pic>
        <p:nvPicPr>
          <p:cNvPr id="276" name="Google Shape;27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921" y="3713480"/>
            <a:ext cx="7525112" cy="148693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3"/>
          <p:cNvSpPr/>
          <p:nvPr/>
        </p:nvSpPr>
        <p:spPr>
          <a:xfrm>
            <a:off x="453921" y="5200418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ZDNet, 13/07/2020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/>
          </p:nvPr>
        </p:nvSpPr>
        <p:spPr>
          <a:xfrm>
            <a:off x="838200" y="489749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3D0C"/>
              </a:buClr>
              <a:buSzPct val="100000"/>
              <a:buFont typeface="Open Sans ExtraBold"/>
              <a:buNone/>
            </a:pPr>
            <a:r>
              <a:rPr lang="en-US">
                <a:solidFill>
                  <a:srgbClr val="B23D0C"/>
                </a:solidFill>
              </a:rPr>
              <a:t>L'impatto dell'automazione sul mondo del lavoro nelle prime pagine</a:t>
            </a:r>
            <a:endParaRPr>
              <a:solidFill>
                <a:srgbClr val="B23D0C"/>
              </a:solidFill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110" y="1728104"/>
            <a:ext cx="5617509" cy="73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3"/>
          <p:cNvSpPr/>
          <p:nvPr/>
        </p:nvSpPr>
        <p:spPr>
          <a:xfrm>
            <a:off x="183110" y="2494860"/>
            <a:ext cx="19244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BBC, 29/11/2017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1" name="Google Shape;281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87" name="Google Shape;287;p14"/>
          <p:cNvSpPr txBox="1"/>
          <p:nvPr/>
        </p:nvSpPr>
        <p:spPr>
          <a:xfrm>
            <a:off x="337457" y="1325880"/>
            <a:ext cx="3395448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Open Sans ExtraBold"/>
              <a:buNone/>
            </a:pPr>
            <a:r>
              <a:rPr lang="en-US" sz="2000">
                <a:solidFill>
                  <a:srgbClr val="0C0C0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Una recente indagine Eurobarometro (2017) avanza preoccupazioni sul fatto che l’utilizzo di robot e dell'intelligenza artificiale porti alla perdita di posti di lavoro</a:t>
            </a:r>
            <a:endParaRPr sz="2000">
              <a:solidFill>
                <a:srgbClr val="0C0C0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88" name="Google Shape;288;p14"/>
          <p:cNvCxnSpPr/>
          <p:nvPr/>
        </p:nvCxnSpPr>
        <p:spPr>
          <a:xfrm>
            <a:off x="4059935" y="1836869"/>
            <a:ext cx="0" cy="3184263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14"/>
          <p:cNvSpPr txBox="1"/>
          <p:nvPr/>
        </p:nvSpPr>
        <p:spPr>
          <a:xfrm>
            <a:off x="4386966" y="1836869"/>
            <a:ext cx="6605331" cy="460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Il</a:t>
            </a:r>
            <a:r>
              <a:rPr lang="en-US" sz="2800" b="1" i="0" dirty="0">
                <a:solidFill>
                  <a:srgbClr val="FF7F2A"/>
                </a:solidFill>
                <a:latin typeface="Open Sans"/>
                <a:ea typeface="Open Sans"/>
                <a:cs typeface="Open Sans"/>
                <a:sym typeface="Open Sans"/>
              </a:rPr>
              <a:t> 74%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degli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intervistati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concorda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sul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fatto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causa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dell'uso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 robot e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dell’intelligenza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artificiale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scompariranno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più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posti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lavoro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quanti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ne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verranno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creati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nuovi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1" i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Il </a:t>
            </a:r>
            <a:r>
              <a:rPr lang="en-US" sz="2800" b="1" i="0" dirty="0">
                <a:solidFill>
                  <a:srgbClr val="FF7F2A"/>
                </a:solidFill>
                <a:latin typeface="Open Sans"/>
                <a:ea typeface="Open Sans"/>
                <a:cs typeface="Open Sans"/>
                <a:sym typeface="Open Sans"/>
              </a:rPr>
              <a:t>72%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concorda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robot e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l'intelligenza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artificiale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rubano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il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lavoro</a:t>
            </a:r>
            <a:r>
              <a:rPr lang="en-US" sz="2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alle </a:t>
            </a:r>
            <a:r>
              <a:rPr lang="en-US" sz="2200" b="1" i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persone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1" i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1" i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4424170" y="5298715"/>
            <a:ext cx="4127500" cy="147637"/>
          </a:xfrm>
          <a:prstGeom prst="rect">
            <a:avLst/>
          </a:prstGeom>
          <a:solidFill>
            <a:srgbClr val="FFE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4424170" y="5298715"/>
            <a:ext cx="3132569" cy="147637"/>
          </a:xfrm>
          <a:prstGeom prst="rect">
            <a:avLst/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F2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2" name="Google Shape;292;p14"/>
          <p:cNvSpPr/>
          <p:nvPr/>
        </p:nvSpPr>
        <p:spPr>
          <a:xfrm>
            <a:off x="4386966" y="3992165"/>
            <a:ext cx="4127500" cy="147637"/>
          </a:xfrm>
          <a:prstGeom prst="rect">
            <a:avLst/>
          </a:prstGeom>
          <a:solidFill>
            <a:srgbClr val="FFE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4386966" y="3992164"/>
            <a:ext cx="3247410" cy="147638"/>
          </a:xfrm>
          <a:prstGeom prst="rect">
            <a:avLst/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F2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en-US">
                <a:solidFill>
                  <a:schemeClr val="lt1"/>
                </a:solidFill>
              </a:rPr>
              <a:t>The two volumes</a:t>
            </a:r>
            <a:endParaRPr/>
          </a:p>
        </p:txBody>
      </p:sp>
      <p:grpSp>
        <p:nvGrpSpPr>
          <p:cNvPr id="300" name="Google Shape;300;p15"/>
          <p:cNvGrpSpPr/>
          <p:nvPr/>
        </p:nvGrpSpPr>
        <p:grpSpPr>
          <a:xfrm>
            <a:off x="672923" y="1947168"/>
            <a:ext cx="11146542" cy="3622419"/>
            <a:chOff x="0" y="389301"/>
            <a:chExt cx="11146542" cy="3622419"/>
          </a:xfrm>
        </p:grpSpPr>
        <p:cxnSp>
          <p:nvCxnSpPr>
            <p:cNvPr id="301" name="Google Shape;301;p15"/>
            <p:cNvCxnSpPr/>
            <p:nvPr/>
          </p:nvCxnSpPr>
          <p:spPr>
            <a:xfrm>
              <a:off x="0" y="2228734"/>
              <a:ext cx="11146542" cy="0"/>
            </a:xfrm>
            <a:prstGeom prst="straightConnector1">
              <a:avLst/>
            </a:prstGeom>
            <a:solidFill>
              <a:srgbClr val="FFE7CE">
                <a:alpha val="89803"/>
              </a:srgbClr>
            </a:solidFill>
            <a:ln w="1905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triangle" w="lg" len="lg"/>
            </a:ln>
          </p:spPr>
        </p:cxnSp>
        <p:sp>
          <p:nvSpPr>
            <p:cNvPr id="302" name="Google Shape;302;p15"/>
            <p:cNvSpPr/>
            <p:nvPr/>
          </p:nvSpPr>
          <p:spPr>
            <a:xfrm rot="8100000">
              <a:off x="77415" y="513636"/>
              <a:ext cx="327798" cy="327798"/>
            </a:xfrm>
            <a:prstGeom prst="teardrop">
              <a:avLst>
                <a:gd name="adj" fmla="val 115000"/>
              </a:avLst>
            </a:prstGeom>
            <a:solidFill>
              <a:schemeClr val="lt1"/>
            </a:solidFill>
            <a:ln w="12700" cap="flat" cmpd="sng">
              <a:solidFill>
                <a:srgbClr val="E3A9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113830" y="550051"/>
              <a:ext cx="254967" cy="254967"/>
            </a:xfrm>
            <a:prstGeom prst="ellipse">
              <a:avLst/>
            </a:prstGeom>
            <a:solidFill>
              <a:srgbClr val="FFE7CE">
                <a:alpha val="89803"/>
              </a:srgb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530009" y="852878"/>
              <a:ext cx="4626567" cy="1319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 txBox="1"/>
            <p:nvPr/>
          </p:nvSpPr>
          <p:spPr>
            <a:xfrm>
              <a:off x="530009" y="852878"/>
              <a:ext cx="4626567" cy="1319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600" rIns="101600" bIns="1524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None/>
              </a:pPr>
              <a:r>
                <a:rPr lang="en-US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Il 47% delle persone impiegate negli Stati Uniti sta attualmente svolgendo lavori che potrebbero essere eseguiti da computer e algoritmi entro i prossimi 10-20 anni.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530009" y="389301"/>
              <a:ext cx="4626567" cy="463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 txBox="1"/>
            <p:nvPr/>
          </p:nvSpPr>
          <p:spPr>
            <a:xfrm>
              <a:off x="530009" y="389301"/>
              <a:ext cx="4626567" cy="463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1016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2013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None/>
              </a:pPr>
              <a:r>
                <a:rPr lang="en-US" sz="1600" b="1" i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Frey and Osborne</a:t>
              </a:r>
              <a:endParaRPr/>
            </a:p>
          </p:txBody>
        </p:sp>
        <p:cxnSp>
          <p:nvCxnSpPr>
            <p:cNvPr id="308" name="Google Shape;308;p15"/>
            <p:cNvCxnSpPr/>
            <p:nvPr/>
          </p:nvCxnSpPr>
          <p:spPr>
            <a:xfrm>
              <a:off x="241314" y="909323"/>
              <a:ext cx="0" cy="131941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9" name="Google Shape;309;p15"/>
            <p:cNvSpPr/>
            <p:nvPr/>
          </p:nvSpPr>
          <p:spPr>
            <a:xfrm>
              <a:off x="199592" y="2187012"/>
              <a:ext cx="83443" cy="83443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E3A9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 rot="-2700000">
              <a:off x="2854071" y="3616033"/>
              <a:ext cx="327798" cy="327798"/>
            </a:xfrm>
            <a:prstGeom prst="teardrop">
              <a:avLst>
                <a:gd name="adj" fmla="val 115000"/>
              </a:avLst>
            </a:prstGeom>
            <a:solidFill>
              <a:schemeClr val="lt1"/>
            </a:solidFill>
            <a:ln w="12700" cap="flat" cmpd="sng">
              <a:solidFill>
                <a:srgbClr val="E3A9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2890487" y="3652449"/>
              <a:ext cx="254967" cy="254967"/>
            </a:xfrm>
            <a:prstGeom prst="ellipse">
              <a:avLst/>
            </a:prstGeom>
            <a:solidFill>
              <a:srgbClr val="FFE7CE">
                <a:alpha val="89803"/>
              </a:srgb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3249759" y="2228734"/>
              <a:ext cx="4626567" cy="1319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 txBox="1"/>
            <p:nvPr/>
          </p:nvSpPr>
          <p:spPr>
            <a:xfrm>
              <a:off x="3249759" y="2228734"/>
              <a:ext cx="4626567" cy="1319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400" rIns="0" bIns="1016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None/>
              </a:pPr>
              <a:r>
                <a:rPr lang="en-US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Per l'Europa, nel suo insieme, la quota di posti di lavoro suscettibili di automazione varia tra il 45% e oltre il 60%.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3249759" y="3548144"/>
              <a:ext cx="4626567" cy="463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 txBox="1"/>
            <p:nvPr/>
          </p:nvSpPr>
          <p:spPr>
            <a:xfrm>
              <a:off x="3249759" y="3548144"/>
              <a:ext cx="4626567" cy="463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1016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None/>
              </a:pPr>
              <a:r>
                <a:rPr lang="en-US" sz="1600" b="1" i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Bowles</a:t>
              </a:r>
              <a:endParaRPr sz="160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2014</a:t>
              </a:r>
              <a:endParaRPr/>
            </a:p>
          </p:txBody>
        </p:sp>
        <p:cxnSp>
          <p:nvCxnSpPr>
            <p:cNvPr id="316" name="Google Shape;316;p15"/>
            <p:cNvCxnSpPr/>
            <p:nvPr/>
          </p:nvCxnSpPr>
          <p:spPr>
            <a:xfrm>
              <a:off x="3017970" y="2228734"/>
              <a:ext cx="0" cy="131941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7" name="Google Shape;317;p15"/>
            <p:cNvSpPr/>
            <p:nvPr/>
          </p:nvSpPr>
          <p:spPr>
            <a:xfrm>
              <a:off x="2976249" y="2187012"/>
              <a:ext cx="83443" cy="83443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E3A9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 rot="8100000">
              <a:off x="6080263" y="562134"/>
              <a:ext cx="327798" cy="327798"/>
            </a:xfrm>
            <a:prstGeom prst="teardrop">
              <a:avLst>
                <a:gd name="adj" fmla="val 115000"/>
              </a:avLst>
            </a:prstGeom>
            <a:solidFill>
              <a:schemeClr val="lt1"/>
            </a:solidFill>
            <a:ln w="12700" cap="flat" cmpd="sng">
              <a:solidFill>
                <a:srgbClr val="E3A9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116679" y="598549"/>
              <a:ext cx="254967" cy="254967"/>
            </a:xfrm>
            <a:prstGeom prst="ellipse">
              <a:avLst/>
            </a:prstGeom>
            <a:solidFill>
              <a:srgbClr val="FFE7CE">
                <a:alpha val="89803"/>
              </a:srgb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6545606" y="418610"/>
              <a:ext cx="4600936" cy="2894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545606" y="465714"/>
              <a:ext cx="4600936" cy="1016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 txBox="1"/>
            <p:nvPr/>
          </p:nvSpPr>
          <p:spPr>
            <a:xfrm>
              <a:off x="6545606" y="465714"/>
              <a:ext cx="4600936" cy="1016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1016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2016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None/>
              </a:pPr>
              <a:r>
                <a:rPr lang="en-US" sz="1600" b="1" i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Arntz, Gregory and Zierahn</a:t>
              </a:r>
              <a:endParaRPr sz="160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None/>
              </a:pPr>
              <a:r>
                <a:rPr lang="en-US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In media tra i paesi OCSE, il 9% dei posti di lavoro affronta un alto rischio di automazione, mentre per un altro 25% dei posti di lavoro tra il 50% e il 70% dei compiti potrebbe cambiare in modo significativo a causa dell'automazione.</a:t>
              </a:r>
              <a:endParaRPr sz="160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323" name="Google Shape;323;p15"/>
            <p:cNvCxnSpPr/>
            <p:nvPr/>
          </p:nvCxnSpPr>
          <p:spPr>
            <a:xfrm>
              <a:off x="6244570" y="961904"/>
              <a:ext cx="0" cy="1226299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4" name="Google Shape;324;p15"/>
            <p:cNvSpPr/>
            <p:nvPr/>
          </p:nvSpPr>
          <p:spPr>
            <a:xfrm flipH="1">
              <a:off x="6221625" y="2195981"/>
              <a:ext cx="45890" cy="77555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E3A9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26" name="Google Shape;326;p15"/>
          <p:cNvSpPr txBox="1"/>
          <p:nvPr/>
        </p:nvSpPr>
        <p:spPr>
          <a:xfrm>
            <a:off x="771299" y="656338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n-US" sz="4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Tuttavia, i risultati della ricerca sono disparati</a:t>
            </a:r>
            <a:endParaRPr sz="44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"/>
          <p:cNvSpPr txBox="1">
            <a:spLocks noGrp="1"/>
          </p:cNvSpPr>
          <p:nvPr>
            <p:ph type="title"/>
          </p:nvPr>
        </p:nvSpPr>
        <p:spPr>
          <a:xfrm>
            <a:off x="771299" y="656338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ExtraBold"/>
              <a:buNone/>
            </a:pPr>
            <a:r>
              <a:rPr lang="en-US"/>
              <a:t>Ci aspettiamo perdite di posti di lavoro a causa del cambiamento tecnologico?</a:t>
            </a:r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body" idx="2"/>
          </p:nvPr>
        </p:nvSpPr>
        <p:spPr>
          <a:xfrm>
            <a:off x="255756" y="1777983"/>
            <a:ext cx="11680488" cy="425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 ExtraBold"/>
              <a:buAutoNum type="arabicPeriod"/>
            </a:pPr>
            <a:r>
              <a:rPr lang="en-US"/>
              <a:t>I robot potrebbero non sostituire i lavori nel loro insieme, ma </a:t>
            </a:r>
            <a:r>
              <a:rPr lang="en-US">
                <a:solidFill>
                  <a:srgbClr val="FF7F2A"/>
                </a:solidFill>
              </a:rPr>
              <a:t>solo alcuni compiti </a:t>
            </a:r>
            <a:r>
              <a:rPr lang="en-US"/>
              <a:t>(soprattutto quelli di routine e manuali). Ciò potrebbe non portare a perdite di posti di lavoro a livello aggregato, ma a una ristrutturazione del contenuto dei compiti dei diversi lavori.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 ExtraBold"/>
              <a:buAutoNum type="arabicPeriod"/>
            </a:pPr>
            <a:r>
              <a:rPr lang="en-US"/>
              <a:t>I lavoratori possono </a:t>
            </a:r>
            <a:r>
              <a:rPr lang="en-US">
                <a:solidFill>
                  <a:srgbClr val="FF7F2A"/>
                </a:solidFill>
              </a:rPr>
              <a:t>adattarsi alla sfida dell'automazione cambiando attività</a:t>
            </a:r>
            <a:r>
              <a:rPr lang="en-US"/>
              <a:t>, prevenendo così la disoccupazione tecnologica.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 ExtraBold"/>
              <a:buAutoNum type="arabicPeriod"/>
            </a:pPr>
            <a:r>
              <a:rPr lang="en-US"/>
              <a:t>Molti degli studi esaminano la probabilità che un lavoro </a:t>
            </a:r>
            <a:r>
              <a:rPr lang="en-US">
                <a:solidFill>
                  <a:srgbClr val="FF7F2A"/>
                </a:solidFill>
              </a:rPr>
              <a:t>possa essere automatizzato</a:t>
            </a:r>
            <a:r>
              <a:rPr lang="en-US"/>
              <a:t>, non la probabilità che esso o le attività vengano automatizzate. L'implementazione di tecnologie innovative può comportare costi finanziari significativi.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 ExtraBold"/>
              <a:buAutoNum type="arabicPeriod"/>
            </a:pPr>
            <a:r>
              <a:rPr lang="en-US"/>
              <a:t>Il cambiamento tecnologico non si limita a distruggere posti di lavoro, ma ne </a:t>
            </a:r>
            <a:r>
              <a:rPr lang="en-US">
                <a:solidFill>
                  <a:srgbClr val="FF7F2A"/>
                </a:solidFill>
              </a:rPr>
              <a:t>genera anche di nuovi</a:t>
            </a:r>
            <a:r>
              <a:rPr lang="en-US"/>
              <a:t>. L'occupazione e gli investimenti nei robot potrebbero andare di pari passo, poiché entrambi potrebbero riflettere alcune variabili sottostanti come la resilienza, la competitività o la capacità innovativa di alcune industrie manifatturiere di alcuni paesi.</a:t>
            </a: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pen Sans ExtraBold"/>
              <a:buAutoNum type="arabicPeriod"/>
            </a:pPr>
            <a:r>
              <a:rPr lang="en-US"/>
              <a:t>Tuttavia, il cambiamento tecnologico </a:t>
            </a:r>
            <a:r>
              <a:rPr lang="en-US">
                <a:solidFill>
                  <a:srgbClr val="FF7F2A"/>
                </a:solidFill>
              </a:rPr>
              <a:t>non interesserà tutti gli individui allo stesso modo</a:t>
            </a:r>
            <a:r>
              <a:rPr lang="en-US"/>
              <a:t>, e per alcune persone il rischio di perdita del lavoro è alto così come il deterioramento della qualità del lavoro. In assenza di adeguate opportunità di acquisire nuove competenze rilevanti, molti di coloro che sono a rischio di perdita del lavoro possono essere costretti ad assumere lavori meno qualificati e meno retribuiti e ciò potrebbe anche dar luogo a forme di occupazione precarie in aumento insieme alla disoccupazione di lunga durata.</a:t>
            </a:r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35" name="Google Shape;335;p16"/>
          <p:cNvSpPr/>
          <p:nvPr/>
        </p:nvSpPr>
        <p:spPr>
          <a:xfrm>
            <a:off x="188448" y="1726969"/>
            <a:ext cx="448380" cy="416912"/>
          </a:xfrm>
          <a:prstGeom prst="ellipse">
            <a:avLst/>
          </a:prstGeom>
          <a:noFill/>
          <a:ln w="28575" cap="flat" cmpd="sng">
            <a:solidFill>
              <a:srgbClr val="FF7F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188448" y="2459184"/>
            <a:ext cx="448380" cy="416912"/>
          </a:xfrm>
          <a:prstGeom prst="ellipse">
            <a:avLst/>
          </a:prstGeom>
          <a:noFill/>
          <a:ln w="28575" cap="flat" cmpd="sng">
            <a:solidFill>
              <a:srgbClr val="FF7F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7" name="Google Shape;337;p16"/>
          <p:cNvSpPr/>
          <p:nvPr/>
        </p:nvSpPr>
        <p:spPr>
          <a:xfrm>
            <a:off x="188448" y="3012088"/>
            <a:ext cx="448380" cy="416912"/>
          </a:xfrm>
          <a:prstGeom prst="ellipse">
            <a:avLst/>
          </a:prstGeom>
          <a:noFill/>
          <a:ln w="28575" cap="flat" cmpd="sng">
            <a:solidFill>
              <a:srgbClr val="FF7F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8" name="Google Shape;338;p16"/>
          <p:cNvSpPr/>
          <p:nvPr/>
        </p:nvSpPr>
        <p:spPr>
          <a:xfrm>
            <a:off x="188448" y="3712893"/>
            <a:ext cx="448380" cy="416912"/>
          </a:xfrm>
          <a:prstGeom prst="ellipse">
            <a:avLst/>
          </a:prstGeom>
          <a:noFill/>
          <a:ln w="28575" cap="flat" cmpd="sng">
            <a:solidFill>
              <a:srgbClr val="FF7F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9" name="Google Shape;339;p16"/>
          <p:cNvSpPr/>
          <p:nvPr/>
        </p:nvSpPr>
        <p:spPr>
          <a:xfrm>
            <a:off x="188448" y="4664504"/>
            <a:ext cx="448380" cy="416912"/>
          </a:xfrm>
          <a:prstGeom prst="ellipse">
            <a:avLst/>
          </a:prstGeom>
          <a:noFill/>
          <a:ln w="28575" cap="flat" cmpd="sng">
            <a:solidFill>
              <a:srgbClr val="FF7F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3947" y="1126836"/>
            <a:ext cx="6445827" cy="42975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" name="Google Shape;345;p17"/>
          <p:cNvGrpSpPr/>
          <p:nvPr/>
        </p:nvGrpSpPr>
        <p:grpSpPr>
          <a:xfrm>
            <a:off x="5327074" y="397485"/>
            <a:ext cx="6587235" cy="1485842"/>
            <a:chOff x="3960" y="190656"/>
            <a:chExt cx="6587235" cy="1485842"/>
          </a:xfrm>
        </p:grpSpPr>
        <p:sp>
          <p:nvSpPr>
            <p:cNvPr id="346" name="Google Shape;346;p17"/>
            <p:cNvSpPr/>
            <p:nvPr/>
          </p:nvSpPr>
          <p:spPr>
            <a:xfrm>
              <a:off x="3960" y="190656"/>
              <a:ext cx="1238202" cy="148584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 txBox="1"/>
            <p:nvPr/>
          </p:nvSpPr>
          <p:spPr>
            <a:xfrm>
              <a:off x="3960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 dirty="0" err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</a:t>
              </a:r>
              <a:r>
                <a:rPr lang="en-US" sz="1100" b="1" dirty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US" sz="1100" b="1" dirty="0" err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tecnologico</a:t>
              </a:r>
              <a:endParaRPr sz="11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3960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 txBox="1"/>
            <p:nvPr/>
          </p:nvSpPr>
          <p:spPr>
            <a:xfrm>
              <a:off x="3960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01</a:t>
              </a: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1341219" y="190656"/>
              <a:ext cx="1238202" cy="1485842"/>
            </a:xfrm>
            <a:prstGeom prst="rect">
              <a:avLst/>
            </a:prstGeom>
            <a:solidFill>
              <a:srgbClr val="F59C34"/>
            </a:solidFill>
            <a:ln w="12700" cap="flat" cmpd="sng">
              <a:solidFill>
                <a:srgbClr val="F59C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 txBox="1"/>
            <p:nvPr/>
          </p:nvSpPr>
          <p:spPr>
            <a:xfrm>
              <a:off x="1341219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Light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 dei modelli demografici</a:t>
              </a:r>
              <a:endParaRPr sz="11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1341219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 txBox="1"/>
            <p:nvPr/>
          </p:nvSpPr>
          <p:spPr>
            <a:xfrm>
              <a:off x="1341219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02</a:t>
              </a: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678477" y="190656"/>
              <a:ext cx="1238202" cy="1485842"/>
            </a:xfrm>
            <a:prstGeom prst="rect">
              <a:avLst/>
            </a:prstGeom>
            <a:solidFill>
              <a:srgbClr val="EA7B25"/>
            </a:solidFill>
            <a:ln w="12700" cap="flat" cmpd="sng">
              <a:solidFill>
                <a:srgbClr val="EA7B2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 txBox="1"/>
            <p:nvPr/>
          </p:nvSpPr>
          <p:spPr>
            <a:xfrm>
              <a:off x="2678477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Light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Globalizzazione</a:t>
              </a: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2678477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 txBox="1"/>
            <p:nvPr/>
          </p:nvSpPr>
          <p:spPr>
            <a:xfrm>
              <a:off x="2678477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None/>
              </a:pPr>
              <a:endParaRPr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4015735" y="190656"/>
              <a:ext cx="1238202" cy="1485842"/>
            </a:xfrm>
            <a:prstGeom prst="rect">
              <a:avLst/>
            </a:prstGeom>
            <a:solidFill>
              <a:srgbClr val="D55E1F"/>
            </a:solidFill>
            <a:ln w="12700" cap="flat" cmpd="sng">
              <a:solidFill>
                <a:srgbClr val="D55E1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 txBox="1"/>
            <p:nvPr/>
          </p:nvSpPr>
          <p:spPr>
            <a:xfrm>
              <a:off x="4015735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 climatico</a:t>
              </a: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269582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 txBox="1"/>
            <p:nvPr/>
          </p:nvSpPr>
          <p:spPr>
            <a:xfrm>
              <a:off x="269582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03</a:t>
              </a: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5352993" y="190656"/>
              <a:ext cx="1238202" cy="1485842"/>
            </a:xfrm>
            <a:prstGeom prst="rect">
              <a:avLst/>
            </a:prstGeom>
            <a:solidFill>
              <a:srgbClr val="B54825"/>
            </a:solidFill>
            <a:ln w="12700" cap="flat" cmpd="sng">
              <a:solidFill>
                <a:srgbClr val="B5482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 txBox="1"/>
            <p:nvPr/>
          </p:nvSpPr>
          <p:spPr>
            <a:xfrm>
              <a:off x="5352993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Pandemia di COVID-19 </a:t>
              </a:r>
              <a:endPara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403688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 txBox="1"/>
            <p:nvPr/>
          </p:nvSpPr>
          <p:spPr>
            <a:xfrm>
              <a:off x="403688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04</a:t>
              </a:r>
              <a:endParaRPr/>
            </a:p>
          </p:txBody>
        </p:sp>
      </p:grpSp>
      <p:sp>
        <p:nvSpPr>
          <p:cNvPr id="366" name="Google Shape;366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67" name="Google Shape;367;p17"/>
          <p:cNvSpPr/>
          <p:nvPr/>
        </p:nvSpPr>
        <p:spPr>
          <a:xfrm>
            <a:off x="6231803" y="142879"/>
            <a:ext cx="2022763" cy="1995055"/>
          </a:xfrm>
          <a:prstGeom prst="ellipse">
            <a:avLst/>
          </a:prstGeom>
          <a:noFill/>
          <a:ln w="28575" cap="flat" cmpd="sng">
            <a:solidFill>
              <a:srgbClr val="A937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8" name="Google Shape;368;p17"/>
          <p:cNvSpPr txBox="1"/>
          <p:nvPr/>
        </p:nvSpPr>
        <p:spPr>
          <a:xfrm>
            <a:off x="10491421" y="460753"/>
            <a:ext cx="5916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05</a:t>
            </a:r>
            <a:endParaRPr sz="16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"/>
          <p:cNvSpPr txBox="1">
            <a:spLocks noGrp="1"/>
          </p:cNvSpPr>
          <p:nvPr>
            <p:ph type="title"/>
          </p:nvPr>
        </p:nvSpPr>
        <p:spPr>
          <a:xfrm>
            <a:off x="550285" y="5101659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ExtraBold"/>
              <a:buNone/>
            </a:pPr>
            <a:r>
              <a:rPr lang="en-US" sz="1200">
                <a:solidFill>
                  <a:schemeClr val="dk1"/>
                </a:solidFill>
              </a:rPr>
              <a:t>https://ec.europa.eu/info/sites/info/files/green_paper_ageing_factsheet_en_2.pdf</a:t>
            </a:r>
            <a:endParaRPr/>
          </a:p>
        </p:txBody>
      </p:sp>
      <p:sp>
        <p:nvSpPr>
          <p:cNvPr id="375" name="Google Shape;375;p18"/>
          <p:cNvSpPr txBox="1">
            <a:spLocks noGrp="1"/>
          </p:cNvSpPr>
          <p:nvPr>
            <p:ph type="body" idx="4"/>
          </p:nvPr>
        </p:nvSpPr>
        <p:spPr>
          <a:xfrm>
            <a:off x="5987472" y="1828800"/>
            <a:ext cx="5523209" cy="395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L'aumento globale della quota di persone anziane si tradurrà in un calo del tasso di crescita della forza lavoro potenziale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Nei paesi emergenti e in via di sviluppo, le mutate dinamiche demografiche hanno portato ad un aumento della percentuale di giovani che entrano nel mercato del lavoro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L'aumento del livello di istruzione e le carriere scolastiche più lunghe continueranno inoltre a ridurre i tassi di partecipazione tra i giovani, soprattutto nei paesi emergenti e in via di sviluppo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6" name="Google Shape;376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pic>
        <p:nvPicPr>
          <p:cNvPr id="377" name="Google Shape;37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613" y="1828800"/>
            <a:ext cx="4501410" cy="3272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83" name="Google Shape;383;p19"/>
          <p:cNvSpPr txBox="1"/>
          <p:nvPr/>
        </p:nvSpPr>
        <p:spPr>
          <a:xfrm>
            <a:off x="7370618" y="2789381"/>
            <a:ext cx="45535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https://audiovisual.ec.europa.eu/en/video/I-192114?&amp;lg=EN</a:t>
            </a:r>
            <a:endParaRPr/>
          </a:p>
        </p:txBody>
      </p:sp>
      <p:pic>
        <p:nvPicPr>
          <p:cNvPr id="384" name="Google Shape;3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473" y="1533236"/>
            <a:ext cx="5517699" cy="3103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Obiettivi della presentazione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428175" y="2235700"/>
            <a:ext cx="940119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Comprendere i cambiamenti che impattano il mondo del lavoro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06" name="Google Shape;106;p2"/>
          <p:cNvGrpSpPr/>
          <p:nvPr/>
        </p:nvGrpSpPr>
        <p:grpSpPr>
          <a:xfrm>
            <a:off x="779938" y="2109548"/>
            <a:ext cx="456478" cy="576600"/>
            <a:chOff x="839788" y="1991269"/>
            <a:chExt cx="456478" cy="576600"/>
          </a:xfrm>
        </p:grpSpPr>
        <p:sp>
          <p:nvSpPr>
            <p:cNvPr id="107" name="Google Shape;107;p2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771149" y="2961980"/>
            <a:ext cx="456478" cy="576600"/>
            <a:chOff x="839788" y="3568639"/>
            <a:chExt cx="456478" cy="576600"/>
          </a:xfrm>
        </p:grpSpPr>
        <p:sp>
          <p:nvSpPr>
            <p:cNvPr id="110" name="Google Shape;110;p2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112" name="Google Shape;112;p2"/>
          <p:cNvSpPr txBox="1"/>
          <p:nvPr/>
        </p:nvSpPr>
        <p:spPr>
          <a:xfrm>
            <a:off x="1419386" y="3006380"/>
            <a:ext cx="9056068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Comprendere le conseguenze dei cambiamenti nel mondo del lavoro</a:t>
            </a:r>
            <a:endParaRPr sz="2400" i="1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224" y="3837355"/>
            <a:ext cx="2009336" cy="132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3123" y="3837355"/>
            <a:ext cx="1993725" cy="132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6251" y="3837355"/>
            <a:ext cx="1786078" cy="1339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 descr="woman in red and white floral dress standing beside man in blue t-shi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91067" y="3812789"/>
            <a:ext cx="1916016" cy="136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9687" y="3837472"/>
            <a:ext cx="1993725" cy="13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ExtraBold"/>
              <a:buNone/>
            </a:pPr>
            <a:r>
              <a:rPr lang="en-US" sz="3200"/>
              <a:t>Potenziale impatto dei cambiamenti demografici sul numero e sulla qualità dei posti di lavoro</a:t>
            </a:r>
            <a:endParaRPr sz="3200"/>
          </a:p>
        </p:txBody>
      </p:sp>
      <p:sp>
        <p:nvSpPr>
          <p:cNvPr id="391" name="Google Shape;391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92" name="Google Shape;392;p20"/>
          <p:cNvSpPr txBox="1">
            <a:spLocks noGrp="1"/>
          </p:cNvSpPr>
          <p:nvPr>
            <p:ph type="body" idx="1"/>
          </p:nvPr>
        </p:nvSpPr>
        <p:spPr>
          <a:xfrm>
            <a:off x="1311441" y="1872734"/>
            <a:ext cx="9553732" cy="27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400"/>
              <a:buNone/>
            </a:pPr>
            <a:r>
              <a:rPr lang="en-US" sz="2400">
                <a:solidFill>
                  <a:srgbClr val="FF7F2A"/>
                </a:solidFill>
              </a:rPr>
              <a:t>Si prevede inoltre l'emergere di nuove opportunità di lavoro in linea con l'invecchiamento della popolazione</a:t>
            </a:r>
            <a:endParaRPr/>
          </a:p>
        </p:txBody>
      </p:sp>
      <p:sp>
        <p:nvSpPr>
          <p:cNvPr id="393" name="Google Shape;393;p20"/>
          <p:cNvSpPr txBox="1">
            <a:spLocks noGrp="1"/>
          </p:cNvSpPr>
          <p:nvPr>
            <p:ph type="body" idx="3"/>
          </p:nvPr>
        </p:nvSpPr>
        <p:spPr>
          <a:xfrm>
            <a:off x="1334905" y="3513954"/>
            <a:ext cx="9171730" cy="31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400"/>
              <a:buNone/>
            </a:pPr>
            <a:r>
              <a:rPr lang="en-US" sz="2400">
                <a:solidFill>
                  <a:srgbClr val="FF7F2A"/>
                </a:solidFill>
              </a:rPr>
              <a:t>Portare più persone nel mondo del lavoro sarà una priorità in molti paesi</a:t>
            </a:r>
            <a:endParaRPr sz="2400">
              <a:solidFill>
                <a:srgbClr val="FF7F2A"/>
              </a:solidFill>
            </a:endParaRPr>
          </a:p>
        </p:txBody>
      </p:sp>
      <p:sp>
        <p:nvSpPr>
          <p:cNvPr id="394" name="Google Shape;394;p20"/>
          <p:cNvSpPr txBox="1">
            <a:spLocks noGrp="1"/>
          </p:cNvSpPr>
          <p:nvPr>
            <p:ph type="body" idx="4"/>
          </p:nvPr>
        </p:nvSpPr>
        <p:spPr>
          <a:xfrm>
            <a:off x="1257698" y="2630701"/>
            <a:ext cx="10217126" cy="38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È probabile che una maggiore aspettativa di vita crei opportunità di lavoro in settori emergenti, come i settori della salute e dell'assistenza a lungo termine.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95" name="Google Shape;395;p20"/>
          <p:cNvSpPr/>
          <p:nvPr/>
        </p:nvSpPr>
        <p:spPr>
          <a:xfrm rot="5400000">
            <a:off x="648980" y="1873131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6" name="Google Shape;396;p20"/>
          <p:cNvSpPr/>
          <p:nvPr/>
        </p:nvSpPr>
        <p:spPr>
          <a:xfrm>
            <a:off x="698727" y="1907920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97" name="Google Shape;397;p20"/>
          <p:cNvSpPr/>
          <p:nvPr/>
        </p:nvSpPr>
        <p:spPr>
          <a:xfrm rot="5400000">
            <a:off x="672336" y="3502071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8" name="Google Shape;398;p20"/>
          <p:cNvSpPr/>
          <p:nvPr/>
        </p:nvSpPr>
        <p:spPr>
          <a:xfrm>
            <a:off x="760654" y="3536860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99" name="Google Shape;399;p20"/>
          <p:cNvSpPr/>
          <p:nvPr/>
        </p:nvSpPr>
        <p:spPr>
          <a:xfrm>
            <a:off x="828056" y="4787036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0" name="Google Shape;400;p20"/>
          <p:cNvSpPr txBox="1">
            <a:spLocks noGrp="1"/>
          </p:cNvSpPr>
          <p:nvPr>
            <p:ph type="body" idx="4"/>
          </p:nvPr>
        </p:nvSpPr>
        <p:spPr>
          <a:xfrm>
            <a:off x="1349625" y="4270175"/>
            <a:ext cx="10125300" cy="13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60959"/>
              <a:buNone/>
            </a:pPr>
            <a:r>
              <a:rPr lang="en-US" sz="3280"/>
              <a:t>Le potenziali vie per mitigare la minore crescita della forza lavoro menzionate in letteratura includono: la migrazione, l'estensione della vita lavorativa dei lavoratori più anziani, l'incoraggiamento di una maggiore partecipazione femminile al mercato del lavoro, l'apertura del mercato del lavoro alle persone con disabilità.</a:t>
            </a:r>
            <a:endParaRPr sz="328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endParaRPr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pic>
        <p:nvPicPr>
          <p:cNvPr id="406" name="Google Shape;40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7793" y="1340223"/>
            <a:ext cx="6246160" cy="416410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1"/>
          <p:cNvSpPr txBox="1"/>
          <p:nvPr/>
        </p:nvSpPr>
        <p:spPr>
          <a:xfrm>
            <a:off x="10491421" y="460753"/>
            <a:ext cx="5916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05</a:t>
            </a:r>
            <a:endParaRPr sz="16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408" name="Google Shape;408;p21"/>
          <p:cNvGrpSpPr/>
          <p:nvPr/>
        </p:nvGrpSpPr>
        <p:grpSpPr>
          <a:xfrm>
            <a:off x="5327074" y="397485"/>
            <a:ext cx="6587235" cy="1485842"/>
            <a:chOff x="3960" y="190656"/>
            <a:chExt cx="6587235" cy="1485842"/>
          </a:xfrm>
        </p:grpSpPr>
        <p:sp>
          <p:nvSpPr>
            <p:cNvPr id="409" name="Google Shape;409;p21"/>
            <p:cNvSpPr/>
            <p:nvPr/>
          </p:nvSpPr>
          <p:spPr>
            <a:xfrm>
              <a:off x="3960" y="190656"/>
              <a:ext cx="1238202" cy="148584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 txBox="1"/>
            <p:nvPr/>
          </p:nvSpPr>
          <p:spPr>
            <a:xfrm>
              <a:off x="3960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 dirty="0" err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</a:t>
              </a:r>
              <a:r>
                <a:rPr lang="en-US" sz="1100" b="1" dirty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US" sz="1100" b="1" dirty="0" err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tecnologico</a:t>
              </a:r>
              <a:endParaRPr sz="11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3960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 txBox="1"/>
            <p:nvPr/>
          </p:nvSpPr>
          <p:spPr>
            <a:xfrm>
              <a:off x="3960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01</a:t>
              </a: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1341219" y="190656"/>
              <a:ext cx="1238202" cy="1485842"/>
            </a:xfrm>
            <a:prstGeom prst="rect">
              <a:avLst/>
            </a:prstGeom>
            <a:solidFill>
              <a:srgbClr val="F59C34"/>
            </a:solidFill>
            <a:ln w="12700" cap="flat" cmpd="sng">
              <a:solidFill>
                <a:srgbClr val="F59C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 txBox="1"/>
            <p:nvPr/>
          </p:nvSpPr>
          <p:spPr>
            <a:xfrm>
              <a:off x="1341219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Light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 dei modelli demografici</a:t>
              </a:r>
              <a:endParaRPr sz="11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1341219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1"/>
            <p:cNvSpPr txBox="1"/>
            <p:nvPr/>
          </p:nvSpPr>
          <p:spPr>
            <a:xfrm>
              <a:off x="1341219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02</a:t>
              </a:r>
              <a:endParaRPr/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2678477" y="190656"/>
              <a:ext cx="1238202" cy="1485842"/>
            </a:xfrm>
            <a:prstGeom prst="rect">
              <a:avLst/>
            </a:prstGeom>
            <a:solidFill>
              <a:srgbClr val="EA7B25"/>
            </a:solidFill>
            <a:ln w="12700" cap="flat" cmpd="sng">
              <a:solidFill>
                <a:srgbClr val="EA7B2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1"/>
            <p:cNvSpPr txBox="1"/>
            <p:nvPr/>
          </p:nvSpPr>
          <p:spPr>
            <a:xfrm>
              <a:off x="2678477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Light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Globalizzazione</a:t>
              </a: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2678477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1"/>
            <p:cNvSpPr txBox="1"/>
            <p:nvPr/>
          </p:nvSpPr>
          <p:spPr>
            <a:xfrm>
              <a:off x="2678477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None/>
              </a:pPr>
              <a:endParaRPr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4015735" y="190656"/>
              <a:ext cx="1238202" cy="1485842"/>
            </a:xfrm>
            <a:prstGeom prst="rect">
              <a:avLst/>
            </a:prstGeom>
            <a:solidFill>
              <a:srgbClr val="D55E1F"/>
            </a:solidFill>
            <a:ln w="12700" cap="flat" cmpd="sng">
              <a:solidFill>
                <a:srgbClr val="D55E1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1"/>
            <p:cNvSpPr txBox="1"/>
            <p:nvPr/>
          </p:nvSpPr>
          <p:spPr>
            <a:xfrm>
              <a:off x="4015735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 climatico</a:t>
              </a: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269582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1"/>
            <p:cNvSpPr txBox="1"/>
            <p:nvPr/>
          </p:nvSpPr>
          <p:spPr>
            <a:xfrm>
              <a:off x="269582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03</a:t>
              </a:r>
              <a:endParaRPr/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5352993" y="190656"/>
              <a:ext cx="1238202" cy="1485842"/>
            </a:xfrm>
            <a:prstGeom prst="rect">
              <a:avLst/>
            </a:prstGeom>
            <a:solidFill>
              <a:srgbClr val="B54825"/>
            </a:solidFill>
            <a:ln w="12700" cap="flat" cmpd="sng">
              <a:solidFill>
                <a:srgbClr val="B5482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1"/>
            <p:cNvSpPr txBox="1"/>
            <p:nvPr/>
          </p:nvSpPr>
          <p:spPr>
            <a:xfrm>
              <a:off x="5352993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Pandemia di COVID-19 </a:t>
              </a:r>
              <a:endPara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403688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1"/>
            <p:cNvSpPr txBox="1"/>
            <p:nvPr/>
          </p:nvSpPr>
          <p:spPr>
            <a:xfrm>
              <a:off x="403688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04</a:t>
              </a:r>
              <a:endParaRPr/>
            </a:p>
          </p:txBody>
        </p:sp>
      </p:grpSp>
      <p:sp>
        <p:nvSpPr>
          <p:cNvPr id="429" name="Google Shape;429;p21"/>
          <p:cNvSpPr/>
          <p:nvPr/>
        </p:nvSpPr>
        <p:spPr>
          <a:xfrm>
            <a:off x="7540842" y="136259"/>
            <a:ext cx="2022900" cy="1995000"/>
          </a:xfrm>
          <a:prstGeom prst="ellipse">
            <a:avLst/>
          </a:prstGeom>
          <a:noFill/>
          <a:ln w="28575" cap="flat" cmpd="sng">
            <a:solidFill>
              <a:srgbClr val="A937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436" name="Google Shape;436;p22"/>
          <p:cNvSpPr/>
          <p:nvPr/>
        </p:nvSpPr>
        <p:spPr>
          <a:xfrm>
            <a:off x="943937" y="2218752"/>
            <a:ext cx="10290120" cy="2309705"/>
          </a:xfrm>
          <a:prstGeom prst="rect">
            <a:avLst/>
          </a:prstGeom>
          <a:solidFill>
            <a:srgbClr val="F49C00"/>
          </a:solidFill>
          <a:ln w="19050" cap="flat" cmpd="sng">
            <a:solidFill>
              <a:srgbClr val="B23D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Processo attraverso il quale le imprese o altre organizzazioni sviluppano un'influenza internazionale o iniziano a operare su scala internazionale.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Comprende l'internazionalizzazione della produzione, della finanza (comprese le rimesse), del commercio e della migrazione.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(ILO, 2017)</a:t>
            </a:r>
            <a:endParaRPr sz="18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7" name="Google Shape;437;p22"/>
          <p:cNvSpPr txBox="1">
            <a:spLocks noGrp="1"/>
          </p:cNvSpPr>
          <p:nvPr>
            <p:ph type="title"/>
          </p:nvPr>
        </p:nvSpPr>
        <p:spPr>
          <a:xfrm>
            <a:off x="847725" y="765176"/>
            <a:ext cx="4758418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n-US"/>
              <a:t>Globalizzazione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</a:pPr>
            <a:r>
              <a:rPr lang="en-US" sz="3600"/>
              <a:t>Potenziale impatto della globalizzazione sul numero e sulla qualità dei posti di lavoro</a:t>
            </a:r>
            <a:endParaRPr sz="3600"/>
          </a:p>
        </p:txBody>
      </p:sp>
      <p:sp>
        <p:nvSpPr>
          <p:cNvPr id="444" name="Google Shape;444;p2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445" name="Google Shape;445;p23"/>
          <p:cNvSpPr txBox="1">
            <a:spLocks noGrp="1"/>
          </p:cNvSpPr>
          <p:nvPr>
            <p:ph type="body" idx="1"/>
          </p:nvPr>
        </p:nvSpPr>
        <p:spPr>
          <a:xfrm>
            <a:off x="1257698" y="1696875"/>
            <a:ext cx="9553732" cy="27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200"/>
              <a:buNone/>
            </a:pPr>
            <a:r>
              <a:rPr lang="en-US" sz="2200">
                <a:solidFill>
                  <a:srgbClr val="FF7F2A"/>
                </a:solidFill>
              </a:rPr>
              <a:t>La concorrenza globale è sempre più vista come una fonte di crescente disuguaglianza salariale sia nei paesi sviluppati che in quelli in via di sviluppo</a:t>
            </a:r>
            <a:endParaRPr sz="2200">
              <a:solidFill>
                <a:srgbClr val="FF7F2A"/>
              </a:solidFill>
            </a:endParaRPr>
          </a:p>
        </p:txBody>
      </p:sp>
      <p:sp>
        <p:nvSpPr>
          <p:cNvPr id="446" name="Google Shape;446;p23"/>
          <p:cNvSpPr txBox="1">
            <a:spLocks noGrp="1"/>
          </p:cNvSpPr>
          <p:nvPr>
            <p:ph type="body" idx="3"/>
          </p:nvPr>
        </p:nvSpPr>
        <p:spPr>
          <a:xfrm>
            <a:off x="1257698" y="3721526"/>
            <a:ext cx="9171730" cy="31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200"/>
              <a:buNone/>
            </a:pPr>
            <a:r>
              <a:rPr lang="en-US" sz="2200">
                <a:solidFill>
                  <a:srgbClr val="FF7F2A"/>
                </a:solidFill>
              </a:rPr>
              <a:t>Il crescente commercio con le economie in via di sviluppo potrebbe aver esacerbato la disuguaglianza dei guadagni deprimendo i salari della manodopera poco qualificata nelle economie sviluppate</a:t>
            </a:r>
            <a:endParaRPr sz="2200">
              <a:solidFill>
                <a:srgbClr val="FF7F2A"/>
              </a:solidFill>
            </a:endParaRPr>
          </a:p>
        </p:txBody>
      </p:sp>
      <p:sp>
        <p:nvSpPr>
          <p:cNvPr id="447" name="Google Shape;447;p23"/>
          <p:cNvSpPr txBox="1">
            <a:spLocks noGrp="1"/>
          </p:cNvSpPr>
          <p:nvPr>
            <p:ph type="body" idx="4"/>
          </p:nvPr>
        </p:nvSpPr>
        <p:spPr>
          <a:xfrm>
            <a:off x="1257698" y="2650787"/>
            <a:ext cx="10217126" cy="38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2000"/>
              <a:t>Nei paesi sviluppati la competizione per i talenti può essere intensificata. Nei paesi in via di sviluppo i guadagni di produttività possono essere assegnati in modo sproporzionato ai lavoratori altamente qualificati.</a:t>
            </a:r>
            <a:endParaRPr sz="2000"/>
          </a:p>
        </p:txBody>
      </p:sp>
      <p:sp>
        <p:nvSpPr>
          <p:cNvPr id="448" name="Google Shape;448;p23"/>
          <p:cNvSpPr/>
          <p:nvPr/>
        </p:nvSpPr>
        <p:spPr>
          <a:xfrm rot="5400000">
            <a:off x="648980" y="1873131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698727" y="1907920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50" name="Google Shape;450;p23"/>
          <p:cNvSpPr/>
          <p:nvPr/>
        </p:nvSpPr>
        <p:spPr>
          <a:xfrm rot="5400000">
            <a:off x="648979" y="3790350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698727" y="3801237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52" name="Google Shape;452;p23"/>
          <p:cNvSpPr/>
          <p:nvPr/>
        </p:nvSpPr>
        <p:spPr>
          <a:xfrm>
            <a:off x="828056" y="4787036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53" name="Google Shape;453;p23"/>
          <p:cNvSpPr txBox="1">
            <a:spLocks noGrp="1"/>
          </p:cNvSpPr>
          <p:nvPr>
            <p:ph type="body" idx="4"/>
          </p:nvPr>
        </p:nvSpPr>
        <p:spPr>
          <a:xfrm>
            <a:off x="1257698" y="4971861"/>
            <a:ext cx="10125206" cy="7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2000"/>
              <a:t>I lavoratori non qualificati nelle aziende multinazionali tendono ad avere opportunità limitate e devono affrontare salari bassi e stagnanti.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pic>
        <p:nvPicPr>
          <p:cNvPr id="459" name="Google Shape;4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4577" y="1087781"/>
            <a:ext cx="5744370" cy="4308277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4"/>
          <p:cNvSpPr txBox="1"/>
          <p:nvPr/>
        </p:nvSpPr>
        <p:spPr>
          <a:xfrm>
            <a:off x="10491421" y="460753"/>
            <a:ext cx="5916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05</a:t>
            </a:r>
            <a:endParaRPr sz="16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>
            <a:off x="5327074" y="397485"/>
            <a:ext cx="6587235" cy="1485842"/>
            <a:chOff x="3960" y="190656"/>
            <a:chExt cx="6587235" cy="1485842"/>
          </a:xfrm>
        </p:grpSpPr>
        <p:sp>
          <p:nvSpPr>
            <p:cNvPr id="462" name="Google Shape;462;p24"/>
            <p:cNvSpPr/>
            <p:nvPr/>
          </p:nvSpPr>
          <p:spPr>
            <a:xfrm>
              <a:off x="3960" y="190656"/>
              <a:ext cx="1238202" cy="148584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 txBox="1"/>
            <p:nvPr/>
          </p:nvSpPr>
          <p:spPr>
            <a:xfrm>
              <a:off x="3960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 dirty="0" err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</a:t>
              </a:r>
              <a:r>
                <a:rPr lang="en-US" sz="1100" b="1" dirty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US" sz="1100" b="1" dirty="0" err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tecnologico</a:t>
              </a:r>
              <a:endParaRPr sz="11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960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4"/>
            <p:cNvSpPr txBox="1"/>
            <p:nvPr/>
          </p:nvSpPr>
          <p:spPr>
            <a:xfrm>
              <a:off x="3960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01</a:t>
              </a: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1341219" y="190656"/>
              <a:ext cx="1238202" cy="1485842"/>
            </a:xfrm>
            <a:prstGeom prst="rect">
              <a:avLst/>
            </a:prstGeom>
            <a:solidFill>
              <a:srgbClr val="F59C34"/>
            </a:solidFill>
            <a:ln w="12700" cap="flat" cmpd="sng">
              <a:solidFill>
                <a:srgbClr val="F59C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4"/>
            <p:cNvSpPr txBox="1"/>
            <p:nvPr/>
          </p:nvSpPr>
          <p:spPr>
            <a:xfrm>
              <a:off x="1341219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Light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 dei modelli demografici</a:t>
              </a:r>
              <a:endParaRPr sz="11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1341219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4"/>
            <p:cNvSpPr txBox="1"/>
            <p:nvPr/>
          </p:nvSpPr>
          <p:spPr>
            <a:xfrm>
              <a:off x="1341219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02</a:t>
              </a:r>
              <a:endParaRPr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2678477" y="190656"/>
              <a:ext cx="1238202" cy="1485842"/>
            </a:xfrm>
            <a:prstGeom prst="rect">
              <a:avLst/>
            </a:prstGeom>
            <a:solidFill>
              <a:srgbClr val="EA7B25"/>
            </a:solidFill>
            <a:ln w="12700" cap="flat" cmpd="sng">
              <a:solidFill>
                <a:srgbClr val="EA7B2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4"/>
            <p:cNvSpPr txBox="1"/>
            <p:nvPr/>
          </p:nvSpPr>
          <p:spPr>
            <a:xfrm>
              <a:off x="2678477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Light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Globalizzazione</a:t>
              </a: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2678477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4"/>
            <p:cNvSpPr txBox="1"/>
            <p:nvPr/>
          </p:nvSpPr>
          <p:spPr>
            <a:xfrm>
              <a:off x="2678477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None/>
              </a:pPr>
              <a:endParaRPr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4015735" y="190656"/>
              <a:ext cx="1238202" cy="1485842"/>
            </a:xfrm>
            <a:prstGeom prst="rect">
              <a:avLst/>
            </a:prstGeom>
            <a:solidFill>
              <a:srgbClr val="D55E1F"/>
            </a:solidFill>
            <a:ln w="12700" cap="flat" cmpd="sng">
              <a:solidFill>
                <a:srgbClr val="D55E1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 txBox="1"/>
            <p:nvPr/>
          </p:nvSpPr>
          <p:spPr>
            <a:xfrm>
              <a:off x="4015735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 climatico</a:t>
              </a: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69582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4"/>
            <p:cNvSpPr txBox="1"/>
            <p:nvPr/>
          </p:nvSpPr>
          <p:spPr>
            <a:xfrm>
              <a:off x="269582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03</a:t>
              </a: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5352993" y="190656"/>
              <a:ext cx="1238202" cy="1485842"/>
            </a:xfrm>
            <a:prstGeom prst="rect">
              <a:avLst/>
            </a:prstGeom>
            <a:solidFill>
              <a:srgbClr val="B54825"/>
            </a:solidFill>
            <a:ln w="12700" cap="flat" cmpd="sng">
              <a:solidFill>
                <a:srgbClr val="B5482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4"/>
            <p:cNvSpPr txBox="1"/>
            <p:nvPr/>
          </p:nvSpPr>
          <p:spPr>
            <a:xfrm>
              <a:off x="5352993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Pandemia di COVID-19 </a:t>
              </a:r>
              <a:endPara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03688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4"/>
            <p:cNvSpPr txBox="1"/>
            <p:nvPr/>
          </p:nvSpPr>
          <p:spPr>
            <a:xfrm>
              <a:off x="403688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04</a:t>
              </a:r>
              <a:endParaRPr/>
            </a:p>
          </p:txBody>
        </p:sp>
      </p:grpSp>
      <p:sp>
        <p:nvSpPr>
          <p:cNvPr id="482" name="Google Shape;482;p24"/>
          <p:cNvSpPr/>
          <p:nvPr/>
        </p:nvSpPr>
        <p:spPr>
          <a:xfrm>
            <a:off x="8873509" y="90253"/>
            <a:ext cx="2022763" cy="1995055"/>
          </a:xfrm>
          <a:prstGeom prst="ellipse">
            <a:avLst/>
          </a:prstGeom>
          <a:noFill/>
          <a:ln w="28575" cap="flat" cmpd="sng">
            <a:solidFill>
              <a:srgbClr val="A937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1204392" y="927172"/>
            <a:ext cx="10199729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</a:pPr>
            <a:r>
              <a:rPr lang="en-US" sz="3600"/>
              <a:t>Ci sono molti modi in cui il cambiamento climatico influenzerà il mondo del lavoro</a:t>
            </a:r>
            <a:endParaRPr sz="3600"/>
          </a:p>
        </p:txBody>
      </p:sp>
      <p:sp>
        <p:nvSpPr>
          <p:cNvPr id="488" name="Google Shape;488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pic>
        <p:nvPicPr>
          <p:cNvPr id="489" name="Google Shape;48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989" y="1739418"/>
            <a:ext cx="6479544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5"/>
          <p:cNvSpPr/>
          <p:nvPr/>
        </p:nvSpPr>
        <p:spPr>
          <a:xfrm>
            <a:off x="7947378" y="2745249"/>
            <a:ext cx="37479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5 mega-trends you should know about | Ways to Change The World - YouTube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ExtraBold"/>
              <a:buNone/>
            </a:pPr>
            <a:r>
              <a:rPr lang="en-US" sz="3200"/>
              <a:t>Potenziale impatto del cambiamento climatico sul numero e sulla qualità dei posti di lavoro</a:t>
            </a:r>
            <a:endParaRPr sz="32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body" idx="1"/>
          </p:nvPr>
        </p:nvSpPr>
        <p:spPr>
          <a:xfrm>
            <a:off x="1257697" y="1889562"/>
            <a:ext cx="6323316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200"/>
              <a:buNone/>
            </a:pPr>
            <a:r>
              <a:rPr lang="en-US" sz="2200">
                <a:solidFill>
                  <a:srgbClr val="FF7F2A"/>
                </a:solidFill>
              </a:rPr>
              <a:t>1,2 miliardi di posti di lavoro dipendono direttamente dai processi naturali</a:t>
            </a:r>
            <a:endParaRPr sz="2200">
              <a:solidFill>
                <a:srgbClr val="FF7F2A"/>
              </a:solidFill>
            </a:endParaRPr>
          </a:p>
        </p:txBody>
      </p:sp>
      <p:sp>
        <p:nvSpPr>
          <p:cNvPr id="499" name="Google Shape;499;p26"/>
          <p:cNvSpPr txBox="1">
            <a:spLocks noGrp="1"/>
          </p:cNvSpPr>
          <p:nvPr>
            <p:ph type="body" idx="3"/>
          </p:nvPr>
        </p:nvSpPr>
        <p:spPr>
          <a:xfrm>
            <a:off x="1293875" y="3488785"/>
            <a:ext cx="5438676" cy="62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200"/>
              <a:buNone/>
            </a:pPr>
            <a:r>
              <a:rPr lang="en-US" sz="2200">
                <a:solidFill>
                  <a:srgbClr val="FF7F2A"/>
                </a:solidFill>
              </a:rPr>
              <a:t>Tutti i lavori sono vulnerabili ai rischi ambientali</a:t>
            </a:r>
            <a:endParaRPr sz="2200">
              <a:solidFill>
                <a:srgbClr val="FF7F2A"/>
              </a:solidFill>
            </a:endParaRPr>
          </a:p>
        </p:txBody>
      </p:sp>
      <p:sp>
        <p:nvSpPr>
          <p:cNvPr id="500" name="Google Shape;500;p26"/>
          <p:cNvSpPr txBox="1">
            <a:spLocks noGrp="1"/>
          </p:cNvSpPr>
          <p:nvPr>
            <p:ph type="body" idx="4"/>
          </p:nvPr>
        </p:nvSpPr>
        <p:spPr>
          <a:xfrm>
            <a:off x="1257697" y="2579071"/>
            <a:ext cx="7058988" cy="7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Ad esempio, l'agricoltura sulla terraferma si basa sulla pioggia per l'irrigazione e gli agricoltori si affidano alle foreste per prevenire le inondazioni; la pesca costiera si basa sulla biodiversità dell'oceano.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01" name="Google Shape;501;p26"/>
          <p:cNvSpPr/>
          <p:nvPr/>
        </p:nvSpPr>
        <p:spPr>
          <a:xfrm rot="5400000">
            <a:off x="786140" y="1873131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837397" y="1907920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03" name="Google Shape;503;p26"/>
          <p:cNvSpPr/>
          <p:nvPr/>
        </p:nvSpPr>
        <p:spPr>
          <a:xfrm rot="5400000">
            <a:off x="784162" y="3476842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04" name="Google Shape;504;p26"/>
          <p:cNvSpPr/>
          <p:nvPr/>
        </p:nvSpPr>
        <p:spPr>
          <a:xfrm>
            <a:off x="837397" y="3496718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05" name="Google Shape;505;p26"/>
          <p:cNvSpPr/>
          <p:nvPr/>
        </p:nvSpPr>
        <p:spPr>
          <a:xfrm>
            <a:off x="7067922" y="1798089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06" name="Google Shape;506;p26"/>
          <p:cNvSpPr/>
          <p:nvPr/>
        </p:nvSpPr>
        <p:spPr>
          <a:xfrm>
            <a:off x="837397" y="4351619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07" name="Google Shape;507;p26"/>
          <p:cNvSpPr txBox="1">
            <a:spLocks noGrp="1"/>
          </p:cNvSpPr>
          <p:nvPr>
            <p:ph type="body" idx="4"/>
          </p:nvPr>
        </p:nvSpPr>
        <p:spPr>
          <a:xfrm>
            <a:off x="1291897" y="4250644"/>
            <a:ext cx="7287403" cy="176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Ad esempio, l'inquinamento atmosferico riduce la produttività e l'orario di lavoro a causa del deterioramento della salute dei lavoratori. Poiché l'aumento delle temperature aumenta l'incidenza dello stress da calore e dei rischi per la salute, aumenterà la percentuale di ore di lavoro durante le quali un lavoratore ha bisogno di riposare. C'è anche una maggiore probabilità di lesioni accidentali.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508" name="Google Shape;50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8438" y="1639199"/>
            <a:ext cx="2477655" cy="247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7161" y="3802819"/>
            <a:ext cx="2793068" cy="186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ExtraBold"/>
              <a:buNone/>
            </a:pPr>
            <a:r>
              <a:rPr lang="en-US" sz="3200"/>
              <a:t>Potenziale impatto del cambiamento climatico sul numero e sulla qualità dei posti di lavoro</a:t>
            </a:r>
            <a:endParaRPr sz="3200"/>
          </a:p>
        </p:txBody>
      </p:sp>
      <p:sp>
        <p:nvSpPr>
          <p:cNvPr id="516" name="Google Shape;516;p2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body" idx="6"/>
          </p:nvPr>
        </p:nvSpPr>
        <p:spPr>
          <a:xfrm>
            <a:off x="1350915" y="2490398"/>
            <a:ext cx="6245900" cy="68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Ad esempio, avanzare verso la decarbonizzazione del settore energetico porterà alla creazione netta di 18 milioni di posti di lavoro in tutto il mondo.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Tuttavia, il lavoro sarà distribuito in modo diverso. Ad esempio, l'aumento annuale dei tassi di riciclaggio per plastica, vetro, pasta di legno, metalli e minerali sostituirebbe l'estrazione diretta delle risorse primarie per questi prodotti, ma la gestione dei rifiuti aumenterebbe.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18" name="Google Shape;518;p27"/>
          <p:cNvSpPr/>
          <p:nvPr/>
        </p:nvSpPr>
        <p:spPr>
          <a:xfrm>
            <a:off x="854963" y="3125275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19" name="Google Shape;519;p27"/>
          <p:cNvSpPr/>
          <p:nvPr/>
        </p:nvSpPr>
        <p:spPr>
          <a:xfrm rot="5400000">
            <a:off x="681346" y="1841764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20" name="Google Shape;520;p27"/>
          <p:cNvSpPr/>
          <p:nvPr/>
        </p:nvSpPr>
        <p:spPr>
          <a:xfrm>
            <a:off x="7067922" y="1798089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21" name="Google Shape;521;p27"/>
          <p:cNvSpPr txBox="1">
            <a:spLocks noGrp="1"/>
          </p:cNvSpPr>
          <p:nvPr>
            <p:ph type="body" idx="7"/>
          </p:nvPr>
        </p:nvSpPr>
        <p:spPr>
          <a:xfrm>
            <a:off x="1312825" y="1798089"/>
            <a:ext cx="10040975" cy="74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200"/>
              <a:buNone/>
            </a:pPr>
            <a:r>
              <a:rPr lang="en-US" sz="2200">
                <a:solidFill>
                  <a:srgbClr val="FF7F2A"/>
                </a:solidFill>
              </a:rPr>
              <a:t>Un'economia a basse emissioni di carbonio crea anche posti di lavoro, ma implica una ridistribuzione del lavoro</a:t>
            </a:r>
            <a:endParaRPr sz="2200">
              <a:solidFill>
                <a:srgbClr val="FF7F2A"/>
              </a:solidFill>
            </a:endParaRPr>
          </a:p>
        </p:txBody>
      </p:sp>
      <p:sp>
        <p:nvSpPr>
          <p:cNvPr id="522" name="Google Shape;522;p27"/>
          <p:cNvSpPr/>
          <p:nvPr/>
        </p:nvSpPr>
        <p:spPr>
          <a:xfrm>
            <a:off x="695304" y="1894165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523" name="Google Shape;52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4963" y="2254043"/>
            <a:ext cx="4015778" cy="2677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8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ExtraBold"/>
              <a:buNone/>
            </a:pPr>
            <a:r>
              <a:rPr lang="en-US" sz="3200"/>
              <a:t>Potenziale impatto del cambiamento climatico sul numero e sulla qualità dei posti di lavoro</a:t>
            </a:r>
            <a:endParaRPr sz="3200"/>
          </a:p>
        </p:txBody>
      </p:sp>
      <p:sp>
        <p:nvSpPr>
          <p:cNvPr id="530" name="Google Shape;530;p2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531" name="Google Shape;531;p28"/>
          <p:cNvSpPr/>
          <p:nvPr/>
        </p:nvSpPr>
        <p:spPr>
          <a:xfrm>
            <a:off x="7067922" y="1798089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32" name="Google Shape;532;p28"/>
          <p:cNvSpPr txBox="1"/>
          <p:nvPr/>
        </p:nvSpPr>
        <p:spPr>
          <a:xfrm>
            <a:off x="1185409" y="2572594"/>
            <a:ext cx="10549966" cy="85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Nel settore della gestione dei rifiuti e del riciclaggio, ad esempio, la maggior parte dei lavoratori è attualmente impiegata in modo informale, in particolare nei paesi in via di sviluppo. Affinché il riciclaggio diventi un'attività verde, i posti di lavoro devono essere formalizzati.</a:t>
            </a:r>
            <a:endParaRPr sz="1800" b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33" name="Google Shape;533;p28"/>
          <p:cNvSpPr/>
          <p:nvPr/>
        </p:nvSpPr>
        <p:spPr>
          <a:xfrm rot="5400000">
            <a:off x="510755" y="1968616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34" name="Google Shape;534;p28"/>
          <p:cNvSpPr/>
          <p:nvPr/>
        </p:nvSpPr>
        <p:spPr>
          <a:xfrm>
            <a:off x="545925" y="1985794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35" name="Google Shape;535;p28"/>
          <p:cNvSpPr txBox="1">
            <a:spLocks noGrp="1"/>
          </p:cNvSpPr>
          <p:nvPr>
            <p:ph type="body" idx="1"/>
          </p:nvPr>
        </p:nvSpPr>
        <p:spPr>
          <a:xfrm>
            <a:off x="1163638" y="1894329"/>
            <a:ext cx="10329003" cy="57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200"/>
              <a:buNone/>
            </a:pPr>
            <a:r>
              <a:rPr lang="en-US" sz="2200">
                <a:solidFill>
                  <a:srgbClr val="FF7F2A"/>
                </a:solidFill>
              </a:rPr>
              <a:t>La transizione verso un'economia più verde potrebbe avere un impatto positivo sulla qualità dei posti di lavoro</a:t>
            </a:r>
            <a:endParaRPr sz="2200">
              <a:solidFill>
                <a:srgbClr val="FF7F2A"/>
              </a:solidFill>
            </a:endParaRPr>
          </a:p>
        </p:txBody>
      </p:sp>
      <p:sp>
        <p:nvSpPr>
          <p:cNvPr id="536" name="Google Shape;536;p28"/>
          <p:cNvSpPr txBox="1">
            <a:spLocks noGrp="1"/>
          </p:cNvSpPr>
          <p:nvPr>
            <p:ph type="body" idx="2"/>
          </p:nvPr>
        </p:nvSpPr>
        <p:spPr>
          <a:xfrm>
            <a:off x="1171939" y="4291666"/>
            <a:ext cx="10018896" cy="108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I gruppi a rischio comprendono le popolazioni non coperte dai sistemi nazionali di protezione sociale, i lavoratori dell'economia informale e molti lavoratori migranti. I paesi poveri e a basso reddito corrono un rischio maggiore considerata la loro minore capacità di mitigare i danni e mobilitare risorse per la ricostruzione.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37" name="Google Shape;537;p28"/>
          <p:cNvSpPr txBox="1"/>
          <p:nvPr/>
        </p:nvSpPr>
        <p:spPr>
          <a:xfrm>
            <a:off x="1171939" y="3524218"/>
            <a:ext cx="9831794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200"/>
              <a:buFont typeface="Arial"/>
              <a:buNone/>
            </a:pPr>
            <a:r>
              <a:rPr lang="en-US" sz="2200" b="1">
                <a:solidFill>
                  <a:srgbClr val="FF7F2A"/>
                </a:solidFill>
                <a:latin typeface="Open Sans"/>
                <a:ea typeface="Open Sans"/>
                <a:cs typeface="Open Sans"/>
                <a:sym typeface="Open Sans"/>
              </a:rPr>
              <a:t>Tuttavia, le persone emarginate sono particolarmente vulnerabili agli effetti del cambiamento climatico</a:t>
            </a:r>
            <a:endParaRPr sz="2200" b="1">
              <a:solidFill>
                <a:srgbClr val="FF7F2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28"/>
          <p:cNvSpPr/>
          <p:nvPr/>
        </p:nvSpPr>
        <p:spPr>
          <a:xfrm>
            <a:off x="562688" y="4393334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39" name="Google Shape;539;p28"/>
          <p:cNvSpPr/>
          <p:nvPr/>
        </p:nvSpPr>
        <p:spPr>
          <a:xfrm rot="5400000">
            <a:off x="534894" y="3504302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40" name="Google Shape;540;p28"/>
          <p:cNvSpPr/>
          <p:nvPr/>
        </p:nvSpPr>
        <p:spPr>
          <a:xfrm>
            <a:off x="545925" y="3524218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r>
            <a:endParaRPr sz="18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pic>
        <p:nvPicPr>
          <p:cNvPr id="546" name="Google Shape;546;p29" descr="woman in red and white floral dress standing beside man in blue t-shi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1725" y="1350059"/>
            <a:ext cx="6459187" cy="4308277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9"/>
          <p:cNvSpPr txBox="1"/>
          <p:nvPr/>
        </p:nvSpPr>
        <p:spPr>
          <a:xfrm>
            <a:off x="10491421" y="460753"/>
            <a:ext cx="5916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05</a:t>
            </a:r>
            <a:endParaRPr sz="16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548" name="Google Shape;548;p29"/>
          <p:cNvGrpSpPr/>
          <p:nvPr/>
        </p:nvGrpSpPr>
        <p:grpSpPr>
          <a:xfrm>
            <a:off x="5327074" y="397485"/>
            <a:ext cx="6587235" cy="1485842"/>
            <a:chOff x="3960" y="190656"/>
            <a:chExt cx="6587235" cy="1485842"/>
          </a:xfrm>
        </p:grpSpPr>
        <p:sp>
          <p:nvSpPr>
            <p:cNvPr id="549" name="Google Shape;549;p29"/>
            <p:cNvSpPr/>
            <p:nvPr/>
          </p:nvSpPr>
          <p:spPr>
            <a:xfrm>
              <a:off x="3960" y="190656"/>
              <a:ext cx="1238202" cy="148584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9"/>
            <p:cNvSpPr txBox="1"/>
            <p:nvPr/>
          </p:nvSpPr>
          <p:spPr>
            <a:xfrm>
              <a:off x="3960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 dirty="0" err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</a:t>
              </a:r>
              <a:r>
                <a:rPr lang="en-US" sz="1100" b="1" dirty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US" sz="1100" b="1" dirty="0" err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tecnologico</a:t>
              </a:r>
              <a:endParaRPr sz="11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3960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9"/>
            <p:cNvSpPr txBox="1"/>
            <p:nvPr/>
          </p:nvSpPr>
          <p:spPr>
            <a:xfrm>
              <a:off x="3960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01</a:t>
              </a:r>
              <a:endParaRPr/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1341219" y="190656"/>
              <a:ext cx="1238202" cy="1485842"/>
            </a:xfrm>
            <a:prstGeom prst="rect">
              <a:avLst/>
            </a:prstGeom>
            <a:solidFill>
              <a:srgbClr val="F59C34"/>
            </a:solidFill>
            <a:ln w="12700" cap="flat" cmpd="sng">
              <a:solidFill>
                <a:srgbClr val="F59C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9"/>
            <p:cNvSpPr txBox="1"/>
            <p:nvPr/>
          </p:nvSpPr>
          <p:spPr>
            <a:xfrm>
              <a:off x="1341219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Light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 dei modelli demografici</a:t>
              </a:r>
              <a:endParaRPr sz="11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1341219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9"/>
            <p:cNvSpPr txBox="1"/>
            <p:nvPr/>
          </p:nvSpPr>
          <p:spPr>
            <a:xfrm>
              <a:off x="1341219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02</a:t>
              </a:r>
              <a:endParaRPr/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2678477" y="190656"/>
              <a:ext cx="1238202" cy="1485842"/>
            </a:xfrm>
            <a:prstGeom prst="rect">
              <a:avLst/>
            </a:prstGeom>
            <a:solidFill>
              <a:srgbClr val="EA7B25"/>
            </a:solidFill>
            <a:ln w="12700" cap="flat" cmpd="sng">
              <a:solidFill>
                <a:srgbClr val="EA7B2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9"/>
            <p:cNvSpPr txBox="1"/>
            <p:nvPr/>
          </p:nvSpPr>
          <p:spPr>
            <a:xfrm>
              <a:off x="2678477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Light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Globalizzazione</a:t>
              </a: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2678477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9"/>
            <p:cNvSpPr txBox="1"/>
            <p:nvPr/>
          </p:nvSpPr>
          <p:spPr>
            <a:xfrm>
              <a:off x="2678477" y="190656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None/>
              </a:pPr>
              <a:endParaRPr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4015735" y="190656"/>
              <a:ext cx="1238202" cy="1485842"/>
            </a:xfrm>
            <a:prstGeom prst="rect">
              <a:avLst/>
            </a:prstGeom>
            <a:solidFill>
              <a:srgbClr val="D55E1F"/>
            </a:solidFill>
            <a:ln w="12700" cap="flat" cmpd="sng">
              <a:solidFill>
                <a:srgbClr val="D55E1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9"/>
            <p:cNvSpPr txBox="1"/>
            <p:nvPr/>
          </p:nvSpPr>
          <p:spPr>
            <a:xfrm>
              <a:off x="4015735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 i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Cambiamento climatico</a:t>
              </a: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269582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9"/>
            <p:cNvSpPr txBox="1"/>
            <p:nvPr/>
          </p:nvSpPr>
          <p:spPr>
            <a:xfrm>
              <a:off x="269582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03</a:t>
              </a: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5352993" y="190656"/>
              <a:ext cx="1238202" cy="1485842"/>
            </a:xfrm>
            <a:prstGeom prst="rect">
              <a:avLst/>
            </a:prstGeom>
            <a:solidFill>
              <a:srgbClr val="B54825"/>
            </a:solidFill>
            <a:ln w="12700" cap="flat" cmpd="sng">
              <a:solidFill>
                <a:srgbClr val="B5482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9"/>
            <p:cNvSpPr txBox="1"/>
            <p:nvPr/>
          </p:nvSpPr>
          <p:spPr>
            <a:xfrm>
              <a:off x="5352993" y="784993"/>
              <a:ext cx="1238202" cy="891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0" rIns="1223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 ExtraBold"/>
                <a:buNone/>
              </a:pPr>
              <a:r>
                <a:rPr lang="en-US" sz="11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Pandemia di COVID-19 </a:t>
              </a:r>
              <a:endPara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ExtraBold"/>
                <a:buNone/>
              </a:pPr>
              <a:endParaRPr sz="11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403688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9"/>
            <p:cNvSpPr txBox="1"/>
            <p:nvPr/>
          </p:nvSpPr>
          <p:spPr>
            <a:xfrm>
              <a:off x="4036884" y="205943"/>
              <a:ext cx="1238202" cy="594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300" tIns="165100" rIns="1223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04</a:t>
              </a:r>
              <a:endParaRPr/>
            </a:p>
          </p:txBody>
        </p:sp>
      </p:grpSp>
      <p:sp>
        <p:nvSpPr>
          <p:cNvPr id="569" name="Google Shape;569;p29"/>
          <p:cNvSpPr/>
          <p:nvPr/>
        </p:nvSpPr>
        <p:spPr>
          <a:xfrm>
            <a:off x="10243210" y="142879"/>
            <a:ext cx="2022763" cy="1995055"/>
          </a:xfrm>
          <a:prstGeom prst="ellipse">
            <a:avLst/>
          </a:prstGeom>
          <a:noFill/>
          <a:ln w="28575" cap="flat" cmpd="sng">
            <a:solidFill>
              <a:srgbClr val="A937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5126180" y="1597616"/>
            <a:ext cx="6476169" cy="215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n-US" sz="2400"/>
              <a:t>- Dimensioni di impatto delle diverse tendenze sul mondo del lavoro</a:t>
            </a:r>
            <a:br>
              <a:rPr lang="en-US" sz="2400"/>
            </a:br>
            <a:br>
              <a:rPr lang="en-US" sz="2400"/>
            </a:br>
            <a:r>
              <a:rPr lang="en-US" sz="2400"/>
              <a:t>- Panoramica di alcune delle tendenze che hanno un impatto sul mondo del lavoro e del loro possibile impatto sul numero di posti di lavoro e sulla qualità del lavoro</a:t>
            </a:r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590917" y="1256145"/>
            <a:ext cx="4082683" cy="187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n-US" sz="4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Panoramica della sessione di apprendimento 1</a:t>
            </a:r>
            <a:endParaRPr sz="44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>
            <a:off x="4793673" y="1071418"/>
            <a:ext cx="18472" cy="291869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en-US"/>
              <a:t>Mondo del lavoro e COVID-19</a:t>
            </a:r>
            <a:endParaRPr/>
          </a:p>
        </p:txBody>
      </p:sp>
      <p:pic>
        <p:nvPicPr>
          <p:cNvPr id="575" name="Google Shape;575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39291" y="1867973"/>
            <a:ext cx="5957977" cy="303694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3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577" name="Google Shape;577;p30"/>
          <p:cNvSpPr txBox="1"/>
          <p:nvPr/>
        </p:nvSpPr>
        <p:spPr>
          <a:xfrm>
            <a:off x="2753958" y="5195944"/>
            <a:ext cx="64545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https://www.youtube.com/watch?v=8KenNOYOiq4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1"/>
          <p:cNvSpPr txBox="1">
            <a:spLocks noGrp="1"/>
          </p:cNvSpPr>
          <p:nvPr>
            <p:ph type="title"/>
          </p:nvPr>
        </p:nvSpPr>
        <p:spPr>
          <a:xfrm>
            <a:off x="583031" y="1541614"/>
            <a:ext cx="12014032" cy="8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n-US"/>
              <a:t>Il mondo del lavoro ha già subito importanti cambiamenti...</a:t>
            </a:r>
            <a:endParaRPr/>
          </a:p>
        </p:txBody>
      </p:sp>
      <p:sp>
        <p:nvSpPr>
          <p:cNvPr id="583" name="Google Shape;583;p3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pic>
        <p:nvPicPr>
          <p:cNvPr id="584" name="Google Shape;584;p31"/>
          <p:cNvPicPr preferRelativeResize="0"/>
          <p:nvPr/>
        </p:nvPicPr>
        <p:blipFill rotWithShape="1">
          <a:blip r:embed="rId3">
            <a:alphaModFix/>
          </a:blip>
          <a:srcRect r="362" b="13936"/>
          <a:stretch/>
        </p:blipFill>
        <p:spPr>
          <a:xfrm>
            <a:off x="718356" y="2088962"/>
            <a:ext cx="6616699" cy="2660319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31"/>
          <p:cNvSpPr txBox="1"/>
          <p:nvPr/>
        </p:nvSpPr>
        <p:spPr>
          <a:xfrm>
            <a:off x="726589" y="4976729"/>
            <a:ext cx="51943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Source: ILO model - https://www.ilo.org/global/topics/coronavirus/impacts-and-responses/WCMS_767028/lang--en/index.htm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86" name="Google Shape;586;p31"/>
          <p:cNvSpPr txBox="1">
            <a:spLocks noGrp="1"/>
          </p:cNvSpPr>
          <p:nvPr>
            <p:ph type="body" idx="1"/>
          </p:nvPr>
        </p:nvSpPr>
        <p:spPr>
          <a:xfrm>
            <a:off x="7187682" y="1684912"/>
            <a:ext cx="4525347" cy="410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Nel 2020, l'8,8% dell'orario di lavoro globale è stato perso rispetto al quarto trimestre del 2019, equivalente a 255 milioni di posti di lavoro a tempo pieno.</a:t>
            </a: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Dallo scoppio della pandemia di Covid-19 lavorare da casa è diventata la norma per milioni di lavoratori nell'UE e nel mondo.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2"/>
          <p:cNvSpPr txBox="1">
            <a:spLocks noGrp="1"/>
          </p:cNvSpPr>
          <p:nvPr>
            <p:ph type="title"/>
          </p:nvPr>
        </p:nvSpPr>
        <p:spPr>
          <a:xfrm>
            <a:off x="958561" y="1033030"/>
            <a:ext cx="10645610" cy="52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ExtraBold"/>
              <a:buNone/>
            </a:pPr>
            <a:r>
              <a:rPr lang="en-US" sz="3200"/>
              <a:t>C’è da tener presente che i cambiamenti nel mondo del lavoro sono correlati…</a:t>
            </a:r>
            <a:endParaRPr sz="3200"/>
          </a:p>
        </p:txBody>
      </p:sp>
      <p:sp>
        <p:nvSpPr>
          <p:cNvPr id="592" name="Google Shape;592;p32"/>
          <p:cNvSpPr txBox="1">
            <a:spLocks noGrp="1"/>
          </p:cNvSpPr>
          <p:nvPr>
            <p:ph type="body" idx="1"/>
          </p:nvPr>
        </p:nvSpPr>
        <p:spPr>
          <a:xfrm>
            <a:off x="2594853" y="1680746"/>
            <a:ext cx="7423244" cy="273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Ad esempio, il cambiamento demografico e le transizioni verde e digitale spesso si influenzano, si sostengono o si accelerano a vicenda.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È probabile che anche la crisi del COVID-19 acceleri l'automazione, poiché le aziende riducono la dipendenza dal lavoro umano e dal contatto tra i lavoratori, o ripristinano parte della produzione.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3" name="Google Shape;593;p3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pic>
        <p:nvPicPr>
          <p:cNvPr id="594" name="Google Shape;59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526" y="1560945"/>
            <a:ext cx="2009336" cy="132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137" y="3418127"/>
            <a:ext cx="1993725" cy="132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3066" y="1680746"/>
            <a:ext cx="1786078" cy="1339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2" descr="woman in red and white floral dress standing beside man in blue t-shi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18097" y="3641074"/>
            <a:ext cx="1916016" cy="136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715" y="5010056"/>
            <a:ext cx="1993725" cy="13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0013" y="152400"/>
            <a:ext cx="3670300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33"/>
          <p:cNvSpPr txBox="1"/>
          <p:nvPr/>
        </p:nvSpPr>
        <p:spPr>
          <a:xfrm>
            <a:off x="1870031" y="4445226"/>
            <a:ext cx="8640762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Changing Nature of Work and Threats to Decent Work and Well-Being.</a:t>
            </a:r>
            <a:endParaRPr/>
          </a:p>
        </p:txBody>
      </p:sp>
      <p:sp>
        <p:nvSpPr>
          <p:cNvPr id="606" name="Google Shape;606;p33"/>
          <p:cNvSpPr txBox="1"/>
          <p:nvPr/>
        </p:nvSpPr>
        <p:spPr>
          <a:xfrm>
            <a:off x="329124" y="5502513"/>
            <a:ext cx="8640762" cy="22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Adapted from: Blustein, D. L., Kenny, M. E., Di Fabio, A., &amp; Guichard, J. (2019). Expanding the impact of the psychology of working: Engaging psychology in the struggle for decent work and human rights. </a:t>
            </a:r>
            <a:r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 of Career Assessment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(1), 3-28</a:t>
            </a: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607" name="Google Shape;607;p33"/>
          <p:cNvGraphicFramePr/>
          <p:nvPr/>
        </p:nvGraphicFramePr>
        <p:xfrm>
          <a:off x="329124" y="152400"/>
          <a:ext cx="11722575" cy="5350540"/>
        </p:xfrm>
        <a:graphic>
          <a:graphicData uri="http://schemas.openxmlformats.org/drawingml/2006/table">
            <a:tbl>
              <a:tblPr firstRow="1" bandRow="1">
                <a:noFill/>
                <a:tableStyleId>{12D4709B-BE0B-4021-A3F6-3F68F091EC22}</a:tableStyleId>
              </a:tblPr>
              <a:tblGrid>
                <a:gridCol w="390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Cambiamenti nella Natura del Lavoro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Minacce al Lavoro Dignitoso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Minacce al benessere individuale e comunitario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4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/>
                        <a:t>Condizioni del mercato del lavoro</a:t>
                      </a:r>
                      <a:br>
                        <a:rPr lang="en-US" sz="1700"/>
                      </a:br>
                      <a:endParaRPr sz="1700"/>
                    </a:p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Disoccupazione </a:t>
                      </a:r>
                      <a:endParaRPr/>
                    </a:p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Sottoccupazione</a:t>
                      </a:r>
                      <a:endParaRPr sz="1700" u="none" strike="noStrike" cap="none"/>
                    </a:p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Aumento del lavoro precario</a:t>
                      </a:r>
                      <a:endParaRPr sz="1700" u="none" strike="noStrike" cap="none"/>
                    </a:p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Crescita della disuguaglianza economica</a:t>
                      </a:r>
                      <a:endParaRPr sz="1700" u="none" strike="noStrike" cap="none"/>
                    </a:p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/>
                        <a:t>Perdita di lavori di routine e più complessi a causa dell'automazione</a:t>
                      </a:r>
                      <a:endParaRPr sz="17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/>
                        <a:t>Perdita di lavoro disponibile per chi vuole lavorare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/>
                        <a:t>I settori emarginati della società subiscono la maggiore esclusione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/>
                        <a:t>Perdita di sicurezza finanziaria</a:t>
                      </a:r>
                      <a:endParaRPr sz="170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/>
                        <a:t>Perdita di tutele economiche, sociali e familiari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/>
                        <a:t>Perdita di autonomia e voce sul posto di lavoro (e non solo)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/>
                        <a:t>Deterioramento delle condizioni di lavoro</a:t>
                      </a:r>
                      <a:endParaRPr sz="17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/>
                        <a:t>Accesso ridotto al lavoro stabile che soddisfi i bisogni umani di sopravvivenza economica, connessione e autonomia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/>
                        <a:t>Diminuito l'accesso al lavoro come fonte di significato e scopo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/>
                        <a:t>Perdita di connessioni sociali disponibili attraverso il lavoro Increased individual and family stress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/>
                        <a:t>Aumento dei problemi di salute mentale e fisica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/>
                        <a:t>Maggiori livelli di dislocazione economica e sociale a livello sociale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/>
                        <a:t>Disordini politici e sociali, inciviltà e instabilità</a:t>
                      </a:r>
                      <a:endParaRPr sz="17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08" name="Google Shape;608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7767" y="5969072"/>
            <a:ext cx="1609483" cy="32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4"/>
          <p:cNvSpPr txBox="1">
            <a:spLocks noGrp="1"/>
          </p:cNvSpPr>
          <p:nvPr>
            <p:ph type="title"/>
          </p:nvPr>
        </p:nvSpPr>
        <p:spPr>
          <a:xfrm>
            <a:off x="847726" y="765177"/>
            <a:ext cx="10365706" cy="55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n-US"/>
              <a:t>Bibliografia</a:t>
            </a:r>
            <a:endParaRPr/>
          </a:p>
        </p:txBody>
      </p:sp>
      <p:sp>
        <p:nvSpPr>
          <p:cNvPr id="614" name="Google Shape;614;p34"/>
          <p:cNvSpPr txBox="1">
            <a:spLocks noGrp="1"/>
          </p:cNvSpPr>
          <p:nvPr>
            <p:ph type="body" idx="1"/>
          </p:nvPr>
        </p:nvSpPr>
        <p:spPr>
          <a:xfrm>
            <a:off x="839788" y="1630681"/>
            <a:ext cx="10373644" cy="344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Open Sans ExtraBold"/>
              <a:buAutoNum type="arabicPeriod"/>
            </a:pPr>
            <a:r>
              <a:rPr lang="en-US" sz="1600"/>
              <a:t>Balliester, T., &amp; Elsheikhi, A. (2018). The future of work: a literature review. </a:t>
            </a:r>
            <a:r>
              <a:rPr lang="en-US" sz="1600" i="1"/>
              <a:t>ILO Research Department Working Paper</a:t>
            </a:r>
            <a:r>
              <a:rPr lang="en-US" sz="1600"/>
              <a:t>, </a:t>
            </a:r>
            <a:r>
              <a:rPr lang="en-US" sz="1600" i="1"/>
              <a:t>29</a:t>
            </a:r>
            <a:r>
              <a:rPr lang="en-US" sz="1600"/>
              <a:t>.</a:t>
            </a:r>
            <a:endParaRPr sz="1600" u="sng">
              <a:solidFill>
                <a:schemeClr val="hlink"/>
              </a:solidFill>
              <a:hlinkClick r:id="rId3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Open Sans ExtraBold"/>
              <a:buAutoNum type="arabicPeriod"/>
            </a:pPr>
            <a:r>
              <a:rPr lang="en-US" sz="1600"/>
              <a:t>Blustein, D. L., Kenny, M. E., Di Fabio, A., &amp; Guichard, J. (2019). Expanding the impact of the psychology of working: Engaging psychology in the struggle for decent work and human rights. Journal of Career Assessment, 27(1), 3-28.</a:t>
            </a:r>
            <a:endParaRPr sz="16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Open Sans ExtraBold"/>
              <a:buAutoNum type="arabicPeriod"/>
            </a:pPr>
            <a:r>
              <a:rPr lang="en-US" sz="1600"/>
              <a:t>Duffy, R. D., Blustein, D. L., Diemer, M. A., &amp; Autin, K. L. (2016). The psychology of working theory. Journal of Counseling Psychology, 63, 127-148. </a:t>
            </a:r>
            <a:endParaRPr sz="16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Open Sans ExtraBold"/>
              <a:buAutoNum type="arabicPeriod"/>
            </a:pPr>
            <a:r>
              <a:rPr lang="en-US" sz="1600"/>
              <a:t>International Labour Organisation (ILO). (2013). </a:t>
            </a:r>
            <a:r>
              <a:rPr lang="en-US" sz="1600" i="1"/>
              <a:t>Decent work indicators</a:t>
            </a:r>
            <a:r>
              <a:rPr lang="en-US" sz="1600"/>
              <a:t>. Geneva: ILO. </a:t>
            </a:r>
            <a:endParaRPr sz="16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Open Sans ExtraBold"/>
              <a:buAutoNum type="arabicPeriod"/>
            </a:pPr>
            <a:r>
              <a:rPr lang="en-US" sz="1600"/>
              <a:t>Montt, G., Fraga, F., &amp; Harsdorff, M. (2018). The future of work in a changing natural environment: Climate change, degradation and sustainability. </a:t>
            </a:r>
            <a:r>
              <a:rPr lang="en-US" sz="1600" i="1"/>
              <a:t>ILO Research Paper Series, Geneva: International Labour Office</a:t>
            </a:r>
            <a:r>
              <a:rPr lang="en-US" sz="1600"/>
              <a:t>.</a:t>
            </a:r>
            <a:endParaRPr sz="16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Open Sans ExtraBold"/>
              <a:buAutoNum type="arabicPeriod"/>
            </a:pPr>
            <a:r>
              <a:rPr lang="en-US" sz="1600"/>
              <a:t>Santana, M., &amp; Cobo, M. J. (2020). What is the future of work? A science mapping analysis. </a:t>
            </a:r>
            <a:r>
              <a:rPr lang="en-US" sz="1600" i="1"/>
              <a:t>European Management Journal</a:t>
            </a:r>
            <a:r>
              <a:rPr lang="en-US" sz="1600"/>
              <a:t>, </a:t>
            </a:r>
            <a:r>
              <a:rPr lang="en-US" sz="1600" i="1"/>
              <a:t>38</a:t>
            </a:r>
            <a:r>
              <a:rPr lang="en-US" sz="1600"/>
              <a:t>(6), 846-862.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</p:txBody>
      </p:sp>
      <p:sp>
        <p:nvSpPr>
          <p:cNvPr id="615" name="Google Shape;615;p3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5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en-US"/>
              <a:t>Grazie per l’attenzione.</a:t>
            </a:r>
            <a:br>
              <a:rPr lang="en-US"/>
            </a:br>
            <a:r>
              <a:rPr lang="en-US"/>
              <a:t>Domande?</a:t>
            </a:r>
            <a:endParaRPr/>
          </a:p>
        </p:txBody>
      </p:sp>
      <p:sp>
        <p:nvSpPr>
          <p:cNvPr id="621" name="Google Shape;621;p3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1163638" y="3038157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n-US"/>
              <a:t>Gli sviluppi nel mondo del lavoro hanno attirato un'enorme attenzione negli ultimi anni...</a:t>
            </a:r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body" idx="1"/>
          </p:nvPr>
        </p:nvSpPr>
        <p:spPr>
          <a:xfrm>
            <a:off x="1431986" y="4327863"/>
            <a:ext cx="8574656" cy="110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Pubblicazioni internazionali sul futuro del lavoro nel periodo 1959-1997, 1998-2008, 2009-2014 e 2015-2019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400">
                <a:solidFill>
                  <a:schemeClr val="dk1"/>
                </a:solidFill>
              </a:rPr>
              <a:t>Fonte: Santana, M., &amp; Cobo, M. J. (2020). What is the future of work? A science mapping analysis. </a:t>
            </a:r>
            <a:r>
              <a:rPr lang="en-US" sz="1400" i="1">
                <a:solidFill>
                  <a:schemeClr val="dk1"/>
                </a:solidFill>
              </a:rPr>
              <a:t>European Management Journal</a:t>
            </a:r>
            <a:r>
              <a:rPr lang="en-US" sz="1400">
                <a:solidFill>
                  <a:schemeClr val="dk1"/>
                </a:solidFill>
              </a:rPr>
              <a:t>, </a:t>
            </a:r>
            <a:r>
              <a:rPr lang="en-US" sz="1400" i="1">
                <a:solidFill>
                  <a:schemeClr val="dk1"/>
                </a:solidFill>
              </a:rPr>
              <a:t>38</a:t>
            </a:r>
            <a:r>
              <a:rPr lang="en-US" sz="1400">
                <a:solidFill>
                  <a:schemeClr val="dk1"/>
                </a:solidFill>
              </a:rPr>
              <a:t>(6), 846-862.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683" y="294460"/>
            <a:ext cx="6340416" cy="393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930895" y="-29626"/>
            <a:ext cx="11370975" cy="1179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ct val="100000"/>
              <a:buFont typeface="Open Sans ExtraBold"/>
              <a:buNone/>
            </a:pPr>
            <a:r>
              <a:rPr lang="en-US" sz="4000">
                <a:solidFill>
                  <a:srgbClr val="FF7F2A"/>
                </a:solidFill>
              </a:rPr>
              <a:t>5 dimensioni </a:t>
            </a:r>
            <a:r>
              <a:rPr lang="en-US" sz="4000"/>
              <a:t>di impatto delle tendenze nel mondo del lavoro</a:t>
            </a:r>
            <a:endParaRPr sz="4000"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1"/>
          </p:nvPr>
        </p:nvSpPr>
        <p:spPr>
          <a:xfrm>
            <a:off x="8356905" y="1933917"/>
            <a:ext cx="3623734" cy="281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Il futuro del lavoro può essere descritto lungo cinque dimensioni in cui i cambiamenti attuali avranno un impatto sul mondo del lavoro (Balliester &amp; Elsheikhi, 2018)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" name="Google Shape;147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grpSp>
        <p:nvGrpSpPr>
          <p:cNvPr id="148" name="Google Shape;148;p6"/>
          <p:cNvGrpSpPr/>
          <p:nvPr/>
        </p:nvGrpSpPr>
        <p:grpSpPr>
          <a:xfrm>
            <a:off x="930895" y="1152327"/>
            <a:ext cx="7333544" cy="4572644"/>
            <a:chOff x="0" y="2011"/>
            <a:chExt cx="7333544" cy="4572644"/>
          </a:xfrm>
        </p:grpSpPr>
        <p:sp>
          <p:nvSpPr>
            <p:cNvPr id="149" name="Google Shape;149;p6"/>
            <p:cNvSpPr/>
            <p:nvPr/>
          </p:nvSpPr>
          <p:spPr>
            <a:xfrm rot="5400000">
              <a:off x="4635068" y="-1905045"/>
              <a:ext cx="703483" cy="469346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E7CE">
                <a:alpha val="89803"/>
              </a:srgbClr>
            </a:solidFill>
            <a:ln w="12700" cap="flat" cmpd="sng">
              <a:solidFill>
                <a:srgbClr val="FFE7CE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 txBox="1"/>
            <p:nvPr/>
          </p:nvSpPr>
          <p:spPr>
            <a:xfrm>
              <a:off x="2640076" y="124288"/>
              <a:ext cx="4659127" cy="634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 Creazione di lavoro</a:t>
              </a:r>
              <a:endPara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 Distruzione di posti di lavoro</a:t>
              </a:r>
              <a:br>
                <a:rPr lang="en-US" sz="11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</a:br>
              <a:r>
                <a:rPr lang="en-US" sz="11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 La futura composizione della forza lavoro</a:t>
              </a:r>
              <a:endPara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0" y="2011"/>
              <a:ext cx="2640075" cy="879354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 txBox="1"/>
            <p:nvPr/>
          </p:nvSpPr>
          <p:spPr>
            <a:xfrm>
              <a:off x="42927" y="44938"/>
              <a:ext cx="2554221" cy="7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 Light"/>
                <a:buNone/>
              </a:pPr>
              <a:r>
                <a:rPr lang="en-US" sz="15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Numero di occupazioni</a:t>
              </a:r>
              <a:endParaRPr sz="15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 rot="5400000">
              <a:off x="4635068" y="-981723"/>
              <a:ext cx="703483" cy="469346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EEFC1">
                <a:alpha val="89803"/>
              </a:srgbClr>
            </a:solidFill>
            <a:ln w="12700" cap="flat" cmpd="sng">
              <a:solidFill>
                <a:srgbClr val="FFE7CE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2640076" y="1047610"/>
              <a:ext cx="4659127" cy="634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Light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 Condizioni lavorative future</a:t>
              </a:r>
              <a:endPara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0" y="925333"/>
              <a:ext cx="2640075" cy="879354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42927" y="968260"/>
              <a:ext cx="2554221" cy="7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 Light"/>
                <a:buNone/>
              </a:pPr>
              <a:r>
                <a:rPr lang="en-US" sz="15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Il futuro della qualità del lavoro</a:t>
              </a:r>
              <a:endParaRPr sz="15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 rot="5400000">
              <a:off x="4635068" y="-58400"/>
              <a:ext cx="703483" cy="469346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EEFC1">
                <a:alpha val="89803"/>
              </a:srgbClr>
            </a:solidFill>
            <a:ln w="12700" cap="flat" cmpd="sng">
              <a:solidFill>
                <a:srgbClr val="FFE7CE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2640076" y="1970933"/>
              <a:ext cx="4659127" cy="634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Light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 Sostenibilità dei sistemi di protezione sociale</a:t>
              </a:r>
              <a:endPara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0" y="1848656"/>
              <a:ext cx="2640075" cy="879354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42927" y="1891583"/>
              <a:ext cx="2554221" cy="7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 Light"/>
                <a:buNone/>
              </a:pPr>
              <a:r>
                <a:rPr lang="en-US" sz="15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Protezione sociale</a:t>
              </a:r>
              <a:endParaRPr sz="15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 rot="5400000">
              <a:off x="4635068" y="864921"/>
              <a:ext cx="703483" cy="469346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EEFC1">
                <a:alpha val="89803"/>
              </a:srgbClr>
            </a:solidFill>
            <a:ln w="12700" cap="flat" cmpd="sng">
              <a:solidFill>
                <a:srgbClr val="FFE7CE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2640076" y="2894255"/>
              <a:ext cx="4659127" cy="634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Light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 Crescita media di salari e guadagni</a:t>
              </a:r>
              <a:endPara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Light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 Distribuzione dei salari e dei guadagni tra le famiglie in futuro</a:t>
              </a:r>
              <a:endPara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0" y="2771978"/>
              <a:ext cx="2640075" cy="879354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42927" y="2814905"/>
              <a:ext cx="2554221" cy="7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 Light"/>
                <a:buNone/>
              </a:pPr>
              <a:r>
                <a:rPr lang="en-US" sz="15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Disuguaglianze salariali e di reddito</a:t>
              </a:r>
              <a:endParaRPr sz="15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 rot="5400000">
              <a:off x="4635068" y="1788244"/>
              <a:ext cx="703483" cy="469346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EEFC1">
                <a:alpha val="89803"/>
              </a:srgbClr>
            </a:solidFill>
            <a:ln w="12700" cap="flat" cmpd="sng">
              <a:solidFill>
                <a:srgbClr val="FFE7CE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2640076" y="3817578"/>
              <a:ext cx="4659127" cy="634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 Light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 Come potrebbero evolversi le istituzioni dei lavoratori organizzati nei prossimi anni</a:t>
              </a:r>
              <a:endPara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0" y="3695301"/>
              <a:ext cx="2640075" cy="879354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42927" y="3738228"/>
              <a:ext cx="2554221" cy="7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 Light"/>
                <a:buNone/>
              </a:pPr>
              <a:r>
                <a:rPr lang="en-US" sz="1500" b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Il futuro del dialogo sociale e delle relazioni industriali</a:t>
              </a:r>
              <a:endParaRPr sz="15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300171" y="1532373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Quando si considera l'impatto dei cambiamenti in corso sul mondo del lavoro, è importante tener conto non solo le modifiche al numero di posti di lavoro disponibili, ma anche alla disponibilità di lavoro dignitoso.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5" name="Google Shape;175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5702968" y="654468"/>
            <a:ext cx="6489032" cy="123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n-US" sz="4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Cosa rende il lavoro dignitoso? </a:t>
            </a:r>
            <a:br>
              <a:rPr lang="en-US" sz="4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31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Indicatori di lavoro dignitoso (ILO)</a:t>
            </a:r>
            <a:endParaRPr sz="48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5702968" y="1893262"/>
            <a:ext cx="626364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ExtraBold"/>
              <a:buAutoNum type="arabicPeriod"/>
            </a:pPr>
            <a:r>
              <a:rPr lang="en-US" sz="17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opportunità di lavoro; 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ExtraBold"/>
              <a:buAutoNum type="arabicPeriod"/>
            </a:pPr>
            <a:r>
              <a:rPr lang="en-US" sz="17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guadagni adeguati e lavoro produttivo;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ExtraBold"/>
              <a:buAutoNum type="arabicPeriod"/>
            </a:pPr>
            <a:r>
              <a:rPr lang="en-US" sz="17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orario di lavoro dignitoso;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ExtraBold"/>
              <a:buAutoNum type="arabicPeriod"/>
            </a:pPr>
            <a:r>
              <a:rPr lang="en-US" sz="17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Possibilità di coniugare lavoro, famiglia e vita personale;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ExtraBold"/>
              <a:buAutoNum type="arabicPeriod"/>
            </a:pPr>
            <a:r>
              <a:rPr lang="en-US" sz="17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lavoro che dovrebbe essere abolito;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ExtraBold"/>
              <a:buAutoNum type="arabicPeriod"/>
            </a:pPr>
            <a:r>
              <a:rPr lang="en-US" sz="17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stabilità e sicurezza del lavoro;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ExtraBold"/>
              <a:buAutoNum type="arabicPeriod"/>
            </a:pPr>
            <a:r>
              <a:rPr lang="en-US" sz="17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pari opportunità e trattamento nel mondo del lavoro;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ExtraBold"/>
              <a:buAutoNum type="arabicPeriod"/>
            </a:pPr>
            <a:r>
              <a:rPr lang="en-US" sz="17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ambiente di lavoro sicuro;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ExtraBold"/>
              <a:buAutoNum type="arabicPeriod"/>
            </a:pPr>
            <a:r>
              <a:rPr lang="en-US" sz="17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sicurezza sociale;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ExtraBold"/>
              <a:buAutoNum type="arabicPeriod"/>
            </a:pPr>
            <a:r>
              <a:rPr lang="en-US" sz="17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dialogo sociale, rappresentanza dei datori di lavoro e dei lavoratori. </a:t>
            </a:r>
            <a:endParaRPr sz="1700" b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78" name="Google Shape;178;p7"/>
          <p:cNvCxnSpPr/>
          <p:nvPr/>
        </p:nvCxnSpPr>
        <p:spPr>
          <a:xfrm>
            <a:off x="5029200" y="649705"/>
            <a:ext cx="36095" cy="406667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7"/>
          <p:cNvSpPr txBox="1"/>
          <p:nvPr/>
        </p:nvSpPr>
        <p:spPr>
          <a:xfrm>
            <a:off x="5065295" y="4908884"/>
            <a:ext cx="6424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International Labour Organisation (ILO). (2013). </a:t>
            </a:r>
            <a:r>
              <a:rPr lang="en-US" sz="120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Decent work indicators</a:t>
            </a: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Geneva: ILO.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body" idx="1"/>
          </p:nvPr>
        </p:nvSpPr>
        <p:spPr>
          <a:xfrm>
            <a:off x="300171" y="1532373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Quando si considera l'impatto dei cambiamenti in corso sul mondo del lavoro, è importante tener conto non solo le modifiche al numero di posti di lavoro disponibili, ma anche alla disponibilità di lavoro dignitoso.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6" name="Google Shape;186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87" name="Google Shape;187;p8"/>
          <p:cNvSpPr txBox="1"/>
          <p:nvPr/>
        </p:nvSpPr>
        <p:spPr>
          <a:xfrm>
            <a:off x="5702968" y="2613259"/>
            <a:ext cx="626364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en-US" sz="18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Condizioni di lavoro fisiche e interpersonali sicure (ad es. assenza di abusi fisici, mentali o emotivi)</a:t>
            </a: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en-US" sz="18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Orari che consentono tempo libero e riposo adeguato</a:t>
            </a: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en-US" sz="18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Valori organizzativi che integrano i valori familiari e sociali</a:t>
            </a: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Compenso adeguato;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en-US" sz="18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Accesso a cure sanitarie adeguate</a:t>
            </a:r>
            <a:r>
              <a:rPr lang="en-US" sz="1700" b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endParaRPr sz="1700" b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88" name="Google Shape;188;p8"/>
          <p:cNvCxnSpPr/>
          <p:nvPr/>
        </p:nvCxnSpPr>
        <p:spPr>
          <a:xfrm>
            <a:off x="5029200" y="649705"/>
            <a:ext cx="36095" cy="406667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9" name="Google Shape;189;p8"/>
          <p:cNvSpPr txBox="1"/>
          <p:nvPr/>
        </p:nvSpPr>
        <p:spPr>
          <a:xfrm>
            <a:off x="5702968" y="1002811"/>
            <a:ext cx="6489032" cy="123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6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n-US" sz="4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Cosa rende il lavoro dignitoso? </a:t>
            </a:r>
            <a:br>
              <a:rPr lang="en-US" sz="4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31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Lavoro dignitoso dal punto di vista della teoria della psicologia del lavoro. </a:t>
            </a:r>
            <a:endParaRPr sz="48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body" idx="1"/>
          </p:nvPr>
        </p:nvSpPr>
        <p:spPr>
          <a:xfrm>
            <a:off x="4844896" y="1121404"/>
            <a:ext cx="6376555" cy="375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>
                <a:solidFill>
                  <a:schemeClr val="dk1"/>
                </a:solidFill>
              </a:rPr>
              <a:t>I 17 obiettivi di sviluppo sostenibile dell'Agenda 2030 forniscono un quadro per affrontare le numerose sfide future, comprese quelle nel mondo del lavoro. </a:t>
            </a:r>
            <a:endParaRPr b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>
                <a:solidFill>
                  <a:schemeClr val="dk1"/>
                </a:solidFill>
              </a:rPr>
              <a:t>L'importanza del lavoro dignitoso nel raggiungimento dello sviluppo sostenibile è evidenziata dall'obiettivo 8 che mira a "promuovere una crescita economica sostenuta, inclusiva e sostenibile, un'occupazione piena e produttiva e un lavoro dignitoso per tutti«.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098" y="1178700"/>
            <a:ext cx="3502602" cy="33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 txBox="1"/>
          <p:nvPr/>
        </p:nvSpPr>
        <p:spPr>
          <a:xfrm>
            <a:off x="955098" y="5212450"/>
            <a:ext cx="63592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https://ilostat.ilo.org/decent-work-and-the-sdgs-11-charts-that-tell-the-story/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8" name="Google Shape;198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2942</Words>
  <Application>Microsoft Office PowerPoint</Application>
  <PresentationFormat>Widescreen</PresentationFormat>
  <Paragraphs>291</Paragraphs>
  <Slides>35</Slides>
  <Notes>35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1" baseType="lpstr">
      <vt:lpstr>Open Sans ExtraBold</vt:lpstr>
      <vt:lpstr>Calibri</vt:lpstr>
      <vt:lpstr>Open Sans Light</vt:lpstr>
      <vt:lpstr>Arial</vt:lpstr>
      <vt:lpstr>Open Sans</vt:lpstr>
      <vt:lpstr>„Office“ tema</vt:lpstr>
      <vt:lpstr>Panoramica dei cambiamenti nel mondo del lavoro</vt:lpstr>
      <vt:lpstr>Presentazione standard di PowerPoint</vt:lpstr>
      <vt:lpstr>- Dimensioni di impatto delle diverse tendenze sul mondo del lavoro  - Panoramica di alcune delle tendenze che hanno un impatto sul mondo del lavoro e del loro possibile impatto sul numero di posti di lavoro e sulla qualità del lavoro</vt:lpstr>
      <vt:lpstr>Gli sviluppi nel mondo del lavoro hanno attirato un'enorme attenzione negli ultimi anni...</vt:lpstr>
      <vt:lpstr>Presentazione standard di PowerPoint</vt:lpstr>
      <vt:lpstr>5 dimensioni di impatto delle tendenze nel mondo del lavoro</vt:lpstr>
      <vt:lpstr>Presentazione standard di PowerPoint</vt:lpstr>
      <vt:lpstr>Presentazione standard di PowerPoint</vt:lpstr>
      <vt:lpstr>Presentazione standard di PowerPoint</vt:lpstr>
      <vt:lpstr>In questa sessione esamineremo alcuni dei cambiamenti e il loro potenziale impatto sul numero e sulla qualità dei posti di lavoro...</vt:lpstr>
      <vt:lpstr>Presentazione standard di PowerPoint</vt:lpstr>
      <vt:lpstr>I progressi tecnologici consentono di automatizzare un numero crescente di attività...</vt:lpstr>
      <vt:lpstr>L'impatto dell'automazione sul mondo del lavoro nelle prime pagine</vt:lpstr>
      <vt:lpstr>Presentazione standard di PowerPoint</vt:lpstr>
      <vt:lpstr>The two volumes</vt:lpstr>
      <vt:lpstr>Ci aspettiamo perdite di posti di lavoro a causa del cambiamento tecnologico?</vt:lpstr>
      <vt:lpstr>Presentazione standard di PowerPoint</vt:lpstr>
      <vt:lpstr>https://ec.europa.eu/info/sites/info/files/green_paper_ageing_factsheet_en_2.pdf</vt:lpstr>
      <vt:lpstr>Presentazione standard di PowerPoint</vt:lpstr>
      <vt:lpstr>Potenziale impatto dei cambiamenti demografici sul numero e sulla qualità dei posti di lavoro</vt:lpstr>
      <vt:lpstr>Presentazione standard di PowerPoint</vt:lpstr>
      <vt:lpstr>Globalizzazione</vt:lpstr>
      <vt:lpstr>Potenziale impatto della globalizzazione sul numero e sulla qualità dei posti di lavoro</vt:lpstr>
      <vt:lpstr>Presentazione standard di PowerPoint</vt:lpstr>
      <vt:lpstr>Ci sono molti modi in cui il cambiamento climatico influenzerà il mondo del lavoro</vt:lpstr>
      <vt:lpstr>Potenziale impatto del cambiamento climatico sul numero e sulla qualità dei posti di lavoro</vt:lpstr>
      <vt:lpstr>Potenziale impatto del cambiamento climatico sul numero e sulla qualità dei posti di lavoro</vt:lpstr>
      <vt:lpstr>Potenziale impatto del cambiamento climatico sul numero e sulla qualità dei posti di lavoro</vt:lpstr>
      <vt:lpstr>Presentazione standard di PowerPoint</vt:lpstr>
      <vt:lpstr>Mondo del lavoro e COVID-19</vt:lpstr>
      <vt:lpstr>Il mondo del lavoro ha già subito importanti cambiamenti...</vt:lpstr>
      <vt:lpstr>C’è da tener presente che i cambiamenti nel mondo del lavoro sono correlati…</vt:lpstr>
      <vt:lpstr>Presentazione standard di PowerPoint</vt:lpstr>
      <vt:lpstr>Bibliografia</vt:lpstr>
      <vt:lpstr>Grazie per l’attenzione. Domande?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Panoramica dei cambiamenti nel mondo del lavoro</dc:title>
  <dc:creator>Laura</dc:creator>
  <cp:lastModifiedBy>Zuanetti Alessandra</cp:lastModifiedBy>
  <cp:revision>2</cp:revision>
  <dcterms:created xsi:type="dcterms:W3CDTF">2020-01-27T22:45:30Z</dcterms:created>
  <dcterms:modified xsi:type="dcterms:W3CDTF">2022-06-14T14:18:52Z</dcterms:modified>
</cp:coreProperties>
</file>