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66" r:id="rId6"/>
    <p:sldId id="268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8" r:id="rId18"/>
    <p:sldId id="289" r:id="rId19"/>
    <p:sldId id="278" r:id="rId20"/>
    <p:sldId id="279" r:id="rId21"/>
    <p:sldId id="280" r:id="rId22"/>
    <p:sldId id="258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65" r:id="rId31"/>
  </p:sldIdLst>
  <p:sldSz cx="12192000" cy="6858000"/>
  <p:notesSz cx="6889750" cy="10018713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0C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7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D2CC101-83B2-4FCF-8E40-64EEF50EDD64}" type="datetimeFigureOut">
              <a:rPr lang="lt-LT" smtClean="0"/>
              <a:t>2022-03-13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74F2A99-8335-4AAC-9EFD-09FA6B9BBA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xmlns="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xmlns="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xmlns="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xmlns="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xmlns="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xmlns="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xmlns="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xmlns="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xmlns="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xmlns="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xmlns="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xmlns="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xmlns="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xmlns="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xmlns="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xmlns="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xmlns="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xmlns="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xmlns="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xmlns="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xmlns="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xmlns="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xmlns="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xmlns="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xmlns="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xmlns="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xmlns="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xmlns="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xmlns="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xmlns="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xmlns="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xmlns="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xmlns="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xmlns="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xmlns="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xmlns="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xmlns="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xmlns="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xmlns="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xmlns="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Kako do organizacije koja uči?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11E258F2-1684-456C-BD99-58FC3C8EEE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sz="3000" dirty="0">
                <a:solidFill>
                  <a:srgbClr val="FFFFFF"/>
                </a:solidFill>
              </a:rPr>
              <a:t>2.1.2p </a:t>
            </a:r>
            <a:r>
              <a:rPr lang="sr-Latn-RS" sz="3000" dirty="0" smtClean="0">
                <a:solidFill>
                  <a:srgbClr val="FFFFFF"/>
                </a:solidFill>
              </a:rPr>
              <a:t>Zahtevi za individualizacijom razvoja zaposlenih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de-AT" dirty="0" smtClean="0">
                <a:solidFill>
                  <a:srgbClr val="FFFFFF"/>
                </a:solidFill>
              </a:rPr>
              <a:t>Monika </a:t>
            </a:r>
            <a:r>
              <a:rPr lang="de-AT" dirty="0">
                <a:solidFill>
                  <a:srgbClr val="FFFFFF"/>
                </a:solidFill>
              </a:rPr>
              <a:t>Petermandl</a:t>
            </a:r>
          </a:p>
          <a:p>
            <a:r>
              <a:rPr lang="de-AT" dirty="0">
                <a:solidFill>
                  <a:srgbClr val="FFFFFF"/>
                </a:solidFill>
              </a:rPr>
              <a:t>Klausjürgen Heinrich</a:t>
            </a:r>
          </a:p>
          <a:p>
            <a:r>
              <a:rPr lang="de-AT" dirty="0">
                <a:solidFill>
                  <a:srgbClr val="FFFFFF"/>
                </a:solidFill>
              </a:rPr>
              <a:t>Filizliz Keser Aschenberger</a:t>
            </a:r>
            <a:endParaRPr lang="lt-LT" dirty="0">
              <a:solidFill>
                <a:srgbClr val="FFFFFF"/>
              </a:solidFill>
            </a:endParaRPr>
          </a:p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011006" y="5798945"/>
            <a:ext cx="4567555" cy="584775"/>
            <a:chOff x="0" y="0"/>
            <a:chExt cx="4567555" cy="5847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9060"/>
              <a:ext cx="895985" cy="314960"/>
            </a:xfrm>
            <a:prstGeom prst="rect">
              <a:avLst/>
            </a:prstGeom>
          </p:spPr>
        </p:pic>
        <p:sp>
          <p:nvSpPr>
            <p:cNvPr id="7" name="TextBox 5"/>
            <p:cNvSpPr txBox="1"/>
            <p:nvPr/>
          </p:nvSpPr>
          <p:spPr>
            <a:xfrm>
              <a:off x="982980" y="0"/>
              <a:ext cx="3584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lt-L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sr-Latn-RS" sz="800" kern="12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Ova licenca dozvoljava vama (ili drugim stranama) da delite, prerađujete, izmenite i razvijate ovaj </a:t>
              </a:r>
              <a:r>
                <a:rPr lang="sr-Latn-RS" sz="800" kern="1200" dirty="0" smtClean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materijal </a:t>
              </a:r>
              <a:r>
                <a:rPr lang="sr-Latn-RS" sz="800" kern="12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 </a:t>
              </a:r>
              <a:r>
                <a:rPr lang="sr-Latn-RS" sz="800" kern="1200" dirty="0" smtClean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nekomercijalne </a:t>
              </a:r>
              <a:r>
                <a:rPr lang="sr-Latn-RS" sz="800" kern="12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svrhe, pod uslovom da citirate </a:t>
              </a:r>
              <a:r>
                <a:rPr lang="sr-Latn-RS" sz="800" kern="1200" dirty="0" err="1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Connect</a:t>
              </a:r>
              <a:r>
                <a:rPr lang="sr-Latn-RS" sz="800" kern="12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! partnere na projektu i da </a:t>
              </a:r>
              <a:r>
                <a:rPr lang="sr-Latn-RS" sz="800" kern="1200" dirty="0" smtClean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materijal </a:t>
              </a:r>
              <a:r>
                <a:rPr lang="sr-Latn-RS" sz="800" kern="12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koji kreirate licencirate pod istim uslovima.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7070718E-AEED-4DDC-897C-E8EBEFA0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142F9688-B766-423F-B217-3FBC5A53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Timsko učenje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09E4CFB0-7D50-4EB7-B86D-3756E57F0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r-Latn-RS" i="1" dirty="0" smtClean="0"/>
              <a:t>Individualno učenje je </a:t>
            </a:r>
            <a:r>
              <a:rPr lang="sr-Latn-RS" i="1" dirty="0"/>
              <a:t>u</a:t>
            </a:r>
            <a:r>
              <a:rPr lang="sr-Latn-RS" i="1" dirty="0" smtClean="0"/>
              <a:t> nekim aspektima irelevantno za organizaciono učenje.</a:t>
            </a:r>
            <a:endParaRPr lang="de-AT" i="1" dirty="0"/>
          </a:p>
          <a:p>
            <a:r>
              <a:rPr lang="sr-Latn-RS" i="1" dirty="0" smtClean="0"/>
              <a:t>Ali ako timovi uče oni postaju mikrokosmosi za učenje u organizaciji. </a:t>
            </a:r>
            <a:endParaRPr lang="de-AT" i="1" dirty="0"/>
          </a:p>
          <a:p>
            <a:r>
              <a:rPr lang="sr-Latn-RS" dirty="0" smtClean="0"/>
              <a:t>Timsko učenje je proces u kome se kapacitet timova da postižu ciljeve kontinuirano povećava kroz dijaloge i diskusije.</a:t>
            </a:r>
            <a:endParaRPr lang="de-AT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xmlns="" id="{A0D4ACA7-8A2B-49E7-941B-1489188771DB}"/>
              </a:ext>
            </a:extLst>
          </p:cNvPr>
          <p:cNvSpPr/>
          <p:nvPr/>
        </p:nvSpPr>
        <p:spPr>
          <a:xfrm>
            <a:off x="6914147" y="2518611"/>
            <a:ext cx="3866148" cy="143576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err="1" smtClean="0">
                <a:solidFill>
                  <a:schemeClr val="tx1"/>
                </a:solidFill>
              </a:rPr>
              <a:t>Senž</a:t>
            </a:r>
            <a:r>
              <a:rPr lang="sr-Latn-RS" dirty="0" smtClean="0">
                <a:solidFill>
                  <a:schemeClr val="tx1"/>
                </a:solidFill>
              </a:rPr>
              <a:t> posmatra Timsko učenje kao četvrtu ključnu disciplinu</a:t>
            </a:r>
            <a:r>
              <a:rPr lang="de-AT" dirty="0" smtClean="0">
                <a:solidFill>
                  <a:schemeClr val="tx1"/>
                </a:solidFill>
              </a:rPr>
              <a:t>.</a:t>
            </a:r>
            <a:endParaRPr lang="sr-Latn-RS" dirty="0" smtClean="0">
              <a:solidFill>
                <a:schemeClr val="tx1"/>
              </a:solidFill>
            </a:endParaRPr>
          </a:p>
          <a:p>
            <a:pPr algn="ctr"/>
            <a:endParaRPr lang="de-AT" dirty="0">
              <a:solidFill>
                <a:schemeClr val="tx1"/>
              </a:solidFill>
            </a:endParaRPr>
          </a:p>
          <a:p>
            <a:pPr algn="ctr"/>
            <a:r>
              <a:rPr lang="sr-Latn-RS" dirty="0" smtClean="0">
                <a:solidFill>
                  <a:schemeClr val="tx1"/>
                </a:solidFill>
              </a:rPr>
              <a:t>On smatra da je ono ključan uslov za organizaciono učenje.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3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17AD5F2-8AF1-4B8C-ABFD-638E8814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149" y="2876687"/>
            <a:ext cx="10504487" cy="684211"/>
          </a:xfrm>
        </p:spPr>
        <p:txBody>
          <a:bodyPr>
            <a:noAutofit/>
          </a:bodyPr>
          <a:lstStyle/>
          <a:p>
            <a:r>
              <a:rPr lang="sr-Latn-RS" sz="3200" dirty="0" smtClean="0"/>
              <a:t>Zaključci koncepta pete discipline Pitera </a:t>
            </a:r>
            <a:r>
              <a:rPr lang="sr-Latn-RS" sz="3200" dirty="0" err="1" smtClean="0"/>
              <a:t>Senža</a:t>
            </a:r>
            <a:r>
              <a:rPr lang="sr-Latn-RS" sz="3200" dirty="0" smtClean="0"/>
              <a:t>, relevantni za podršku karijernom razvoju u kompanijama</a:t>
            </a:r>
            <a:endParaRPr lang="de-AT" sz="3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F61063AE-C3C6-4050-8F85-9A914B11F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910" y="3802765"/>
            <a:ext cx="10512425" cy="1552893"/>
          </a:xfrm>
        </p:spPr>
        <p:txBody>
          <a:bodyPr/>
          <a:lstStyle/>
          <a:p>
            <a:r>
              <a:rPr lang="sr-Latn-RS" dirty="0" smtClean="0"/>
              <a:t>Publikacija Pitera </a:t>
            </a:r>
            <a:r>
              <a:rPr lang="sr-Latn-RS" dirty="0" err="1" smtClean="0"/>
              <a:t>Senža</a:t>
            </a:r>
            <a:r>
              <a:rPr lang="sr-Latn-RS" dirty="0" smtClean="0"/>
              <a:t> ima mnogo informacija, ali neka pitanja ostaju </a:t>
            </a:r>
            <a:r>
              <a:rPr lang="sr-Latn-RS" dirty="0" err="1" smtClean="0"/>
              <a:t>neodgovorena</a:t>
            </a:r>
            <a:r>
              <a:rPr lang="de-AT" dirty="0" smtClean="0"/>
              <a:t>.</a:t>
            </a:r>
            <a:endParaRPr lang="de-AT" dirty="0"/>
          </a:p>
          <a:p>
            <a:endParaRPr lang="de-AT" dirty="0"/>
          </a:p>
          <a:p>
            <a:r>
              <a:rPr lang="sr-Latn-RS" sz="2400" b="1" i="1" dirty="0" smtClean="0"/>
              <a:t>Prodiskutujte sa osobama pored vas koji su vaši zaključci šta njegov rad znači za podršku karijernom razvoju u kompanijama. 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26EB2388-8B7B-49B3-B5AE-0B7DDA5A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316306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5AB3CC0-AA9B-43B8-8CF4-E0363CAD0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64" y="2437290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Sažetak zaključaka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F16ED4D3-F81D-4821-A756-07AD4DB17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664" y="3121501"/>
            <a:ext cx="10512425" cy="27499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Piter </a:t>
            </a:r>
            <a:r>
              <a:rPr lang="sr-Latn-RS" dirty="0" err="1" smtClean="0"/>
              <a:t>Senž</a:t>
            </a:r>
            <a:r>
              <a:rPr lang="sr-Latn-RS" dirty="0" smtClean="0"/>
              <a:t> jasno pokazuje povezanost pojedinaca u preduzećima i organizacije u celini </a:t>
            </a:r>
            <a:r>
              <a:rPr lang="de-AT" dirty="0" smtClean="0"/>
              <a:t>&gt; </a:t>
            </a:r>
            <a:r>
              <a:rPr lang="sr-Latn-RS" dirty="0" smtClean="0"/>
              <a:t>sistemsko mišljenje</a:t>
            </a:r>
            <a:r>
              <a:rPr lang="de-AT" dirty="0" smtClean="0"/>
              <a:t>.</a:t>
            </a: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Ključne discipline</a:t>
            </a:r>
            <a:r>
              <a:rPr lang="de-AT" dirty="0" smtClean="0"/>
              <a:t> „</a:t>
            </a:r>
            <a:r>
              <a:rPr lang="sr-Latn-RS" dirty="0" smtClean="0"/>
              <a:t>lično ovladavanje</a:t>
            </a:r>
            <a:r>
              <a:rPr lang="de-AT" dirty="0" smtClean="0"/>
              <a:t>“ </a:t>
            </a:r>
            <a:r>
              <a:rPr lang="sr-Latn-RS" dirty="0" smtClean="0"/>
              <a:t>i</a:t>
            </a:r>
            <a:r>
              <a:rPr lang="de-AT" dirty="0" smtClean="0"/>
              <a:t> </a:t>
            </a:r>
            <a:r>
              <a:rPr lang="de-AT" dirty="0"/>
              <a:t>„</a:t>
            </a:r>
            <a:r>
              <a:rPr lang="de-AT" dirty="0" smtClean="0"/>
              <a:t>mental</a:t>
            </a:r>
            <a:r>
              <a:rPr lang="sr-Latn-RS" dirty="0" smtClean="0"/>
              <a:t>ni modeli</a:t>
            </a:r>
            <a:r>
              <a:rPr lang="de-AT" dirty="0" smtClean="0"/>
              <a:t>“ </a:t>
            </a:r>
            <a:r>
              <a:rPr lang="sr-Latn-RS" dirty="0" smtClean="0"/>
              <a:t>usmerava menadžment ljudskih resursa na pojedinačne mere</a:t>
            </a:r>
            <a:r>
              <a:rPr lang="de-AT" dirty="0" smtClean="0"/>
              <a:t>, </a:t>
            </a:r>
            <a:r>
              <a:rPr lang="sr-Latn-RS" dirty="0" smtClean="0"/>
              <a:t>dok</a:t>
            </a:r>
            <a:r>
              <a:rPr lang="de-AT" dirty="0" smtClean="0"/>
              <a:t> „</a:t>
            </a:r>
            <a:r>
              <a:rPr lang="sr-Latn-RS" dirty="0" smtClean="0"/>
              <a:t>zajednička vizija</a:t>
            </a:r>
            <a:r>
              <a:rPr lang="de-AT" dirty="0" smtClean="0"/>
              <a:t>“ </a:t>
            </a:r>
            <a:r>
              <a:rPr lang="sr-Latn-RS" dirty="0" smtClean="0"/>
              <a:t>i</a:t>
            </a:r>
            <a:r>
              <a:rPr lang="de-AT" dirty="0" smtClean="0"/>
              <a:t> „</a:t>
            </a:r>
            <a:r>
              <a:rPr lang="sr-Latn-RS" dirty="0" smtClean="0"/>
              <a:t>timsko učenje</a:t>
            </a:r>
            <a:r>
              <a:rPr lang="de-AT" dirty="0" smtClean="0"/>
              <a:t>“ </a:t>
            </a:r>
            <a:r>
              <a:rPr lang="sr-Latn-RS" dirty="0" smtClean="0"/>
              <a:t>zahtevaju holističke razvojne aktivnosti</a:t>
            </a:r>
            <a:r>
              <a:rPr lang="de-AT" dirty="0" smtClean="0"/>
              <a:t>.</a:t>
            </a: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Menadžment ljudskih resursa često ima dobiti od saradnje sa karijernim praktičarima van organizacije koji daju novu ekspertizu kompanijama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B33C92C5-0036-4A5C-9605-80FD692B6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629022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5AB3CC0-AA9B-43B8-8CF4-E0363CAD0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64" y="2437290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Sažetak zaključaka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F16ED4D3-F81D-4821-A756-07AD4DB17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664" y="3121501"/>
            <a:ext cx="10512425" cy="27499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Karijerni praktičari su najčešće usmereni na lične perspektive i lični razvoj zaposlenih, dok su menadžeri ljudskih resursa najčešće zainteresovani za razvoj preduzeća</a:t>
            </a:r>
            <a:r>
              <a:rPr lang="de-AT" dirty="0" smtClean="0"/>
              <a:t>.</a:t>
            </a: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Sistemsko mišljenje može da pruži okvir za povezivanje karijernih praktičara i menadžera ljudskih resursa</a:t>
            </a:r>
            <a:r>
              <a:rPr lang="de-AT" dirty="0" smtClean="0"/>
              <a:t>.</a:t>
            </a: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Timsko učenje može da omogući uravnotežen odnos između organizacionih i individualnih aspekata kroz uspostavljanje kulture dijaloga</a:t>
            </a:r>
            <a:r>
              <a:rPr lang="de-AT" dirty="0" smtClean="0"/>
              <a:t>.</a:t>
            </a: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Obe grupe moraju da se povežu i izgrade tim koji uči</a:t>
            </a:r>
            <a:r>
              <a:rPr lang="de-AT" dirty="0" smtClean="0"/>
              <a:t>.</a:t>
            </a: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B33C92C5-0036-4A5C-9605-80FD692B6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939765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A664D2B-B7B3-4A21-B284-12FFE0E48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Ko su akteri u organizaciji koja uči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E106816D-D384-4C89-9CE0-C25FC21DA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596640"/>
            <a:ext cx="10512425" cy="235753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Organizaciju koja uči karakteriše duh </a:t>
            </a:r>
            <a:r>
              <a:rPr lang="sr-Latn-RS" dirty="0" smtClean="0">
                <a:solidFill>
                  <a:srgbClr val="FF0000"/>
                </a:solidFill>
              </a:rPr>
              <a:t>postizanja izvrsnosti</a:t>
            </a:r>
            <a:r>
              <a:rPr lang="de-AT" dirty="0" smtClean="0"/>
              <a:t>. </a:t>
            </a:r>
            <a:r>
              <a:rPr lang="sr-Latn-RS" dirty="0" smtClean="0"/>
              <a:t>Kontinuirana poboljšanja se dešavaju kroz prikupljanje</a:t>
            </a:r>
            <a:r>
              <a:rPr lang="de-AT" dirty="0" smtClean="0"/>
              <a:t> </a:t>
            </a:r>
            <a:r>
              <a:rPr lang="sr-Latn-RS" dirty="0" smtClean="0">
                <a:solidFill>
                  <a:srgbClr val="FF0000"/>
                </a:solidFill>
              </a:rPr>
              <a:t>iskustava svih zaposlenih</a:t>
            </a:r>
            <a:r>
              <a:rPr lang="de-AT" dirty="0" smtClean="0"/>
              <a:t>, </a:t>
            </a:r>
            <a:r>
              <a:rPr lang="sr-Latn-RS" dirty="0" smtClean="0"/>
              <a:t>prevođenje iskustava u znanje i </a:t>
            </a:r>
            <a:r>
              <a:rPr lang="sr-Latn-RS" dirty="0" smtClean="0">
                <a:solidFill>
                  <a:srgbClr val="FF0000"/>
                </a:solidFill>
              </a:rPr>
              <a:t>diseminaciju znanja </a:t>
            </a:r>
            <a:r>
              <a:rPr lang="sr-Latn-RS" dirty="0" smtClean="0"/>
              <a:t>kroz celu organizaciju</a:t>
            </a:r>
            <a:r>
              <a:rPr lang="de-AT" dirty="0" smtClean="0"/>
              <a:t>. </a:t>
            </a:r>
            <a:r>
              <a:rPr lang="sr-Latn-RS" dirty="0" smtClean="0"/>
              <a:t>Timsko učenje je u srži.</a:t>
            </a: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rgbClr val="FF0000"/>
                </a:solidFill>
              </a:rPr>
              <a:t>Menadžment</a:t>
            </a:r>
            <a:r>
              <a:rPr lang="sr-Latn-RS" dirty="0" smtClean="0"/>
              <a:t> u organizaciji koja uči podstiče i promoviše kontinuirano učenje.</a:t>
            </a: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2642AE9C-BC82-4A9C-AC34-C4935D57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532318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5D3B75A-613F-408E-8832-DF41DED19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Izazovi za mala i srednja preduzeća da postanu organizacije koje uče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BCBD9B3A-FC9A-4A5F-B1ED-2470717DA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429000"/>
            <a:ext cx="11180578" cy="24464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U malim i srednjim preduzećima dominiraju procesi učenja koji su </a:t>
            </a:r>
            <a:r>
              <a:rPr lang="sr-Latn-RS" dirty="0" smtClean="0">
                <a:solidFill>
                  <a:srgbClr val="FF0000"/>
                </a:solidFill>
              </a:rPr>
              <a:t>neformalni, zasnovani na iskustvu i eksperimentisanju</a:t>
            </a:r>
            <a:r>
              <a:rPr lang="sr-Latn-RS" dirty="0"/>
              <a:t>,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Latn-RS" dirty="0" smtClean="0"/>
              <a:t>na koje utiče</a:t>
            </a:r>
            <a:r>
              <a:rPr lang="de-AT" dirty="0" smtClean="0"/>
              <a:t> </a:t>
            </a:r>
            <a:r>
              <a:rPr lang="sr-Latn-RS" dirty="0" smtClean="0">
                <a:solidFill>
                  <a:srgbClr val="FF0000"/>
                </a:solidFill>
              </a:rPr>
              <a:t>ličnost osnivača</a:t>
            </a:r>
            <a:r>
              <a:rPr lang="de-AT" dirty="0" smtClean="0"/>
              <a:t>. </a:t>
            </a:r>
            <a:r>
              <a:rPr lang="sr-Latn-RS" dirty="0" smtClean="0"/>
              <a:t>Njegovo/njeno znanje i stavovi prema učen</a:t>
            </a:r>
            <a:r>
              <a:rPr lang="sr-Latn-RS" dirty="0"/>
              <a:t>j</a:t>
            </a:r>
            <a:r>
              <a:rPr lang="sr-Latn-RS" dirty="0" smtClean="0"/>
              <a:t>u determinišu atmosferu učenja organizacije</a:t>
            </a:r>
            <a:r>
              <a:rPr lang="de-AT" dirty="0" smtClean="0"/>
              <a:t>.</a:t>
            </a: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Fokus je na </a:t>
            </a:r>
            <a:r>
              <a:rPr lang="de-AT" dirty="0" smtClean="0"/>
              <a:t>„</a:t>
            </a:r>
            <a:r>
              <a:rPr lang="sr-Latn-RS" dirty="0" smtClean="0">
                <a:solidFill>
                  <a:srgbClr val="FF0000"/>
                </a:solidFill>
              </a:rPr>
              <a:t>dinamičke sposobnosti</a:t>
            </a:r>
            <a:r>
              <a:rPr lang="de-AT" dirty="0" smtClean="0"/>
              <a:t>“ </a:t>
            </a:r>
            <a:r>
              <a:rPr lang="sr-Latn-RS" dirty="0" smtClean="0"/>
              <a:t>koje omogućavaju da organizacije </a:t>
            </a:r>
            <a:r>
              <a:rPr lang="de-AT" dirty="0" smtClean="0"/>
              <a:t>„</a:t>
            </a:r>
            <a:r>
              <a:rPr lang="sr-Latn-RS" dirty="0" smtClean="0"/>
              <a:t>integrišu, izgrade i podese interne i eksterne kompetencije kako bi </a:t>
            </a:r>
            <a:r>
              <a:rPr lang="sr-Latn-RS" dirty="0" smtClean="0">
                <a:solidFill>
                  <a:srgbClr val="FF0000"/>
                </a:solidFill>
              </a:rPr>
              <a:t>„odgovorile na kontekst koji se ubrzano menja</a:t>
            </a:r>
            <a:r>
              <a:rPr lang="de-AT" dirty="0" smtClean="0"/>
              <a:t>“ </a:t>
            </a:r>
            <a:r>
              <a:rPr lang="sr-Latn-RS" dirty="0" smtClean="0"/>
              <a:t>(</a:t>
            </a:r>
            <a:r>
              <a:rPr lang="de-AT" dirty="0" smtClean="0"/>
              <a:t>Teece </a:t>
            </a:r>
            <a:r>
              <a:rPr lang="de-AT" dirty="0"/>
              <a:t>et.al. 1997, p 516). </a:t>
            </a:r>
            <a:r>
              <a:rPr lang="sr-Latn-RS" dirty="0" smtClean="0"/>
              <a:t>Umrežavanje ima veliku ulogu.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871EDAD5-A09F-4DFD-8DBC-D0F4E6E6E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860887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0707D3F-1845-44D4-A018-A9C221CED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820" y="924243"/>
            <a:ext cx="10934848" cy="3110346"/>
          </a:xfrm>
        </p:spPr>
        <p:txBody>
          <a:bodyPr>
            <a:normAutofit/>
          </a:bodyPr>
          <a:lstStyle/>
          <a:p>
            <a:r>
              <a:rPr lang="sr-Latn-RS" dirty="0" err="1" smtClean="0"/>
              <a:t>Višegeneracijsko</a:t>
            </a:r>
            <a:r>
              <a:rPr lang="sr-Latn-RS" dirty="0" smtClean="0"/>
              <a:t> osoblje</a:t>
            </a:r>
            <a:br>
              <a:rPr lang="sr-Latn-RS" dirty="0" smtClean="0"/>
            </a:br>
            <a:r>
              <a:rPr lang="sr-Latn-RS" dirty="0" smtClean="0"/>
              <a:t>Vrednosni sistemi generacija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7E76DBA2-E949-4238-8B84-B94CB03EF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49672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A50F764-7DAF-4B4D-A206-4AF79E2A6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Demografske promene čine da su </a:t>
            </a:r>
            <a:r>
              <a:rPr lang="sr-Latn-RS" dirty="0" err="1" smtClean="0"/>
              <a:t>višegeneracijski</a:t>
            </a:r>
            <a:r>
              <a:rPr lang="sr-Latn-RS" dirty="0" smtClean="0"/>
              <a:t> timovi češći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155613A0-5A6D-40C0-BE62-16A7CF906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726" y="3416017"/>
            <a:ext cx="10512425" cy="2483318"/>
          </a:xfrm>
        </p:spPr>
        <p:txBody>
          <a:bodyPr/>
          <a:lstStyle/>
          <a:p>
            <a:r>
              <a:rPr lang="sr-Latn-RS" dirty="0" smtClean="0"/>
              <a:t>Oko </a:t>
            </a:r>
            <a:r>
              <a:rPr lang="de-AT" dirty="0" smtClean="0"/>
              <a:t>2010</a:t>
            </a:r>
            <a:r>
              <a:rPr lang="sr-Latn-RS" dirty="0" smtClean="0"/>
              <a:t>. godine počela je da raste svest da su vrednosni sistemi osoba uslovljeni time kojoj generaciji pripadaju</a:t>
            </a:r>
            <a:r>
              <a:rPr lang="de-AT" dirty="0" smtClean="0"/>
              <a:t>. </a:t>
            </a:r>
            <a:r>
              <a:rPr lang="sr-Latn-RS" dirty="0" smtClean="0"/>
              <a:t>Nalaz utvrđen određenim brojem studija podstakao je</a:t>
            </a:r>
            <a:r>
              <a:rPr lang="de-AT" dirty="0" smtClean="0"/>
              <a:t> </a:t>
            </a:r>
            <a:r>
              <a:rPr lang="sr-Latn-RS" b="1" dirty="0" smtClean="0">
                <a:solidFill>
                  <a:srgbClr val="C00000"/>
                </a:solidFill>
              </a:rPr>
              <a:t>pravljenje tipologije generacija</a:t>
            </a:r>
            <a:r>
              <a:rPr lang="de-AT" dirty="0" smtClean="0"/>
              <a:t>.</a:t>
            </a:r>
          </a:p>
          <a:p>
            <a:r>
              <a:rPr lang="sr-Latn-RS" dirty="0" smtClean="0"/>
              <a:t>Treba kritički razmatrati ovakve opšte klasifikacije </a:t>
            </a:r>
            <a:r>
              <a:rPr lang="de-AT" dirty="0" smtClean="0"/>
              <a:t>(</a:t>
            </a:r>
            <a:r>
              <a:rPr lang="sr-Latn-RS" dirty="0" smtClean="0"/>
              <a:t>to napominju čak i autori studija</a:t>
            </a:r>
            <a:r>
              <a:rPr lang="de-AT" dirty="0" smtClean="0"/>
              <a:t>).</a:t>
            </a:r>
          </a:p>
          <a:p>
            <a:r>
              <a:rPr lang="sr-Latn-RS" dirty="0" smtClean="0"/>
              <a:t>Pa ipak, postoje određene specifičnosti generacija, koje ukazuju na potrebu individualizacije razvoja ljudskih resursa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B6CC3D91-F789-4EF0-8205-82534AF9D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381169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A50F764-7DAF-4B4D-A206-4AF79E2A6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48" y="2326105"/>
            <a:ext cx="10504487" cy="922420"/>
          </a:xfrm>
        </p:spPr>
        <p:txBody>
          <a:bodyPr>
            <a:normAutofit/>
          </a:bodyPr>
          <a:lstStyle/>
          <a:p>
            <a:r>
              <a:rPr lang="de-AT" dirty="0" smtClean="0"/>
              <a:t>Genera</a:t>
            </a:r>
            <a:r>
              <a:rPr lang="sr-Latn-RS" dirty="0" err="1" smtClean="0"/>
              <a:t>cije</a:t>
            </a:r>
            <a:r>
              <a:rPr lang="de-AT" dirty="0" smtClean="0"/>
              <a:t> </a:t>
            </a:r>
            <a:r>
              <a:rPr lang="de-AT" dirty="0"/>
              <a:t>X, Y, 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155613A0-5A6D-40C0-BE62-16A7CF906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348" y="3929186"/>
            <a:ext cx="10512425" cy="1268456"/>
          </a:xfrm>
        </p:spPr>
        <p:txBody>
          <a:bodyPr/>
          <a:lstStyle/>
          <a:p>
            <a:r>
              <a:rPr lang="sr-Latn-RS" dirty="0" smtClean="0"/>
              <a:t>Studije o mladima su pokazale da generacije imaju određene zajedničke osobine</a:t>
            </a:r>
            <a:r>
              <a:rPr lang="de-AT" dirty="0" smtClean="0"/>
              <a:t>.</a:t>
            </a:r>
            <a:endParaRPr lang="sr-Latn-RS" dirty="0" smtClean="0"/>
          </a:p>
          <a:p>
            <a:endParaRPr lang="de-AT" dirty="0"/>
          </a:p>
          <a:p>
            <a:r>
              <a:rPr lang="sr-Latn-RS" b="1" dirty="0" smtClean="0">
                <a:solidFill>
                  <a:srgbClr val="C00000"/>
                </a:solidFill>
              </a:rPr>
              <a:t>Generacije u intervalima od </a:t>
            </a:r>
            <a:r>
              <a:rPr lang="de-AT" b="1" dirty="0" smtClean="0">
                <a:solidFill>
                  <a:srgbClr val="C00000"/>
                </a:solidFill>
              </a:rPr>
              <a:t>10 </a:t>
            </a:r>
            <a:r>
              <a:rPr lang="sr-Latn-RS" b="1" dirty="0" err="1">
                <a:solidFill>
                  <a:srgbClr val="C00000"/>
                </a:solidFill>
              </a:rPr>
              <a:t>d</a:t>
            </a:r>
            <a:r>
              <a:rPr lang="de-AT" b="1" dirty="0" smtClean="0">
                <a:solidFill>
                  <a:srgbClr val="C00000"/>
                </a:solidFill>
              </a:rPr>
              <a:t>o </a:t>
            </a:r>
            <a:r>
              <a:rPr lang="de-AT" b="1" dirty="0">
                <a:solidFill>
                  <a:srgbClr val="C00000"/>
                </a:solidFill>
              </a:rPr>
              <a:t>15 </a:t>
            </a:r>
            <a:r>
              <a:rPr lang="sr-Latn-RS" b="1" dirty="0" smtClean="0">
                <a:solidFill>
                  <a:srgbClr val="C00000"/>
                </a:solidFill>
              </a:rPr>
              <a:t>godina </a:t>
            </a:r>
            <a:r>
              <a:rPr lang="sr-Latn-RS" dirty="0" smtClean="0"/>
              <a:t>se opisuju kao značajno</a:t>
            </a:r>
            <a:r>
              <a:rPr lang="de-AT" dirty="0" smtClean="0"/>
              <a:t> </a:t>
            </a:r>
            <a:r>
              <a:rPr lang="sr-Latn-RS" b="1" dirty="0" smtClean="0">
                <a:solidFill>
                  <a:srgbClr val="C00000"/>
                </a:solidFill>
              </a:rPr>
              <a:t>različite u pogledu njihovih očekivanja i stavova prema životu i radu</a:t>
            </a:r>
            <a:r>
              <a:rPr lang="de-AT" b="1" dirty="0" smtClean="0">
                <a:solidFill>
                  <a:srgbClr val="C00000"/>
                </a:solidFill>
              </a:rPr>
              <a:t>.</a:t>
            </a:r>
            <a:endParaRPr lang="de-AT" b="1" dirty="0">
              <a:solidFill>
                <a:srgbClr val="C0000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B6CC3D91-F789-4EF0-8205-82534AF9D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430155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xmlns="" id="{FBFB05C8-A146-45BE-83DD-9DEB107A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Pregled vrednosti različitih generacija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C40077B5-6A35-4C64-8435-CDBAB11A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7873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xmlns="" id="{8029B119-756D-4D40-94A9-20466B79F6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3637" y="1528265"/>
            <a:ext cx="4856163" cy="466586"/>
          </a:xfrm>
        </p:spPr>
        <p:txBody>
          <a:bodyPr>
            <a:noAutofit/>
          </a:bodyPr>
          <a:lstStyle/>
          <a:p>
            <a:r>
              <a:rPr lang="de-AT" sz="2400" dirty="0" smtClean="0"/>
              <a:t>Genera</a:t>
            </a:r>
            <a:r>
              <a:rPr lang="sr-Latn-RS" sz="2400" dirty="0" err="1" smtClean="0"/>
              <a:t>cija</a:t>
            </a:r>
            <a:r>
              <a:rPr lang="de-AT" sz="2400" dirty="0" smtClean="0"/>
              <a:t> </a:t>
            </a:r>
            <a:r>
              <a:rPr lang="de-AT" sz="2400" dirty="0"/>
              <a:t>X, </a:t>
            </a:r>
            <a:r>
              <a:rPr lang="sr-Latn-RS" sz="2400" dirty="0" smtClean="0"/>
              <a:t>rođenja u periodu</a:t>
            </a:r>
            <a:r>
              <a:rPr lang="de-AT" sz="2400" dirty="0" smtClean="0"/>
              <a:t> </a:t>
            </a:r>
            <a:r>
              <a:rPr lang="de-AT" sz="2400" dirty="0"/>
              <a:t>1966 - 1980</a:t>
            </a:r>
            <a:endParaRPr lang="lt-LT" sz="2400" dirty="0"/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xmlns="" id="{B7B1A0EA-B241-48AE-8B2C-DF2067FEC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2617" y="2284745"/>
            <a:ext cx="5322098" cy="1872007"/>
          </a:xfrm>
        </p:spPr>
        <p:txBody>
          <a:bodyPr>
            <a:normAutofit fontScale="70000" lnSpcReduction="20000"/>
          </a:bodyPr>
          <a:lstStyle/>
          <a:p>
            <a:r>
              <a:rPr lang="sr-Latn-RS" sz="2300" dirty="0" smtClean="0"/>
              <a:t>Snažna usmerenost na klijente i svest o brendovima</a:t>
            </a:r>
            <a:r>
              <a:rPr lang="en-US" sz="2300" dirty="0" smtClean="0"/>
              <a:t> </a:t>
            </a:r>
            <a:endParaRPr lang="en-US" sz="2300" dirty="0"/>
          </a:p>
          <a:p>
            <a:r>
              <a:rPr lang="sr-Latn-RS" sz="2300" dirty="0" smtClean="0"/>
              <a:t>Iskustvo prelaska na digitalne medije </a:t>
            </a:r>
            <a:r>
              <a:rPr lang="en-US" sz="2300" dirty="0" smtClean="0"/>
              <a:t>(</a:t>
            </a:r>
            <a:r>
              <a:rPr lang="sr-Latn-RS" sz="2300" dirty="0" err="1" smtClean="0"/>
              <a:t>imejl</a:t>
            </a:r>
            <a:r>
              <a:rPr lang="sr-Latn-RS" sz="2300" dirty="0" smtClean="0"/>
              <a:t>, mobilni telefon</a:t>
            </a:r>
            <a:r>
              <a:rPr lang="en-US" sz="2300" dirty="0" smtClean="0"/>
              <a:t>)</a:t>
            </a:r>
            <a:endParaRPr lang="en-US" sz="2300" dirty="0"/>
          </a:p>
          <a:p>
            <a:r>
              <a:rPr lang="sr-Latn-RS" sz="2300" dirty="0" smtClean="0"/>
              <a:t>Nesigurnosti uzrokovane konfliktima istoka i zapada</a:t>
            </a:r>
            <a:endParaRPr lang="en-US" sz="2300" dirty="0"/>
          </a:p>
          <a:p>
            <a:r>
              <a:rPr lang="sr-Latn-RS" sz="2300" dirty="0" smtClean="0"/>
              <a:t>Zadovoljstvo poslom je manje važno od finansijske sigurnosti; traži se ravnoteža privatnog i poslovnog života</a:t>
            </a:r>
            <a:endParaRPr lang="en-US" sz="2300" dirty="0"/>
          </a:p>
          <a:p>
            <a:endParaRPr lang="lt-LT" dirty="0"/>
          </a:p>
        </p:txBody>
      </p:sp>
      <p:sp>
        <p:nvSpPr>
          <p:cNvPr id="11" name="Teksto vietos rezervavimo ženklas 10">
            <a:extLst>
              <a:ext uri="{FF2B5EF4-FFF2-40B4-BE49-F238E27FC236}">
                <a16:creationId xmlns:a16="http://schemas.microsoft.com/office/drawing/2014/main" xmlns="" id="{7B8256B7-F102-4AE2-BCF7-BE2DF7ED5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8553" y="4102588"/>
            <a:ext cx="4856162" cy="466586"/>
          </a:xfrm>
        </p:spPr>
        <p:txBody>
          <a:bodyPr>
            <a:normAutofit fontScale="70000" lnSpcReduction="20000"/>
          </a:bodyPr>
          <a:lstStyle/>
          <a:p>
            <a:r>
              <a:rPr lang="de-AT" sz="3200" dirty="0"/>
              <a:t>Genera</a:t>
            </a:r>
            <a:r>
              <a:rPr lang="sr-Latn-RS" sz="3200" dirty="0" err="1"/>
              <a:t>cija</a:t>
            </a:r>
            <a:r>
              <a:rPr lang="de-AT" sz="3200" dirty="0"/>
              <a:t> </a:t>
            </a:r>
            <a:r>
              <a:rPr lang="de-AT" sz="3100" dirty="0" smtClean="0"/>
              <a:t>Z</a:t>
            </a:r>
            <a:r>
              <a:rPr lang="de-AT" sz="3100" dirty="0"/>
              <a:t>, </a:t>
            </a:r>
            <a:r>
              <a:rPr lang="sr-Latn-RS" sz="3100" dirty="0" smtClean="0"/>
              <a:t>rođena nakon </a:t>
            </a:r>
            <a:r>
              <a:rPr lang="de-AT" sz="3100" dirty="0" smtClean="0"/>
              <a:t>1995</a:t>
            </a:r>
            <a:endParaRPr lang="lt-LT" sz="3100" dirty="0"/>
          </a:p>
          <a:p>
            <a:endParaRPr lang="lt-LT" dirty="0"/>
          </a:p>
        </p:txBody>
      </p:sp>
      <p:sp>
        <p:nvSpPr>
          <p:cNvPr id="12" name="Teksto vietos rezervavimo ženklas 11">
            <a:extLst>
              <a:ext uri="{FF2B5EF4-FFF2-40B4-BE49-F238E27FC236}">
                <a16:creationId xmlns:a16="http://schemas.microsoft.com/office/drawing/2014/main" xmlns="" id="{53937C1D-E292-40BA-BBDC-28303FB40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905" y="4511992"/>
            <a:ext cx="5646282" cy="1535445"/>
          </a:xfrm>
        </p:spPr>
        <p:txBody>
          <a:bodyPr>
            <a:normAutofit fontScale="55000" lnSpcReduction="20000"/>
          </a:bodyPr>
          <a:lstStyle/>
          <a:p>
            <a:r>
              <a:rPr lang="sr-Latn-RS" sz="3200" dirty="0" smtClean="0"/>
              <a:t>Nazivaju se i „digitalnim urođenicima“</a:t>
            </a:r>
            <a:r>
              <a:rPr lang="en-US" sz="3200" dirty="0" smtClean="0"/>
              <a:t>; </a:t>
            </a:r>
            <a:r>
              <a:rPr lang="sr-Latn-RS" sz="3200" dirty="0" smtClean="0"/>
              <a:t>ne mogu da zamisle svet bez interneta</a:t>
            </a:r>
          </a:p>
          <a:p>
            <a:r>
              <a:rPr lang="sr-Latn-RS" sz="3200" dirty="0" err="1" smtClean="0"/>
              <a:t>Pozicioniraju</a:t>
            </a:r>
            <a:r>
              <a:rPr lang="sr-Latn-RS" sz="3200" dirty="0" smtClean="0"/>
              <a:t> se protiv političkih, poslovnih i društvenih promašaja.</a:t>
            </a:r>
            <a:endParaRPr lang="en-US" sz="3200" dirty="0"/>
          </a:p>
          <a:p>
            <a:r>
              <a:rPr lang="sr-Latn-RS" sz="3200" dirty="0" smtClean="0"/>
              <a:t>Zagovaraju za ljudska prava i položaj </a:t>
            </a:r>
            <a:r>
              <a:rPr lang="sr-Latn-RS" sz="3200" dirty="0" err="1" smtClean="0"/>
              <a:t>neprivilegovanih</a:t>
            </a:r>
            <a:r>
              <a:rPr lang="sr-Latn-RS" sz="3200" dirty="0" smtClean="0"/>
              <a:t> osoba.</a:t>
            </a:r>
            <a:endParaRPr lang="en-US" sz="320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xmlns="" id="{9266811C-9BE2-4E05-B4FB-2BE6A87EDC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1187" y="1482910"/>
            <a:ext cx="4856163" cy="466586"/>
          </a:xfrm>
        </p:spPr>
        <p:txBody>
          <a:bodyPr>
            <a:normAutofit fontScale="70000" lnSpcReduction="20000"/>
          </a:bodyPr>
          <a:lstStyle/>
          <a:p>
            <a:r>
              <a:rPr lang="de-AT" sz="2400" dirty="0"/>
              <a:t>Genera</a:t>
            </a:r>
            <a:r>
              <a:rPr lang="sr-Latn-RS" sz="2400" dirty="0" err="1"/>
              <a:t>cija</a:t>
            </a:r>
            <a:r>
              <a:rPr lang="de-AT" sz="2400" dirty="0"/>
              <a:t> Y, </a:t>
            </a:r>
            <a:r>
              <a:rPr lang="sr-Latn-RS" sz="2400" dirty="0" smtClean="0"/>
              <a:t>rođena u periodu</a:t>
            </a:r>
            <a:r>
              <a:rPr lang="de-AT" sz="2400" dirty="0" smtClean="0"/>
              <a:t> </a:t>
            </a:r>
            <a:r>
              <a:rPr lang="de-AT" sz="2400" dirty="0"/>
              <a:t>1981-1995</a:t>
            </a:r>
            <a:endParaRPr lang="lt-LT" sz="2400" dirty="0"/>
          </a:p>
          <a:p>
            <a:endParaRPr lang="lt-LT" dirty="0"/>
          </a:p>
        </p:txBody>
      </p:sp>
      <p:sp>
        <p:nvSpPr>
          <p:cNvPr id="14" name="Teksto vietos rezervavimo ženklas 13">
            <a:extLst>
              <a:ext uri="{FF2B5EF4-FFF2-40B4-BE49-F238E27FC236}">
                <a16:creationId xmlns:a16="http://schemas.microsoft.com/office/drawing/2014/main" xmlns="" id="{69ECCA98-5D2A-4952-9F26-699D8C7A7C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12529" y="1870330"/>
            <a:ext cx="5958630" cy="2359264"/>
          </a:xfrm>
        </p:spPr>
        <p:txBody>
          <a:bodyPr>
            <a:noAutofit/>
          </a:bodyPr>
          <a:lstStyle/>
          <a:p>
            <a:r>
              <a:rPr lang="sr-Latn-RS" sz="1800" dirty="0" smtClean="0"/>
              <a:t>Takođe se nazivaju i „</a:t>
            </a:r>
            <a:r>
              <a:rPr lang="sr-Latn-RS" sz="1800" dirty="0" err="1" smtClean="0"/>
              <a:t>milenijalci</a:t>
            </a:r>
            <a:r>
              <a:rPr lang="sr-Latn-RS" sz="1800" dirty="0" smtClean="0"/>
              <a:t>“</a:t>
            </a:r>
            <a:r>
              <a:rPr lang="en-US" sz="1800" dirty="0" smtClean="0"/>
              <a:t> </a:t>
            </a:r>
            <a:r>
              <a:rPr lang="sr-Latn-RS" sz="1800" dirty="0" smtClean="0"/>
              <a:t>ili</a:t>
            </a:r>
            <a:r>
              <a:rPr lang="en-US" sz="1800" dirty="0" smtClean="0"/>
              <a:t> </a:t>
            </a:r>
            <a:r>
              <a:rPr lang="sr-Latn-RS" sz="1800" dirty="0" smtClean="0"/>
              <a:t>„</a:t>
            </a:r>
            <a:r>
              <a:rPr lang="en-US" sz="1800" dirty="0" smtClean="0"/>
              <a:t>genera</a:t>
            </a:r>
            <a:r>
              <a:rPr lang="sr-Latn-RS" sz="1800" dirty="0" err="1" smtClean="0"/>
              <a:t>cija</a:t>
            </a:r>
            <a:r>
              <a:rPr lang="en-US" sz="1800" dirty="0" smtClean="0"/>
              <a:t>-</a:t>
            </a:r>
            <a:r>
              <a:rPr lang="sr-Latn-RS" sz="1800" dirty="0" smtClean="0"/>
              <a:t>ja“</a:t>
            </a:r>
            <a:r>
              <a:rPr lang="en-US" sz="1800" dirty="0" smtClean="0"/>
              <a:t>; </a:t>
            </a:r>
            <a:r>
              <a:rPr lang="sr-Latn-RS" sz="1800" dirty="0" smtClean="0"/>
              <a:t>Iskusili su digitalizaciju u potpunosti</a:t>
            </a:r>
            <a:r>
              <a:rPr lang="en-US" sz="1800" dirty="0" smtClean="0"/>
              <a:t>; </a:t>
            </a:r>
            <a:r>
              <a:rPr lang="sr-Latn-RS" sz="1800" dirty="0" smtClean="0"/>
              <a:t>na društvenim mrežama traže slobodu i mogućnost da predstave sebe.</a:t>
            </a:r>
            <a:endParaRPr lang="en-US" sz="1800" dirty="0"/>
          </a:p>
          <a:p>
            <a:r>
              <a:rPr lang="sr-Latn-RS" sz="1800" dirty="0" smtClean="0"/>
              <a:t>Preispituju postojeće strukture</a:t>
            </a:r>
            <a:r>
              <a:rPr lang="en-US" sz="1800" dirty="0" smtClean="0"/>
              <a:t>; </a:t>
            </a:r>
            <a:r>
              <a:rPr lang="sr-Latn-RS" sz="1800" dirty="0" smtClean="0"/>
              <a:t>ravnoteža privatnog i poslovnog života sve više postaje integracija jednog u drugo</a:t>
            </a:r>
            <a:r>
              <a:rPr lang="en-US" sz="1800" dirty="0" smtClean="0"/>
              <a:t>; </a:t>
            </a:r>
            <a:r>
              <a:rPr lang="sr-Latn-RS" sz="1800" dirty="0" smtClean="0"/>
              <a:t>cene nezavisnost ali se ipak </a:t>
            </a:r>
            <a:r>
              <a:rPr lang="sr-Latn-RS" sz="1800" dirty="0" err="1" smtClean="0"/>
              <a:t>umrežavaju</a:t>
            </a:r>
            <a:r>
              <a:rPr lang="sr-Latn-RS" sz="1800" dirty="0" smtClean="0"/>
              <a:t> i rade u timovima</a:t>
            </a:r>
            <a:r>
              <a:rPr lang="en-US" sz="1800" dirty="0" smtClean="0"/>
              <a:t>; </a:t>
            </a:r>
            <a:r>
              <a:rPr lang="sr-Latn-RS" sz="1800" dirty="0" smtClean="0"/>
              <a:t>zaštita životne sredine i društvena pitanja su važna.</a:t>
            </a:r>
            <a:endParaRPr lang="lt-LT" sz="1800" dirty="0"/>
          </a:p>
        </p:txBody>
      </p:sp>
      <p:sp>
        <p:nvSpPr>
          <p:cNvPr id="15" name="Teksto vietos rezervavimo ženklas 14">
            <a:extLst>
              <a:ext uri="{FF2B5EF4-FFF2-40B4-BE49-F238E27FC236}">
                <a16:creationId xmlns:a16="http://schemas.microsoft.com/office/drawing/2014/main" xmlns="" id="{72BC9B5B-B642-4D78-ADB2-5D5DCD429B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35103" y="4084880"/>
            <a:ext cx="5667175" cy="338628"/>
          </a:xfrm>
        </p:spPr>
        <p:txBody>
          <a:bodyPr>
            <a:normAutofit fontScale="25000" lnSpcReduction="20000"/>
          </a:bodyPr>
          <a:lstStyle/>
          <a:p>
            <a:r>
              <a:rPr lang="de-AT" sz="9600" dirty="0"/>
              <a:t>Genera</a:t>
            </a:r>
            <a:r>
              <a:rPr lang="sr-Latn-RS" sz="9600" dirty="0" err="1"/>
              <a:t>cija</a:t>
            </a:r>
            <a:r>
              <a:rPr lang="de-AT" sz="9600" dirty="0" smtClean="0"/>
              <a:t> Al</a:t>
            </a:r>
            <a:r>
              <a:rPr lang="sr-Latn-RS" sz="9600" dirty="0" smtClean="0"/>
              <a:t>f</a:t>
            </a:r>
            <a:r>
              <a:rPr lang="de-AT" sz="9600" dirty="0" smtClean="0"/>
              <a:t>a</a:t>
            </a:r>
            <a:r>
              <a:rPr lang="de-AT" sz="9600" dirty="0"/>
              <a:t>, </a:t>
            </a:r>
            <a:r>
              <a:rPr lang="sr-Latn-RS" sz="9600" dirty="0" smtClean="0"/>
              <a:t>rođena nakon </a:t>
            </a:r>
            <a:r>
              <a:rPr lang="de-AT" sz="9600" dirty="0" smtClean="0"/>
              <a:t>2020</a:t>
            </a:r>
            <a:endParaRPr lang="lt-LT" dirty="0"/>
          </a:p>
        </p:txBody>
      </p:sp>
      <p:sp>
        <p:nvSpPr>
          <p:cNvPr id="16" name="Teksto vietos rezervavimo ženklas 15">
            <a:extLst>
              <a:ext uri="{FF2B5EF4-FFF2-40B4-BE49-F238E27FC236}">
                <a16:creationId xmlns:a16="http://schemas.microsoft.com/office/drawing/2014/main" xmlns="" id="{E8920523-CE39-4B2F-BD48-C88732927C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32320" y="4958835"/>
            <a:ext cx="5538838" cy="1143327"/>
          </a:xfrm>
        </p:spPr>
        <p:txBody>
          <a:bodyPr/>
          <a:lstStyle/>
          <a:p>
            <a:pPr algn="ctr"/>
            <a:r>
              <a:rPr lang="de-AT" sz="4000" b="1" dirty="0"/>
              <a:t>?</a:t>
            </a:r>
          </a:p>
          <a:p>
            <a:pPr algn="ctr"/>
            <a:endParaRPr lang="de-AT" dirty="0"/>
          </a:p>
          <a:p>
            <a:pPr algn="ctr"/>
            <a:endParaRPr lang="lt-LT" dirty="0"/>
          </a:p>
        </p:txBody>
      </p:sp>
      <p:sp>
        <p:nvSpPr>
          <p:cNvPr id="21" name="Lygiašonis trikampis 20">
            <a:extLst>
              <a:ext uri="{FF2B5EF4-FFF2-40B4-BE49-F238E27FC236}">
                <a16:creationId xmlns:a16="http://schemas.microsoft.com/office/drawing/2014/main" xmlns="" id="{F03A0A54-1398-47AF-9FB6-8F979195B742}"/>
              </a:ext>
            </a:extLst>
          </p:cNvPr>
          <p:cNvSpPr/>
          <p:nvPr/>
        </p:nvSpPr>
        <p:spPr>
          <a:xfrm>
            <a:off x="893921" y="1620448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Lygiašonis trikampis 21">
            <a:extLst>
              <a:ext uri="{FF2B5EF4-FFF2-40B4-BE49-F238E27FC236}">
                <a16:creationId xmlns:a16="http://schemas.microsoft.com/office/drawing/2014/main" xmlns="" id="{EC25D523-0539-4B97-A69F-C1E9B2FCEEF0}"/>
              </a:ext>
            </a:extLst>
          </p:cNvPr>
          <p:cNvSpPr/>
          <p:nvPr/>
        </p:nvSpPr>
        <p:spPr>
          <a:xfrm>
            <a:off x="936627" y="4102588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Lygiašonis trikampis 22">
            <a:extLst>
              <a:ext uri="{FF2B5EF4-FFF2-40B4-BE49-F238E27FC236}">
                <a16:creationId xmlns:a16="http://schemas.microsoft.com/office/drawing/2014/main" xmlns="" id="{5A47F3EB-3FA2-4B25-954D-0655101960C9}"/>
              </a:ext>
            </a:extLst>
          </p:cNvPr>
          <p:cNvSpPr/>
          <p:nvPr/>
        </p:nvSpPr>
        <p:spPr>
          <a:xfrm>
            <a:off x="6017787" y="1576410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Lygiašonis trikampis 23">
            <a:extLst>
              <a:ext uri="{FF2B5EF4-FFF2-40B4-BE49-F238E27FC236}">
                <a16:creationId xmlns:a16="http://schemas.microsoft.com/office/drawing/2014/main" xmlns="" id="{8BF4F1A2-9B07-459B-A261-6A70F997E4F7}"/>
              </a:ext>
            </a:extLst>
          </p:cNvPr>
          <p:cNvSpPr/>
          <p:nvPr/>
        </p:nvSpPr>
        <p:spPr>
          <a:xfrm>
            <a:off x="6005763" y="4102588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203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5DFFD49-F04D-465B-843F-7EDE578D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88" y="2350167"/>
            <a:ext cx="11774905" cy="537411"/>
          </a:xfrm>
        </p:spPr>
        <p:txBody>
          <a:bodyPr>
            <a:normAutofit fontScale="90000"/>
          </a:bodyPr>
          <a:lstStyle/>
          <a:p>
            <a:r>
              <a:rPr lang="sr-Latn-RS" sz="2800" dirty="0" smtClean="0"/>
              <a:t>Inovativni koncepti koji utiču na podršku karijernom razvoju u preduzećima</a:t>
            </a:r>
            <a:endParaRPr lang="de-AT" sz="2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013E70B2-AFBA-447A-8182-315CEE923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947" y="3001678"/>
            <a:ext cx="11067505" cy="2838392"/>
          </a:xfrm>
        </p:spPr>
        <p:txBody>
          <a:bodyPr/>
          <a:lstStyle/>
          <a:p>
            <a:r>
              <a:rPr lang="sr-Latn-RS" sz="2000" dirty="0" smtClean="0"/>
              <a:t>Nije slučaj samo da </a:t>
            </a:r>
            <a:r>
              <a:rPr lang="sr-Latn-RS" sz="2000" b="1" dirty="0" err="1" smtClean="0">
                <a:solidFill>
                  <a:srgbClr val="C00000"/>
                </a:solidFill>
              </a:rPr>
              <a:t>megatrendovi</a:t>
            </a:r>
            <a:r>
              <a:rPr lang="sr-Latn-RS" sz="2000" b="1" dirty="0" smtClean="0">
                <a:solidFill>
                  <a:srgbClr val="C00000"/>
                </a:solidFill>
              </a:rPr>
              <a:t> u svetu rada</a:t>
            </a:r>
            <a:r>
              <a:rPr lang="de-AT" sz="2000" b="1" dirty="0" smtClean="0">
                <a:solidFill>
                  <a:srgbClr val="C00000"/>
                </a:solidFill>
              </a:rPr>
              <a:t> </a:t>
            </a:r>
            <a:r>
              <a:rPr lang="sr-Latn-RS" sz="2000" dirty="0" smtClean="0"/>
              <a:t>dovode do promenama u karijernom razvoju</a:t>
            </a:r>
            <a:r>
              <a:rPr lang="de-AT" sz="2000" dirty="0" smtClean="0"/>
              <a:t>. </a:t>
            </a:r>
            <a:endParaRPr lang="de-AT" sz="2000" dirty="0"/>
          </a:p>
          <a:p>
            <a:r>
              <a:rPr lang="sr-Latn-RS" sz="2000" dirty="0" smtClean="0"/>
              <a:t>Takođe, </a:t>
            </a:r>
            <a:r>
              <a:rPr lang="sr-Latn-RS" sz="2000" b="1" dirty="0">
                <a:solidFill>
                  <a:srgbClr val="C00000"/>
                </a:solidFill>
              </a:rPr>
              <a:t>i</a:t>
            </a:r>
            <a:r>
              <a:rPr lang="sr-Latn-RS" sz="2000" b="1" dirty="0" smtClean="0">
                <a:solidFill>
                  <a:srgbClr val="C00000"/>
                </a:solidFill>
              </a:rPr>
              <a:t>novativne teorije menadžmenta </a:t>
            </a:r>
            <a:r>
              <a:rPr lang="sr-Latn-RS" sz="2000" dirty="0" smtClean="0"/>
              <a:t>utiču na razumevanje liderstva i uloge zaposlenih</a:t>
            </a:r>
            <a:r>
              <a:rPr lang="de-AT" sz="2000" dirty="0" smtClean="0"/>
              <a:t>. </a:t>
            </a:r>
            <a:r>
              <a:rPr lang="sr-Latn-RS" sz="2000" dirty="0" smtClean="0"/>
              <a:t>Iako su koreni ovih teorija uspostavljeni davno, one i daje utiču na današnje strategije razvoja ljudskih resursa. </a:t>
            </a:r>
          </a:p>
          <a:p>
            <a:r>
              <a:rPr lang="sr-Latn-RS" sz="2000" dirty="0" smtClean="0"/>
              <a:t>U ovoj prezentaciji će biti predstavljena tri koncepta</a:t>
            </a:r>
            <a:r>
              <a:rPr lang="de-AT" sz="2000" dirty="0" smtClean="0"/>
              <a:t>.</a:t>
            </a:r>
            <a:r>
              <a:rPr lang="sr-Latn-RS" sz="2000" dirty="0" smtClean="0"/>
              <a:t> Sva tri se odnose na </a:t>
            </a:r>
            <a:r>
              <a:rPr lang="de-AT" sz="2000" b="1" dirty="0" smtClean="0">
                <a:solidFill>
                  <a:srgbClr val="C00000"/>
                </a:solidFill>
              </a:rPr>
              <a:t>individuali</a:t>
            </a:r>
            <a:r>
              <a:rPr lang="sr-Latn-RS" sz="2000" b="1" dirty="0" err="1" smtClean="0">
                <a:solidFill>
                  <a:srgbClr val="C00000"/>
                </a:solidFill>
              </a:rPr>
              <a:t>zaciju</a:t>
            </a:r>
            <a:r>
              <a:rPr lang="sr-Latn-RS" sz="2000" b="1" dirty="0" smtClean="0">
                <a:solidFill>
                  <a:srgbClr val="C00000"/>
                </a:solidFill>
              </a:rPr>
              <a:t> podrške karijernog razvoja zaposlenih u kompanijama</a:t>
            </a:r>
            <a:r>
              <a:rPr lang="de-AT" sz="2000" b="1" dirty="0" smtClean="0">
                <a:solidFill>
                  <a:srgbClr val="C00000"/>
                </a:solidFill>
              </a:rPr>
              <a:t>. </a:t>
            </a:r>
            <a:endParaRPr lang="de-AT" sz="2000" b="1" dirty="0">
              <a:solidFill>
                <a:srgbClr val="C00000"/>
              </a:solidFill>
            </a:endParaRPr>
          </a:p>
          <a:p>
            <a:endParaRPr lang="de-AT" sz="2000" b="1" dirty="0">
              <a:solidFill>
                <a:srgbClr val="C00000"/>
              </a:solidFill>
            </a:endParaRPr>
          </a:p>
          <a:p>
            <a:r>
              <a:rPr lang="sr-Latn-RS" sz="2000" b="1" i="1" dirty="0" smtClean="0"/>
              <a:t>Prodiskutujte sa osobama pored vas kako razumete ovaj pojam. 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F3BC4C4D-8DAF-4611-B5B6-C28C9186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868003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69D64E5-98A4-4BD8-A1A9-D7AA0C356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66" y="1159296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Zaključci na osnovu razmatranja vrednosnih sistema generacija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CB06AE38-0189-4139-8D2C-2014562C6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828" y="2975203"/>
            <a:ext cx="10512425" cy="1552893"/>
          </a:xfrm>
        </p:spPr>
        <p:txBody>
          <a:bodyPr/>
          <a:lstStyle/>
          <a:p>
            <a:r>
              <a:rPr lang="sr-Latn-RS" sz="2000" dirty="0" smtClean="0"/>
              <a:t>Klasifikacija generacija ponekad dovodi do kontroverznih reakcija</a:t>
            </a:r>
            <a:endParaRPr lang="de-AT" sz="2000" b="1" i="1" dirty="0"/>
          </a:p>
          <a:p>
            <a:endParaRPr lang="de-AT" sz="2000" b="1" i="1" dirty="0"/>
          </a:p>
          <a:p>
            <a:endParaRPr lang="de-AT" sz="2000" b="1" i="1" dirty="0"/>
          </a:p>
          <a:p>
            <a:r>
              <a:rPr lang="sr-Latn-RS" sz="2000" b="1" i="1" dirty="0" smtClean="0"/>
              <a:t>Diskutujete sa osobama pored vas koji su implikacije razmatranja vrednosnih sistema generacija na podršku karijernom razvoju u kompanijama.</a:t>
            </a:r>
            <a:r>
              <a:rPr lang="de-AT" sz="2000" b="1" i="1" dirty="0" smtClean="0"/>
              <a:t> </a:t>
            </a:r>
            <a:endParaRPr lang="de-AT" sz="2000" b="1" i="1" dirty="0"/>
          </a:p>
          <a:p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908CFA0C-5F8A-4949-A1C9-FF505398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314880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9F04DF0-E802-4167-8492-E3712582A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Kratak sažetak zaključaka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11F1FEC1-EF15-432C-8426-D0237EDA9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Klasifikacija generacija ne treba da bude korišćena kao neprikosnovena.</a:t>
            </a: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Njena korist je u podizanju svesti da postoje razlike u vrednosnim sistemima generacija koje treba razmotriti</a:t>
            </a:r>
            <a:r>
              <a:rPr lang="de-AT" dirty="0" smtClean="0"/>
              <a:t>.</a:t>
            </a: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Ukazuje na to da je za razvoj zaposlenih neophodan individualizovan pristup zasnovan na dijalogu lidera i zaposlenih</a:t>
            </a:r>
            <a:r>
              <a:rPr lang="de-AT" dirty="0" smtClean="0"/>
              <a:t>.</a:t>
            </a: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Profesionalni karijerni savetnici mogu imati ulogu </a:t>
            </a:r>
            <a:r>
              <a:rPr lang="sr-Latn-RS" dirty="0" err="1" smtClean="0"/>
              <a:t>facilitatora</a:t>
            </a:r>
            <a:r>
              <a:rPr lang="de-AT" dirty="0" smtClean="0"/>
              <a:t>.</a:t>
            </a: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27CF373-B76D-4C96-B0BA-FA2D043B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06936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A02B4C2-8185-46B4-AACC-BF589C4B4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Lični razvoj zasnovan na ciklusu poslovnog života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F8B53505-D1F2-4BA1-B95C-13819CF5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07859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A205C19-56F6-45B3-91FC-335DBF5F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Njegovo poreklo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798CDCD6-0B09-48A6-A33B-F5AA458C9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596640"/>
            <a:ext cx="10512425" cy="2499360"/>
          </a:xfrm>
        </p:spPr>
        <p:txBody>
          <a:bodyPr/>
          <a:lstStyle/>
          <a:p>
            <a:r>
              <a:rPr lang="sr-Latn-RS" dirty="0" smtClean="0"/>
              <a:t>Ovaj pristup je bio razmatran u nemačkoj literaturi o menadžmentu ljudskih resursa od </a:t>
            </a:r>
            <a:r>
              <a:rPr lang="de-AT" dirty="0" smtClean="0"/>
              <a:t>1970</a:t>
            </a:r>
            <a:r>
              <a:rPr lang="de-AT" dirty="0"/>
              <a:t>. </a:t>
            </a:r>
            <a:r>
              <a:rPr lang="sr-Latn-RS" dirty="0" smtClean="0"/>
              <a:t>godine</a:t>
            </a:r>
            <a:endParaRPr lang="de-AT" dirty="0"/>
          </a:p>
          <a:p>
            <a:r>
              <a:rPr lang="sr-Latn-RS" dirty="0" smtClean="0"/>
              <a:t>Diskusija o ovom konceptu je obnovljena od strane </a:t>
            </a:r>
            <a:r>
              <a:rPr lang="sr-Latn-RS" dirty="0" err="1" smtClean="0"/>
              <a:t>Antije</a:t>
            </a:r>
            <a:r>
              <a:rPr lang="de-AT" dirty="0" smtClean="0"/>
              <a:t> </a:t>
            </a:r>
            <a:r>
              <a:rPr lang="de-AT" dirty="0"/>
              <a:t>Graf </a:t>
            </a:r>
            <a:r>
              <a:rPr lang="sr-Latn-RS" dirty="0" smtClean="0"/>
              <a:t>u njenoj knjizi objavljenoj </a:t>
            </a:r>
            <a:r>
              <a:rPr lang="de-AT" dirty="0" smtClean="0"/>
              <a:t>2002</a:t>
            </a:r>
            <a:r>
              <a:rPr lang="sr-Latn-RS" dirty="0" smtClean="0"/>
              <a:t>. godine</a:t>
            </a:r>
            <a:r>
              <a:rPr lang="de-AT" dirty="0" smtClean="0"/>
              <a:t> </a:t>
            </a:r>
            <a:r>
              <a:rPr lang="de-AT" dirty="0"/>
              <a:t>(„Lebenszyklusorientierte Personalentwicklung“).</a:t>
            </a:r>
          </a:p>
          <a:p>
            <a:r>
              <a:rPr lang="sr-Latn-RS" dirty="0" smtClean="0"/>
              <a:t>Orijentacija na ciklus poslovnog života podstiče kontinuirani razvoj zaposlenih u organizaciji kroz njihovu povezanost sa kompanijom. </a:t>
            </a:r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4CE3B9D-AABA-4B56-B6C5-475E3ED8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22964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6D82CE3-8DC9-4CF8-93CD-C2F797DB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29505"/>
            <a:ext cx="5569116" cy="364266"/>
          </a:xfrm>
        </p:spPr>
        <p:txBody>
          <a:bodyPr>
            <a:noAutofit/>
          </a:bodyPr>
          <a:lstStyle/>
          <a:p>
            <a:r>
              <a:rPr lang="sr-Latn-RS" sz="2000" dirty="0" smtClean="0"/>
              <a:t>Dijagram ciklusa profesionalnog života</a:t>
            </a:r>
            <a:endParaRPr lang="de-AT" sz="2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BE4FEB51-A564-48E2-A55A-08F427A62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974564"/>
            <a:ext cx="5199464" cy="4736425"/>
          </a:xfrm>
        </p:spPr>
        <p:txBody>
          <a:bodyPr/>
          <a:lstStyle/>
          <a:p>
            <a:r>
              <a:rPr lang="sr-Latn-RS" sz="1800" b="1" dirty="0" smtClean="0"/>
              <a:t>Prevod i objašnjenje</a:t>
            </a:r>
            <a:endParaRPr lang="de-AT" sz="1800" b="1" dirty="0"/>
          </a:p>
          <a:p>
            <a:endParaRPr lang="de-AT" sz="2000" b="1" dirty="0"/>
          </a:p>
          <a:p>
            <a:r>
              <a:rPr lang="sr-Latn-RS" sz="1800" b="1" dirty="0" smtClean="0"/>
              <a:t>Faza</a:t>
            </a:r>
            <a:r>
              <a:rPr lang="de-AT" sz="1800" b="1" dirty="0" smtClean="0"/>
              <a:t> </a:t>
            </a:r>
            <a:r>
              <a:rPr lang="de-AT" sz="1800" b="1" dirty="0"/>
              <a:t>1: </a:t>
            </a:r>
            <a:r>
              <a:rPr lang="sr-Latn-RS" sz="1800" b="1" dirty="0" smtClean="0"/>
              <a:t>Ulaz</a:t>
            </a:r>
            <a:endParaRPr lang="de-AT" sz="1800" b="1" dirty="0"/>
          </a:p>
          <a:p>
            <a:r>
              <a:rPr lang="sr-Latn-RS" sz="1800" dirty="0" smtClean="0"/>
              <a:t>Socijalizacija i povezivanje u organizaciji</a:t>
            </a:r>
            <a:endParaRPr lang="de-AT" sz="1800" dirty="0"/>
          </a:p>
          <a:p>
            <a:r>
              <a:rPr lang="sr-Latn-RS" sz="1800" b="1" dirty="0"/>
              <a:t>Faza</a:t>
            </a:r>
            <a:r>
              <a:rPr lang="de-AT" sz="1800" b="1" dirty="0" smtClean="0"/>
              <a:t> </a:t>
            </a:r>
            <a:r>
              <a:rPr lang="de-AT" sz="1800" b="1" dirty="0"/>
              <a:t>2: </a:t>
            </a:r>
            <a:r>
              <a:rPr lang="sr-Latn-RS" sz="1800" b="1" dirty="0" smtClean="0"/>
              <a:t>Rast</a:t>
            </a:r>
            <a:endParaRPr lang="de-AT" sz="1800" b="1" dirty="0"/>
          </a:p>
          <a:p>
            <a:r>
              <a:rPr lang="sr-Latn-RS" sz="1800" dirty="0" smtClean="0"/>
              <a:t>Ključna je za dalji razvoj zaposlenih</a:t>
            </a:r>
            <a:r>
              <a:rPr lang="de-AT" sz="1800" dirty="0" smtClean="0"/>
              <a:t>; </a:t>
            </a:r>
            <a:r>
              <a:rPr lang="sr-Latn-RS" sz="1800" dirty="0" smtClean="0"/>
              <a:t>u ovoj fazi može da se dogodi rana fluktuacija</a:t>
            </a:r>
            <a:endParaRPr lang="de-AT" sz="1800" dirty="0"/>
          </a:p>
          <a:p>
            <a:r>
              <a:rPr lang="sr-Latn-RS" sz="1800" b="1" dirty="0"/>
              <a:t>Faza</a:t>
            </a:r>
            <a:r>
              <a:rPr lang="de-AT" sz="1800" b="1" dirty="0" smtClean="0"/>
              <a:t> </a:t>
            </a:r>
            <a:r>
              <a:rPr lang="de-AT" sz="1800" b="1" dirty="0"/>
              <a:t>3: </a:t>
            </a:r>
            <a:r>
              <a:rPr lang="sr-Latn-RS" sz="1800" b="1" dirty="0" smtClean="0"/>
              <a:t>Zrelost</a:t>
            </a:r>
            <a:endParaRPr lang="de-AT" sz="1800" b="1" dirty="0"/>
          </a:p>
          <a:p>
            <a:r>
              <a:rPr lang="sr-Latn-RS" sz="1800" dirty="0" err="1" smtClean="0"/>
              <a:t>Karijerna</a:t>
            </a:r>
            <a:r>
              <a:rPr lang="sr-Latn-RS" sz="1800" dirty="0" smtClean="0"/>
              <a:t> kriva može da nastavi da raste ili da stagnira </a:t>
            </a:r>
            <a:endParaRPr lang="de-AT" sz="1800" dirty="0"/>
          </a:p>
          <a:p>
            <a:r>
              <a:rPr lang="sr-Latn-RS" sz="1800" b="1" dirty="0"/>
              <a:t>Faza</a:t>
            </a:r>
            <a:r>
              <a:rPr lang="de-AT" sz="1800" b="1" dirty="0" smtClean="0"/>
              <a:t> </a:t>
            </a:r>
            <a:r>
              <a:rPr lang="de-AT" sz="1800" b="1" dirty="0"/>
              <a:t>4: </a:t>
            </a:r>
            <a:r>
              <a:rPr lang="sr-Latn-RS" sz="1800" b="1" dirty="0" smtClean="0"/>
              <a:t>Zasićenje</a:t>
            </a:r>
            <a:endParaRPr lang="de-AT" sz="1800" b="1" dirty="0"/>
          </a:p>
          <a:p>
            <a:r>
              <a:rPr lang="sr-Latn-RS" sz="1800" dirty="0" smtClean="0"/>
              <a:t>Karijera može i da opada u slučaju neusklađenosti performansi, kvalifikacija ili pozicije</a:t>
            </a:r>
            <a:r>
              <a:rPr lang="de-AT" sz="1800" dirty="0" smtClean="0"/>
              <a:t>; </a:t>
            </a:r>
            <a:r>
              <a:rPr lang="sr-Latn-RS" sz="1800" dirty="0" smtClean="0"/>
              <a:t>posledice mogu da bude fluktuacija </a:t>
            </a:r>
            <a:r>
              <a:rPr lang="sr-Latn-RS" sz="1800" dirty="0"/>
              <a:t>z</a:t>
            </a:r>
            <a:r>
              <a:rPr lang="sr-Latn-RS" sz="1800" dirty="0" smtClean="0"/>
              <a:t>aposlenih, otkazi ili rana penzija</a:t>
            </a:r>
            <a:endParaRPr lang="sr-Latn-RS" sz="1800" dirty="0"/>
          </a:p>
          <a:p>
            <a:r>
              <a:rPr lang="sr-Latn-RS" sz="1800" b="1" dirty="0" smtClean="0"/>
              <a:t>Odlazak</a:t>
            </a:r>
            <a:endParaRPr lang="de-AT" sz="1800" b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6469FBEE-2DF7-4E31-B370-2579A63F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1F1C5FFD-0D80-4493-B6FF-75F0EE878F3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49" y="1630679"/>
            <a:ext cx="5317356" cy="37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C0A37366-4DB7-4D40-BD84-C6996850D5AB}"/>
              </a:ext>
            </a:extLst>
          </p:cNvPr>
          <p:cNvSpPr txBox="1"/>
          <p:nvPr/>
        </p:nvSpPr>
        <p:spPr>
          <a:xfrm>
            <a:off x="7732294" y="5408612"/>
            <a:ext cx="2411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(After Graf 2002. p99)</a:t>
            </a:r>
          </a:p>
        </p:txBody>
      </p:sp>
    </p:spTree>
    <p:extLst>
      <p:ext uri="{BB962C8B-B14F-4D97-AF65-F5344CB8AC3E}">
        <p14:creationId xmlns:p14="http://schemas.microsoft.com/office/powerpoint/2010/main" val="1309199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9A9841A-1AE3-4B42-AEE1-8E9B6552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Zaključci na osnovu ciklusa poslovnog života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D4CB6979-32BE-4C59-8B4E-CE60945EA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596640"/>
            <a:ext cx="10512425" cy="2042160"/>
          </a:xfrm>
        </p:spPr>
        <p:txBody>
          <a:bodyPr/>
          <a:lstStyle/>
          <a:p>
            <a:r>
              <a:rPr lang="sr-Latn-RS" dirty="0" smtClean="0"/>
              <a:t>Koncept uvodi mere individualizovanog razvoja i savetovanja u svakoj od faza ciklusa </a:t>
            </a:r>
            <a:r>
              <a:rPr lang="sr-Latn-RS" dirty="0"/>
              <a:t>poslovnog </a:t>
            </a:r>
            <a:r>
              <a:rPr lang="sr-Latn-RS" dirty="0" smtClean="0"/>
              <a:t>života </a:t>
            </a:r>
            <a:r>
              <a:rPr lang="sr-Latn-RS" dirty="0"/>
              <a:t>zaposlenog</a:t>
            </a:r>
            <a:r>
              <a:rPr lang="de-AT" dirty="0" smtClean="0"/>
              <a:t>.</a:t>
            </a:r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sr-Latn-RS" sz="2400" b="1" i="1" dirty="0" smtClean="0"/>
              <a:t>Razmotrite sa osobama pored vas šta su implikacije za relevantne mere razvoja ljudskih resursa.</a:t>
            </a:r>
            <a:endParaRPr lang="de-AT" sz="2400" b="1" i="1" dirty="0"/>
          </a:p>
          <a:p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5BFFFBA6-D984-45A9-822A-72C6EF50B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69591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CC282B7-7828-42B4-8D9A-20A6769E6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Kratak sažetak zaključaka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1C8DC037-F5A8-4B2D-8BAC-F6F92A84E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450364"/>
            <a:ext cx="10512425" cy="23568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Koncept podrazumeva sistemski pristup u odnosu na zaposlene i u odnosu na kompaniju.</a:t>
            </a: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Može da dovede do primene koncepta organizacije koja uči u praksi, uključujući timsko i samostalno učenje.</a:t>
            </a: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Vredan je za povezivanje mogućnosti za savetovanje i učenje i praćenje zaposlenih u njihovom karijernom razvoju u kompaniji.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6EFFA163-8EE7-43A9-9B79-8E1A81850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94470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>
            <a:extLst>
              <a:ext uri="{FF2B5EF4-FFF2-40B4-BE49-F238E27FC236}">
                <a16:creationId xmlns:a16="http://schemas.microsoft.com/office/drawing/2014/main" xmlns="" id="{C846B201-1BEE-4ECD-886D-FCC666DE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Hvala na pažnji</a:t>
            </a:r>
            <a:r>
              <a:rPr lang="en-US" dirty="0" smtClean="0"/>
              <a:t>. </a:t>
            </a:r>
            <a:r>
              <a:rPr lang="en-US" dirty="0"/>
              <a:t/>
            </a:r>
            <a:br>
              <a:rPr lang="en-US" dirty="0"/>
            </a:br>
            <a:r>
              <a:rPr lang="sr-Latn-RS" smtClean="0"/>
              <a:t>Pitanja</a:t>
            </a:r>
            <a:r>
              <a:rPr lang="en-US" smtClean="0"/>
              <a:t>?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69505FB3-9A8E-439E-8B3D-9B9A7FD3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51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76A2F47-29C7-408F-976E-0A3AB647F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Ciljevi učenja</a:t>
            </a:r>
            <a:endParaRPr lang="de-AT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2036DBF8-C2BD-498C-9D9F-6A8EF8FDD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E3B556BF-5C2B-4B16-B833-8E45DE4FF8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Objasniti zahteve za individualizacijom ličnog razvoja </a:t>
            </a:r>
            <a:r>
              <a:rPr lang="de-AT" dirty="0" smtClean="0"/>
              <a:t>(</a:t>
            </a:r>
            <a:r>
              <a:rPr lang="sr-Latn-RS" dirty="0" smtClean="0"/>
              <a:t>kao posledica inovativnih koncepata i razvoja u preduzećima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487FE9CE-ABF4-42A5-9087-003801FE42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3729332"/>
            <a:ext cx="10188574" cy="8809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dirty="0" smtClean="0"/>
              <a:t>Opisati relevantne metode kojima je cilj individualizacija učenja, </a:t>
            </a:r>
            <a:r>
              <a:rPr lang="sr-Latn-RS" dirty="0" err="1" smtClean="0"/>
              <a:t>koučinga</a:t>
            </a:r>
            <a:r>
              <a:rPr lang="sr-Latn-RS" dirty="0" smtClean="0"/>
              <a:t> i metoda savetovanja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1632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5DFFD49-F04D-465B-843F-7EDE578D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50" y="2362200"/>
            <a:ext cx="10504487" cy="1066800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Piter </a:t>
            </a:r>
            <a:r>
              <a:rPr lang="sr-Latn-RS" sz="2800" dirty="0" err="1" smtClean="0"/>
              <a:t>Senž</a:t>
            </a:r>
            <a:r>
              <a:rPr lang="de-AT" sz="2800" dirty="0" smtClean="0"/>
              <a:t>: </a:t>
            </a:r>
            <a:r>
              <a:rPr lang="sr-Latn-RS" sz="2800" dirty="0" smtClean="0"/>
              <a:t>Peta disciplina </a:t>
            </a:r>
            <a:r>
              <a:rPr lang="de-AT" sz="2800" dirty="0" smtClean="0"/>
              <a:t>(</a:t>
            </a:r>
            <a:r>
              <a:rPr lang="sr-Latn-RS" sz="2800" dirty="0" smtClean="0"/>
              <a:t>prvo objavljena </a:t>
            </a:r>
            <a:r>
              <a:rPr lang="de-AT" sz="2800" dirty="0" smtClean="0"/>
              <a:t>1990</a:t>
            </a:r>
            <a:r>
              <a:rPr lang="sr-Latn-RS" sz="2800" dirty="0" smtClean="0"/>
              <a:t>. godine u Njujorku</a:t>
            </a:r>
            <a:r>
              <a:rPr lang="de-AT" sz="2800" dirty="0" smtClean="0"/>
              <a:t>)</a:t>
            </a:r>
            <a:endParaRPr lang="de-AT" sz="2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013E70B2-AFBA-447A-8182-315CEE923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505200"/>
            <a:ext cx="10512425" cy="2181726"/>
          </a:xfrm>
        </p:spPr>
        <p:txBody>
          <a:bodyPr/>
          <a:lstStyle/>
          <a:p>
            <a:r>
              <a:rPr lang="sr-Latn-RS" dirty="0" smtClean="0"/>
              <a:t>Ova knjiga je bila snažan podsticaj za razmatranje </a:t>
            </a:r>
            <a:r>
              <a:rPr lang="sr-Latn-RS" dirty="0" err="1" smtClean="0"/>
              <a:t>menadžementa</a:t>
            </a:r>
            <a:r>
              <a:rPr lang="sr-Latn-RS" dirty="0" smtClean="0"/>
              <a:t> ljudskih resursa u preduzećima</a:t>
            </a:r>
            <a:r>
              <a:rPr lang="de-AT" dirty="0" smtClean="0"/>
              <a:t>. </a:t>
            </a:r>
            <a:r>
              <a:rPr lang="sr-Latn-RS" dirty="0" smtClean="0"/>
              <a:t>Cilj je bio razvoj inovativnih pristupa koji povećavaju</a:t>
            </a:r>
            <a:r>
              <a:rPr lang="de-AT" dirty="0" smtClean="0"/>
              <a:t> </a:t>
            </a:r>
            <a:r>
              <a:rPr lang="sr-Latn-RS" b="1" dirty="0" smtClean="0">
                <a:solidFill>
                  <a:srgbClr val="C00000"/>
                </a:solidFill>
              </a:rPr>
              <a:t>sposobnosti za učenje pojedinaca, timova i organizacija</a:t>
            </a:r>
            <a:r>
              <a:rPr lang="de-AT" dirty="0" smtClean="0"/>
              <a:t>, </a:t>
            </a:r>
            <a:r>
              <a:rPr lang="sr-Latn-RS" dirty="0" smtClean="0"/>
              <a:t>na taj način odgovarajući na kompleksnost i dinamičnost okruženja organizacije</a:t>
            </a:r>
            <a:r>
              <a:rPr lang="de-AT" dirty="0" smtClean="0"/>
              <a:t>.</a:t>
            </a:r>
            <a:endParaRPr lang="de-AT" dirty="0"/>
          </a:p>
          <a:p>
            <a:endParaRPr lang="de-AT" dirty="0"/>
          </a:p>
          <a:p>
            <a:r>
              <a:rPr lang="de-AT" dirty="0" smtClean="0"/>
              <a:t>Sen</a:t>
            </a:r>
            <a:r>
              <a:rPr lang="sr-Latn-RS" dirty="0" smtClean="0"/>
              <a:t>ž razvija </a:t>
            </a:r>
            <a:r>
              <a:rPr lang="sr-Latn-RS" b="1" dirty="0" smtClean="0">
                <a:solidFill>
                  <a:srgbClr val="C00000"/>
                </a:solidFill>
              </a:rPr>
              <a:t>sistematski pristup </a:t>
            </a:r>
            <a:r>
              <a:rPr lang="sr-Latn-RS" dirty="0" smtClean="0"/>
              <a:t>korporativnom menadžmentu.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F3BC4C4D-8DAF-4611-B5B6-C28C9186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12536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5DFFD49-F04D-465B-843F-7EDE578D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50" y="2362200"/>
            <a:ext cx="10504487" cy="1066800"/>
          </a:xfrm>
        </p:spPr>
        <p:txBody>
          <a:bodyPr>
            <a:normAutofit/>
          </a:bodyPr>
          <a:lstStyle/>
          <a:p>
            <a:r>
              <a:rPr lang="de-AT" sz="2800" dirty="0" smtClean="0"/>
              <a:t>P</a:t>
            </a:r>
            <a:r>
              <a:rPr lang="sr-Latn-RS" sz="2800" dirty="0" smtClean="0"/>
              <a:t>i</a:t>
            </a:r>
            <a:r>
              <a:rPr lang="de-AT" sz="2800" dirty="0" smtClean="0"/>
              <a:t>ter Sen</a:t>
            </a:r>
            <a:r>
              <a:rPr lang="sr-Latn-RS" sz="2800" dirty="0" smtClean="0"/>
              <a:t>ž deli zadatak menadžmenta u pet disciplina</a:t>
            </a:r>
            <a:endParaRPr lang="de-AT" sz="2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F3BC4C4D-8DAF-4611-B5B6-C28C9186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519B7A82-99FA-452C-B7CA-A4026EF2C4DE}"/>
              </a:ext>
            </a:extLst>
          </p:cNvPr>
          <p:cNvSpPr/>
          <p:nvPr/>
        </p:nvSpPr>
        <p:spPr>
          <a:xfrm>
            <a:off x="805718" y="3439300"/>
            <a:ext cx="10436350" cy="24489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Systems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D703779C-9031-4F34-85FB-0334D09CB2E1}"/>
              </a:ext>
            </a:extLst>
          </p:cNvPr>
          <p:cNvSpPr txBox="1"/>
          <p:nvPr/>
        </p:nvSpPr>
        <p:spPr>
          <a:xfrm>
            <a:off x="4744725" y="3576388"/>
            <a:ext cx="577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Sistemsko mišljenje </a:t>
            </a:r>
            <a:endParaRPr lang="de-AT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xmlns="" id="{7B5FE0C9-8961-48A7-8DEA-58D9FF93793A}"/>
              </a:ext>
            </a:extLst>
          </p:cNvPr>
          <p:cNvSpPr/>
          <p:nvPr/>
        </p:nvSpPr>
        <p:spPr>
          <a:xfrm>
            <a:off x="3465094" y="4026933"/>
            <a:ext cx="2125580" cy="6974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</a:rPr>
              <a:t>Lično ovladavanje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xmlns="" id="{E94C63D1-BF7C-4E57-A068-EB6FED276E0E}"/>
              </a:ext>
            </a:extLst>
          </p:cNvPr>
          <p:cNvSpPr/>
          <p:nvPr/>
        </p:nvSpPr>
        <p:spPr>
          <a:xfrm>
            <a:off x="6352674" y="4026932"/>
            <a:ext cx="2037347" cy="69746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</a:rPr>
              <a:t>Mentalni modeli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xmlns="" id="{BEE82774-2698-461C-991B-E031B6610DBB}"/>
              </a:ext>
            </a:extLst>
          </p:cNvPr>
          <p:cNvSpPr/>
          <p:nvPr/>
        </p:nvSpPr>
        <p:spPr>
          <a:xfrm>
            <a:off x="3465094" y="4823388"/>
            <a:ext cx="2125579" cy="69746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</a:rPr>
              <a:t>Zajednička vizija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xmlns="" id="{F8F8AA5C-0F7E-42F1-A3DD-076C671F66DE}"/>
              </a:ext>
            </a:extLst>
          </p:cNvPr>
          <p:cNvSpPr/>
          <p:nvPr/>
        </p:nvSpPr>
        <p:spPr>
          <a:xfrm>
            <a:off x="6352674" y="4806982"/>
            <a:ext cx="2037347" cy="71387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r>
              <a:rPr lang="sr-Latn-RS" dirty="0" smtClean="0">
                <a:solidFill>
                  <a:schemeClr val="tx1"/>
                </a:solidFill>
              </a:rPr>
              <a:t>Timsko učenje</a:t>
            </a:r>
            <a:endParaRPr lang="de-AT" dirty="0">
              <a:solidFill>
                <a:schemeClr val="tx1"/>
              </a:solidFill>
            </a:endParaRPr>
          </a:p>
          <a:p>
            <a:pPr algn="ctr"/>
            <a:endParaRPr lang="de-AT" dirty="0">
              <a:solidFill>
                <a:schemeClr val="tx1"/>
              </a:solidFill>
            </a:endParaRPr>
          </a:p>
          <a:p>
            <a:pPr algn="ctr"/>
            <a:endParaRPr lang="de-AT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AC3FCB30-A1F2-4CE3-ADE9-E13560377652}"/>
              </a:ext>
            </a:extLst>
          </p:cNvPr>
          <p:cNvSpPr txBox="1"/>
          <p:nvPr/>
        </p:nvSpPr>
        <p:spPr>
          <a:xfrm>
            <a:off x="4923826" y="5531156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4 </a:t>
            </a:r>
            <a:r>
              <a:rPr lang="sr-Latn-RS" dirty="0" smtClean="0"/>
              <a:t>ključne discipline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5682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7070718E-AEED-4DDC-897C-E8EBEFA0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142F9688-B766-423F-B217-3FBC5A53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Sistemsko mišljenje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09E4CFB0-7D50-4EB7-B86D-3756E57F0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RS" i="1" dirty="0" smtClean="0"/>
              <a:t>Kako svet postaje sve više povezan, a biznis postaje sve kompleksniji i dinamičniji, rad mora da sadrži više učenja.</a:t>
            </a:r>
            <a:endParaRPr lang="de-AT" i="1" dirty="0"/>
          </a:p>
          <a:p>
            <a:r>
              <a:rPr lang="sr-Latn-RS" dirty="0" err="1" smtClean="0"/>
              <a:t>Senž</a:t>
            </a:r>
            <a:r>
              <a:rPr lang="sr-Latn-RS" dirty="0" smtClean="0"/>
              <a:t> razvija viziju kontinuiranog učenja kojoj svi teže.</a:t>
            </a:r>
            <a:endParaRPr lang="de-AT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8F371529-FC7B-4EB1-896C-340C8273EB23}"/>
              </a:ext>
            </a:extLst>
          </p:cNvPr>
          <p:cNvSpPr/>
          <p:nvPr/>
        </p:nvSpPr>
        <p:spPr>
          <a:xfrm>
            <a:off x="6585284" y="2430379"/>
            <a:ext cx="4227095" cy="2133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</a:rPr>
              <a:t>Sistemsko mišljenje je krovna disciplina. </a:t>
            </a:r>
          </a:p>
          <a:p>
            <a:pPr algn="ctr"/>
            <a:endParaRPr lang="sr-Latn-RS" dirty="0">
              <a:solidFill>
                <a:schemeClr val="tx1"/>
              </a:solidFill>
            </a:endParaRPr>
          </a:p>
          <a:p>
            <a:pPr algn="ctr"/>
            <a:r>
              <a:rPr lang="sr-Latn-RS" dirty="0" err="1" smtClean="0">
                <a:solidFill>
                  <a:schemeClr val="tx1"/>
                </a:solidFill>
              </a:rPr>
              <a:t>Senž</a:t>
            </a:r>
            <a:r>
              <a:rPr lang="sr-Latn-RS" dirty="0" smtClean="0">
                <a:solidFill>
                  <a:schemeClr val="tx1"/>
                </a:solidFill>
              </a:rPr>
              <a:t> počinje svoj rad sa ovom, petom disciplinom.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01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7070718E-AEED-4DDC-897C-E8EBEFA0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142F9688-B766-423F-B217-3FBC5A53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Lično ovladavanje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09E4CFB0-7D50-4EB7-B86D-3756E57F0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RS" i="1" dirty="0" smtClean="0"/>
              <a:t>Organizacije jedino uče kroz pojedince koji uče. </a:t>
            </a:r>
          </a:p>
          <a:p>
            <a:endParaRPr lang="de-AT" i="1" dirty="0"/>
          </a:p>
          <a:p>
            <a:r>
              <a:rPr lang="de-AT" dirty="0" smtClean="0"/>
              <a:t>Sen</a:t>
            </a:r>
            <a:r>
              <a:rPr lang="sr-Latn-RS" dirty="0" smtClean="0"/>
              <a:t>ž naglašava da učenje pojedinaca ne garantuje učenje organizacija.</a:t>
            </a:r>
            <a:r>
              <a:rPr lang="de-AT" dirty="0" smtClean="0"/>
              <a:t> </a:t>
            </a:r>
            <a:endParaRPr lang="sr-Latn-RS" dirty="0" smtClean="0"/>
          </a:p>
          <a:p>
            <a:endParaRPr lang="sr-Latn-RS" i="1" dirty="0"/>
          </a:p>
          <a:p>
            <a:r>
              <a:rPr lang="sr-Latn-RS" i="1" dirty="0" smtClean="0"/>
              <a:t>Međutim bez njega, nema ni organizacionog učenja.</a:t>
            </a:r>
            <a:endParaRPr lang="de-AT" i="1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xmlns="" id="{A0D4ACA7-8A2B-49E7-941B-1489188771DB}"/>
              </a:ext>
            </a:extLst>
          </p:cNvPr>
          <p:cNvSpPr/>
          <p:nvPr/>
        </p:nvSpPr>
        <p:spPr>
          <a:xfrm>
            <a:off x="6914147" y="2518611"/>
            <a:ext cx="3866148" cy="14357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err="1" smtClean="0">
                <a:solidFill>
                  <a:schemeClr val="tx1"/>
                </a:solidFill>
              </a:rPr>
              <a:t>Senž</a:t>
            </a:r>
            <a:r>
              <a:rPr lang="sr-Latn-RS" dirty="0" smtClean="0">
                <a:solidFill>
                  <a:schemeClr val="tx1"/>
                </a:solidFill>
              </a:rPr>
              <a:t> pominje da je Lično ovladavanje prva ključna disciplina.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33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7070718E-AEED-4DDC-897C-E8EBEFA0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142F9688-B766-423F-B217-3FBC5A53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Mentalni modeli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09E4CFB0-7D50-4EB7-B86D-3756E57F0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r-Latn-RS" i="1" dirty="0" smtClean="0"/>
              <a:t>Jedna stvar koju svi menadžeri znaju jeste da mnoge dobre ideje nikada ne budu primenjene u praksi</a:t>
            </a:r>
            <a:r>
              <a:rPr lang="de-AT" i="1" dirty="0" smtClean="0"/>
              <a:t>. </a:t>
            </a:r>
            <a:r>
              <a:rPr lang="sr-Latn-RS" i="1" dirty="0" smtClean="0"/>
              <a:t>Briljantne strategije često nisu implementirane. </a:t>
            </a:r>
          </a:p>
          <a:p>
            <a:endParaRPr lang="de-AT" i="1" dirty="0"/>
          </a:p>
          <a:p>
            <a:r>
              <a:rPr lang="sr-Latn-RS" dirty="0" smtClean="0"/>
              <a:t>Razlog za to su pretpostavke zasnovane na negativnim iskustvima i predrasudama. </a:t>
            </a:r>
          </a:p>
          <a:p>
            <a:r>
              <a:rPr lang="sr-Latn-RS" dirty="0" smtClean="0"/>
              <a:t>Loši mentalni modeli moraju da budu prevaziđeni.</a:t>
            </a:r>
            <a:endParaRPr lang="de-AT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xmlns="" id="{A0D4ACA7-8A2B-49E7-941B-1489188771DB}"/>
              </a:ext>
            </a:extLst>
          </p:cNvPr>
          <p:cNvSpPr/>
          <p:nvPr/>
        </p:nvSpPr>
        <p:spPr>
          <a:xfrm>
            <a:off x="6914147" y="2518611"/>
            <a:ext cx="3866148" cy="143576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err="1" smtClean="0">
                <a:solidFill>
                  <a:schemeClr val="tx1"/>
                </a:solidFill>
              </a:rPr>
              <a:t>Senž</a:t>
            </a:r>
            <a:r>
              <a:rPr lang="sr-Latn-RS" dirty="0" smtClean="0">
                <a:solidFill>
                  <a:schemeClr val="tx1"/>
                </a:solidFill>
              </a:rPr>
              <a:t> pominje Mentalne modele kao drugu ključnu disciplinu.</a:t>
            </a:r>
            <a:endParaRPr lang="de-AT" dirty="0">
              <a:solidFill>
                <a:schemeClr val="tx1"/>
              </a:solidFill>
            </a:endParaRPr>
          </a:p>
          <a:p>
            <a:pPr algn="ctr"/>
            <a:r>
              <a:rPr lang="sr-Latn-RS" dirty="0" smtClean="0">
                <a:solidFill>
                  <a:schemeClr val="tx1"/>
                </a:solidFill>
              </a:rPr>
              <a:t>Mentalni modeli mogu da onemoguće inovativna rešenja.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9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7070718E-AEED-4DDC-897C-E8EBEFA0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142F9688-B766-423F-B217-3FBC5A53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Zajednička vizija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09E4CFB0-7D50-4EB7-B86D-3756E57F0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RS" i="1" dirty="0" smtClean="0"/>
              <a:t>Malo je šta tako moćno kao zajedničke vizije. </a:t>
            </a:r>
          </a:p>
          <a:p>
            <a:endParaRPr lang="de-AT" i="1" dirty="0"/>
          </a:p>
          <a:p>
            <a:r>
              <a:rPr lang="sr-Latn-RS" dirty="0" smtClean="0"/>
              <a:t>Zajedničke vizije daju svima energiju i omogućavaju da ljudi postignu i više nego što je planirano</a:t>
            </a:r>
            <a:r>
              <a:rPr lang="de-AT" dirty="0" smtClean="0"/>
              <a:t>. </a:t>
            </a:r>
            <a:r>
              <a:rPr lang="sr-Latn-RS" dirty="0" smtClean="0"/>
              <a:t>Bez zajedničkih vizija nema organizacije koja uči.</a:t>
            </a:r>
            <a:endParaRPr lang="de-AT" dirty="0"/>
          </a:p>
          <a:p>
            <a:r>
              <a:rPr lang="de-AT" i="1" dirty="0"/>
              <a:t> 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xmlns="" id="{A0D4ACA7-8A2B-49E7-941B-1489188771DB}"/>
              </a:ext>
            </a:extLst>
          </p:cNvPr>
          <p:cNvSpPr/>
          <p:nvPr/>
        </p:nvSpPr>
        <p:spPr>
          <a:xfrm>
            <a:off x="6914147" y="2518611"/>
            <a:ext cx="3866148" cy="143576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err="1" smtClean="0">
                <a:solidFill>
                  <a:schemeClr val="tx1"/>
                </a:solidFill>
              </a:rPr>
              <a:t>Senž</a:t>
            </a:r>
            <a:r>
              <a:rPr lang="sr-Latn-RS" dirty="0" smtClean="0">
                <a:solidFill>
                  <a:schemeClr val="tx1"/>
                </a:solidFill>
              </a:rPr>
              <a:t> pominje Zajedničku viziju kao treću ključnu disciplinu. 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29781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F529AA9CA3DCB45A16DFEF82201AD85" ma:contentTypeVersion="4" ma:contentTypeDescription="Ein neues Dokument erstellen." ma:contentTypeScope="" ma:versionID="c9f990fa3e6a169c23539c76cf572e64">
  <xsd:schema xmlns:xsd="http://www.w3.org/2001/XMLSchema" xmlns:xs="http://www.w3.org/2001/XMLSchema" xmlns:p="http://schemas.microsoft.com/office/2006/metadata/properties" xmlns:ns2="ce91692a-71f6-4995-8c76-1780da81be24" targetNamespace="http://schemas.microsoft.com/office/2006/metadata/properties" ma:root="true" ma:fieldsID="3434ed6445015526b9fff06ebc57f5d8" ns2:_="">
    <xsd:import namespace="ce91692a-71f6-4995-8c76-1780da81be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1692a-71f6-4995-8c76-1780da81be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4A7ACF-0E5E-4125-B06A-08A44A7D345A}">
  <ds:schemaRefs>
    <ds:schemaRef ds:uri="ce91692a-71f6-4995-8c76-1780da81be24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03E9C96-CB4F-4417-8E6C-4765278172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91692a-71f6-4995-8c76-1780da81be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A591CE-4DD3-425A-B5BE-261EAD0EBB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110</TotalTime>
  <Words>1528</Words>
  <Application>Microsoft Office PowerPoint</Application>
  <PresentationFormat>Widescreen</PresentationFormat>
  <Paragraphs>171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Open Sans</vt:lpstr>
      <vt:lpstr>Open Sans ExtraBold</vt:lpstr>
      <vt:lpstr>Open Sans Light</vt:lpstr>
      <vt:lpstr>Times New Roman</vt:lpstr>
      <vt:lpstr>Trebuchet MS</vt:lpstr>
      <vt:lpstr>„Office“ tema</vt:lpstr>
      <vt:lpstr>Kako do organizacije koja uči?</vt:lpstr>
      <vt:lpstr>Inovativni koncepti koji utiču na podršku karijernom razvoju u preduzećima</vt:lpstr>
      <vt:lpstr>Ciljevi učenja</vt:lpstr>
      <vt:lpstr>Piter Senž: Peta disciplina (prvo objavljena 1990. godine u Njujorku)</vt:lpstr>
      <vt:lpstr>Piter Senž deli zadatak menadžmenta u pet disciplina</vt:lpstr>
      <vt:lpstr>Sistemsko mišljenje</vt:lpstr>
      <vt:lpstr>Lično ovladavanje</vt:lpstr>
      <vt:lpstr>Mentalni modeli</vt:lpstr>
      <vt:lpstr>Zajednička vizija</vt:lpstr>
      <vt:lpstr>Timsko učenje</vt:lpstr>
      <vt:lpstr>Zaključci koncepta pete discipline Pitera Senža, relevantni za podršku karijernom razvoju u kompanijama</vt:lpstr>
      <vt:lpstr>Sažetak zaključaka</vt:lpstr>
      <vt:lpstr>Sažetak zaključaka</vt:lpstr>
      <vt:lpstr>Ko su akteri u organizaciji koja uči?</vt:lpstr>
      <vt:lpstr>Izazovi za mala i srednja preduzeća da postanu organizacije koje uče</vt:lpstr>
      <vt:lpstr>Višegeneracijsko osoblje Vrednosni sistemi generacija</vt:lpstr>
      <vt:lpstr>Demografske promene čine da su višegeneracijski timovi češći</vt:lpstr>
      <vt:lpstr>Generacije X, Y, Z</vt:lpstr>
      <vt:lpstr>Pregled vrednosti različitih generacija</vt:lpstr>
      <vt:lpstr>Zaključci na osnovu razmatranja vrednosnih sistema generacija</vt:lpstr>
      <vt:lpstr>Kratak sažetak zaključaka</vt:lpstr>
      <vt:lpstr>Lični razvoj zasnovan na ciklusu poslovnog života</vt:lpstr>
      <vt:lpstr>Njegovo poreklo</vt:lpstr>
      <vt:lpstr>Dijagram ciklusa profesionalnog života</vt:lpstr>
      <vt:lpstr>Zaključci na osnovu ciklusa poslovnog života</vt:lpstr>
      <vt:lpstr>Kratak sažetak zaključaka</vt:lpstr>
      <vt:lpstr>Hvala na pažnji.  Pitanja?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Microsoft account</cp:lastModifiedBy>
  <cp:revision>131</cp:revision>
  <cp:lastPrinted>2021-10-22T11:37:11Z</cp:lastPrinted>
  <dcterms:created xsi:type="dcterms:W3CDTF">2020-01-27T22:45:30Z</dcterms:created>
  <dcterms:modified xsi:type="dcterms:W3CDTF">2022-03-13T13:50:20Z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0x010100EF529AA9CA3DCB45A16DFEF82201AD85</vt:lpwstr>
  </property>
</Properties>
</file>