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33" r:id="rId3"/>
    <p:sldId id="332" r:id="rId4"/>
    <p:sldId id="340" r:id="rId5"/>
    <p:sldId id="309" r:id="rId6"/>
    <p:sldId id="322" r:id="rId7"/>
    <p:sldId id="314" r:id="rId8"/>
    <p:sldId id="327" r:id="rId9"/>
    <p:sldId id="316" r:id="rId10"/>
    <p:sldId id="323" r:id="rId11"/>
    <p:sldId id="318" r:id="rId12"/>
    <p:sldId id="334" r:id="rId13"/>
    <p:sldId id="317" r:id="rId14"/>
    <p:sldId id="335" r:id="rId15"/>
    <p:sldId id="325" r:id="rId16"/>
    <p:sldId id="336" r:id="rId17"/>
    <p:sldId id="345" r:id="rId18"/>
    <p:sldId id="313" r:id="rId19"/>
    <p:sldId id="330" r:id="rId20"/>
    <p:sldId id="338" r:id="rId21"/>
    <p:sldId id="344" r:id="rId22"/>
    <p:sldId id="339" r:id="rId23"/>
    <p:sldId id="342" r:id="rId24"/>
    <p:sldId id="343" r:id="rId25"/>
    <p:sldId id="331" r:id="rId26"/>
    <p:sldId id="265" r:id="rId2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600"/>
    <a:srgbClr val="FF7F2A"/>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310" autoAdjust="0"/>
  </p:normalViewPr>
  <p:slideViewPr>
    <p:cSldViewPr snapToGrid="0" showGuides="1">
      <p:cViewPr varScale="1">
        <p:scale>
          <a:sx n="124" d="100"/>
          <a:sy n="124" d="100"/>
        </p:scale>
        <p:origin x="126" y="10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4484F9DD-7F92-B5ED-2B20-03168CD32894}"/>
    <pc:docChg chg="modSld">
      <pc:chgData name="Ferrari Lea" userId="S::lea.ferrari@unipd.it::76de2d51-a5bc-493f-a7d6-16f2215d8c59" providerId="AD" clId="Web-{4484F9DD-7F92-B5ED-2B20-03168CD32894}" dt="2021-07-22T09:11:29.546" v="5" actId="14100"/>
      <pc:docMkLst>
        <pc:docMk/>
      </pc:docMkLst>
      <pc:sldChg chg="modSp">
        <pc:chgData name="Ferrari Lea" userId="S::lea.ferrari@unipd.it::76de2d51-a5bc-493f-a7d6-16f2215d8c59" providerId="AD" clId="Web-{4484F9DD-7F92-B5ED-2B20-03168CD32894}" dt="2021-07-22T09:11:29.546" v="5" actId="14100"/>
        <pc:sldMkLst>
          <pc:docMk/>
          <pc:sldMk cId="3214650052" sldId="256"/>
        </pc:sldMkLst>
        <pc:spChg chg="mod">
          <ac:chgData name="Ferrari Lea" userId="S::lea.ferrari@unipd.it::76de2d51-a5bc-493f-a7d6-16f2215d8c59" providerId="AD" clId="Web-{4484F9DD-7F92-B5ED-2B20-03168CD32894}" dt="2021-07-22T09:11:29.546" v="5" actId="14100"/>
          <ac:spMkLst>
            <pc:docMk/>
            <pc:sldMk cId="3214650052" sldId="256"/>
            <ac:spMk id="3" creationId="{B2519693-138A-4FCD-B2ED-A4C40F2ACAE7}"/>
          </ac:spMkLst>
        </pc:spChg>
      </pc:sldChg>
    </pc:docChg>
  </pc:docChgLst>
  <pc:docChgLst>
    <pc:chgData name="Ferrari Lea" userId="S::lea.ferrari@unipd.it::76de2d51-a5bc-493f-a7d6-16f2215d8c59" providerId="AD" clId="Web-{5036B0B7-2F1A-BCF4-DA86-1C7B33B7B2B3}"/>
    <pc:docChg chg="modSld">
      <pc:chgData name="Ferrari Lea" userId="S::lea.ferrari@unipd.it::76de2d51-a5bc-493f-a7d6-16f2215d8c59" providerId="AD" clId="Web-{5036B0B7-2F1A-BCF4-DA86-1C7B33B7B2B3}" dt="2021-07-22T07:51:52.729" v="0" actId="14100"/>
      <pc:docMkLst>
        <pc:docMk/>
      </pc:docMkLst>
      <pc:sldChg chg="modSp">
        <pc:chgData name="Ferrari Lea" userId="S::lea.ferrari@unipd.it::76de2d51-a5bc-493f-a7d6-16f2215d8c59" providerId="AD" clId="Web-{5036B0B7-2F1A-BCF4-DA86-1C7B33B7B2B3}" dt="2021-07-22T07:51:52.729" v="0" actId="14100"/>
        <pc:sldMkLst>
          <pc:docMk/>
          <pc:sldMk cId="2727564340" sldId="333"/>
        </pc:sldMkLst>
        <pc:graphicFrameChg chg="mod">
          <ac:chgData name="Ferrari Lea" userId="S::lea.ferrari@unipd.it::76de2d51-a5bc-493f-a7d6-16f2215d8c59" providerId="AD" clId="Web-{5036B0B7-2F1A-BCF4-DA86-1C7B33B7B2B3}" dt="2021-07-22T07:51:52.729" v="0" actId="14100"/>
          <ac:graphicFrameMkLst>
            <pc:docMk/>
            <pc:sldMk cId="2727564340" sldId="333"/>
            <ac:graphicFrameMk id="7" creationId="{67BF7D0F-1CEF-47E9-A630-A44258E491B7}"/>
          </ac:graphicFrameMkLst>
        </pc:graphicFrameChg>
      </pc:sldChg>
    </pc:docChg>
  </pc:docChgLst>
  <pc:docChgLst>
    <pc:chgData clId="Web-{4484F9DD-7F92-B5ED-2B20-03168CD32894}"/>
    <pc:docChg chg="modSld">
      <pc:chgData name="" userId="" providerId="" clId="Web-{4484F9DD-7F92-B5ED-2B20-03168CD32894}" dt="2021-07-22T09:11:01.030" v="1"/>
      <pc:docMkLst>
        <pc:docMk/>
      </pc:docMkLst>
      <pc:sldChg chg="addSp modSp">
        <pc:chgData name="" userId="" providerId="" clId="Web-{4484F9DD-7F92-B5ED-2B20-03168CD32894}" dt="2021-07-22T09:11:01.030" v="1"/>
        <pc:sldMkLst>
          <pc:docMk/>
          <pc:sldMk cId="3214650052" sldId="256"/>
        </pc:sldMkLst>
        <pc:spChg chg="add mod">
          <ac:chgData name="" userId="" providerId="" clId="Web-{4484F9DD-7F92-B5ED-2B20-03168CD32894}" dt="2021-07-22T09:11:01.030" v="1"/>
          <ac:spMkLst>
            <pc:docMk/>
            <pc:sldMk cId="3214650052" sldId="256"/>
            <ac:spMk id="3" creationId="{B2519693-138A-4FCD-B2ED-A4C40F2ACAE7}"/>
          </ac:spMkLst>
        </pc:spChg>
      </pc:sldChg>
    </pc:docChg>
  </pc:docChgLst>
  <pc:docChgLst>
    <pc:chgData name="Zuanetti Alessandra" userId="62c843e8-eff1-401f-8c64-96493ae781c5" providerId="ADAL" clId="{1DE2B32C-0AFE-40C4-A4F8-079CB1B49FF8}"/>
    <pc:docChg chg="custSel modSld">
      <pc:chgData name="Zuanetti Alessandra" userId="62c843e8-eff1-401f-8c64-96493ae781c5" providerId="ADAL" clId="{1DE2B32C-0AFE-40C4-A4F8-079CB1B49FF8}" dt="2022-01-07T14:02:51.594" v="32" actId="403"/>
      <pc:docMkLst>
        <pc:docMk/>
      </pc:docMkLst>
      <pc:sldChg chg="modSp mod">
        <pc:chgData name="Zuanetti Alessandra" userId="62c843e8-eff1-401f-8c64-96493ae781c5" providerId="ADAL" clId="{1DE2B32C-0AFE-40C4-A4F8-079CB1B49FF8}" dt="2022-01-07T14:02:33.589" v="27" actId="1076"/>
        <pc:sldMkLst>
          <pc:docMk/>
          <pc:sldMk cId="3176757605" sldId="318"/>
        </pc:sldMkLst>
        <pc:spChg chg="mod">
          <ac:chgData name="Zuanetti Alessandra" userId="62c843e8-eff1-401f-8c64-96493ae781c5" providerId="ADAL" clId="{1DE2B32C-0AFE-40C4-A4F8-079CB1B49FF8}" dt="2022-01-07T14:02:33.589" v="27" actId="1076"/>
          <ac:spMkLst>
            <pc:docMk/>
            <pc:sldMk cId="3176757605" sldId="318"/>
            <ac:spMk id="3" creationId="{00000000-0000-0000-0000-000000000000}"/>
          </ac:spMkLst>
        </pc:spChg>
      </pc:sldChg>
      <pc:sldChg chg="modSp mod">
        <pc:chgData name="Zuanetti Alessandra" userId="62c843e8-eff1-401f-8c64-96493ae781c5" providerId="ADAL" clId="{1DE2B32C-0AFE-40C4-A4F8-079CB1B49FF8}" dt="2022-01-07T14:02:51.594" v="32" actId="403"/>
        <pc:sldMkLst>
          <pc:docMk/>
          <pc:sldMk cId="3328042913" sldId="323"/>
        </pc:sldMkLst>
        <pc:spChg chg="mod">
          <ac:chgData name="Zuanetti Alessandra" userId="62c843e8-eff1-401f-8c64-96493ae781c5" providerId="ADAL" clId="{1DE2B32C-0AFE-40C4-A4F8-079CB1B49FF8}" dt="2022-01-07T14:02:51.594" v="32" actId="403"/>
          <ac:spMkLst>
            <pc:docMk/>
            <pc:sldMk cId="3328042913" sldId="323"/>
            <ac:spMk id="3" creationId="{00000000-0000-0000-0000-000000000000}"/>
          </ac:spMkLst>
        </pc:spChg>
        <pc:picChg chg="mod">
          <ac:chgData name="Zuanetti Alessandra" userId="62c843e8-eff1-401f-8c64-96493ae781c5" providerId="ADAL" clId="{1DE2B32C-0AFE-40C4-A4F8-079CB1B49FF8}" dt="2022-01-07T14:02:38.254" v="28" actId="1076"/>
          <ac:picMkLst>
            <pc:docMk/>
            <pc:sldMk cId="3328042913" sldId="323"/>
            <ac:picMk id="5" creationId="{00000000-0000-0000-0000-000000000000}"/>
          </ac:picMkLst>
        </pc:picChg>
      </pc:sldChg>
      <pc:sldChg chg="modSp mod">
        <pc:chgData name="Zuanetti Alessandra" userId="62c843e8-eff1-401f-8c64-96493ae781c5" providerId="ADAL" clId="{1DE2B32C-0AFE-40C4-A4F8-079CB1B49FF8}" dt="2022-01-07T14:02:28.202" v="26" actId="255"/>
        <pc:sldMkLst>
          <pc:docMk/>
          <pc:sldMk cId="3818093958" sldId="334"/>
        </pc:sldMkLst>
        <pc:spChg chg="mod">
          <ac:chgData name="Zuanetti Alessandra" userId="62c843e8-eff1-401f-8c64-96493ae781c5" providerId="ADAL" clId="{1DE2B32C-0AFE-40C4-A4F8-079CB1B49FF8}" dt="2021-12-28T15:26:37.727" v="1" actId="1076"/>
          <ac:spMkLst>
            <pc:docMk/>
            <pc:sldMk cId="3818093958" sldId="334"/>
            <ac:spMk id="2" creationId="{00000000-0000-0000-0000-000000000000}"/>
          </ac:spMkLst>
        </pc:spChg>
        <pc:spChg chg="mod">
          <ac:chgData name="Zuanetti Alessandra" userId="62c843e8-eff1-401f-8c64-96493ae781c5" providerId="ADAL" clId="{1DE2B32C-0AFE-40C4-A4F8-079CB1B49FF8}" dt="2022-01-07T14:02:28.202" v="26" actId="255"/>
          <ac:spMkLst>
            <pc:docMk/>
            <pc:sldMk cId="3818093958" sldId="334"/>
            <ac:spMk id="3" creationId="{00000000-0000-0000-0000-000000000000}"/>
          </ac:spMkLst>
        </pc:spChg>
        <pc:picChg chg="mod">
          <ac:chgData name="Zuanetti Alessandra" userId="62c843e8-eff1-401f-8c64-96493ae781c5" providerId="ADAL" clId="{1DE2B32C-0AFE-40C4-A4F8-079CB1B49FF8}" dt="2022-01-07T14:02:18.085" v="25" actId="1076"/>
          <ac:picMkLst>
            <pc:docMk/>
            <pc:sldMk cId="3818093958" sldId="334"/>
            <ac:picMk id="5" creationId="{00000000-0000-0000-0000-000000000000}"/>
          </ac:picMkLst>
        </pc:picChg>
      </pc:sldChg>
      <pc:sldChg chg="modSp mod">
        <pc:chgData name="Zuanetti Alessandra" userId="62c843e8-eff1-401f-8c64-96493ae781c5" providerId="ADAL" clId="{1DE2B32C-0AFE-40C4-A4F8-079CB1B49FF8}" dt="2022-01-07T14:02:01.430" v="18" actId="27636"/>
        <pc:sldMkLst>
          <pc:docMk/>
          <pc:sldMk cId="1910772572" sldId="335"/>
        </pc:sldMkLst>
        <pc:spChg chg="mod">
          <ac:chgData name="Zuanetti Alessandra" userId="62c843e8-eff1-401f-8c64-96493ae781c5" providerId="ADAL" clId="{1DE2B32C-0AFE-40C4-A4F8-079CB1B49FF8}" dt="2022-01-07T14:02:01.430" v="18" actId="27636"/>
          <ac:spMkLst>
            <pc:docMk/>
            <pc:sldMk cId="1910772572" sldId="335"/>
            <ac:spMk id="3" creationId="{00000000-0000-0000-0000-000000000000}"/>
          </ac:spMkLst>
        </pc:spChg>
        <pc:picChg chg="mod">
          <ac:chgData name="Zuanetti Alessandra" userId="62c843e8-eff1-401f-8c64-96493ae781c5" providerId="ADAL" clId="{1DE2B32C-0AFE-40C4-A4F8-079CB1B49FF8}" dt="2022-01-07T14:01:57.320" v="14" actId="1076"/>
          <ac:picMkLst>
            <pc:docMk/>
            <pc:sldMk cId="1910772572" sldId="335"/>
            <ac:picMk id="5" creationId="{00000000-0000-0000-0000-000000000000}"/>
          </ac:picMkLst>
        </pc:picChg>
      </pc:sldChg>
      <pc:sldChg chg="modSp mod">
        <pc:chgData name="Zuanetti Alessandra" userId="62c843e8-eff1-401f-8c64-96493ae781c5" providerId="ADAL" clId="{1DE2B32C-0AFE-40C4-A4F8-079CB1B49FF8}" dt="2022-01-07T14:01:48.775" v="13" actId="403"/>
        <pc:sldMkLst>
          <pc:docMk/>
          <pc:sldMk cId="1028814140" sldId="336"/>
        </pc:sldMkLst>
        <pc:spChg chg="mod">
          <ac:chgData name="Zuanetti Alessandra" userId="62c843e8-eff1-401f-8c64-96493ae781c5" providerId="ADAL" clId="{1DE2B32C-0AFE-40C4-A4F8-079CB1B49FF8}" dt="2022-01-07T14:01:48.775" v="13" actId="403"/>
          <ac:spMkLst>
            <pc:docMk/>
            <pc:sldMk cId="1028814140" sldId="336"/>
            <ac:spMk id="3" creationId="{00000000-0000-0000-0000-000000000000}"/>
          </ac:spMkLst>
        </pc:spChg>
        <pc:picChg chg="mod">
          <ac:chgData name="Zuanetti Alessandra" userId="62c843e8-eff1-401f-8c64-96493ae781c5" providerId="ADAL" clId="{1DE2B32C-0AFE-40C4-A4F8-079CB1B49FF8}" dt="2022-01-07T14:01:36.434" v="9" actId="1076"/>
          <ac:picMkLst>
            <pc:docMk/>
            <pc:sldMk cId="1028814140" sldId="336"/>
            <ac:picMk id="5" creationId="{00000000-0000-0000-0000-000000000000}"/>
          </ac:picMkLst>
        </pc:picChg>
      </pc:sldChg>
      <pc:sldChg chg="modSp mod">
        <pc:chgData name="Zuanetti Alessandra" userId="62c843e8-eff1-401f-8c64-96493ae781c5" providerId="ADAL" clId="{1DE2B32C-0AFE-40C4-A4F8-079CB1B49FF8}" dt="2021-12-28T15:28:06.165" v="5" actId="1076"/>
        <pc:sldMkLst>
          <pc:docMk/>
          <pc:sldMk cId="2603372337" sldId="339"/>
        </pc:sldMkLst>
        <pc:spChg chg="mod">
          <ac:chgData name="Zuanetti Alessandra" userId="62c843e8-eff1-401f-8c64-96493ae781c5" providerId="ADAL" clId="{1DE2B32C-0AFE-40C4-A4F8-079CB1B49FF8}" dt="2021-12-28T15:28:02.589" v="4" actId="1076"/>
          <ac:spMkLst>
            <pc:docMk/>
            <pc:sldMk cId="2603372337" sldId="339"/>
            <ac:spMk id="6" creationId="{00000000-0000-0000-0000-000000000000}"/>
          </ac:spMkLst>
        </pc:spChg>
        <pc:spChg chg="mod">
          <ac:chgData name="Zuanetti Alessandra" userId="62c843e8-eff1-401f-8c64-96493ae781c5" providerId="ADAL" clId="{1DE2B32C-0AFE-40C4-A4F8-079CB1B49FF8}" dt="2021-12-28T15:27:52.462" v="2" actId="207"/>
          <ac:spMkLst>
            <pc:docMk/>
            <pc:sldMk cId="2603372337" sldId="339"/>
            <ac:spMk id="9" creationId="{00000000-0000-0000-0000-000000000000}"/>
          </ac:spMkLst>
        </pc:spChg>
        <pc:picChg chg="mod">
          <ac:chgData name="Zuanetti Alessandra" userId="62c843e8-eff1-401f-8c64-96493ae781c5" providerId="ADAL" clId="{1DE2B32C-0AFE-40C4-A4F8-079CB1B49FF8}" dt="2021-12-28T15:28:06.165" v="5" actId="1076"/>
          <ac:picMkLst>
            <pc:docMk/>
            <pc:sldMk cId="2603372337" sldId="339"/>
            <ac:picMk id="7" creationId="{00000000-0000-0000-0000-000000000000}"/>
          </ac:picMkLst>
        </pc:picChg>
      </pc:sldChg>
      <pc:sldChg chg="modSp mod">
        <pc:chgData name="Zuanetti Alessandra" userId="62c843e8-eff1-401f-8c64-96493ae781c5" providerId="ADAL" clId="{1DE2B32C-0AFE-40C4-A4F8-079CB1B49FF8}" dt="2022-01-07T14:01:21.691" v="8" actId="1076"/>
        <pc:sldMkLst>
          <pc:docMk/>
          <pc:sldMk cId="1122620871" sldId="342"/>
        </pc:sldMkLst>
        <pc:spChg chg="mod">
          <ac:chgData name="Zuanetti Alessandra" userId="62c843e8-eff1-401f-8c64-96493ae781c5" providerId="ADAL" clId="{1DE2B32C-0AFE-40C4-A4F8-079CB1B49FF8}" dt="2021-12-28T15:28:13.781" v="6" actId="1076"/>
          <ac:spMkLst>
            <pc:docMk/>
            <pc:sldMk cId="1122620871" sldId="342"/>
            <ac:spMk id="2" creationId="{00000000-0000-0000-0000-000000000000}"/>
          </ac:spMkLst>
        </pc:spChg>
        <pc:picChg chg="mod">
          <ac:chgData name="Zuanetti Alessandra" userId="62c843e8-eff1-401f-8c64-96493ae781c5" providerId="ADAL" clId="{1DE2B32C-0AFE-40C4-A4F8-079CB1B49FF8}" dt="2022-01-07T14:01:21.691" v="8" actId="1076"/>
          <ac:picMkLst>
            <pc:docMk/>
            <pc:sldMk cId="1122620871" sldId="342"/>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dirty="0"/>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pPr>
            <a:buFont typeface="+mj-lt"/>
            <a:buNone/>
          </a:pPr>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a:t>02</a:t>
          </a:r>
        </a:p>
      </dgm:t>
    </dgm:pt>
    <dgm:pt modelId="{8AA400F1-2DAD-4C5E-A7AE-28B3A2F6B5D2}">
      <dgm:prSet/>
      <dgm:spPr/>
      <dgm:t>
        <a:bodyPr/>
        <a:lstStyle/>
        <a:p>
          <a:pPr>
            <a:buFont typeface="+mj-lt"/>
            <a:buNone/>
          </a:pPr>
          <a:r>
            <a:rPr lang="en-US" b="1" i="0" noProof="0" dirty="0"/>
            <a:t>Globalization</a:t>
          </a:r>
          <a:endParaRPr lang="en-GB" b="0" i="0" dirty="0"/>
        </a:p>
      </dgm:t>
    </dgm:pt>
    <dgm:pt modelId="{DFAE832D-8D85-4045-A940-245A5CB1DAC0}" type="parTrans" cxnId="{B2C2FAA5-F981-4D60-B0F0-5DE9C2C7FE10}">
      <dgm:prSet/>
      <dgm:spPr/>
      <dgm:t>
        <a:bodyPr/>
        <a:lstStyle/>
        <a:p>
          <a:endParaRPr lang="en-GB"/>
        </a:p>
      </dgm:t>
    </dgm:pt>
    <dgm:pt modelId="{6FCCBD16-3537-48C9-A881-41A0E1C78FDB}" type="sibTrans" cxnId="{B2C2FAA5-F981-4D60-B0F0-5DE9C2C7FE10}">
      <dgm:prSet phldrT="03"/>
      <dgm:spPr/>
      <dgm:t>
        <a:bodyPr/>
        <a:lstStyle/>
        <a:p>
          <a:r>
            <a:rPr lang="en-GB"/>
            <a:t>03</a:t>
          </a:r>
        </a:p>
      </dgm:t>
    </dgm:pt>
    <dgm:pt modelId="{4BB94112-F036-4259-A5D6-B0198A8B7B9D}">
      <dgm:prSet/>
      <dgm:spPr/>
      <dgm:t>
        <a:bodyPr/>
        <a:lstStyle/>
        <a:p>
          <a:pPr>
            <a:buFont typeface="+mj-lt"/>
            <a:buNone/>
          </a:pPr>
          <a:r>
            <a:rPr lang="en-US" b="1" i="0" noProof="0" dirty="0"/>
            <a:t>Climate</a:t>
          </a:r>
          <a:r>
            <a:rPr lang="en-US" b="1" i="0" baseline="0" noProof="0" dirty="0"/>
            <a:t> change</a:t>
          </a:r>
          <a:endParaRPr lang="en-GB" b="0" i="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a:t>04</a:t>
          </a:r>
        </a:p>
      </dgm:t>
    </dgm:pt>
    <dgm:pt modelId="{7F7FFF6A-AA40-4F07-B6A3-409B5C20C6C4}">
      <dgm:prSet/>
      <dgm:spPr/>
      <dgm:t>
        <a:bodyPr/>
        <a:lstStyle/>
        <a:p>
          <a:pPr>
            <a:buFont typeface="+mj-lt"/>
            <a:buNone/>
          </a:pPr>
          <a:r>
            <a:rPr lang="sr-Latn-RS" b="0" i="0" dirty="0"/>
            <a:t>COVID-19 </a:t>
          </a:r>
          <a:r>
            <a:rPr lang="en-US" b="0" i="0" noProof="0" dirty="0"/>
            <a:t>pandemic</a:t>
          </a:r>
        </a:p>
      </dgm:t>
    </dgm:pt>
    <dgm:pt modelId="{817B7AFC-8DBA-4D24-BE30-4C61EE5C4CD0}" type="parTrans" cxnId="{0AC268D9-D720-4C6B-A422-2E1A12D811BC}">
      <dgm:prSet/>
      <dgm:spPr/>
      <dgm:t>
        <a:bodyPr/>
        <a:lstStyle/>
        <a:p>
          <a:endParaRPr lang="en-GB"/>
        </a:p>
      </dgm:t>
    </dgm:pt>
    <dgm:pt modelId="{63273C97-C0E3-4C16-852B-ABEA2B6CA576}" type="sibTrans" cxnId="{0AC268D9-D720-4C6B-A422-2E1A12D811BC}">
      <dgm:prSet phldrT="05"/>
      <dgm:spPr/>
      <dgm:t>
        <a:bodyPr/>
        <a:lstStyle/>
        <a:p>
          <a:r>
            <a:rPr lang="en-GB"/>
            <a:t>05</a:t>
          </a:r>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2" presStyleCnt="5"/>
      <dgm:spPr/>
      <dgm:t>
        <a:bodyPr/>
        <a:lstStyle/>
        <a:p>
          <a:endParaRPr lang="en-US"/>
        </a:p>
      </dgm:t>
    </dgm:pt>
    <dgm:pt modelId="{06E3B730-F1E1-4C31-AA88-978153A3C3F4}" type="pres">
      <dgm:prSet presAssocID="{6FCCBD16-3537-48C9-A881-41A0E1C78FDB}" presName="sibTransNodeRect" presStyleLbl="alignNode1" presStyleIdx="2" presStyleCnt="5">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2"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3" presStyleCnt="5"/>
      <dgm:spPr/>
      <dgm:t>
        <a:bodyPr/>
        <a:lstStyle/>
        <a:p>
          <a:endParaRPr lang="en-US"/>
        </a:p>
      </dgm:t>
    </dgm:pt>
    <dgm:pt modelId="{23E3F2DC-471A-4ADF-8B75-839FF901E4EC}" type="pres">
      <dgm:prSet presAssocID="{B8800921-5D7D-4B1C-B648-6397F7C11BDB}" presName="sibTransNodeRect" presStyleLbl="alignNode1" presStyleIdx="3" presStyleCnt="5">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3" presStyleCnt="5">
        <dgm:presLayoutVars>
          <dgm:bulletEnabled val="1"/>
        </dgm:presLayoutVars>
      </dgm:prSet>
      <dgm:spPr/>
      <dgm:t>
        <a:bodyPr/>
        <a:lstStyle/>
        <a:p>
          <a:endParaRPr lang="en-US"/>
        </a:p>
      </dgm:t>
    </dgm:pt>
    <dgm:pt modelId="{A5EA7266-C003-4093-94E2-7BB37AB2CA47}" type="pres">
      <dgm:prSet presAssocID="{B8800921-5D7D-4B1C-B648-6397F7C11BDB}" presName="sibTrans" presStyleCnt="0"/>
      <dgm:spPr/>
    </dgm:pt>
    <dgm:pt modelId="{0C63AF91-6E29-466B-9429-DC22A65610F7}" type="pres">
      <dgm:prSet presAssocID="{7F7FFF6A-AA40-4F07-B6A3-409B5C20C6C4}" presName="compositeNode" presStyleCnt="0">
        <dgm:presLayoutVars>
          <dgm:bulletEnabled val="1"/>
        </dgm:presLayoutVars>
      </dgm:prSet>
      <dgm:spPr/>
    </dgm:pt>
    <dgm:pt modelId="{84367214-3ECC-4F22-A3F4-ED34B79F6CE9}" type="pres">
      <dgm:prSet presAssocID="{7F7FFF6A-AA40-4F07-B6A3-409B5C20C6C4}" presName="bgRect" presStyleLbl="alignNode1" presStyleIdx="4" presStyleCnt="5"/>
      <dgm:spPr/>
      <dgm:t>
        <a:bodyPr/>
        <a:lstStyle/>
        <a:p>
          <a:endParaRPr lang="en-US"/>
        </a:p>
      </dgm:t>
    </dgm:pt>
    <dgm:pt modelId="{24838AE7-B046-4BBA-BCF2-C99759442D15}" type="pres">
      <dgm:prSet presAssocID="{63273C97-C0E3-4C16-852B-ABEA2B6CA576}" presName="sibTransNodeRect" presStyleLbl="alignNode1" presStyleIdx="4" presStyleCnt="5">
        <dgm:presLayoutVars>
          <dgm:chMax val="0"/>
          <dgm:bulletEnabled val="1"/>
        </dgm:presLayoutVars>
      </dgm:prSet>
      <dgm:spPr/>
      <dgm:t>
        <a:bodyPr/>
        <a:lstStyle/>
        <a:p>
          <a:endParaRPr lang="en-US"/>
        </a:p>
      </dgm:t>
    </dgm:pt>
    <dgm:pt modelId="{0BE2E7F9-C9DD-46CF-B0C2-73B1FBE8743C}" type="pres">
      <dgm:prSet presAssocID="{7F7FFF6A-AA40-4F07-B6A3-409B5C20C6C4}" presName="nodeRect" presStyleLbl="alignNode1" presStyleIdx="4" presStyleCnt="5">
        <dgm:presLayoutVars>
          <dgm:bulletEnabled val="1"/>
        </dgm:presLayoutVars>
      </dgm:prSet>
      <dgm:spPr/>
      <dgm:t>
        <a:bodyPr/>
        <a:lstStyle/>
        <a:p>
          <a:endParaRPr lang="en-US"/>
        </a:p>
      </dgm:t>
    </dgm:pt>
  </dgm:ptLst>
  <dgm:cxnLst>
    <dgm:cxn modelId="{8812DBFA-D040-4B9D-83E2-2E806E91252B}" type="presOf" srcId="{63273C97-C0E3-4C16-852B-ABEA2B6CA576}" destId="{24838AE7-B046-4BBA-BCF2-C99759442D15}" srcOrd="0" destOrd="0" presId="urn:microsoft.com/office/officeart/2016/7/layout/LinearBlockProcessNumbered"/>
    <dgm:cxn modelId="{9EB4418E-A703-49C1-B660-E084850BB45F}" type="presOf" srcId="{B8800921-5D7D-4B1C-B648-6397F7C11BDB}" destId="{23E3F2DC-471A-4ADF-8B75-839FF901E4EC}" srcOrd="0" destOrd="0" presId="urn:microsoft.com/office/officeart/2016/7/layout/LinearBlockProcessNumbered"/>
    <dgm:cxn modelId="{7AB4D110-0FFE-4639-83A8-A6522ABF09A5}" type="presOf" srcId="{97DD52FA-8926-46F5-BD42-C476235ED686}" destId="{DBC4281D-C71B-4664-995C-7B7AB2EE42E2}" srcOrd="0" destOrd="0" presId="urn:microsoft.com/office/officeart/2016/7/layout/LinearBlockProcessNumbered"/>
    <dgm:cxn modelId="{E4C0B933-DB22-46E6-BE62-A285883CFD0D}" type="presOf" srcId="{37FE235D-A313-44D7-B3F6-820CFC7F1E6F}" destId="{9C5372CC-55F9-41A2-B2A6-1914F78C1795}" srcOrd="0" destOrd="0" presId="urn:microsoft.com/office/officeart/2016/7/layout/LinearBlockProcessNumbered"/>
    <dgm:cxn modelId="{88FF3C4A-2FAC-4B92-B721-7B3031F16594}" type="presOf" srcId="{3715626F-6FB5-4039-8D0D-F000BD0B91FA}" destId="{616804D4-7870-46A6-B2A0-2CE8219FB9BB}" srcOrd="0" destOrd="0" presId="urn:microsoft.com/office/officeart/2016/7/layout/LinearBlockProcessNumbered"/>
    <dgm:cxn modelId="{076C9F33-1BB6-4940-B3FF-9FA369CCCD95}" type="presOf" srcId="{7F7FFF6A-AA40-4F07-B6A3-409B5C20C6C4}" destId="{0BE2E7F9-C9DD-46CF-B0C2-73B1FBE8743C}" srcOrd="1" destOrd="0" presId="urn:microsoft.com/office/officeart/2016/7/layout/LinearBlockProcessNumbered"/>
    <dgm:cxn modelId="{6EA2BBEE-34B3-4CFA-A8EB-262E860B0263}" type="presOf" srcId="{97DD52FA-8926-46F5-BD42-C476235ED686}" destId="{AFE06326-83F7-443C-BFD3-C5A597367D4B}" srcOrd="1" destOrd="0" presId="urn:microsoft.com/office/officeart/2016/7/layout/LinearBlockProcessNumbered"/>
    <dgm:cxn modelId="{B2C2FAA5-F981-4D60-B0F0-5DE9C2C7FE10}" srcId="{8C982E7E-C4D1-42ED-9121-CE5900B3602D}" destId="{8AA400F1-2DAD-4C5E-A7AE-28B3A2F6B5D2}" srcOrd="2"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994E3F8A-6903-4388-9C2E-5BA51E42EFBB}" type="presOf" srcId="{8AA400F1-2DAD-4C5E-A7AE-28B3A2F6B5D2}" destId="{C4A2D9FD-3FFA-4CBE-9E4F-004229F35DEC}" srcOrd="0" destOrd="0" presId="urn:microsoft.com/office/officeart/2016/7/layout/LinearBlockProcessNumbered"/>
    <dgm:cxn modelId="{0AC268D9-D720-4C6B-A422-2E1A12D811BC}" srcId="{8C982E7E-C4D1-42ED-9121-CE5900B3602D}" destId="{7F7FFF6A-AA40-4F07-B6A3-409B5C20C6C4}" srcOrd="4" destOrd="0" parTransId="{817B7AFC-8DBA-4D24-BE30-4C61EE5C4CD0}" sibTransId="{63273C97-C0E3-4C16-852B-ABEA2B6CA576}"/>
    <dgm:cxn modelId="{851E84B6-5417-46FE-999C-0A28E54BB792}" type="presOf" srcId="{8C982E7E-C4D1-42ED-9121-CE5900B3602D}" destId="{93517E33-9609-40E1-A04B-2BC457B04352}" srcOrd="0" destOrd="0" presId="urn:microsoft.com/office/officeart/2016/7/layout/LinearBlockProcessNumbered"/>
    <dgm:cxn modelId="{317B0AE0-4B81-47AF-BF6F-91A43A6C9190}" type="presOf" srcId="{37FE235D-A313-44D7-B3F6-820CFC7F1E6F}" destId="{6830736E-9DD1-41F4-BC1B-79E0CB339BC4}" srcOrd="1" destOrd="0" presId="urn:microsoft.com/office/officeart/2016/7/layout/LinearBlockProcessNumbered"/>
    <dgm:cxn modelId="{11D3E5DF-5B9A-4B74-B1FF-62F3358D10D1}" type="presOf" srcId="{41D5E014-00E4-4741-A5B2-53E79298F713}" destId="{BEDD5812-1115-4B8A-A19D-85AAFE354974}" srcOrd="0" destOrd="0" presId="urn:microsoft.com/office/officeart/2016/7/layout/LinearBlockProcessNumbered"/>
    <dgm:cxn modelId="{042302BE-BE0B-4888-A679-80C51FAA7EEB}" srcId="{8C982E7E-C4D1-42ED-9121-CE5900B3602D}" destId="{4BB94112-F036-4259-A5D6-B0198A8B7B9D}" srcOrd="3" destOrd="0" parTransId="{B96EEC5C-9D01-40A4-AC9E-ED164480D8C2}" sibTransId="{B8800921-5D7D-4B1C-B648-6397F7C11BDB}"/>
    <dgm:cxn modelId="{52420C2D-95F0-4082-91A6-0693073890A3}" type="presOf" srcId="{4BB94112-F036-4259-A5D6-B0198A8B7B9D}" destId="{18A0F08D-97FC-40EE-9384-30886C9D8058}" srcOrd="1" destOrd="0" presId="urn:microsoft.com/office/officeart/2016/7/layout/LinearBlockProcessNumbered"/>
    <dgm:cxn modelId="{FB060560-9030-4604-B2DC-49B720F03FB3}" type="presOf" srcId="{8AA400F1-2DAD-4C5E-A7AE-28B3A2F6B5D2}" destId="{5710E9EF-EBD0-42F2-BB64-8F36A8B49B26}" srcOrd="1" destOrd="0" presId="urn:microsoft.com/office/officeart/2016/7/layout/LinearBlockProcessNumbered"/>
    <dgm:cxn modelId="{7A6B9AE6-B602-468F-A613-95DA1862B9F9}" type="presOf" srcId="{4BB94112-F036-4259-A5D6-B0198A8B7B9D}" destId="{166E0798-03A4-4980-8A23-C4DD7503F72C}" srcOrd="0" destOrd="0" presId="urn:microsoft.com/office/officeart/2016/7/layout/LinearBlockProcessNumbered"/>
    <dgm:cxn modelId="{1A4DB5BA-28F6-4131-BB93-F0A1E749C3E3}" type="presOf" srcId="{6FCCBD16-3537-48C9-A881-41A0E1C78FDB}" destId="{06E3B730-F1E1-4C31-AA88-978153A3C3F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D2EE673-012E-4C95-94D7-FE6B5338D809}" type="presOf" srcId="{7F7FFF6A-AA40-4F07-B6A3-409B5C20C6C4}" destId="{84367214-3ECC-4F22-A3F4-ED34B79F6CE9}" srcOrd="0" destOrd="0" presId="urn:microsoft.com/office/officeart/2016/7/layout/LinearBlockProcessNumbered"/>
    <dgm:cxn modelId="{58FA5439-3CFA-4F80-B6B7-F1834A488CD6}" type="presParOf" srcId="{93517E33-9609-40E1-A04B-2BC457B04352}" destId="{9F719ACC-AE4A-40FF-B6DB-4CFC1DC5E6D2}" srcOrd="0" destOrd="0" presId="urn:microsoft.com/office/officeart/2016/7/layout/LinearBlockProcessNumbered"/>
    <dgm:cxn modelId="{EFA0281A-A163-48B3-AD46-6DC1354A4335}" type="presParOf" srcId="{9F719ACC-AE4A-40FF-B6DB-4CFC1DC5E6D2}" destId="{DBC4281D-C71B-4664-995C-7B7AB2EE42E2}" srcOrd="0" destOrd="0" presId="urn:microsoft.com/office/officeart/2016/7/layout/LinearBlockProcessNumbered"/>
    <dgm:cxn modelId="{C7FB2BC8-2BB2-4B1B-BBAC-EA4788E6544B}" type="presParOf" srcId="{9F719ACC-AE4A-40FF-B6DB-4CFC1DC5E6D2}" destId="{BEDD5812-1115-4B8A-A19D-85AAFE354974}" srcOrd="1" destOrd="0" presId="urn:microsoft.com/office/officeart/2016/7/layout/LinearBlockProcessNumbered"/>
    <dgm:cxn modelId="{1D54377A-9CF2-4CCE-A487-56561E904145}" type="presParOf" srcId="{9F719ACC-AE4A-40FF-B6DB-4CFC1DC5E6D2}" destId="{AFE06326-83F7-443C-BFD3-C5A597367D4B}" srcOrd="2" destOrd="0" presId="urn:microsoft.com/office/officeart/2016/7/layout/LinearBlockProcessNumbered"/>
    <dgm:cxn modelId="{2B2D851D-50F6-4F9F-AE09-D620AB7391BA}" type="presParOf" srcId="{93517E33-9609-40E1-A04B-2BC457B04352}" destId="{97AD09E0-A391-43ED-921A-59444E810E1E}" srcOrd="1" destOrd="0" presId="urn:microsoft.com/office/officeart/2016/7/layout/LinearBlockProcessNumbered"/>
    <dgm:cxn modelId="{8FFDDB3A-E16C-4310-87D2-BEB96BBAC488}" type="presParOf" srcId="{93517E33-9609-40E1-A04B-2BC457B04352}" destId="{AF1C2AC7-D46E-4BA0-8311-931587EC53CE}" srcOrd="2" destOrd="0" presId="urn:microsoft.com/office/officeart/2016/7/layout/LinearBlockProcessNumbered"/>
    <dgm:cxn modelId="{1D8DAF65-45C2-40DD-A869-D47A292407EF}" type="presParOf" srcId="{AF1C2AC7-D46E-4BA0-8311-931587EC53CE}" destId="{9C5372CC-55F9-41A2-B2A6-1914F78C1795}" srcOrd="0" destOrd="0" presId="urn:microsoft.com/office/officeart/2016/7/layout/LinearBlockProcessNumbered"/>
    <dgm:cxn modelId="{70F85EF1-B4EB-4B1C-B824-2AFC28F54576}" type="presParOf" srcId="{AF1C2AC7-D46E-4BA0-8311-931587EC53CE}" destId="{616804D4-7870-46A6-B2A0-2CE8219FB9BB}" srcOrd="1" destOrd="0" presId="urn:microsoft.com/office/officeart/2016/7/layout/LinearBlockProcessNumbered"/>
    <dgm:cxn modelId="{034C6B62-26DE-482C-9284-1689B9711A60}" type="presParOf" srcId="{AF1C2AC7-D46E-4BA0-8311-931587EC53CE}" destId="{6830736E-9DD1-41F4-BC1B-79E0CB339BC4}" srcOrd="2" destOrd="0" presId="urn:microsoft.com/office/officeart/2016/7/layout/LinearBlockProcessNumbered"/>
    <dgm:cxn modelId="{3FE30A8E-DB1D-44A0-8BCF-829597FDB8C3}" type="presParOf" srcId="{93517E33-9609-40E1-A04B-2BC457B04352}" destId="{B11E35B1-820A-4B78-A94A-7CB2B31B32C6}" srcOrd="3" destOrd="0" presId="urn:microsoft.com/office/officeart/2016/7/layout/LinearBlockProcessNumbered"/>
    <dgm:cxn modelId="{132B0BBE-729F-4331-9505-F8BF4A48971C}" type="presParOf" srcId="{93517E33-9609-40E1-A04B-2BC457B04352}" destId="{8588D146-0CA7-4D31-8760-8A29DB84E7C2}" srcOrd="4" destOrd="0" presId="urn:microsoft.com/office/officeart/2016/7/layout/LinearBlockProcessNumbered"/>
    <dgm:cxn modelId="{699D9080-EDF5-4B43-85BF-77B5C077E36A}" type="presParOf" srcId="{8588D146-0CA7-4D31-8760-8A29DB84E7C2}" destId="{C4A2D9FD-3FFA-4CBE-9E4F-004229F35DEC}" srcOrd="0" destOrd="0" presId="urn:microsoft.com/office/officeart/2016/7/layout/LinearBlockProcessNumbered"/>
    <dgm:cxn modelId="{1114B772-174F-4AEC-8583-1AF0E6A1C620}" type="presParOf" srcId="{8588D146-0CA7-4D31-8760-8A29DB84E7C2}" destId="{06E3B730-F1E1-4C31-AA88-978153A3C3F4}" srcOrd="1" destOrd="0" presId="urn:microsoft.com/office/officeart/2016/7/layout/LinearBlockProcessNumbered"/>
    <dgm:cxn modelId="{083C7DB4-1EE4-482E-B208-56CE83C8DBB7}" type="presParOf" srcId="{8588D146-0CA7-4D31-8760-8A29DB84E7C2}" destId="{5710E9EF-EBD0-42F2-BB64-8F36A8B49B26}" srcOrd="2" destOrd="0" presId="urn:microsoft.com/office/officeart/2016/7/layout/LinearBlockProcessNumbered"/>
    <dgm:cxn modelId="{8249881A-EE12-468D-AE2F-7EA5A6693558}" type="presParOf" srcId="{93517E33-9609-40E1-A04B-2BC457B04352}" destId="{AAD5CCC2-6A84-4CCD-969B-C9ABDC998B0D}" srcOrd="5" destOrd="0" presId="urn:microsoft.com/office/officeart/2016/7/layout/LinearBlockProcessNumbered"/>
    <dgm:cxn modelId="{FF9BA66D-997D-4792-9EC2-83B26EEB461E}" type="presParOf" srcId="{93517E33-9609-40E1-A04B-2BC457B04352}" destId="{9E5AF944-9B16-4E43-B607-FD9F2CB46EB5}" srcOrd="6" destOrd="0" presId="urn:microsoft.com/office/officeart/2016/7/layout/LinearBlockProcessNumbered"/>
    <dgm:cxn modelId="{045790C8-80D6-4074-8CF9-A4F1AE43758D}" type="presParOf" srcId="{9E5AF944-9B16-4E43-B607-FD9F2CB46EB5}" destId="{166E0798-03A4-4980-8A23-C4DD7503F72C}" srcOrd="0" destOrd="0" presId="urn:microsoft.com/office/officeart/2016/7/layout/LinearBlockProcessNumbered"/>
    <dgm:cxn modelId="{E10482D6-11A0-4192-A822-039EAAB140C3}" type="presParOf" srcId="{9E5AF944-9B16-4E43-B607-FD9F2CB46EB5}" destId="{23E3F2DC-471A-4ADF-8B75-839FF901E4EC}" srcOrd="1" destOrd="0" presId="urn:microsoft.com/office/officeart/2016/7/layout/LinearBlockProcessNumbered"/>
    <dgm:cxn modelId="{0CE314B1-8C4B-4412-BEA3-CBE8B2B37804}" type="presParOf" srcId="{9E5AF944-9B16-4E43-B607-FD9F2CB46EB5}" destId="{18A0F08D-97FC-40EE-9384-30886C9D8058}" srcOrd="2" destOrd="0" presId="urn:microsoft.com/office/officeart/2016/7/layout/LinearBlockProcessNumbered"/>
    <dgm:cxn modelId="{BCFA6EB3-5F24-453B-A032-601F1324AC13}" type="presParOf" srcId="{93517E33-9609-40E1-A04B-2BC457B04352}" destId="{A5EA7266-C003-4093-94E2-7BB37AB2CA47}" srcOrd="7" destOrd="0" presId="urn:microsoft.com/office/officeart/2016/7/layout/LinearBlockProcessNumbered"/>
    <dgm:cxn modelId="{AE80620D-A01D-4928-A27A-1A5862542EC3}" type="presParOf" srcId="{93517E33-9609-40E1-A04B-2BC457B04352}" destId="{0C63AF91-6E29-466B-9429-DC22A65610F7}" srcOrd="8" destOrd="0" presId="urn:microsoft.com/office/officeart/2016/7/layout/LinearBlockProcessNumbered"/>
    <dgm:cxn modelId="{2BFDC0C7-CC9C-44AE-B0D1-DC958E8CC054}" type="presParOf" srcId="{0C63AF91-6E29-466B-9429-DC22A65610F7}" destId="{84367214-3ECC-4F22-A3F4-ED34B79F6CE9}" srcOrd="0" destOrd="0" presId="urn:microsoft.com/office/officeart/2016/7/layout/LinearBlockProcessNumbered"/>
    <dgm:cxn modelId="{079FFB02-37A0-45E8-914F-1B556ABB54C9}" type="presParOf" srcId="{0C63AF91-6E29-466B-9429-DC22A65610F7}" destId="{24838AE7-B046-4BBA-BCF2-C99759442D15}" srcOrd="1" destOrd="0" presId="urn:microsoft.com/office/officeart/2016/7/layout/LinearBlockProcessNumbered"/>
    <dgm:cxn modelId="{0C960ECB-F44C-4965-AA4F-676B4766B7FD}" type="presParOf" srcId="{0C63AF91-6E29-466B-9429-DC22A65610F7}" destId="{0BE2E7F9-C9DD-46CF-B0C2-73B1FBE8743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6036" y="0"/>
          <a:ext cx="1886937" cy="84160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kern="1200" dirty="0"/>
        </a:p>
      </dsp:txBody>
      <dsp:txXfrm>
        <a:off x="6036" y="336643"/>
        <a:ext cx="1886937" cy="504965"/>
      </dsp:txXfrm>
    </dsp:sp>
    <dsp:sp modelId="{BEDD5812-1115-4B8A-A19D-85AAFE354974}">
      <dsp:nvSpPr>
        <dsp:cNvPr id="0" name=""/>
        <dsp:cNvSpPr/>
      </dsp:nvSpPr>
      <dsp:spPr>
        <a:xfrm>
          <a:off x="6036"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6036" y="0"/>
        <a:ext cx="1886937" cy="336643"/>
      </dsp:txXfrm>
    </dsp:sp>
    <dsp:sp modelId="{9C5372CC-55F9-41A2-B2A6-1914F78C1795}">
      <dsp:nvSpPr>
        <dsp:cNvPr id="0" name=""/>
        <dsp:cNvSpPr/>
      </dsp:nvSpPr>
      <dsp:spPr>
        <a:xfrm>
          <a:off x="2043928" y="0"/>
          <a:ext cx="1886937" cy="841609"/>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2043928" y="336643"/>
        <a:ext cx="1886937" cy="504965"/>
      </dsp:txXfrm>
    </dsp:sp>
    <dsp:sp modelId="{616804D4-7870-46A6-B2A0-2CE8219FB9BB}">
      <dsp:nvSpPr>
        <dsp:cNvPr id="0" name=""/>
        <dsp:cNvSpPr/>
      </dsp:nvSpPr>
      <dsp:spPr>
        <a:xfrm>
          <a:off x="2043928"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02</a:t>
          </a:r>
        </a:p>
      </dsp:txBody>
      <dsp:txXfrm>
        <a:off x="2043928" y="0"/>
        <a:ext cx="1886937" cy="336643"/>
      </dsp:txXfrm>
    </dsp:sp>
    <dsp:sp modelId="{C4A2D9FD-3FFA-4CBE-9E4F-004229F35DEC}">
      <dsp:nvSpPr>
        <dsp:cNvPr id="0" name=""/>
        <dsp:cNvSpPr/>
      </dsp:nvSpPr>
      <dsp:spPr>
        <a:xfrm>
          <a:off x="4081821" y="0"/>
          <a:ext cx="1886937" cy="841609"/>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i="0" kern="1200" noProof="0" dirty="0"/>
            <a:t>Globalization</a:t>
          </a:r>
          <a:endParaRPr lang="en-GB" sz="1100" b="0" i="0" kern="1200" dirty="0"/>
        </a:p>
      </dsp:txBody>
      <dsp:txXfrm>
        <a:off x="4081821" y="336643"/>
        <a:ext cx="1886937" cy="504965"/>
      </dsp:txXfrm>
    </dsp:sp>
    <dsp:sp modelId="{06E3B730-F1E1-4C31-AA88-978153A3C3F4}">
      <dsp:nvSpPr>
        <dsp:cNvPr id="0" name=""/>
        <dsp:cNvSpPr/>
      </dsp:nvSpPr>
      <dsp:spPr>
        <a:xfrm>
          <a:off x="4081821"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03</a:t>
          </a:r>
        </a:p>
      </dsp:txBody>
      <dsp:txXfrm>
        <a:off x="4081821" y="0"/>
        <a:ext cx="1886937" cy="336643"/>
      </dsp:txXfrm>
    </dsp:sp>
    <dsp:sp modelId="{166E0798-03A4-4980-8A23-C4DD7503F72C}">
      <dsp:nvSpPr>
        <dsp:cNvPr id="0" name=""/>
        <dsp:cNvSpPr/>
      </dsp:nvSpPr>
      <dsp:spPr>
        <a:xfrm>
          <a:off x="6119714" y="0"/>
          <a:ext cx="1886937" cy="841609"/>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en-US" sz="1100" b="1" i="0" kern="1200" noProof="0" dirty="0"/>
            <a:t>Climate</a:t>
          </a:r>
          <a:r>
            <a:rPr lang="en-US" sz="1100" b="1" i="0" kern="1200" baseline="0" noProof="0" dirty="0"/>
            <a:t> change</a:t>
          </a:r>
          <a:endParaRPr lang="en-GB" sz="1100" b="0" i="0" kern="1200" dirty="0"/>
        </a:p>
      </dsp:txBody>
      <dsp:txXfrm>
        <a:off x="6119714" y="336643"/>
        <a:ext cx="1886937" cy="504965"/>
      </dsp:txXfrm>
    </dsp:sp>
    <dsp:sp modelId="{23E3F2DC-471A-4ADF-8B75-839FF901E4EC}">
      <dsp:nvSpPr>
        <dsp:cNvPr id="0" name=""/>
        <dsp:cNvSpPr/>
      </dsp:nvSpPr>
      <dsp:spPr>
        <a:xfrm>
          <a:off x="6119714"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04</a:t>
          </a:r>
        </a:p>
      </dsp:txBody>
      <dsp:txXfrm>
        <a:off x="6119714" y="0"/>
        <a:ext cx="1886937" cy="336643"/>
      </dsp:txXfrm>
    </dsp:sp>
    <dsp:sp modelId="{84367214-3ECC-4F22-A3F4-ED34B79F6CE9}">
      <dsp:nvSpPr>
        <dsp:cNvPr id="0" name=""/>
        <dsp:cNvSpPr/>
      </dsp:nvSpPr>
      <dsp:spPr>
        <a:xfrm>
          <a:off x="8157607" y="0"/>
          <a:ext cx="1886937" cy="841609"/>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388" tIns="0" rIns="186388" bIns="330200" numCol="1" spcCol="1270" anchor="t" anchorCtr="0">
          <a:noAutofit/>
        </a:bodyPr>
        <a:lstStyle/>
        <a:p>
          <a:pPr lvl="0" algn="l" defTabSz="488950">
            <a:lnSpc>
              <a:spcPct val="90000"/>
            </a:lnSpc>
            <a:spcBef>
              <a:spcPct val="0"/>
            </a:spcBef>
            <a:spcAft>
              <a:spcPct val="35000"/>
            </a:spcAft>
            <a:buFont typeface="+mj-lt"/>
            <a:buNone/>
          </a:pPr>
          <a:r>
            <a:rPr lang="sr-Latn-RS" sz="1100" b="0" i="0" kern="1200" dirty="0"/>
            <a:t>COVID-19 </a:t>
          </a:r>
          <a:r>
            <a:rPr lang="en-US" sz="1100" b="0" i="0" kern="1200" noProof="0" dirty="0"/>
            <a:t>pandemic</a:t>
          </a:r>
        </a:p>
      </dsp:txBody>
      <dsp:txXfrm>
        <a:off x="8157607" y="336643"/>
        <a:ext cx="1886937" cy="504965"/>
      </dsp:txXfrm>
    </dsp:sp>
    <dsp:sp modelId="{24838AE7-B046-4BBA-BCF2-C99759442D15}">
      <dsp:nvSpPr>
        <dsp:cNvPr id="0" name=""/>
        <dsp:cNvSpPr/>
      </dsp:nvSpPr>
      <dsp:spPr>
        <a:xfrm>
          <a:off x="8157607" y="0"/>
          <a:ext cx="1886937" cy="336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6388" tIns="165100" rIns="186388" bIns="165100" numCol="1" spcCol="1270" anchor="ctr" anchorCtr="0">
          <a:noAutofit/>
        </a:bodyPr>
        <a:lstStyle/>
        <a:p>
          <a:pPr lvl="0" algn="l" defTabSz="622300">
            <a:lnSpc>
              <a:spcPct val="90000"/>
            </a:lnSpc>
            <a:spcBef>
              <a:spcPct val="0"/>
            </a:spcBef>
            <a:spcAft>
              <a:spcPct val="35000"/>
            </a:spcAft>
          </a:pPr>
          <a:r>
            <a:rPr lang="en-GB" sz="1400" kern="1200"/>
            <a:t>05</a:t>
          </a:r>
        </a:p>
      </dsp:txBody>
      <dsp:txXfrm>
        <a:off x="8157607" y="0"/>
        <a:ext cx="1886937" cy="33664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2022-02-04</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a:t>
            </a:fld>
            <a:endParaRPr lang="lt-LT"/>
          </a:p>
        </p:txBody>
      </p:sp>
    </p:spTree>
    <p:extLst>
      <p:ext uri="{BB962C8B-B14F-4D97-AF65-F5344CB8AC3E}">
        <p14:creationId xmlns:p14="http://schemas.microsoft.com/office/powerpoint/2010/main" val="132967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19</a:t>
            </a:fld>
            <a:endParaRPr lang="lt-LT"/>
          </a:p>
        </p:txBody>
      </p:sp>
    </p:spTree>
    <p:extLst>
      <p:ext uri="{BB962C8B-B14F-4D97-AF65-F5344CB8AC3E}">
        <p14:creationId xmlns:p14="http://schemas.microsoft.com/office/powerpoint/2010/main" val="159140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245757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21</a:t>
            </a:fld>
            <a:endParaRPr lang="lt-LT"/>
          </a:p>
        </p:txBody>
      </p:sp>
    </p:spTree>
    <p:extLst>
      <p:ext uri="{BB962C8B-B14F-4D97-AF65-F5344CB8AC3E}">
        <p14:creationId xmlns:p14="http://schemas.microsoft.com/office/powerpoint/2010/main" val="100391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23</a:t>
            </a:fld>
            <a:endParaRPr lang="lt-LT"/>
          </a:p>
        </p:txBody>
      </p:sp>
    </p:spTree>
    <p:extLst>
      <p:ext uri="{BB962C8B-B14F-4D97-AF65-F5344CB8AC3E}">
        <p14:creationId xmlns:p14="http://schemas.microsoft.com/office/powerpoint/2010/main" val="340616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98902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radar</a:t>
            </a:r>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38018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68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8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a:p>
            <a:endParaRPr lang="sr-Latn-RS" dirty="0"/>
          </a:p>
          <a:p>
            <a:r>
              <a:rPr lang="sr-Latn-RS" dirty="0"/>
              <a:t>Naslovi</a:t>
            </a:r>
            <a:r>
              <a:rPr lang="sr-Latn-RS" baseline="0" dirty="0"/>
              <a:t> u pozadini</a:t>
            </a:r>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76748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6</a:t>
            </a:fld>
            <a:endParaRPr lang="lt-LT"/>
          </a:p>
        </p:txBody>
      </p:sp>
    </p:spTree>
    <p:extLst>
      <p:ext uri="{BB962C8B-B14F-4D97-AF65-F5344CB8AC3E}">
        <p14:creationId xmlns:p14="http://schemas.microsoft.com/office/powerpoint/2010/main" val="237284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79355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15</a:t>
            </a:fld>
            <a:endParaRPr lang="lt-LT"/>
          </a:p>
        </p:txBody>
      </p:sp>
    </p:spTree>
    <p:extLst>
      <p:ext uri="{BB962C8B-B14F-4D97-AF65-F5344CB8AC3E}">
        <p14:creationId xmlns:p14="http://schemas.microsoft.com/office/powerpoint/2010/main" val="389432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16</a:t>
            </a:fld>
            <a:endParaRPr lang="lt-LT"/>
          </a:p>
        </p:txBody>
      </p:sp>
    </p:spTree>
    <p:extLst>
      <p:ext uri="{BB962C8B-B14F-4D97-AF65-F5344CB8AC3E}">
        <p14:creationId xmlns:p14="http://schemas.microsoft.com/office/powerpoint/2010/main" val="37783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1297945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04/02/2022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channel/UCMlKI3GJcOpPbN59Eo0d6xA"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ilo.org/wcmsp5/groups/public/---dgreports/---inst/documents/publication/wcms_646143.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sr-Latn-RS" dirty="0" err="1"/>
              <a:t>Overview</a:t>
            </a:r>
            <a:r>
              <a:rPr lang="sr-Latn-RS" dirty="0"/>
              <a:t> </a:t>
            </a:r>
            <a:r>
              <a:rPr lang="sr-Latn-RS" dirty="0" err="1"/>
              <a:t>of</a:t>
            </a:r>
            <a:r>
              <a:rPr lang="sr-Latn-RS" dirty="0"/>
              <a:t> m</a:t>
            </a:r>
            <a:r>
              <a:rPr lang="en-US" dirty="0" err="1"/>
              <a:t>ethods</a:t>
            </a:r>
            <a:r>
              <a:rPr lang="sr-Latn-RS" dirty="0"/>
              <a:t> </a:t>
            </a:r>
            <a:r>
              <a:rPr lang="sr-Latn-RS" dirty="0" err="1"/>
              <a:t>used</a:t>
            </a:r>
            <a:r>
              <a:rPr lang="en-US" dirty="0"/>
              <a:t> to predict changes in the world of work</a:t>
            </a:r>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B2519693-138A-4FCD-B2ED-A4C40F2ACAE7}"/>
              </a:ext>
            </a:extLst>
          </p:cNvPr>
          <p:cNvSpPr txBox="1"/>
          <p:nvPr/>
        </p:nvSpPr>
        <p:spPr>
          <a:xfrm>
            <a:off x="841829" y="3768876"/>
            <a:ext cx="43034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cs typeface="Segoe UI"/>
              </a:rPr>
              <a:t>Aleksandra </a:t>
            </a:r>
            <a:r>
              <a:rPr lang="en-US" sz="2400" b="1" dirty="0" err="1">
                <a:solidFill>
                  <a:srgbClr val="FFFFFF"/>
                </a:solidFill>
                <a:cs typeface="Segoe UI"/>
              </a:rPr>
              <a:t>Djurovic</a:t>
            </a:r>
            <a:endParaRPr lang="sr-Latn-RS" sz="2400" b="1" dirty="0">
              <a:solidFill>
                <a:srgbClr val="FFFFFF"/>
              </a:solidFill>
              <a:cs typeface="Segoe UI"/>
            </a:endParaRPr>
          </a:p>
          <a:p>
            <a:r>
              <a:rPr lang="sr-Latn-RS" sz="2400" b="1" dirty="0" err="1">
                <a:solidFill>
                  <a:srgbClr val="FFFFFF"/>
                </a:solidFill>
                <a:cs typeface="Segoe UI"/>
              </a:rPr>
              <a:t>Belgrade</a:t>
            </a:r>
            <a:r>
              <a:rPr lang="sr-Latn-RS" sz="2400" b="1" dirty="0">
                <a:solidFill>
                  <a:srgbClr val="FFFFFF"/>
                </a:solidFill>
                <a:cs typeface="Segoe UI"/>
              </a:rPr>
              <a:t> </a:t>
            </a:r>
            <a:r>
              <a:rPr lang="sr-Latn-RS" sz="2400" b="1" dirty="0" err="1">
                <a:solidFill>
                  <a:srgbClr val="FFFFFF"/>
                </a:solidFill>
                <a:cs typeface="Segoe UI"/>
              </a:rPr>
              <a:t>Open</a:t>
            </a:r>
            <a:r>
              <a:rPr lang="sr-Latn-RS" sz="2400" b="1" dirty="0">
                <a:solidFill>
                  <a:srgbClr val="FFFFFF"/>
                </a:solidFill>
                <a:cs typeface="Segoe UI"/>
              </a:rPr>
              <a:t> </a:t>
            </a:r>
            <a:r>
              <a:rPr lang="sr-Latn-RS" sz="2400" b="1" dirty="0" err="1">
                <a:solidFill>
                  <a:srgbClr val="FFFFFF"/>
                </a:solidFill>
                <a:cs typeface="Segoe UI"/>
              </a:rPr>
              <a:t>School</a:t>
            </a:r>
            <a:r>
              <a:rPr lang="sr-Latn-RS" sz="2400" b="1" dirty="0">
                <a:solidFill>
                  <a:srgbClr val="FFFFFF"/>
                </a:solidFill>
                <a:cs typeface="Segoe UI"/>
              </a:rPr>
              <a:t> </a:t>
            </a:r>
            <a:r>
              <a:rPr lang="sr-Latn-RS" sz="2400" b="1" dirty="0" err="1">
                <a:solidFill>
                  <a:srgbClr val="FFFFFF"/>
                </a:solidFill>
                <a:cs typeface="Segoe UI"/>
              </a:rPr>
              <a:t>team</a:t>
            </a:r>
            <a:r>
              <a:rPr lang="en-US" sz="2400" dirty="0">
                <a:cs typeface="Segoe UI"/>
              </a:rPr>
              <a:t>​​</a:t>
            </a:r>
            <a:endParaRPr lang="en-US" sz="2400" dirty="0">
              <a:ea typeface="Open Sans Light"/>
              <a:cs typeface="Segoe UI"/>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645"/>
            <a:ext cx="10515600" cy="781685"/>
          </a:xfrm>
        </p:spPr>
        <p:txBody>
          <a:bodyPr/>
          <a:lstStyle/>
          <a:p>
            <a:r>
              <a:rPr lang="en-US" dirty="0"/>
              <a:t>Quantitative modelling </a:t>
            </a:r>
            <a:r>
              <a:rPr lang="sr-Latn-RS" dirty="0"/>
              <a:t>- </a:t>
            </a:r>
            <a:r>
              <a:rPr lang="en-US" dirty="0"/>
              <a:t>example</a:t>
            </a:r>
          </a:p>
        </p:txBody>
      </p:sp>
      <p:sp>
        <p:nvSpPr>
          <p:cNvPr id="3" name="Content Placeholder 2"/>
          <p:cNvSpPr>
            <a:spLocks noGrp="1"/>
          </p:cNvSpPr>
          <p:nvPr>
            <p:ph idx="1"/>
          </p:nvPr>
        </p:nvSpPr>
        <p:spPr>
          <a:xfrm>
            <a:off x="838200" y="1227218"/>
            <a:ext cx="7625576" cy="4415300"/>
          </a:xfrm>
        </p:spPr>
        <p:txBody>
          <a:bodyPr>
            <a:noAutofit/>
          </a:bodyPr>
          <a:lstStyle/>
          <a:p>
            <a:r>
              <a:rPr lang="en-US" sz="2000" b="0" dirty="0">
                <a:solidFill>
                  <a:schemeClr val="tx1"/>
                </a:solidFill>
              </a:rPr>
              <a:t>The quantitative modelling was</a:t>
            </a:r>
            <a:r>
              <a:rPr lang="sr-Latn-RS" sz="2000" b="0" dirty="0">
                <a:solidFill>
                  <a:schemeClr val="tx1"/>
                </a:solidFill>
              </a:rPr>
              <a:t> </a:t>
            </a:r>
            <a:r>
              <a:rPr lang="en-US" sz="2000" b="0" dirty="0">
                <a:solidFill>
                  <a:schemeClr val="tx1"/>
                </a:solidFill>
              </a:rPr>
              <a:t>focused on industrial robots used in all types of manufacturing around the world</a:t>
            </a:r>
            <a:r>
              <a:rPr lang="sr-Latn-RS" sz="2000" b="0" dirty="0">
                <a:solidFill>
                  <a:schemeClr val="tx1"/>
                </a:solidFill>
              </a:rPr>
              <a:t> </a:t>
            </a:r>
            <a:r>
              <a:rPr lang="en-US" sz="2000" b="0" dirty="0">
                <a:solidFill>
                  <a:schemeClr val="tx1"/>
                </a:solidFill>
              </a:rPr>
              <a:t>for physical activities in </a:t>
            </a:r>
            <a:r>
              <a:rPr lang="en-US" sz="2000" b="0" dirty="0" err="1">
                <a:solidFill>
                  <a:schemeClr val="tx1"/>
                </a:solidFill>
              </a:rPr>
              <a:t>productio</a:t>
            </a:r>
            <a:r>
              <a:rPr lang="sr-Latn-RS" sz="2000" b="0" dirty="0">
                <a:solidFill>
                  <a:schemeClr val="tx1"/>
                </a:solidFill>
              </a:rPr>
              <a:t>n (</a:t>
            </a:r>
            <a:r>
              <a:rPr lang="sr-Latn-RS" sz="2000" b="0" dirty="0" err="1">
                <a:solidFill>
                  <a:schemeClr val="tx1"/>
                </a:solidFill>
              </a:rPr>
              <a:t>for</a:t>
            </a:r>
            <a:r>
              <a:rPr lang="sr-Latn-RS" sz="2000" b="0" dirty="0">
                <a:solidFill>
                  <a:schemeClr val="tx1"/>
                </a:solidFill>
              </a:rPr>
              <a:t> </a:t>
            </a:r>
            <a:r>
              <a:rPr lang="sr-Latn-RS" sz="2000" b="0" dirty="0" err="1">
                <a:solidFill>
                  <a:schemeClr val="tx1"/>
                </a:solidFill>
              </a:rPr>
              <a:t>example</a:t>
            </a:r>
            <a:r>
              <a:rPr lang="sr-Latn-RS" sz="2000" b="0" dirty="0">
                <a:solidFill>
                  <a:schemeClr val="tx1"/>
                </a:solidFill>
              </a:rPr>
              <a:t> </a:t>
            </a:r>
            <a:r>
              <a:rPr lang="en-US" sz="2000" b="0" dirty="0">
                <a:solidFill>
                  <a:schemeClr val="tx1"/>
                </a:solidFill>
              </a:rPr>
              <a:t>processing materials </a:t>
            </a:r>
            <a:r>
              <a:rPr lang="sr-Latn-RS" sz="2000" b="0" dirty="0">
                <a:solidFill>
                  <a:schemeClr val="tx1"/>
                </a:solidFill>
              </a:rPr>
              <a:t>- </a:t>
            </a:r>
            <a:r>
              <a:rPr lang="en-US" sz="2000" b="0" dirty="0">
                <a:solidFill>
                  <a:schemeClr val="tx1"/>
                </a:solidFill>
              </a:rPr>
              <a:t>laser cutting</a:t>
            </a:r>
            <a:r>
              <a:rPr lang="sr-Latn-RS" sz="2000" b="0" dirty="0">
                <a:solidFill>
                  <a:schemeClr val="tx1"/>
                </a:solidFill>
              </a:rPr>
              <a:t> </a:t>
            </a:r>
            <a:r>
              <a:rPr lang="sr-Latn-RS" sz="2000" b="0" dirty="0" err="1">
                <a:solidFill>
                  <a:schemeClr val="tx1"/>
                </a:solidFill>
              </a:rPr>
              <a:t>and</a:t>
            </a:r>
            <a:r>
              <a:rPr lang="en-US" sz="2000" b="0" dirty="0">
                <a:solidFill>
                  <a:schemeClr val="tx1"/>
                </a:solidFill>
              </a:rPr>
              <a:t> mechanical grinding)</a:t>
            </a:r>
            <a:r>
              <a:rPr lang="sr-Latn-RS" sz="2000" b="0" dirty="0">
                <a:solidFill>
                  <a:schemeClr val="tx1"/>
                </a:solidFill>
              </a:rPr>
              <a:t> to </a:t>
            </a:r>
            <a:r>
              <a:rPr lang="en-US" sz="2000" b="0" dirty="0">
                <a:solidFill>
                  <a:schemeClr val="tx1"/>
                </a:solidFill>
              </a:rPr>
              <a:t>asses</a:t>
            </a:r>
            <a:r>
              <a:rPr lang="sr-Latn-RS" sz="2000" b="0" dirty="0">
                <a:solidFill>
                  <a:schemeClr val="tx1"/>
                </a:solidFill>
              </a:rPr>
              <a:t> </a:t>
            </a:r>
            <a:r>
              <a:rPr lang="en-US" sz="2000" b="0" dirty="0">
                <a:solidFill>
                  <a:srgbClr val="FF7F2A"/>
                </a:solidFill>
              </a:rPr>
              <a:t>the impact of robots on employment and productivity levels</a:t>
            </a:r>
            <a:r>
              <a:rPr lang="en-US" sz="2000" b="0" dirty="0"/>
              <a:t>.</a:t>
            </a:r>
            <a:endParaRPr lang="sr-Latn-RS" sz="2000" b="0" dirty="0"/>
          </a:p>
          <a:p>
            <a:r>
              <a:rPr lang="en-US" sz="2000" b="0" dirty="0">
                <a:solidFill>
                  <a:schemeClr val="tx1"/>
                </a:solidFill>
              </a:rPr>
              <a:t>The modelling was </a:t>
            </a:r>
            <a:r>
              <a:rPr lang="en-US" sz="2000" b="0" dirty="0">
                <a:solidFill>
                  <a:srgbClr val="FF7F2A"/>
                </a:solidFill>
              </a:rPr>
              <a:t>based </a:t>
            </a:r>
            <a:r>
              <a:rPr lang="sr-Latn-RS" sz="2000" b="0" dirty="0">
                <a:solidFill>
                  <a:srgbClr val="FF7F2A"/>
                </a:solidFill>
              </a:rPr>
              <a:t>on </a:t>
            </a:r>
            <a:r>
              <a:rPr lang="en-US" sz="2000" b="0" dirty="0">
                <a:solidFill>
                  <a:srgbClr val="FF7F2A"/>
                </a:solidFill>
              </a:rPr>
              <a:t>data on robot investment </a:t>
            </a:r>
            <a:r>
              <a:rPr lang="en-US" sz="2000" b="0" dirty="0">
                <a:solidFill>
                  <a:schemeClr val="tx1"/>
                </a:solidFill>
              </a:rPr>
              <a:t>in Japan, the European Union, the United States, South Korea, and Australia</a:t>
            </a:r>
            <a:r>
              <a:rPr lang="sr-Latn-RS" sz="2000" b="0" dirty="0">
                <a:solidFill>
                  <a:schemeClr val="tx1"/>
                </a:solidFill>
              </a:rPr>
              <a:t> </a:t>
            </a:r>
            <a:r>
              <a:rPr lang="en-US" sz="2000" b="0" dirty="0">
                <a:solidFill>
                  <a:schemeClr val="tx1"/>
                </a:solidFill>
              </a:rPr>
              <a:t>over the period from 1994 to 2014. It </a:t>
            </a:r>
            <a:r>
              <a:rPr lang="sr-Latn-RS" sz="2000" b="0" dirty="0" err="1">
                <a:solidFill>
                  <a:schemeClr val="tx1"/>
                </a:solidFill>
              </a:rPr>
              <a:t>wa</a:t>
            </a:r>
            <a:r>
              <a:rPr lang="en-US" sz="2000" b="0" dirty="0">
                <a:solidFill>
                  <a:schemeClr val="tx1"/>
                </a:solidFill>
              </a:rPr>
              <a:t>s based on yearly surveys of robot suppliers</a:t>
            </a:r>
            <a:r>
              <a:rPr lang="sr-Latn-RS" sz="2000" b="0" dirty="0">
                <a:solidFill>
                  <a:schemeClr val="tx1"/>
                </a:solidFill>
              </a:rPr>
              <a:t>.</a:t>
            </a:r>
          </a:p>
          <a:p>
            <a:r>
              <a:rPr lang="sr-Latn-RS" sz="2000" b="0" dirty="0">
                <a:solidFill>
                  <a:schemeClr val="tx1"/>
                </a:solidFill>
              </a:rPr>
              <a:t>One </a:t>
            </a:r>
            <a:r>
              <a:rPr lang="en-US" sz="2000" b="0" dirty="0">
                <a:solidFill>
                  <a:schemeClr val="tx1"/>
                </a:solidFill>
              </a:rPr>
              <a:t>of the models used </a:t>
            </a:r>
            <a:r>
              <a:rPr lang="sr-Latn-RS" sz="2000" b="0" dirty="0">
                <a:solidFill>
                  <a:schemeClr val="tx1"/>
                </a:solidFill>
              </a:rPr>
              <a:t>in </a:t>
            </a:r>
            <a:r>
              <a:rPr lang="en-US" sz="2000" b="0" dirty="0">
                <a:solidFill>
                  <a:schemeClr val="tx1"/>
                </a:solidFill>
              </a:rPr>
              <a:t>the analysis isolates </a:t>
            </a:r>
            <a:r>
              <a:rPr lang="en-US" sz="2000" b="0" dirty="0">
                <a:solidFill>
                  <a:srgbClr val="FF7F2A"/>
                </a:solidFill>
              </a:rPr>
              <a:t>the impact of robot density (robots per 1,000 workers) on the manufacturing employment-to-population ratio in each region and year, </a:t>
            </a:r>
            <a:r>
              <a:rPr lang="en-US" sz="2000" b="0" dirty="0">
                <a:solidFill>
                  <a:schemeClr val="tx1"/>
                </a:solidFill>
              </a:rPr>
              <a:t>having controlled for </a:t>
            </a:r>
            <a:r>
              <a:rPr lang="sr-Latn-RS" sz="2000" b="0" dirty="0" err="1">
                <a:solidFill>
                  <a:schemeClr val="tx1"/>
                </a:solidFill>
              </a:rPr>
              <a:t>variables</a:t>
            </a:r>
            <a:r>
              <a:rPr lang="sr-Latn-RS" sz="2000" b="0" dirty="0">
                <a:solidFill>
                  <a:schemeClr val="tx1"/>
                </a:solidFill>
              </a:rPr>
              <a:t> </a:t>
            </a:r>
            <a:r>
              <a:rPr lang="sr-Latn-RS" sz="2000" b="0" dirty="0" err="1">
                <a:solidFill>
                  <a:schemeClr val="tx1"/>
                </a:solidFill>
              </a:rPr>
              <a:t>such</a:t>
            </a:r>
            <a:r>
              <a:rPr lang="sr-Latn-RS" sz="2000" b="0" dirty="0">
                <a:solidFill>
                  <a:schemeClr val="tx1"/>
                </a:solidFill>
              </a:rPr>
              <a:t> as</a:t>
            </a:r>
            <a:r>
              <a:rPr lang="en-US" sz="2000" b="0" dirty="0">
                <a:solidFill>
                  <a:schemeClr val="tx1"/>
                </a:solidFill>
              </a:rPr>
              <a:t> economic performance (GDP per capita), </a:t>
            </a:r>
            <a:r>
              <a:rPr lang="en-US" sz="2000" b="0" dirty="0" err="1">
                <a:solidFill>
                  <a:schemeClr val="tx1"/>
                </a:solidFill>
              </a:rPr>
              <a:t>globalisation</a:t>
            </a:r>
            <a:r>
              <a:rPr lang="en-US" sz="2000" b="0" dirty="0">
                <a:solidFill>
                  <a:schemeClr val="tx1"/>
                </a:solidFill>
              </a:rPr>
              <a:t> (trade with China, trade with the rest of the world)</a:t>
            </a:r>
            <a:r>
              <a:rPr lang="sr-Latn-RS" sz="2000" b="0" dirty="0">
                <a:solidFill>
                  <a:schemeClr val="tx1"/>
                </a:solidFill>
              </a:rPr>
              <a:t> </a:t>
            </a:r>
            <a:r>
              <a:rPr lang="sr-Latn-RS" sz="2000" b="0" dirty="0" err="1">
                <a:solidFill>
                  <a:schemeClr val="tx1"/>
                </a:solidFill>
              </a:rPr>
              <a:t>and</a:t>
            </a:r>
            <a:r>
              <a:rPr lang="sr-Latn-RS" sz="2000" b="0" dirty="0">
                <a:solidFill>
                  <a:schemeClr val="tx1"/>
                </a:solidFill>
              </a:rPr>
              <a:t> </a:t>
            </a:r>
            <a:r>
              <a:rPr lang="en-US" sz="2000" b="0" dirty="0">
                <a:solidFill>
                  <a:schemeClr val="tx1"/>
                </a:solidFill>
              </a:rPr>
              <a:t>wage levels (compensation per capita)</a:t>
            </a:r>
            <a:r>
              <a:rPr lang="sr-Latn-RS" sz="2000" b="0" dirty="0">
                <a:solidFill>
                  <a:schemeClr val="tx1"/>
                </a:solidFill>
              </a:rPr>
              <a:t>.</a:t>
            </a:r>
          </a:p>
        </p:txBody>
      </p:sp>
      <p:pic>
        <p:nvPicPr>
          <p:cNvPr id="5" name="Picture 4"/>
          <p:cNvPicPr>
            <a:picLocks noChangeAspect="1"/>
          </p:cNvPicPr>
          <p:nvPr/>
        </p:nvPicPr>
        <p:blipFill>
          <a:blip r:embed="rId2"/>
          <a:stretch>
            <a:fillRect/>
          </a:stretch>
        </p:blipFill>
        <p:spPr>
          <a:xfrm>
            <a:off x="8776004" y="980330"/>
            <a:ext cx="3202263" cy="4567268"/>
          </a:xfrm>
          <a:prstGeom prst="rect">
            <a:avLst/>
          </a:prstGeom>
        </p:spPr>
      </p:pic>
      <p:sp>
        <p:nvSpPr>
          <p:cNvPr id="7"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332804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74" y="1571705"/>
            <a:ext cx="10515600" cy="781685"/>
          </a:xfrm>
        </p:spPr>
        <p:txBody>
          <a:bodyPr>
            <a:normAutofit fontScale="90000"/>
          </a:bodyPr>
          <a:lstStyle/>
          <a:p>
            <a:r>
              <a:rPr lang="en-US" dirty="0"/>
              <a:t>The Delphi method</a:t>
            </a:r>
            <a:r>
              <a:rPr lang="sr-Latn-RS" dirty="0"/>
              <a:t/>
            </a:r>
            <a:br>
              <a:rPr lang="sr-Latn-RS" dirty="0"/>
            </a:br>
            <a:r>
              <a:rPr lang="en-US" sz="2000" dirty="0"/>
              <a:t>“</a:t>
            </a:r>
            <a:r>
              <a:rPr lang="sr-Latn-RS" sz="2000" dirty="0"/>
              <a:t>a </a:t>
            </a:r>
            <a:r>
              <a:rPr lang="en-US" sz="2000" dirty="0"/>
              <a:t>method for structuring a group communication process so that the process is effective in allowing a group of individuals, as a whole, to deal with a complex problem</a:t>
            </a:r>
            <a:r>
              <a:rPr lang="sr-Latn-RS" sz="2200" dirty="0"/>
              <a:t>“</a:t>
            </a:r>
            <a:r>
              <a:rPr lang="en-US" sz="2200" dirty="0"/>
              <a:t> (</a:t>
            </a:r>
            <a:r>
              <a:rPr lang="en-US" sz="2200" dirty="0" err="1"/>
              <a:t>Häder</a:t>
            </a:r>
            <a:r>
              <a:rPr lang="en-US" sz="2200" dirty="0"/>
              <a:t> and </a:t>
            </a:r>
            <a:r>
              <a:rPr lang="en-US" sz="2200" dirty="0" err="1"/>
              <a:t>Häder</a:t>
            </a:r>
            <a:r>
              <a:rPr lang="en-US" sz="2200" dirty="0"/>
              <a:t>, 1995)</a:t>
            </a:r>
            <a:r>
              <a:rPr lang="sr-Latn-RS" dirty="0"/>
              <a:t/>
            </a:r>
            <a:br>
              <a:rPr lang="sr-Latn-RS" dirty="0"/>
            </a:br>
            <a:endParaRPr lang="sr-Latn-RS" dirty="0"/>
          </a:p>
        </p:txBody>
      </p:sp>
      <p:sp>
        <p:nvSpPr>
          <p:cNvPr id="3" name="Content Placeholder 2"/>
          <p:cNvSpPr>
            <a:spLocks noGrp="1"/>
          </p:cNvSpPr>
          <p:nvPr>
            <p:ph idx="1"/>
          </p:nvPr>
        </p:nvSpPr>
        <p:spPr>
          <a:xfrm>
            <a:off x="768626" y="2084428"/>
            <a:ext cx="10515600" cy="3716973"/>
          </a:xfrm>
        </p:spPr>
        <p:txBody>
          <a:bodyPr>
            <a:normAutofit/>
          </a:bodyPr>
          <a:lstStyle/>
          <a:p>
            <a:r>
              <a:rPr lang="en-US" sz="2000" b="0" dirty="0">
                <a:solidFill>
                  <a:schemeClr val="tx1"/>
                </a:solidFill>
              </a:rPr>
              <a:t>It is particularly used by experts in a series of iterative learning rounds</a:t>
            </a:r>
            <a:endParaRPr lang="sr-Latn-RS" sz="2000" b="0" dirty="0">
              <a:solidFill>
                <a:schemeClr val="tx1"/>
              </a:solidFill>
            </a:endParaRPr>
          </a:p>
          <a:p>
            <a:r>
              <a:rPr lang="en-US" sz="2000" b="0" dirty="0">
                <a:solidFill>
                  <a:schemeClr val="tx1"/>
                </a:solidFill>
              </a:rPr>
              <a:t>Delphi first establishes the group’s initial view, presents instant feedback on differing opinions, and seeks an agreed position in the final round. Contributors to the group analysis do not have to meet in person and can see the results as they, and their colleagues, add their views in real time</a:t>
            </a:r>
            <a:endParaRPr lang="sr-Latn-RS" sz="2000" b="0" dirty="0">
              <a:solidFill>
                <a:schemeClr val="tx1"/>
              </a:solidFill>
            </a:endParaRPr>
          </a:p>
          <a:p>
            <a:r>
              <a:rPr lang="en-US" sz="2000" b="0" dirty="0">
                <a:solidFill>
                  <a:schemeClr val="tx1"/>
                </a:solidFill>
              </a:rPr>
              <a:t>At the beginning, the </a:t>
            </a:r>
            <a:r>
              <a:rPr lang="en-US" sz="2000" b="0" dirty="0" err="1">
                <a:solidFill>
                  <a:schemeClr val="tx1"/>
                </a:solidFill>
              </a:rPr>
              <a:t>organiser</a:t>
            </a:r>
            <a:r>
              <a:rPr lang="en-US" sz="2000" b="0" dirty="0">
                <a:solidFill>
                  <a:schemeClr val="tx1"/>
                </a:solidFill>
              </a:rPr>
              <a:t> formulates questions about the future and presents these to the contributors. Contributors respond by adding their rankings and comments.</a:t>
            </a:r>
            <a:r>
              <a:rPr lang="sr-Latn-RS" sz="2000" b="0" dirty="0">
                <a:solidFill>
                  <a:schemeClr val="tx1"/>
                </a:solidFill>
              </a:rPr>
              <a:t> </a:t>
            </a:r>
            <a:r>
              <a:rPr lang="en-US" sz="2000" b="0" dirty="0">
                <a:solidFill>
                  <a:schemeClr val="tx1"/>
                </a:solidFill>
              </a:rPr>
              <a:t>The </a:t>
            </a:r>
            <a:r>
              <a:rPr lang="en-US" sz="2000" b="0" dirty="0" err="1">
                <a:solidFill>
                  <a:schemeClr val="tx1"/>
                </a:solidFill>
              </a:rPr>
              <a:t>organisers</a:t>
            </a:r>
            <a:r>
              <a:rPr lang="en-US" sz="2000" b="0" dirty="0">
                <a:solidFill>
                  <a:schemeClr val="tx1"/>
                </a:solidFill>
              </a:rPr>
              <a:t> then modify the anonymous comments received to formulate better questions</a:t>
            </a:r>
            <a:r>
              <a:rPr lang="sr-Latn-RS" sz="2000" b="0" dirty="0">
                <a:solidFill>
                  <a:schemeClr val="tx1"/>
                </a:solidFill>
              </a:rPr>
              <a:t>.</a:t>
            </a:r>
          </a:p>
          <a:p>
            <a:r>
              <a:rPr lang="en-US" sz="2000" b="0" dirty="0">
                <a:solidFill>
                  <a:schemeClr val="tx1"/>
                </a:solidFill>
              </a:rPr>
              <a:t>The process is run again, in a series of rounds, until a consensus answer is arrived at</a:t>
            </a:r>
            <a:r>
              <a:rPr lang="sr-Latn-RS" sz="2000" b="0" dirty="0">
                <a:solidFill>
                  <a:schemeClr val="tx1"/>
                </a:solidFill>
              </a:rPr>
              <a:t> </a:t>
            </a:r>
            <a:r>
              <a:rPr lang="en-US" sz="2000" b="0" dirty="0">
                <a:solidFill>
                  <a:schemeClr val="tx1"/>
                </a:solidFill>
              </a:rPr>
              <a:t>(Jackson, 2013, Section 3.7)</a:t>
            </a:r>
            <a:endParaRPr lang="sr-Latn-RS" sz="2000"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317675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241574"/>
            <a:ext cx="10515600" cy="781685"/>
          </a:xfrm>
        </p:spPr>
        <p:txBody>
          <a:bodyPr/>
          <a:lstStyle/>
          <a:p>
            <a:r>
              <a:rPr lang="en-US" dirty="0"/>
              <a:t>The Delphi method - example</a:t>
            </a:r>
          </a:p>
        </p:txBody>
      </p:sp>
      <p:sp>
        <p:nvSpPr>
          <p:cNvPr id="3" name="Content Placeholder 2"/>
          <p:cNvSpPr>
            <a:spLocks noGrp="1"/>
          </p:cNvSpPr>
          <p:nvPr>
            <p:ph idx="1"/>
          </p:nvPr>
        </p:nvSpPr>
        <p:spPr>
          <a:xfrm>
            <a:off x="836613" y="1234439"/>
            <a:ext cx="7526802" cy="4519589"/>
          </a:xfrm>
        </p:spPr>
        <p:txBody>
          <a:bodyPr>
            <a:normAutofit lnSpcReduction="10000"/>
          </a:bodyPr>
          <a:lstStyle/>
          <a:p>
            <a:r>
              <a:rPr lang="en-US" sz="1900" b="0" dirty="0">
                <a:solidFill>
                  <a:schemeClr val="tx1"/>
                </a:solidFill>
              </a:rPr>
              <a:t>The aim was to identify the </a:t>
            </a:r>
            <a:r>
              <a:rPr lang="en-US" sz="1900" b="0" dirty="0">
                <a:solidFill>
                  <a:srgbClr val="FF7F2A"/>
                </a:solidFill>
              </a:rPr>
              <a:t>major themes in the field of future work </a:t>
            </a:r>
            <a:r>
              <a:rPr lang="en-US" sz="1900" b="0" dirty="0">
                <a:solidFill>
                  <a:schemeClr val="tx1"/>
                </a:solidFill>
              </a:rPr>
              <a:t>which we must address to arrive at solutions</a:t>
            </a:r>
            <a:endParaRPr lang="sr-Latn-RS" sz="1900" b="0" dirty="0">
              <a:solidFill>
                <a:schemeClr val="tx1"/>
              </a:solidFill>
            </a:endParaRPr>
          </a:p>
          <a:p>
            <a:r>
              <a:rPr lang="en-US" sz="1900" b="0" dirty="0">
                <a:solidFill>
                  <a:schemeClr val="tx1"/>
                </a:solidFill>
              </a:rPr>
              <a:t>A total of </a:t>
            </a:r>
            <a:r>
              <a:rPr lang="en-US" sz="1900" b="0" dirty="0">
                <a:solidFill>
                  <a:srgbClr val="FF7F2A"/>
                </a:solidFill>
              </a:rPr>
              <a:t>298 people participated</a:t>
            </a:r>
            <a:r>
              <a:rPr lang="sr-Latn-RS" sz="1900" b="0" dirty="0"/>
              <a:t>, </a:t>
            </a:r>
            <a:r>
              <a:rPr lang="en-US" sz="1900" b="0" dirty="0">
                <a:solidFill>
                  <a:schemeClr val="tx1"/>
                </a:solidFill>
              </a:rPr>
              <a:t>identified as the leading experts</a:t>
            </a:r>
            <a:r>
              <a:rPr lang="sr-Latn-RS" sz="1900" b="0" dirty="0">
                <a:solidFill>
                  <a:schemeClr val="tx1"/>
                </a:solidFill>
              </a:rPr>
              <a:t> from </a:t>
            </a:r>
            <a:r>
              <a:rPr lang="sr-Latn-RS" sz="1900" b="0" dirty="0" err="1">
                <a:solidFill>
                  <a:schemeClr val="tx1"/>
                </a:solidFill>
              </a:rPr>
              <a:t>the</a:t>
            </a:r>
            <a:r>
              <a:rPr lang="sr-Latn-RS" sz="1900" b="0" dirty="0">
                <a:solidFill>
                  <a:schemeClr val="tx1"/>
                </a:solidFill>
              </a:rPr>
              <a:t> </a:t>
            </a:r>
            <a:r>
              <a:rPr lang="en-US" sz="1900" b="0" dirty="0">
                <a:solidFill>
                  <a:schemeClr val="tx1"/>
                </a:solidFill>
              </a:rPr>
              <a:t>academic</a:t>
            </a:r>
            <a:r>
              <a:rPr lang="sr-Latn-RS" sz="1900" b="0" dirty="0">
                <a:solidFill>
                  <a:schemeClr val="tx1"/>
                </a:solidFill>
              </a:rPr>
              <a:t> </a:t>
            </a:r>
            <a:r>
              <a:rPr lang="en-US" sz="1900" b="0" dirty="0">
                <a:solidFill>
                  <a:schemeClr val="tx1"/>
                </a:solidFill>
              </a:rPr>
              <a:t>and</a:t>
            </a:r>
            <a:r>
              <a:rPr lang="sr-Latn-RS" sz="1900" b="0" dirty="0">
                <a:solidFill>
                  <a:schemeClr val="tx1"/>
                </a:solidFill>
              </a:rPr>
              <a:t> </a:t>
            </a:r>
            <a:r>
              <a:rPr lang="en-US" sz="1900" b="0" dirty="0">
                <a:solidFill>
                  <a:schemeClr val="tx1"/>
                </a:solidFill>
              </a:rPr>
              <a:t>business</a:t>
            </a:r>
            <a:r>
              <a:rPr lang="sr-Latn-RS" sz="1900" b="0" dirty="0">
                <a:solidFill>
                  <a:schemeClr val="tx1"/>
                </a:solidFill>
              </a:rPr>
              <a:t> </a:t>
            </a:r>
            <a:r>
              <a:rPr lang="en-US" sz="1900" b="0" dirty="0">
                <a:solidFill>
                  <a:schemeClr val="tx1"/>
                </a:solidFill>
              </a:rPr>
              <a:t>context </a:t>
            </a:r>
            <a:endParaRPr lang="sr-Latn-RS" sz="1900" b="0" dirty="0">
              <a:solidFill>
                <a:schemeClr val="tx1"/>
              </a:solidFill>
            </a:endParaRPr>
          </a:p>
          <a:p>
            <a:r>
              <a:rPr lang="en-US" sz="1900" b="0" dirty="0">
                <a:solidFill>
                  <a:schemeClr val="tx1"/>
                </a:solidFill>
              </a:rPr>
              <a:t>They </a:t>
            </a:r>
            <a:r>
              <a:rPr lang="en-US" sz="1900" b="0" dirty="0">
                <a:solidFill>
                  <a:srgbClr val="FF7F2A"/>
                </a:solidFill>
              </a:rPr>
              <a:t>answered set of predefined questions</a:t>
            </a:r>
            <a:r>
              <a:rPr lang="en-US" sz="1900" b="0" dirty="0"/>
              <a:t>. </a:t>
            </a:r>
            <a:r>
              <a:rPr lang="en-US" sz="1900" b="0" dirty="0">
                <a:solidFill>
                  <a:schemeClr val="tx1"/>
                </a:solidFill>
              </a:rPr>
              <a:t>For example, one of them was formulated like this</a:t>
            </a:r>
            <a:r>
              <a:rPr lang="sr-Latn-RS" sz="1900" b="0" dirty="0">
                <a:solidFill>
                  <a:schemeClr val="tx1"/>
                </a:solidFill>
              </a:rPr>
              <a:t>: </a:t>
            </a:r>
            <a:r>
              <a:rPr lang="en-US" sz="1900" b="0" i="1" dirty="0">
                <a:solidFill>
                  <a:schemeClr val="tx1"/>
                </a:solidFill>
              </a:rPr>
              <a:t>More jobs were created than replaced during both the Industrial and Information Age. How ever, many argue that the speed, integration and </a:t>
            </a:r>
            <a:r>
              <a:rPr lang="en-US" sz="1900" b="0" i="1" dirty="0" err="1">
                <a:solidFill>
                  <a:schemeClr val="tx1"/>
                </a:solidFill>
              </a:rPr>
              <a:t>globalisation</a:t>
            </a:r>
            <a:r>
              <a:rPr lang="en-US" sz="1900" b="0" i="1" dirty="0">
                <a:solidFill>
                  <a:schemeClr val="tx1"/>
                </a:solidFill>
              </a:rPr>
              <a:t> of technological changes of the next 35 years (by 2050) will cause massive structural unemployment. What are the technologies or factors that might make this true or false?</a:t>
            </a:r>
            <a:endParaRPr lang="sr-Latn-RS" sz="1900" b="0" i="1" dirty="0">
              <a:solidFill>
                <a:schemeClr val="tx1"/>
              </a:solidFill>
            </a:endParaRPr>
          </a:p>
          <a:p>
            <a:r>
              <a:rPr lang="en-US" sz="1900" b="0" dirty="0">
                <a:solidFill>
                  <a:schemeClr val="tx1"/>
                </a:solidFill>
              </a:rPr>
              <a:t>Respondents </a:t>
            </a:r>
            <a:r>
              <a:rPr lang="sr-Latn-RS" sz="1900" b="0" dirty="0" err="1">
                <a:solidFill>
                  <a:schemeClr val="tx1"/>
                </a:solidFill>
              </a:rPr>
              <a:t>could</a:t>
            </a:r>
            <a:r>
              <a:rPr lang="sr-Latn-RS" sz="1900" b="0" dirty="0">
                <a:solidFill>
                  <a:schemeClr val="tx1"/>
                </a:solidFill>
              </a:rPr>
              <a:t> </a:t>
            </a:r>
            <a:r>
              <a:rPr lang="en-US" sz="1900" b="0" dirty="0">
                <a:solidFill>
                  <a:schemeClr val="tx1"/>
                </a:solidFill>
              </a:rPr>
              <a:t>give </a:t>
            </a:r>
            <a:r>
              <a:rPr lang="en-US" sz="1900" b="0" dirty="0">
                <a:solidFill>
                  <a:srgbClr val="FF7F2A"/>
                </a:solidFill>
              </a:rPr>
              <a:t>free-ranging answers to each of the questions </a:t>
            </a:r>
            <a:r>
              <a:rPr lang="en-US" sz="1900" b="0" dirty="0">
                <a:solidFill>
                  <a:schemeClr val="tx1"/>
                </a:solidFill>
              </a:rPr>
              <a:t>and make general comments. </a:t>
            </a:r>
            <a:endParaRPr lang="sr-Latn-RS" sz="1900" b="0" dirty="0">
              <a:solidFill>
                <a:schemeClr val="tx1"/>
              </a:solidFill>
            </a:endParaRPr>
          </a:p>
          <a:p>
            <a:r>
              <a:rPr lang="sr-Latn-RS" sz="1900" b="0" i="1" dirty="0" err="1">
                <a:solidFill>
                  <a:schemeClr val="tx1"/>
                </a:solidFill>
              </a:rPr>
              <a:t>The</a:t>
            </a:r>
            <a:r>
              <a:rPr lang="sr-Latn-RS" sz="1900" b="0" i="1" dirty="0">
                <a:solidFill>
                  <a:schemeClr val="tx1"/>
                </a:solidFill>
              </a:rPr>
              <a:t> </a:t>
            </a:r>
            <a:r>
              <a:rPr lang="en-US" sz="1900" b="0" i="1" dirty="0">
                <a:solidFill>
                  <a:schemeClr val="tx1"/>
                </a:solidFill>
              </a:rPr>
              <a:t>next step was </a:t>
            </a:r>
            <a:r>
              <a:rPr lang="en-US" sz="1900" b="0" dirty="0">
                <a:solidFill>
                  <a:srgbClr val="FF7F2A"/>
                </a:solidFill>
              </a:rPr>
              <a:t>drafting </a:t>
            </a:r>
            <a:r>
              <a:rPr lang="sr-Latn-RS" sz="1900" b="0" dirty="0">
                <a:solidFill>
                  <a:srgbClr val="FF7F2A"/>
                </a:solidFill>
              </a:rPr>
              <a:t>r</a:t>
            </a:r>
            <a:r>
              <a:rPr lang="en-US" sz="1900" b="0" dirty="0" err="1">
                <a:solidFill>
                  <a:srgbClr val="FF7F2A"/>
                </a:solidFill>
              </a:rPr>
              <a:t>oad</a:t>
            </a:r>
            <a:r>
              <a:rPr lang="en-US" sz="1900" b="0" dirty="0">
                <a:solidFill>
                  <a:srgbClr val="FF7F2A"/>
                </a:solidFill>
              </a:rPr>
              <a:t> maps and scenario</a:t>
            </a:r>
            <a:r>
              <a:rPr lang="sr-Latn-RS" sz="1900" b="0" dirty="0">
                <a:solidFill>
                  <a:srgbClr val="FF7F2A"/>
                </a:solidFill>
              </a:rPr>
              <a:t>s </a:t>
            </a:r>
            <a:r>
              <a:rPr lang="en-US" sz="1900" b="0" dirty="0">
                <a:solidFill>
                  <a:srgbClr val="FF7F2A"/>
                </a:solidFill>
              </a:rPr>
              <a:t>based</a:t>
            </a:r>
            <a:r>
              <a:rPr lang="sr-Latn-RS" sz="1900" b="0" dirty="0">
                <a:solidFill>
                  <a:srgbClr val="FF7F2A"/>
                </a:solidFill>
              </a:rPr>
              <a:t> on </a:t>
            </a:r>
            <a:r>
              <a:rPr lang="sr-Latn-RS" sz="1900" b="0" dirty="0" err="1">
                <a:solidFill>
                  <a:srgbClr val="FF7F2A"/>
                </a:solidFill>
              </a:rPr>
              <a:t>the</a:t>
            </a:r>
            <a:r>
              <a:rPr lang="sr-Latn-RS" sz="1900" b="0" dirty="0">
                <a:solidFill>
                  <a:srgbClr val="FF7F2A"/>
                </a:solidFill>
              </a:rPr>
              <a:t> </a:t>
            </a:r>
            <a:r>
              <a:rPr lang="en-US" sz="1900" b="0" dirty="0">
                <a:solidFill>
                  <a:srgbClr val="FF7F2A"/>
                </a:solidFill>
              </a:rPr>
              <a:t>findings </a:t>
            </a:r>
            <a:r>
              <a:rPr lang="en-US" sz="1900" b="0" i="1" dirty="0">
                <a:solidFill>
                  <a:schemeClr val="tx1"/>
                </a:solidFill>
              </a:rPr>
              <a:t>and then seeking feedback of</a:t>
            </a:r>
            <a:r>
              <a:rPr lang="sr-Latn-RS" sz="1900" b="0" i="1" dirty="0">
                <a:solidFill>
                  <a:schemeClr val="tx1"/>
                </a:solidFill>
              </a:rPr>
              <a:t> </a:t>
            </a:r>
            <a:r>
              <a:rPr lang="en-US" sz="1900" b="0" i="1" dirty="0">
                <a:solidFill>
                  <a:schemeClr val="tx1"/>
                </a:solidFill>
              </a:rPr>
              <a:t>participating experts </a:t>
            </a:r>
            <a:r>
              <a:rPr lang="sr-Latn-RS" sz="1900" b="0" i="1" dirty="0">
                <a:solidFill>
                  <a:schemeClr val="tx1"/>
                </a:solidFill>
              </a:rPr>
              <a:t>on </a:t>
            </a:r>
            <a:r>
              <a:rPr lang="en-US" sz="1900" b="0" i="1" dirty="0">
                <a:solidFill>
                  <a:schemeClr val="tx1"/>
                </a:solidFill>
              </a:rPr>
              <a:t>them</a:t>
            </a:r>
          </a:p>
        </p:txBody>
      </p:sp>
      <p:pic>
        <p:nvPicPr>
          <p:cNvPr id="5" name="Picture 4"/>
          <p:cNvPicPr>
            <a:picLocks noChangeAspect="1"/>
          </p:cNvPicPr>
          <p:nvPr/>
        </p:nvPicPr>
        <p:blipFill>
          <a:blip r:embed="rId2"/>
          <a:stretch>
            <a:fillRect/>
          </a:stretch>
        </p:blipFill>
        <p:spPr>
          <a:xfrm>
            <a:off x="8721931" y="1023259"/>
            <a:ext cx="3244298" cy="4629059"/>
          </a:xfrm>
          <a:prstGeom prst="rect">
            <a:avLst/>
          </a:prstGeom>
        </p:spPr>
      </p:pic>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381809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853"/>
            <a:ext cx="10515600" cy="781685"/>
          </a:xfrm>
        </p:spPr>
        <p:txBody>
          <a:bodyPr>
            <a:normAutofit fontScale="90000"/>
          </a:bodyPr>
          <a:lstStyle/>
          <a:p>
            <a:r>
              <a:rPr lang="en-US" dirty="0"/>
              <a:t>Focus groups </a:t>
            </a:r>
            <a:r>
              <a:rPr lang="sr-Latn-RS" dirty="0"/>
              <a:t/>
            </a:r>
            <a:br>
              <a:rPr lang="sr-Latn-RS" dirty="0"/>
            </a:br>
            <a:r>
              <a:rPr lang="sr-Latn-RS" sz="2200" dirty="0"/>
              <a:t>„</a:t>
            </a:r>
            <a:r>
              <a:rPr lang="en-US" sz="2200" dirty="0"/>
              <a:t>a research technique that collects data through group interaction on a topic determined by the </a:t>
            </a:r>
            <a:r>
              <a:rPr lang="en-US" sz="2200" dirty="0" err="1"/>
              <a:t>researche</a:t>
            </a:r>
            <a:r>
              <a:rPr lang="sr-Latn-RS" sz="2200" dirty="0"/>
              <a:t>r“ (Morgan, 1996)</a:t>
            </a:r>
            <a:r>
              <a:rPr lang="sr-Latn-RS" dirty="0"/>
              <a:t/>
            </a:r>
            <a:br>
              <a:rPr lang="sr-Latn-RS" dirty="0"/>
            </a:br>
            <a:endParaRPr lang="en-US" dirty="0"/>
          </a:p>
        </p:txBody>
      </p:sp>
      <p:sp>
        <p:nvSpPr>
          <p:cNvPr id="3" name="Content Placeholder 2"/>
          <p:cNvSpPr>
            <a:spLocks noGrp="1"/>
          </p:cNvSpPr>
          <p:nvPr>
            <p:ph idx="1"/>
          </p:nvPr>
        </p:nvSpPr>
        <p:spPr>
          <a:xfrm>
            <a:off x="838200" y="2354481"/>
            <a:ext cx="10515600" cy="1988918"/>
          </a:xfrm>
        </p:spPr>
        <p:txBody>
          <a:bodyPr/>
          <a:lstStyle/>
          <a:p>
            <a:r>
              <a:rPr lang="en-US" dirty="0">
                <a:solidFill>
                  <a:schemeClr val="tx1"/>
                </a:solidFill>
              </a:rPr>
              <a:t>Collective conversation</a:t>
            </a:r>
            <a:r>
              <a:rPr lang="sr-Latn-RS" dirty="0">
                <a:solidFill>
                  <a:schemeClr val="tx1"/>
                </a:solidFill>
              </a:rPr>
              <a:t> on a</a:t>
            </a:r>
            <a:r>
              <a:rPr lang="en-US" dirty="0">
                <a:solidFill>
                  <a:schemeClr val="tx1"/>
                </a:solidFill>
              </a:rPr>
              <a:t> particular issue, generally involving 6-8 people </a:t>
            </a:r>
            <a:endParaRPr lang="sr-Latn-RS" dirty="0">
              <a:solidFill>
                <a:schemeClr val="tx1"/>
              </a:solidFill>
            </a:endParaRPr>
          </a:p>
          <a:p>
            <a:r>
              <a:rPr lang="sr-Latn-RS" dirty="0" err="1">
                <a:solidFill>
                  <a:schemeClr val="tx1"/>
                </a:solidFill>
              </a:rPr>
              <a:t>It</a:t>
            </a:r>
            <a:r>
              <a:rPr lang="sr-Latn-RS" dirty="0">
                <a:solidFill>
                  <a:schemeClr val="tx1"/>
                </a:solidFill>
              </a:rPr>
              <a:t> is </a:t>
            </a:r>
            <a:r>
              <a:rPr lang="sr-Latn-RS" dirty="0" err="1">
                <a:solidFill>
                  <a:schemeClr val="tx1"/>
                </a:solidFill>
              </a:rPr>
              <a:t>used</a:t>
            </a:r>
            <a:r>
              <a:rPr lang="sr-Latn-RS" dirty="0">
                <a:solidFill>
                  <a:schemeClr val="tx1"/>
                </a:solidFill>
              </a:rPr>
              <a:t> t</a:t>
            </a:r>
            <a:r>
              <a:rPr lang="en-US" dirty="0">
                <a:solidFill>
                  <a:schemeClr val="tx1"/>
                </a:solidFill>
              </a:rPr>
              <a:t>o find out efficiently about a range of</a:t>
            </a:r>
            <a:r>
              <a:rPr lang="sr-Latn-RS" dirty="0">
                <a:solidFill>
                  <a:schemeClr val="tx1"/>
                </a:solidFill>
              </a:rPr>
              <a:t> </a:t>
            </a:r>
            <a:r>
              <a:rPr lang="en-US" dirty="0">
                <a:solidFill>
                  <a:schemeClr val="tx1"/>
                </a:solidFill>
              </a:rPr>
              <a:t>people’s</a:t>
            </a:r>
            <a:r>
              <a:rPr lang="sr-Latn-RS" dirty="0">
                <a:solidFill>
                  <a:schemeClr val="tx1"/>
                </a:solidFill>
              </a:rPr>
              <a:t> </a:t>
            </a:r>
            <a:r>
              <a:rPr lang="en-US" dirty="0">
                <a:solidFill>
                  <a:schemeClr val="tx1"/>
                </a:solidFill>
              </a:rPr>
              <a:t>thoughts and experiences</a:t>
            </a:r>
            <a:r>
              <a:rPr lang="sr-Latn-RS" dirty="0">
                <a:solidFill>
                  <a:schemeClr val="tx1"/>
                </a:solidFill>
              </a:rPr>
              <a:t> </a:t>
            </a:r>
            <a:r>
              <a:rPr lang="en-US" dirty="0">
                <a:solidFill>
                  <a:schemeClr val="tx1"/>
                </a:solidFill>
              </a:rPr>
              <a:t>and sources of complex </a:t>
            </a:r>
            <a:r>
              <a:rPr lang="en-US" dirty="0" err="1">
                <a:solidFill>
                  <a:schemeClr val="tx1"/>
                </a:solidFill>
              </a:rPr>
              <a:t>behaviours</a:t>
            </a:r>
            <a:r>
              <a:rPr lang="en-US" dirty="0">
                <a:solidFill>
                  <a:schemeClr val="tx1"/>
                </a:solidFill>
              </a:rPr>
              <a:t> -&gt; to identify a range of experiences and thoughts</a:t>
            </a:r>
            <a:endParaRPr lang="sr-Latn-RS"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09766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groups - example</a:t>
            </a:r>
          </a:p>
        </p:txBody>
      </p:sp>
      <p:sp>
        <p:nvSpPr>
          <p:cNvPr id="3" name="Content Placeholder 2"/>
          <p:cNvSpPr>
            <a:spLocks noGrp="1"/>
          </p:cNvSpPr>
          <p:nvPr>
            <p:ph idx="1"/>
          </p:nvPr>
        </p:nvSpPr>
        <p:spPr>
          <a:xfrm>
            <a:off x="772398" y="2036618"/>
            <a:ext cx="6910792" cy="3061795"/>
          </a:xfrm>
        </p:spPr>
        <p:txBody>
          <a:bodyPr>
            <a:normAutofit lnSpcReduction="10000"/>
          </a:bodyPr>
          <a:lstStyle/>
          <a:p>
            <a:r>
              <a:rPr lang="en-US" sz="2000" b="0" dirty="0">
                <a:solidFill>
                  <a:schemeClr val="tx1"/>
                </a:solidFill>
              </a:rPr>
              <a:t>The main research question ask</a:t>
            </a:r>
            <a:r>
              <a:rPr lang="sr-Latn-RS" sz="2000" b="0" dirty="0" err="1">
                <a:solidFill>
                  <a:schemeClr val="tx1"/>
                </a:solidFill>
              </a:rPr>
              <a:t>ed</a:t>
            </a:r>
            <a:r>
              <a:rPr lang="sr-Latn-RS" sz="2000" b="0" dirty="0">
                <a:solidFill>
                  <a:schemeClr val="tx1"/>
                </a:solidFill>
              </a:rPr>
              <a:t> </a:t>
            </a:r>
            <a:r>
              <a:rPr lang="sr-Latn-RS" sz="2000" b="0" dirty="0" err="1">
                <a:solidFill>
                  <a:schemeClr val="tx1"/>
                </a:solidFill>
              </a:rPr>
              <a:t>was</a:t>
            </a:r>
            <a:r>
              <a:rPr lang="sr-Latn-RS" sz="2000" b="0" dirty="0">
                <a:solidFill>
                  <a:schemeClr val="tx1"/>
                </a:solidFill>
              </a:rPr>
              <a:t> i</a:t>
            </a:r>
            <a:r>
              <a:rPr lang="en-US" sz="2000" b="0" dirty="0">
                <a:solidFill>
                  <a:schemeClr val="tx1"/>
                </a:solidFill>
              </a:rPr>
              <a:t>n what ways are secondary school subject-choice systems, and students’ subject choices, positioned to respond to future of work trends?</a:t>
            </a:r>
            <a:endParaRPr lang="sr-Latn-RS" sz="2000" b="0" dirty="0">
              <a:solidFill>
                <a:schemeClr val="tx1"/>
              </a:solidFill>
            </a:endParaRPr>
          </a:p>
          <a:p>
            <a:pPr marL="0" indent="0">
              <a:buNone/>
            </a:pPr>
            <a:endParaRPr lang="sr-Latn-RS" sz="2000" b="0" dirty="0">
              <a:solidFill>
                <a:schemeClr val="tx1"/>
              </a:solidFill>
            </a:endParaRPr>
          </a:p>
          <a:p>
            <a:r>
              <a:rPr lang="sr-Latn-RS" sz="2000" b="0" dirty="0">
                <a:solidFill>
                  <a:schemeClr val="tx1"/>
                </a:solidFill>
              </a:rPr>
              <a:t>T</a:t>
            </a:r>
            <a:r>
              <a:rPr lang="en-US" sz="2000" b="0" dirty="0">
                <a:solidFill>
                  <a:schemeClr val="tx1"/>
                </a:solidFill>
              </a:rPr>
              <a:t>wo focus group discussions</a:t>
            </a:r>
            <a:r>
              <a:rPr lang="sr-Latn-RS" sz="2000" b="0" dirty="0">
                <a:solidFill>
                  <a:schemeClr val="tx1"/>
                </a:solidFill>
              </a:rPr>
              <a:t> </a:t>
            </a:r>
            <a:r>
              <a:rPr lang="sr-Latn-RS" sz="2000" b="0" dirty="0" err="1">
                <a:solidFill>
                  <a:schemeClr val="tx1"/>
                </a:solidFill>
              </a:rPr>
              <a:t>were</a:t>
            </a:r>
            <a:r>
              <a:rPr lang="sr-Latn-RS" sz="2000" b="0" dirty="0">
                <a:solidFill>
                  <a:schemeClr val="tx1"/>
                </a:solidFill>
              </a:rPr>
              <a:t> </a:t>
            </a:r>
            <a:r>
              <a:rPr lang="sr-Latn-RS" sz="2000" b="0" dirty="0" err="1">
                <a:solidFill>
                  <a:schemeClr val="tx1"/>
                </a:solidFill>
              </a:rPr>
              <a:t>held</a:t>
            </a:r>
            <a:r>
              <a:rPr lang="sr-Latn-RS" sz="2000" b="0" dirty="0">
                <a:solidFill>
                  <a:schemeClr val="tx1"/>
                </a:solidFill>
              </a:rPr>
              <a:t>. </a:t>
            </a:r>
            <a:r>
              <a:rPr lang="en-US" sz="2000" b="0" dirty="0">
                <a:solidFill>
                  <a:schemeClr val="tx1"/>
                </a:solidFill>
              </a:rPr>
              <a:t>Six participants attended the </a:t>
            </a:r>
            <a:r>
              <a:rPr lang="sr-Latn-RS" sz="2000" b="0" dirty="0" err="1">
                <a:solidFill>
                  <a:schemeClr val="tx1"/>
                </a:solidFill>
              </a:rPr>
              <a:t>first</a:t>
            </a:r>
            <a:r>
              <a:rPr lang="sr-Latn-RS" sz="2000" b="0" dirty="0">
                <a:solidFill>
                  <a:schemeClr val="tx1"/>
                </a:solidFill>
              </a:rPr>
              <a:t> one, </a:t>
            </a:r>
            <a:r>
              <a:rPr lang="sr-Latn-RS" sz="2000" b="0" dirty="0" err="1">
                <a:solidFill>
                  <a:schemeClr val="tx1"/>
                </a:solidFill>
              </a:rPr>
              <a:t>and</a:t>
            </a:r>
            <a:r>
              <a:rPr lang="sr-Latn-RS" sz="2000" b="0" dirty="0">
                <a:solidFill>
                  <a:schemeClr val="tx1"/>
                </a:solidFill>
              </a:rPr>
              <a:t> s</a:t>
            </a:r>
            <a:r>
              <a:rPr lang="en-US" sz="2000" b="0" dirty="0">
                <a:solidFill>
                  <a:schemeClr val="tx1"/>
                </a:solidFill>
              </a:rPr>
              <a:t>even participants attended the </a:t>
            </a:r>
            <a:r>
              <a:rPr lang="sr-Latn-RS" sz="2000" b="0" dirty="0" err="1">
                <a:solidFill>
                  <a:schemeClr val="tx1"/>
                </a:solidFill>
              </a:rPr>
              <a:t>second</a:t>
            </a:r>
            <a:r>
              <a:rPr lang="sr-Latn-RS" sz="2000" b="0" dirty="0">
                <a:solidFill>
                  <a:schemeClr val="tx1"/>
                </a:solidFill>
              </a:rPr>
              <a:t> one</a:t>
            </a:r>
            <a:r>
              <a:rPr lang="en-US" sz="2000" b="0" dirty="0">
                <a:solidFill>
                  <a:schemeClr val="tx1"/>
                </a:solidFill>
              </a:rPr>
              <a:t>. All participant</a:t>
            </a:r>
            <a:r>
              <a:rPr lang="sr-Latn-RS" sz="2000" b="0" dirty="0">
                <a:solidFill>
                  <a:schemeClr val="tx1"/>
                </a:solidFill>
              </a:rPr>
              <a:t> </a:t>
            </a:r>
            <a:r>
              <a:rPr lang="en-US" sz="2000" b="0" dirty="0">
                <a:solidFill>
                  <a:schemeClr val="tx1"/>
                </a:solidFill>
              </a:rPr>
              <a:t>were senior leaders at their school</a:t>
            </a:r>
            <a:r>
              <a:rPr lang="sr-Latn-RS" sz="2000" b="0" dirty="0">
                <a:solidFill>
                  <a:schemeClr val="tx1"/>
                </a:solidFill>
              </a:rPr>
              <a:t> </a:t>
            </a:r>
            <a:r>
              <a:rPr lang="sr-Latn-RS" sz="2000" b="0" dirty="0" err="1">
                <a:solidFill>
                  <a:schemeClr val="tx1"/>
                </a:solidFill>
              </a:rPr>
              <a:t>and</a:t>
            </a:r>
            <a:r>
              <a:rPr lang="sr-Latn-RS" sz="2000" b="0" dirty="0">
                <a:solidFill>
                  <a:schemeClr val="tx1"/>
                </a:solidFill>
              </a:rPr>
              <a:t> </a:t>
            </a:r>
            <a:r>
              <a:rPr lang="sr-Latn-RS" sz="2000" b="0" dirty="0" err="1">
                <a:solidFill>
                  <a:schemeClr val="tx1"/>
                </a:solidFill>
              </a:rPr>
              <a:t>they</a:t>
            </a:r>
            <a:r>
              <a:rPr lang="sr-Latn-RS" sz="2000" b="0" dirty="0">
                <a:solidFill>
                  <a:schemeClr val="tx1"/>
                </a:solidFill>
              </a:rPr>
              <a:t> </a:t>
            </a:r>
            <a:r>
              <a:rPr lang="en-US" sz="2000" b="0" dirty="0">
                <a:solidFill>
                  <a:schemeClr val="tx1"/>
                </a:solidFill>
              </a:rPr>
              <a:t>represented a diverse range of schools</a:t>
            </a:r>
            <a:r>
              <a:rPr lang="sr-Latn-RS" sz="2000" b="0" dirty="0">
                <a:solidFill>
                  <a:schemeClr val="tx1"/>
                </a:solidFill>
              </a:rPr>
              <a:t>.</a:t>
            </a:r>
          </a:p>
        </p:txBody>
      </p:sp>
      <p:pic>
        <p:nvPicPr>
          <p:cNvPr id="5" name="Picture 4"/>
          <p:cNvPicPr>
            <a:picLocks noChangeAspect="1"/>
          </p:cNvPicPr>
          <p:nvPr/>
        </p:nvPicPr>
        <p:blipFill>
          <a:blip r:embed="rId2"/>
          <a:stretch>
            <a:fillRect/>
          </a:stretch>
        </p:blipFill>
        <p:spPr>
          <a:xfrm>
            <a:off x="8351330" y="1453895"/>
            <a:ext cx="3002470" cy="4227240"/>
          </a:xfrm>
          <a:prstGeom prst="rect">
            <a:avLst/>
          </a:prstGeom>
        </p:spPr>
      </p:pic>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91077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239"/>
            <a:ext cx="10515600" cy="781685"/>
          </a:xfrm>
        </p:spPr>
        <p:txBody>
          <a:bodyPr>
            <a:normAutofit fontScale="90000"/>
          </a:bodyPr>
          <a:lstStyle/>
          <a:p>
            <a:r>
              <a:rPr lang="sr-Latn-RS" dirty="0"/>
              <a:t>Scenario </a:t>
            </a:r>
            <a:r>
              <a:rPr lang="sr-Latn-RS" dirty="0" err="1"/>
              <a:t>planning</a:t>
            </a:r>
            <a:r>
              <a:rPr lang="sr-Latn-RS" dirty="0"/>
              <a:t/>
            </a:r>
            <a:br>
              <a:rPr lang="sr-Latn-RS" dirty="0"/>
            </a:br>
            <a:r>
              <a:rPr lang="en-US" sz="3100" dirty="0"/>
              <a:t>a systemic method for thinking creatively about possible complex and uncertain futures</a:t>
            </a:r>
          </a:p>
        </p:txBody>
      </p:sp>
      <p:sp>
        <p:nvSpPr>
          <p:cNvPr id="3" name="Content Placeholder 2"/>
          <p:cNvSpPr>
            <a:spLocks noGrp="1"/>
          </p:cNvSpPr>
          <p:nvPr>
            <p:ph idx="1"/>
          </p:nvPr>
        </p:nvSpPr>
        <p:spPr>
          <a:xfrm>
            <a:off x="838200" y="2040556"/>
            <a:ext cx="10515600" cy="3716973"/>
          </a:xfrm>
        </p:spPr>
        <p:txBody>
          <a:bodyPr>
            <a:normAutofit/>
          </a:bodyPr>
          <a:lstStyle/>
          <a:p>
            <a:r>
              <a:rPr lang="sr-Latn-RS" b="0" dirty="0">
                <a:solidFill>
                  <a:schemeClr val="tx1"/>
                </a:solidFill>
              </a:rPr>
              <a:t>C</a:t>
            </a:r>
            <a:r>
              <a:rPr lang="en-US" b="0" dirty="0" err="1">
                <a:solidFill>
                  <a:schemeClr val="tx1"/>
                </a:solidFill>
              </a:rPr>
              <a:t>entral</a:t>
            </a:r>
            <a:r>
              <a:rPr lang="en-US" b="0" dirty="0">
                <a:solidFill>
                  <a:schemeClr val="tx1"/>
                </a:solidFill>
              </a:rPr>
              <a:t> idea of scenario planning is to consider a variety of possible futures that include many of the important uncertainties in the system rather than to focus on the accurate prediction of a single outcome</a:t>
            </a:r>
            <a:endParaRPr lang="sr-Latn-RS" b="0" dirty="0">
              <a:solidFill>
                <a:schemeClr val="tx1"/>
              </a:solidFill>
            </a:endParaRPr>
          </a:p>
          <a:p>
            <a:r>
              <a:rPr lang="sr-Latn-RS" b="0" dirty="0">
                <a:solidFill>
                  <a:schemeClr val="tx1"/>
                </a:solidFill>
              </a:rPr>
              <a:t>T</a:t>
            </a:r>
            <a:r>
              <a:rPr lang="en-US" b="0" dirty="0">
                <a:solidFill>
                  <a:schemeClr val="tx1"/>
                </a:solidFill>
              </a:rPr>
              <a:t>he scenario method is also often used within quantitative forecasting projects to </a:t>
            </a:r>
            <a:r>
              <a:rPr lang="en-US" b="0" dirty="0" err="1">
                <a:solidFill>
                  <a:schemeClr val="tx1"/>
                </a:solidFill>
              </a:rPr>
              <a:t>analyse</a:t>
            </a:r>
            <a:r>
              <a:rPr lang="en-US" b="0" dirty="0">
                <a:solidFill>
                  <a:schemeClr val="tx1"/>
                </a:solidFill>
              </a:rPr>
              <a:t> and describe the outcomes of a skills forecast.</a:t>
            </a:r>
            <a:r>
              <a:rPr lang="sr-Latn-RS" b="0" dirty="0">
                <a:solidFill>
                  <a:schemeClr val="tx1"/>
                </a:solidFill>
              </a:rPr>
              <a:t> </a:t>
            </a:r>
          </a:p>
          <a:p>
            <a:r>
              <a:rPr lang="en-US" b="0" dirty="0">
                <a:solidFill>
                  <a:schemeClr val="tx1"/>
                </a:solidFill>
              </a:rPr>
              <a:t>The main contribution of this method is helping the decision-makers to consider possible options and to choose the preferred vision for future policy decision</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69123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975"/>
            <a:ext cx="10515600" cy="781685"/>
          </a:xfrm>
        </p:spPr>
        <p:txBody>
          <a:bodyPr/>
          <a:lstStyle/>
          <a:p>
            <a:r>
              <a:rPr lang="sr-Latn-RS" dirty="0"/>
              <a:t>Scenario </a:t>
            </a:r>
            <a:r>
              <a:rPr lang="en-US" dirty="0"/>
              <a:t>method - example</a:t>
            </a:r>
          </a:p>
        </p:txBody>
      </p:sp>
      <p:sp>
        <p:nvSpPr>
          <p:cNvPr id="3" name="Content Placeholder 2"/>
          <p:cNvSpPr>
            <a:spLocks noGrp="1"/>
          </p:cNvSpPr>
          <p:nvPr>
            <p:ph idx="1"/>
          </p:nvPr>
        </p:nvSpPr>
        <p:spPr>
          <a:xfrm>
            <a:off x="984504" y="1728439"/>
            <a:ext cx="7022072" cy="4052083"/>
          </a:xfrm>
        </p:spPr>
        <p:txBody>
          <a:bodyPr>
            <a:normAutofit/>
          </a:bodyPr>
          <a:lstStyle/>
          <a:p>
            <a:r>
              <a:rPr lang="en-US" sz="2000" b="0" dirty="0">
                <a:solidFill>
                  <a:schemeClr val="tx1"/>
                </a:solidFill>
              </a:rPr>
              <a:t>The purpose of contrasting scenarios </a:t>
            </a:r>
            <a:r>
              <a:rPr lang="sr-Latn-RS" sz="2000" b="0" dirty="0" err="1">
                <a:solidFill>
                  <a:schemeClr val="tx1"/>
                </a:solidFill>
              </a:rPr>
              <a:t>wa</a:t>
            </a:r>
            <a:r>
              <a:rPr lang="en-US" sz="2000" b="0" dirty="0">
                <a:solidFill>
                  <a:schemeClr val="tx1"/>
                </a:solidFill>
              </a:rPr>
              <a:t>s to inform the assessment of global population scenarios by age, sex and level of educational attainment </a:t>
            </a:r>
            <a:endParaRPr lang="sr-Latn-RS" sz="2000" b="0" dirty="0">
              <a:solidFill>
                <a:schemeClr val="tx1"/>
              </a:solidFill>
            </a:endParaRPr>
          </a:p>
          <a:p>
            <a:r>
              <a:rPr lang="sr-Latn-RS" sz="2000" b="0" dirty="0">
                <a:solidFill>
                  <a:schemeClr val="tx1"/>
                </a:solidFill>
              </a:rPr>
              <a:t>C</a:t>
            </a:r>
            <a:r>
              <a:rPr lang="en-US" sz="2000" b="0" dirty="0" err="1">
                <a:solidFill>
                  <a:schemeClr val="tx1"/>
                </a:solidFill>
              </a:rPr>
              <a:t>ontrasting</a:t>
            </a:r>
            <a:r>
              <a:rPr lang="en-US" sz="2000" b="0" dirty="0">
                <a:solidFill>
                  <a:schemeClr val="tx1"/>
                </a:solidFill>
              </a:rPr>
              <a:t> scenarios</a:t>
            </a:r>
            <a:r>
              <a:rPr lang="sr-Latn-RS" sz="2000" b="0" dirty="0">
                <a:solidFill>
                  <a:schemeClr val="tx1"/>
                </a:solidFill>
              </a:rPr>
              <a:t> </a:t>
            </a:r>
            <a:r>
              <a:rPr lang="sr-Latn-RS" sz="2000" b="0" dirty="0" err="1">
                <a:solidFill>
                  <a:schemeClr val="tx1"/>
                </a:solidFill>
              </a:rPr>
              <a:t>were</a:t>
            </a:r>
            <a:r>
              <a:rPr lang="en-US" sz="2000" b="0" dirty="0">
                <a:solidFill>
                  <a:schemeClr val="tx1"/>
                </a:solidFill>
              </a:rPr>
              <a:t> based on the most recent demographic data, analyses and trajectories in 201 countries</a:t>
            </a:r>
            <a:r>
              <a:rPr lang="sr-Latn-RS" sz="2000" b="0" dirty="0">
                <a:solidFill>
                  <a:schemeClr val="tx1"/>
                </a:solidFill>
              </a:rPr>
              <a:t> </a:t>
            </a:r>
            <a:r>
              <a:rPr lang="sr-Latn-RS" sz="2000" b="0" dirty="0" err="1">
                <a:solidFill>
                  <a:schemeClr val="tx1"/>
                </a:solidFill>
              </a:rPr>
              <a:t>and</a:t>
            </a:r>
            <a:r>
              <a:rPr lang="sr-Latn-RS" sz="2000" b="0" dirty="0">
                <a:solidFill>
                  <a:schemeClr val="tx1"/>
                </a:solidFill>
              </a:rPr>
              <a:t> </a:t>
            </a:r>
            <a:r>
              <a:rPr lang="sr-Latn-RS" sz="2000" b="0" dirty="0" err="1">
                <a:solidFill>
                  <a:schemeClr val="tx1"/>
                </a:solidFill>
              </a:rPr>
              <a:t>they</a:t>
            </a:r>
            <a:r>
              <a:rPr lang="sr-Latn-RS" sz="2000" b="0" dirty="0">
                <a:solidFill>
                  <a:schemeClr val="tx1"/>
                </a:solidFill>
              </a:rPr>
              <a:t> </a:t>
            </a:r>
            <a:r>
              <a:rPr lang="en-US" sz="2000" b="0" dirty="0">
                <a:solidFill>
                  <a:schemeClr val="tx1"/>
                </a:solidFill>
              </a:rPr>
              <a:t>cover</a:t>
            </a:r>
            <a:r>
              <a:rPr lang="sr-Latn-RS" sz="2000" b="0" dirty="0" err="1">
                <a:solidFill>
                  <a:schemeClr val="tx1"/>
                </a:solidFill>
              </a:rPr>
              <a:t>ed</a:t>
            </a:r>
            <a:r>
              <a:rPr lang="en-US" sz="2000" b="0" dirty="0">
                <a:solidFill>
                  <a:schemeClr val="tx1"/>
                </a:solidFill>
              </a:rPr>
              <a:t> key population and human capital factors</a:t>
            </a:r>
            <a:endParaRPr lang="sr-Latn-RS" sz="2000" b="0" dirty="0">
              <a:solidFill>
                <a:schemeClr val="tx1"/>
              </a:solidFill>
            </a:endParaRPr>
          </a:p>
          <a:p>
            <a:r>
              <a:rPr lang="en-US" sz="2000" b="0" dirty="0">
                <a:solidFill>
                  <a:schemeClr val="tx1"/>
                </a:solidFill>
              </a:rPr>
              <a:t>They were combined with different scenarios of </a:t>
            </a:r>
            <a:r>
              <a:rPr lang="en-US" sz="2000" b="0" dirty="0" err="1">
                <a:solidFill>
                  <a:schemeClr val="tx1"/>
                </a:solidFill>
              </a:rPr>
              <a:t>labour</a:t>
            </a:r>
            <a:r>
              <a:rPr lang="en-US" sz="2000" b="0" dirty="0">
                <a:solidFill>
                  <a:schemeClr val="tx1"/>
                </a:solidFill>
              </a:rPr>
              <a:t> force participation to assess  impact of </a:t>
            </a:r>
            <a:r>
              <a:rPr lang="en-US" sz="2000" b="0" dirty="0" err="1">
                <a:solidFill>
                  <a:schemeClr val="tx1"/>
                </a:solidFill>
              </a:rPr>
              <a:t>demografic</a:t>
            </a:r>
            <a:r>
              <a:rPr lang="en-US" sz="2000" b="0" dirty="0">
                <a:solidFill>
                  <a:schemeClr val="tx1"/>
                </a:solidFill>
              </a:rPr>
              <a:t> changes to the world of work</a:t>
            </a:r>
          </a:p>
        </p:txBody>
      </p:sp>
      <p:pic>
        <p:nvPicPr>
          <p:cNvPr id="5" name="Picture 4"/>
          <p:cNvPicPr>
            <a:picLocks noChangeAspect="1"/>
          </p:cNvPicPr>
          <p:nvPr/>
        </p:nvPicPr>
        <p:blipFill>
          <a:blip r:embed="rId3"/>
          <a:stretch>
            <a:fillRect/>
          </a:stretch>
        </p:blipFill>
        <p:spPr>
          <a:xfrm>
            <a:off x="8261144" y="1221660"/>
            <a:ext cx="3091069" cy="4404146"/>
          </a:xfrm>
          <a:prstGeom prst="rect">
            <a:avLst/>
          </a:prstGeom>
        </p:spPr>
      </p:pic>
      <p:sp>
        <p:nvSpPr>
          <p:cNvPr id="7"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02881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871" y="1847088"/>
            <a:ext cx="6355080" cy="3716973"/>
          </a:xfrm>
        </p:spPr>
        <p:txBody>
          <a:bodyPr/>
          <a:lstStyle/>
          <a:p>
            <a:pPr marL="0" indent="0">
              <a:buNone/>
            </a:pPr>
            <a:r>
              <a:rPr lang="en-GB" dirty="0">
                <a:solidFill>
                  <a:schemeClr val="tx1"/>
                </a:solidFill>
              </a:rPr>
              <a:t>Discuss advantages and disadvantages of using different methods for predicting changes in the world of work and list them in the table</a:t>
            </a:r>
            <a:r>
              <a:rPr lang="sr-Latn-RS" dirty="0">
                <a:solidFill>
                  <a:schemeClr val="tx1"/>
                </a:solidFill>
              </a:rPr>
              <a:t> in </a:t>
            </a:r>
            <a:r>
              <a:rPr lang="en-US" dirty="0">
                <a:solidFill>
                  <a:schemeClr val="tx1"/>
                </a:solidFill>
              </a:rPr>
              <a:t>the provided template</a:t>
            </a:r>
            <a:r>
              <a:rPr lang="sr-Latn-RS" dirty="0">
                <a:solidFill>
                  <a:schemeClr val="tx1"/>
                </a:solidFill>
              </a:rPr>
              <a:t>.</a:t>
            </a:r>
            <a:endParaRPr lang="en-US" dirty="0">
              <a:solidFill>
                <a:schemeClr val="tx1"/>
              </a:solidFill>
            </a:endParaRPr>
          </a:p>
          <a:p>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93378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2" y="298037"/>
            <a:ext cx="10515600" cy="781685"/>
          </a:xfrm>
        </p:spPr>
        <p:txBody>
          <a:bodyPr>
            <a:noAutofit/>
          </a:bodyPr>
          <a:lstStyle/>
          <a:p>
            <a:r>
              <a:rPr lang="en-US" sz="3600" dirty="0"/>
              <a:t>Each method has its advantages and disadvantages</a:t>
            </a:r>
            <a:r>
              <a:rPr lang="sr-Latn-RS" sz="3600" dirty="0"/>
              <a: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6139592"/>
              </p:ext>
            </p:extLst>
          </p:nvPr>
        </p:nvGraphicFramePr>
        <p:xfrm>
          <a:off x="377685" y="1198992"/>
          <a:ext cx="11698357" cy="5212367"/>
        </p:xfrm>
        <a:graphic>
          <a:graphicData uri="http://schemas.openxmlformats.org/drawingml/2006/table">
            <a:tbl>
              <a:tblPr firstRow="1" bandRow="1">
                <a:tableStyleId>{5C22544A-7EE6-4342-B048-85BDC9FD1C3A}</a:tableStyleId>
              </a:tblPr>
              <a:tblGrid>
                <a:gridCol w="2345637">
                  <a:extLst>
                    <a:ext uri="{9D8B030D-6E8A-4147-A177-3AD203B41FA5}">
                      <a16:colId xmlns:a16="http://schemas.microsoft.com/office/drawing/2014/main" val="20000"/>
                    </a:ext>
                  </a:extLst>
                </a:gridCol>
                <a:gridCol w="4880113">
                  <a:extLst>
                    <a:ext uri="{9D8B030D-6E8A-4147-A177-3AD203B41FA5}">
                      <a16:colId xmlns:a16="http://schemas.microsoft.com/office/drawing/2014/main" val="20001"/>
                    </a:ext>
                  </a:extLst>
                </a:gridCol>
                <a:gridCol w="4472607">
                  <a:extLst>
                    <a:ext uri="{9D8B030D-6E8A-4147-A177-3AD203B41FA5}">
                      <a16:colId xmlns:a16="http://schemas.microsoft.com/office/drawing/2014/main" val="20002"/>
                    </a:ext>
                  </a:extLst>
                </a:gridCol>
              </a:tblGrid>
              <a:tr h="354517">
                <a:tc>
                  <a:txBody>
                    <a:bodyPr/>
                    <a:lstStyle/>
                    <a:p>
                      <a:r>
                        <a:rPr lang="sr-Latn-RS" dirty="0" err="1"/>
                        <a:t>Method</a:t>
                      </a:r>
                      <a:endParaRPr lang="sr-Latn-RS" dirty="0"/>
                    </a:p>
                  </a:txBody>
                  <a:tcPr/>
                </a:tc>
                <a:tc>
                  <a:txBody>
                    <a:bodyPr/>
                    <a:lstStyle/>
                    <a:p>
                      <a:r>
                        <a:rPr lang="sr-Latn-RS" dirty="0" err="1"/>
                        <a:t>Advantages</a:t>
                      </a:r>
                      <a:endParaRPr lang="sr-Latn-RS" dirty="0"/>
                    </a:p>
                  </a:txBody>
                  <a:tcPr/>
                </a:tc>
                <a:tc>
                  <a:txBody>
                    <a:bodyPr/>
                    <a:lstStyle/>
                    <a:p>
                      <a:r>
                        <a:rPr lang="sr-Latn-RS" dirty="0" err="1"/>
                        <a:t>Disadvantages</a:t>
                      </a:r>
                      <a:endParaRPr lang="sr-Latn-RS" dirty="0"/>
                    </a:p>
                  </a:txBody>
                  <a:tcPr/>
                </a:tc>
                <a:extLst>
                  <a:ext uri="{0D108BD9-81ED-4DB2-BD59-A6C34878D82A}">
                    <a16:rowId xmlns:a16="http://schemas.microsoft.com/office/drawing/2014/main" val="10000"/>
                  </a:ext>
                </a:extLst>
              </a:tr>
              <a:tr h="1270351">
                <a:tc>
                  <a:txBody>
                    <a:bodyPr/>
                    <a:lstStyle/>
                    <a:p>
                      <a:r>
                        <a:rPr lang="sr-Latn-RS" sz="1800" b="0" dirty="0" err="1">
                          <a:solidFill>
                            <a:srgbClr val="B23D12"/>
                          </a:solidFill>
                        </a:rPr>
                        <a:t>Quantitative</a:t>
                      </a:r>
                      <a:r>
                        <a:rPr lang="sr-Latn-RS" sz="1800" b="0" baseline="0" dirty="0">
                          <a:solidFill>
                            <a:srgbClr val="B23D12"/>
                          </a:solidFill>
                        </a:rPr>
                        <a:t> </a:t>
                      </a:r>
                      <a:r>
                        <a:rPr lang="sr-Latn-RS" sz="1800" b="0" dirty="0" err="1">
                          <a:solidFill>
                            <a:srgbClr val="B23D12"/>
                          </a:solidFill>
                        </a:rPr>
                        <a:t>forecasting</a:t>
                      </a:r>
                      <a:r>
                        <a:rPr lang="sr-Latn-RS" sz="1800" b="0" baseline="0" dirty="0">
                          <a:solidFill>
                            <a:srgbClr val="B23D12"/>
                          </a:solidFill>
                        </a:rPr>
                        <a:t> </a:t>
                      </a:r>
                      <a:r>
                        <a:rPr lang="sr-Latn-RS" sz="1800" b="0" dirty="0" err="1">
                          <a:solidFill>
                            <a:srgbClr val="B23D12"/>
                          </a:solidFill>
                        </a:rPr>
                        <a:t>models</a:t>
                      </a:r>
                      <a:endParaRPr lang="sr-Latn-RS" sz="1800" b="0" dirty="0">
                        <a:solidFill>
                          <a:srgbClr val="B23D12"/>
                        </a:solidFill>
                      </a:endParaRPr>
                    </a:p>
                  </a:txBody>
                  <a:tcPr anchor="ctr"/>
                </a:tc>
                <a:tc>
                  <a:txBody>
                    <a:bodyPr/>
                    <a:lstStyle/>
                    <a:p>
                      <a:pPr marL="285750" indent="-285750">
                        <a:buFont typeface="Arial" panose="020B0604020202020204" pitchFamily="34" charset="0"/>
                        <a:buChar char="•"/>
                      </a:pPr>
                      <a:r>
                        <a:rPr lang="en-US" sz="1600" noProof="0" dirty="0">
                          <a:solidFill>
                            <a:schemeClr val="tx1"/>
                          </a:solidFill>
                        </a:rPr>
                        <a:t>Comprehensive</a:t>
                      </a:r>
                    </a:p>
                    <a:p>
                      <a:pPr marL="285750" indent="-285750">
                        <a:buFont typeface="Arial" panose="020B0604020202020204" pitchFamily="34" charset="0"/>
                        <a:buChar char="•"/>
                      </a:pPr>
                      <a:r>
                        <a:rPr lang="en-US" sz="1600" noProof="0" dirty="0">
                          <a:solidFill>
                            <a:schemeClr val="tx1"/>
                          </a:solidFill>
                        </a:rPr>
                        <a:t>Consistent</a:t>
                      </a:r>
                    </a:p>
                    <a:p>
                      <a:pPr marL="285750" indent="-285750">
                        <a:buFont typeface="Arial" panose="020B0604020202020204" pitchFamily="34" charset="0"/>
                        <a:buChar char="•"/>
                      </a:pPr>
                      <a:r>
                        <a:rPr lang="sr-Latn-RS" sz="1600" dirty="0">
                          <a:solidFill>
                            <a:schemeClr val="tx1"/>
                          </a:solidFill>
                        </a:rPr>
                        <a:t>Transparent </a:t>
                      </a:r>
                      <a:r>
                        <a:rPr lang="en-US" sz="1600" noProof="0" dirty="0">
                          <a:solidFill>
                            <a:schemeClr val="tx1"/>
                          </a:solidFill>
                        </a:rPr>
                        <a:t>an explicit</a:t>
                      </a:r>
                    </a:p>
                    <a:p>
                      <a:pPr marL="285750" indent="-285750">
                        <a:buFont typeface="Arial" panose="020B0604020202020204" pitchFamily="34" charset="0"/>
                        <a:buChar char="•"/>
                      </a:pPr>
                      <a:r>
                        <a:rPr lang="sr-Latn-RS" sz="1600" dirty="0" err="1">
                          <a:solidFill>
                            <a:schemeClr val="tx1"/>
                          </a:solidFill>
                        </a:rPr>
                        <a:t>Measureable</a:t>
                      </a:r>
                      <a:endParaRPr lang="sr-Latn-RS" sz="1600" dirty="0">
                        <a:solidFill>
                          <a:schemeClr val="tx1"/>
                        </a:solidFill>
                      </a:endParaRPr>
                    </a:p>
                  </a:txBody>
                  <a:tcPr anchor="ctr"/>
                </a:tc>
                <a:tc>
                  <a:txBody>
                    <a:bodyPr/>
                    <a:lstStyle/>
                    <a:p>
                      <a:pPr marL="285750" indent="-285750">
                        <a:buFont typeface="Arial" panose="020B0604020202020204" pitchFamily="34" charset="0"/>
                        <a:buChar char="•"/>
                      </a:pPr>
                      <a:r>
                        <a:rPr lang="sr-Latn-RS" sz="1600" dirty="0" err="1">
                          <a:solidFill>
                            <a:schemeClr val="tx1"/>
                          </a:solidFill>
                        </a:rPr>
                        <a:t>Requires</a:t>
                      </a:r>
                      <a:r>
                        <a:rPr lang="sr-Latn-RS" sz="1600" dirty="0">
                          <a:solidFill>
                            <a:schemeClr val="tx1"/>
                          </a:solidFill>
                        </a:rPr>
                        <a:t> </a:t>
                      </a:r>
                      <a:r>
                        <a:rPr lang="sr-Latn-RS" sz="1600" dirty="0" err="1">
                          <a:solidFill>
                            <a:schemeClr val="tx1"/>
                          </a:solidFill>
                        </a:rPr>
                        <a:t>reliable</a:t>
                      </a:r>
                      <a:r>
                        <a:rPr lang="sr-Latn-RS" sz="1600" dirty="0">
                          <a:solidFill>
                            <a:schemeClr val="tx1"/>
                          </a:solidFill>
                        </a:rPr>
                        <a:t> </a:t>
                      </a:r>
                      <a:r>
                        <a:rPr lang="sr-Latn-RS" sz="1600" dirty="0" err="1">
                          <a:solidFill>
                            <a:schemeClr val="tx1"/>
                          </a:solidFill>
                        </a:rPr>
                        <a:t>and</a:t>
                      </a:r>
                      <a:r>
                        <a:rPr lang="sr-Latn-RS" sz="1600" dirty="0">
                          <a:solidFill>
                            <a:schemeClr val="tx1"/>
                          </a:solidFill>
                        </a:rPr>
                        <a:t> </a:t>
                      </a:r>
                      <a:r>
                        <a:rPr lang="sr-Latn-RS" sz="1600" dirty="0" err="1">
                          <a:solidFill>
                            <a:schemeClr val="tx1"/>
                          </a:solidFill>
                        </a:rPr>
                        <a:t>consistent</a:t>
                      </a:r>
                      <a:r>
                        <a:rPr lang="sr-Latn-RS" sz="1600" dirty="0">
                          <a:solidFill>
                            <a:schemeClr val="tx1"/>
                          </a:solidFill>
                        </a:rPr>
                        <a:t> time </a:t>
                      </a:r>
                      <a:r>
                        <a:rPr lang="sr-Latn-RS" sz="1600" dirty="0" err="1">
                          <a:solidFill>
                            <a:schemeClr val="tx1"/>
                          </a:solidFill>
                        </a:rPr>
                        <a:t>series</a:t>
                      </a:r>
                      <a:r>
                        <a:rPr lang="sr-Latn-RS" sz="1600" dirty="0">
                          <a:solidFill>
                            <a:schemeClr val="tx1"/>
                          </a:solidFill>
                        </a:rPr>
                        <a:t> on </a:t>
                      </a:r>
                      <a:r>
                        <a:rPr lang="sr-Latn-RS" sz="1600" dirty="0" err="1">
                          <a:solidFill>
                            <a:schemeClr val="tx1"/>
                          </a:solidFill>
                        </a:rPr>
                        <a:t>labour</a:t>
                      </a:r>
                      <a:r>
                        <a:rPr lang="sr-Latn-RS" sz="1600" dirty="0">
                          <a:solidFill>
                            <a:schemeClr val="tx1"/>
                          </a:solidFill>
                        </a:rPr>
                        <a:t> </a:t>
                      </a:r>
                      <a:r>
                        <a:rPr lang="sr-Latn-RS" sz="1600" dirty="0" err="1">
                          <a:solidFill>
                            <a:schemeClr val="tx1"/>
                          </a:solidFill>
                        </a:rPr>
                        <a:t>markets</a:t>
                      </a:r>
                      <a:r>
                        <a:rPr lang="sr-Latn-RS" sz="1600" dirty="0">
                          <a:solidFill>
                            <a:schemeClr val="tx1"/>
                          </a:solidFill>
                        </a:rPr>
                        <a:t> </a:t>
                      </a:r>
                      <a:r>
                        <a:rPr lang="sr-Latn-RS" sz="1600" dirty="0" err="1">
                          <a:solidFill>
                            <a:schemeClr val="tx1"/>
                          </a:solidFill>
                        </a:rPr>
                        <a:t>and</a:t>
                      </a:r>
                      <a:r>
                        <a:rPr lang="sr-Latn-RS" sz="1600" dirty="0">
                          <a:solidFill>
                            <a:schemeClr val="tx1"/>
                          </a:solidFill>
                        </a:rPr>
                        <a:t> </a:t>
                      </a:r>
                      <a:r>
                        <a:rPr lang="sr-Latn-RS" sz="1600" dirty="0" err="1">
                          <a:solidFill>
                            <a:schemeClr val="tx1"/>
                          </a:solidFill>
                        </a:rPr>
                        <a:t>population</a:t>
                      </a:r>
                      <a:r>
                        <a:rPr lang="sr-Latn-RS" sz="1600" dirty="0">
                          <a:solidFill>
                            <a:schemeClr val="tx1"/>
                          </a:solidFill>
                        </a:rPr>
                        <a:t> </a:t>
                      </a:r>
                    </a:p>
                    <a:p>
                      <a:pPr marL="285750" indent="-285750">
                        <a:buFont typeface="Arial" panose="020B0604020202020204" pitchFamily="34" charset="0"/>
                        <a:buChar char="•"/>
                      </a:pPr>
                      <a:r>
                        <a:rPr lang="en-US" sz="1600" dirty="0">
                          <a:solidFill>
                            <a:schemeClr val="tx1"/>
                          </a:solidFill>
                        </a:rPr>
                        <a:t>Costly</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Not everything is quantifiable</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May give false impression of precision</a:t>
                      </a:r>
                      <a:endParaRPr lang="sr-Latn-RS" sz="1600" dirty="0">
                        <a:solidFill>
                          <a:schemeClr val="tx1"/>
                        </a:solidFill>
                      </a:endParaRPr>
                    </a:p>
                  </a:txBody>
                  <a:tcPr anchor="ctr"/>
                </a:tc>
                <a:extLst>
                  <a:ext uri="{0D108BD9-81ED-4DB2-BD59-A6C34878D82A}">
                    <a16:rowId xmlns:a16="http://schemas.microsoft.com/office/drawing/2014/main" val="10001"/>
                  </a:ext>
                </a:extLst>
              </a:tr>
              <a:tr h="1743040">
                <a:tc>
                  <a:txBody>
                    <a:bodyPr/>
                    <a:lstStyle/>
                    <a:p>
                      <a:r>
                        <a:rPr lang="en-US" sz="1800" b="0" dirty="0">
                          <a:solidFill>
                            <a:srgbClr val="B23D12"/>
                          </a:solidFill>
                        </a:rPr>
                        <a:t>Focus groups,</a:t>
                      </a:r>
                      <a:r>
                        <a:rPr lang="sr-Latn-RS" sz="1800" b="0" baseline="0" dirty="0">
                          <a:solidFill>
                            <a:srgbClr val="B23D12"/>
                          </a:solidFill>
                        </a:rPr>
                        <a:t> </a:t>
                      </a:r>
                      <a:r>
                        <a:rPr lang="en-US" sz="1800" b="0" dirty="0">
                          <a:solidFill>
                            <a:srgbClr val="B23D12"/>
                          </a:solidFill>
                        </a:rPr>
                        <a:t>round tables,</a:t>
                      </a:r>
                    </a:p>
                    <a:p>
                      <a:r>
                        <a:rPr lang="en-US" sz="1800" b="0" dirty="0">
                          <a:solidFill>
                            <a:srgbClr val="B23D12"/>
                          </a:solidFill>
                        </a:rPr>
                        <a:t>Expert</a:t>
                      </a:r>
                      <a:r>
                        <a:rPr lang="sr-Latn-RS" sz="1800" b="0" baseline="0" dirty="0">
                          <a:solidFill>
                            <a:srgbClr val="B23D12"/>
                          </a:solidFill>
                        </a:rPr>
                        <a:t> </a:t>
                      </a:r>
                      <a:r>
                        <a:rPr lang="en-US" sz="1800" b="0" dirty="0">
                          <a:solidFill>
                            <a:srgbClr val="B23D12"/>
                          </a:solidFill>
                        </a:rPr>
                        <a:t>workshops,</a:t>
                      </a:r>
                      <a:r>
                        <a:rPr lang="sr-Latn-RS" sz="1800" b="0" baseline="0" dirty="0">
                          <a:solidFill>
                            <a:srgbClr val="B23D12"/>
                          </a:solidFill>
                        </a:rPr>
                        <a:t> </a:t>
                      </a:r>
                      <a:r>
                        <a:rPr lang="en-US" sz="1800" b="0" dirty="0">
                          <a:solidFill>
                            <a:srgbClr val="B23D12"/>
                          </a:solidFill>
                        </a:rPr>
                        <a:t>expert opinion</a:t>
                      </a:r>
                      <a:r>
                        <a:rPr lang="sr-Latn-RS" sz="1800" b="0" baseline="0" dirty="0">
                          <a:solidFill>
                            <a:srgbClr val="B23D12"/>
                          </a:solidFill>
                        </a:rPr>
                        <a:t> </a:t>
                      </a:r>
                      <a:r>
                        <a:rPr lang="en-US" sz="1800" b="0" dirty="0">
                          <a:solidFill>
                            <a:srgbClr val="B23D12"/>
                          </a:solidFill>
                        </a:rPr>
                        <a:t>surveys and</a:t>
                      </a:r>
                    </a:p>
                    <a:p>
                      <a:r>
                        <a:rPr lang="en-US" sz="1800" b="0" dirty="0">
                          <a:solidFill>
                            <a:srgbClr val="B23D12"/>
                          </a:solidFill>
                        </a:rPr>
                        <a:t>Delphi style</a:t>
                      </a:r>
                      <a:r>
                        <a:rPr lang="sr-Latn-RS" sz="1800" b="0" baseline="0" dirty="0">
                          <a:solidFill>
                            <a:srgbClr val="B23D12"/>
                          </a:solidFill>
                        </a:rPr>
                        <a:t> </a:t>
                      </a:r>
                      <a:r>
                        <a:rPr lang="en-US" sz="1800" b="0" dirty="0">
                          <a:solidFill>
                            <a:srgbClr val="B23D12"/>
                          </a:solidFill>
                        </a:rPr>
                        <a:t>methods</a:t>
                      </a:r>
                    </a:p>
                  </a:txBody>
                  <a:tcPr anchor="ctr"/>
                </a:tc>
                <a:tc>
                  <a:txBody>
                    <a:bodyPr/>
                    <a:lstStyle/>
                    <a:p>
                      <a:pPr marL="285750" indent="-285750">
                        <a:buFont typeface="Arial" panose="020B0604020202020204" pitchFamily="34" charset="0"/>
                        <a:buChar char="•"/>
                      </a:pPr>
                      <a:r>
                        <a:rPr lang="en-US" sz="1600" dirty="0">
                          <a:solidFill>
                            <a:schemeClr val="tx1"/>
                          </a:solidFill>
                        </a:rPr>
                        <a:t>Holistic</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Direct user involvement</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May be able to address problems in greater depth</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Useful mechanisms for exchanging views</a:t>
                      </a:r>
                      <a:endParaRPr lang="sr-Latn-RS" sz="1600" dirty="0">
                        <a:solidFill>
                          <a:schemeClr val="tx1"/>
                        </a:solidFill>
                      </a:endParaRPr>
                    </a:p>
                  </a:txBody>
                  <a:tcPr anchor="ctr"/>
                </a:tc>
                <a:tc>
                  <a:txBody>
                    <a:bodyPr/>
                    <a:lstStyle/>
                    <a:p>
                      <a:pPr marL="285750" indent="-285750">
                        <a:buFont typeface="Arial" panose="020B0604020202020204" pitchFamily="34" charset="0"/>
                        <a:buChar char="•"/>
                      </a:pPr>
                      <a:r>
                        <a:rPr lang="en-US" sz="1600" dirty="0">
                          <a:solidFill>
                            <a:schemeClr val="tx1"/>
                          </a:solidFill>
                        </a:rPr>
                        <a:t>May be non-systematic</a:t>
                      </a:r>
                    </a:p>
                    <a:p>
                      <a:pPr marL="285750" indent="-285750">
                        <a:buFont typeface="Arial" panose="020B0604020202020204" pitchFamily="34" charset="0"/>
                        <a:buChar char="•"/>
                      </a:pPr>
                      <a:r>
                        <a:rPr lang="en-US" sz="1600" dirty="0">
                          <a:solidFill>
                            <a:schemeClr val="tx1"/>
                          </a:solidFill>
                        </a:rPr>
                        <a:t>May be inconsistent</a:t>
                      </a:r>
                    </a:p>
                    <a:p>
                      <a:pPr marL="285750" indent="-285750">
                        <a:buFont typeface="Arial" panose="020B0604020202020204" pitchFamily="34" charset="0"/>
                        <a:buChar char="•"/>
                      </a:pPr>
                      <a:r>
                        <a:rPr lang="en-US" sz="1600" dirty="0">
                          <a:solidFill>
                            <a:schemeClr val="tx1"/>
                          </a:solidFill>
                        </a:rPr>
                        <a:t>May be subjective</a:t>
                      </a:r>
                    </a:p>
                    <a:p>
                      <a:pPr marL="285750" indent="-285750">
                        <a:buFont typeface="Arial" panose="020B0604020202020204" pitchFamily="34" charset="0"/>
                        <a:buChar char="•"/>
                      </a:pPr>
                      <a:r>
                        <a:rPr lang="en-US" sz="1600" dirty="0">
                          <a:solidFill>
                            <a:schemeClr val="tx1"/>
                          </a:solidFill>
                        </a:rPr>
                        <a:t>May be </a:t>
                      </a:r>
                      <a:r>
                        <a:rPr lang="en-US" sz="1600" dirty="0" err="1">
                          <a:solidFill>
                            <a:schemeClr val="tx1"/>
                          </a:solidFill>
                        </a:rPr>
                        <a:t>nonrepresentative</a:t>
                      </a:r>
                      <a:r>
                        <a:rPr lang="en-US" sz="1600" dirty="0">
                          <a:solidFill>
                            <a:schemeClr val="tx1"/>
                          </a:solidFill>
                        </a:rPr>
                        <a:t> and provide</a:t>
                      </a:r>
                    </a:p>
                    <a:p>
                      <a:pPr marL="285750" indent="-285750">
                        <a:buFont typeface="Arial" panose="020B0604020202020204" pitchFamily="34" charset="0"/>
                        <a:buChar char="•"/>
                      </a:pPr>
                      <a:r>
                        <a:rPr lang="en-US" sz="1600" dirty="0">
                          <a:solidFill>
                            <a:schemeClr val="tx1"/>
                          </a:solidFill>
                        </a:rPr>
                        <a:t>a partial view</a:t>
                      </a:r>
                    </a:p>
                    <a:p>
                      <a:pPr marL="285750" indent="-285750">
                        <a:buFont typeface="Arial" panose="020B0604020202020204" pitchFamily="34" charset="0"/>
                        <a:buChar char="•"/>
                      </a:pPr>
                      <a:r>
                        <a:rPr lang="en-US" sz="1600" dirty="0">
                          <a:solidFill>
                            <a:schemeClr val="tx1"/>
                          </a:solidFill>
                        </a:rPr>
                        <a:t>May be anecdotal, not</a:t>
                      </a:r>
                    </a:p>
                    <a:p>
                      <a:pPr marL="285750" indent="-285750">
                        <a:buFont typeface="Arial" panose="020B0604020202020204" pitchFamily="34" charset="0"/>
                        <a:buChar char="•"/>
                      </a:pPr>
                      <a:r>
                        <a:rPr lang="en-US" sz="1600" dirty="0">
                          <a:solidFill>
                            <a:schemeClr val="tx1"/>
                          </a:solidFill>
                        </a:rPr>
                        <a:t>grounded in reality</a:t>
                      </a:r>
                      <a:endParaRPr lang="sr-Latn-RS" sz="1600" dirty="0">
                        <a:solidFill>
                          <a:schemeClr val="tx1"/>
                        </a:solidFill>
                      </a:endParaRPr>
                    </a:p>
                  </a:txBody>
                  <a:tcPr anchor="ctr"/>
                </a:tc>
                <a:extLst>
                  <a:ext uri="{0D108BD9-81ED-4DB2-BD59-A6C34878D82A}">
                    <a16:rowId xmlns:a16="http://schemas.microsoft.com/office/drawing/2014/main" val="10002"/>
                  </a:ext>
                </a:extLst>
              </a:tr>
              <a:tr h="1737647">
                <a:tc>
                  <a:txBody>
                    <a:bodyPr/>
                    <a:lstStyle/>
                    <a:p>
                      <a:r>
                        <a:rPr lang="sr-Latn-RS" sz="1800" b="0" dirty="0" err="1">
                          <a:solidFill>
                            <a:srgbClr val="B23D12"/>
                          </a:solidFill>
                        </a:rPr>
                        <a:t>Foresights</a:t>
                      </a:r>
                      <a:r>
                        <a:rPr lang="sr-Latn-RS" sz="1800" b="0" dirty="0">
                          <a:solidFill>
                            <a:srgbClr val="B23D12"/>
                          </a:solidFill>
                        </a:rPr>
                        <a:t> </a:t>
                      </a:r>
                      <a:r>
                        <a:rPr lang="sr-Latn-RS" sz="1800" b="0" dirty="0" err="1">
                          <a:solidFill>
                            <a:srgbClr val="B23D12"/>
                          </a:solidFill>
                        </a:rPr>
                        <a:t>and</a:t>
                      </a:r>
                      <a:r>
                        <a:rPr lang="sr-Latn-RS" sz="1800" b="0" baseline="0" dirty="0">
                          <a:solidFill>
                            <a:srgbClr val="B23D12"/>
                          </a:solidFill>
                        </a:rPr>
                        <a:t> </a:t>
                      </a:r>
                      <a:r>
                        <a:rPr lang="sr-Latn-RS" sz="1800" b="0" dirty="0">
                          <a:solidFill>
                            <a:srgbClr val="B23D12"/>
                          </a:solidFill>
                        </a:rPr>
                        <a:t>scenario</a:t>
                      </a:r>
                    </a:p>
                    <a:p>
                      <a:r>
                        <a:rPr lang="sr-Latn-RS" sz="1800" b="0" dirty="0" err="1">
                          <a:solidFill>
                            <a:srgbClr val="B23D12"/>
                          </a:solidFill>
                        </a:rPr>
                        <a:t>development</a:t>
                      </a:r>
                      <a:endParaRPr lang="sr-Latn-RS" sz="1800" b="0" dirty="0">
                        <a:solidFill>
                          <a:srgbClr val="B23D12"/>
                        </a:solidFill>
                      </a:endParaRPr>
                    </a:p>
                  </a:txBody>
                  <a:tcPr anchor="ctr"/>
                </a:tc>
                <a:tc>
                  <a:txBody>
                    <a:bodyPr/>
                    <a:lstStyle/>
                    <a:p>
                      <a:pPr marL="285750" indent="-285750">
                        <a:buFont typeface="Arial" panose="020B0604020202020204" pitchFamily="34" charset="0"/>
                        <a:buChar char="•"/>
                      </a:pPr>
                      <a:r>
                        <a:rPr lang="en-US" sz="1600" dirty="0">
                          <a:solidFill>
                            <a:schemeClr val="tx1"/>
                          </a:solidFill>
                        </a:rPr>
                        <a:t>Holistic</a:t>
                      </a:r>
                    </a:p>
                    <a:p>
                      <a:pPr marL="285750" indent="-285750">
                        <a:buFont typeface="Arial" panose="020B0604020202020204" pitchFamily="34" charset="0"/>
                        <a:buChar char="•"/>
                      </a:pPr>
                      <a:r>
                        <a:rPr lang="en-US" sz="1600" dirty="0">
                          <a:solidFill>
                            <a:schemeClr val="tx1"/>
                          </a:solidFill>
                        </a:rPr>
                        <a:t>Direct user involvement</a:t>
                      </a:r>
                    </a:p>
                    <a:p>
                      <a:pPr marL="285750" indent="-285750">
                        <a:buFont typeface="Arial" panose="020B0604020202020204" pitchFamily="34" charset="0"/>
                        <a:buChar char="•"/>
                      </a:pPr>
                      <a:r>
                        <a:rPr lang="en-US" sz="1600" dirty="0">
                          <a:solidFill>
                            <a:schemeClr val="tx1"/>
                          </a:solidFill>
                        </a:rPr>
                        <a:t>May be able to address</a:t>
                      </a:r>
                    </a:p>
                    <a:p>
                      <a:pPr marL="285750" indent="-285750">
                        <a:buFont typeface="Arial" panose="020B0604020202020204" pitchFamily="34" charset="0"/>
                        <a:buChar char="•"/>
                      </a:pPr>
                      <a:r>
                        <a:rPr lang="en-US" sz="1600" dirty="0">
                          <a:solidFill>
                            <a:schemeClr val="tx1"/>
                          </a:solidFill>
                        </a:rPr>
                        <a:t>problems in greater depth</a:t>
                      </a:r>
                      <a:endParaRPr lang="sr-Latn-RS" sz="1600" dirty="0">
                        <a:solidFill>
                          <a:schemeClr val="tx1"/>
                        </a:solidFill>
                      </a:endParaRPr>
                    </a:p>
                    <a:p>
                      <a:pPr marL="285750" indent="-285750">
                        <a:buFont typeface="Arial" panose="020B0604020202020204" pitchFamily="34" charset="0"/>
                        <a:buChar char="•"/>
                      </a:pPr>
                      <a:r>
                        <a:rPr lang="en-US" sz="1600" dirty="0">
                          <a:solidFill>
                            <a:schemeClr val="tx1"/>
                          </a:solidFill>
                        </a:rPr>
                        <a:t>Useful mechanisms for</a:t>
                      </a:r>
                      <a:r>
                        <a:rPr lang="sr-Latn-RS" sz="1600" baseline="0" dirty="0">
                          <a:solidFill>
                            <a:schemeClr val="tx1"/>
                          </a:solidFill>
                        </a:rPr>
                        <a:t> </a:t>
                      </a:r>
                      <a:r>
                        <a:rPr lang="en-US" sz="1600" dirty="0">
                          <a:solidFill>
                            <a:schemeClr val="tx1"/>
                          </a:solidFill>
                        </a:rPr>
                        <a:t>exchanging views</a:t>
                      </a:r>
                    </a:p>
                    <a:p>
                      <a:pPr marL="285750" indent="-285750">
                        <a:buFont typeface="Arial" panose="020B0604020202020204" pitchFamily="34" charset="0"/>
                        <a:buChar char="•"/>
                      </a:pPr>
                      <a:r>
                        <a:rPr lang="en-US" sz="1600" dirty="0">
                          <a:solidFill>
                            <a:schemeClr val="tx1"/>
                          </a:solidFill>
                        </a:rPr>
                        <a:t>Takes into account</a:t>
                      </a:r>
                      <a:r>
                        <a:rPr lang="sr-Latn-RS" sz="1600" baseline="0" dirty="0">
                          <a:solidFill>
                            <a:schemeClr val="tx1"/>
                          </a:solidFill>
                        </a:rPr>
                        <a:t> </a:t>
                      </a:r>
                      <a:r>
                        <a:rPr lang="en-US" sz="1600" dirty="0">
                          <a:solidFill>
                            <a:schemeClr val="tx1"/>
                          </a:solidFill>
                        </a:rPr>
                        <a:t>uncertainties for the</a:t>
                      </a:r>
                      <a:r>
                        <a:rPr lang="sr-Latn-RS" sz="1600" baseline="0" dirty="0">
                          <a:solidFill>
                            <a:schemeClr val="tx1"/>
                          </a:solidFill>
                        </a:rPr>
                        <a:t> </a:t>
                      </a:r>
                      <a:r>
                        <a:rPr lang="en-US" sz="1600" dirty="0">
                          <a:solidFill>
                            <a:schemeClr val="tx1"/>
                          </a:solidFill>
                        </a:rPr>
                        <a:t>future</a:t>
                      </a:r>
                      <a:endParaRPr lang="sr-Latn-RS" sz="1600" dirty="0">
                        <a:solidFill>
                          <a:schemeClr val="tx1"/>
                        </a:solidFill>
                      </a:endParaRPr>
                    </a:p>
                  </a:txBody>
                  <a:tcPr anchor="ctr"/>
                </a:tc>
                <a:tc>
                  <a:txBody>
                    <a:bodyPr/>
                    <a:lstStyle/>
                    <a:p>
                      <a:pPr marL="285750" indent="-285750">
                        <a:buFont typeface="Arial" panose="020B0604020202020204" pitchFamily="34" charset="0"/>
                        <a:buChar char="•"/>
                      </a:pPr>
                      <a:r>
                        <a:rPr lang="en-US" sz="1600" dirty="0">
                          <a:solidFill>
                            <a:schemeClr val="tx1"/>
                          </a:solidFill>
                        </a:rPr>
                        <a:t>May be non-systematic</a:t>
                      </a:r>
                    </a:p>
                    <a:p>
                      <a:pPr marL="285750" indent="-285750">
                        <a:buFont typeface="Arial" panose="020B0604020202020204" pitchFamily="34" charset="0"/>
                        <a:buChar char="•"/>
                      </a:pPr>
                      <a:r>
                        <a:rPr lang="en-US" sz="1600" dirty="0">
                          <a:solidFill>
                            <a:schemeClr val="tx1"/>
                          </a:solidFill>
                        </a:rPr>
                        <a:t>May be inconsistent</a:t>
                      </a:r>
                    </a:p>
                    <a:p>
                      <a:pPr marL="285750" indent="-285750">
                        <a:buFont typeface="Arial" panose="020B0604020202020204" pitchFamily="34" charset="0"/>
                        <a:buChar char="•"/>
                      </a:pPr>
                      <a:r>
                        <a:rPr lang="en-US" sz="1600" dirty="0">
                          <a:solidFill>
                            <a:schemeClr val="tx1"/>
                          </a:solidFill>
                        </a:rPr>
                        <a:t>May be subjective</a:t>
                      </a:r>
                      <a:endParaRPr lang="sr-Latn-RS" sz="1600" dirty="0">
                        <a:solidFill>
                          <a:schemeClr val="tx1"/>
                        </a:solidFill>
                      </a:endParaRPr>
                    </a:p>
                  </a:txBody>
                  <a:tcPr anchor="ctr"/>
                </a:tc>
                <a:extLst>
                  <a:ext uri="{0D108BD9-81ED-4DB2-BD59-A6C34878D82A}">
                    <a16:rowId xmlns:a16="http://schemas.microsoft.com/office/drawing/2014/main" val="10003"/>
                  </a:ext>
                </a:extLst>
              </a:tr>
            </a:tbl>
          </a:graphicData>
        </a:graphic>
      </p:graphicFrame>
      <p:sp>
        <p:nvSpPr>
          <p:cNvPr id="3" name="TextBox 2"/>
          <p:cNvSpPr txBox="1"/>
          <p:nvPr/>
        </p:nvSpPr>
        <p:spPr>
          <a:xfrm>
            <a:off x="733926" y="6396335"/>
            <a:ext cx="12440653" cy="553998"/>
          </a:xfrm>
          <a:prstGeom prst="rect">
            <a:avLst/>
          </a:prstGeom>
          <a:noFill/>
        </p:spPr>
        <p:txBody>
          <a:bodyPr wrap="square" rtlCol="0">
            <a:spAutoFit/>
          </a:bodyPr>
          <a:lstStyle/>
          <a:p>
            <a:r>
              <a:rPr lang="sr-Latn-RS" sz="1200" dirty="0" err="1"/>
              <a:t>Source</a:t>
            </a:r>
            <a:r>
              <a:rPr lang="sr-Latn-RS" sz="1200" dirty="0"/>
              <a:t>: https://www.ilo.org/wcmsp5/groups/public/---dgreports/---inst/documents/publication/wcms_646143.pdf</a:t>
            </a:r>
          </a:p>
          <a:p>
            <a:endParaRPr lang="en-US" dirty="0"/>
          </a:p>
        </p:txBody>
      </p:sp>
    </p:spTree>
    <p:extLst>
      <p:ext uri="{BB962C8B-B14F-4D97-AF65-F5344CB8AC3E}">
        <p14:creationId xmlns:p14="http://schemas.microsoft.com/office/powerpoint/2010/main" val="97869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305" y="3288961"/>
            <a:ext cx="10515600" cy="781685"/>
          </a:xfrm>
        </p:spPr>
        <p:txBody>
          <a:bodyPr>
            <a:normAutofit fontScale="90000"/>
          </a:bodyPr>
          <a:lstStyle/>
          <a:p>
            <a:r>
              <a:rPr lang="en-US" dirty="0">
                <a:solidFill>
                  <a:srgbClr val="FF7F2A"/>
                </a:solidFill>
              </a:rPr>
              <a:t>How </a:t>
            </a:r>
            <a:r>
              <a:rPr lang="sr-Latn-RS" dirty="0">
                <a:solidFill>
                  <a:srgbClr val="FF7F2A"/>
                </a:solidFill>
              </a:rPr>
              <a:t>to </a:t>
            </a:r>
            <a:r>
              <a:rPr lang="en-US" dirty="0">
                <a:solidFill>
                  <a:srgbClr val="FF7F2A"/>
                </a:solidFill>
              </a:rPr>
              <a:t>assess quality of sources of information </a:t>
            </a:r>
            <a:r>
              <a:rPr lang="sr-Latn-RS" dirty="0">
                <a:solidFill>
                  <a:srgbClr val="FF7F2A"/>
                </a:solidFill>
              </a:rPr>
              <a:t>on </a:t>
            </a:r>
            <a:r>
              <a:rPr lang="en-US" dirty="0">
                <a:solidFill>
                  <a:srgbClr val="FF7F2A"/>
                </a:solidFill>
              </a:rPr>
              <a:t>the changes </a:t>
            </a:r>
            <a:r>
              <a:rPr lang="sr-Latn-RS" dirty="0">
                <a:solidFill>
                  <a:srgbClr val="FF7F2A"/>
                </a:solidFill>
              </a:rPr>
              <a:t>in </a:t>
            </a:r>
            <a:r>
              <a:rPr lang="en-US" dirty="0">
                <a:solidFill>
                  <a:srgbClr val="FF7F2A"/>
                </a:solidFill>
              </a:rPr>
              <a:t>the world of work?</a:t>
            </a:r>
            <a:r>
              <a:rPr lang="en-US" dirty="0"/>
              <a:t/>
            </a:r>
            <a:br>
              <a:rPr lang="en-US" dirty="0"/>
            </a:br>
            <a:endParaRPr lang="en-US" dirty="0"/>
          </a:p>
        </p:txBody>
      </p:sp>
      <p:pic>
        <p:nvPicPr>
          <p:cNvPr id="9" name="Picture 8"/>
          <p:cNvPicPr>
            <a:picLocks noChangeAspect="1"/>
          </p:cNvPicPr>
          <p:nvPr/>
        </p:nvPicPr>
        <p:blipFill>
          <a:blip r:embed="rId3"/>
          <a:stretch>
            <a:fillRect/>
          </a:stretch>
        </p:blipFill>
        <p:spPr>
          <a:xfrm>
            <a:off x="411710" y="4272960"/>
            <a:ext cx="5617509" cy="739448"/>
          </a:xfrm>
          <a:prstGeom prst="rect">
            <a:avLst/>
          </a:prstGeom>
        </p:spPr>
      </p:pic>
      <p:pic>
        <p:nvPicPr>
          <p:cNvPr id="10" name="Picture 9"/>
          <p:cNvPicPr>
            <a:picLocks noChangeAspect="1"/>
          </p:cNvPicPr>
          <p:nvPr/>
        </p:nvPicPr>
        <p:blipFill>
          <a:blip r:embed="rId4"/>
          <a:stretch>
            <a:fillRect/>
          </a:stretch>
        </p:blipFill>
        <p:spPr>
          <a:xfrm>
            <a:off x="5694033" y="3449631"/>
            <a:ext cx="6080872" cy="823329"/>
          </a:xfrm>
          <a:prstGeom prst="rect">
            <a:avLst/>
          </a:prstGeom>
        </p:spPr>
      </p:pic>
      <p:pic>
        <p:nvPicPr>
          <p:cNvPr id="11" name="Picture 10"/>
          <p:cNvPicPr>
            <a:picLocks noChangeAspect="1"/>
          </p:cNvPicPr>
          <p:nvPr/>
        </p:nvPicPr>
        <p:blipFill>
          <a:blip r:embed="rId5"/>
          <a:stretch>
            <a:fillRect/>
          </a:stretch>
        </p:blipFill>
        <p:spPr>
          <a:xfrm>
            <a:off x="838932" y="343053"/>
            <a:ext cx="5814531" cy="1148933"/>
          </a:xfrm>
          <a:prstGeom prst="rect">
            <a:avLst/>
          </a:prstGeom>
        </p:spPr>
      </p:pic>
      <p:sp>
        <p:nvSpPr>
          <p:cNvPr id="12"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24825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26180" y="1710738"/>
            <a:ext cx="6476169" cy="2158199"/>
          </a:xfrm>
        </p:spPr>
        <p:txBody>
          <a:bodyPr>
            <a:normAutofit fontScale="90000"/>
          </a:bodyPr>
          <a:lstStyle/>
          <a:p>
            <a:r>
              <a:rPr lang="sr-Latn-RS" sz="2400" dirty="0"/>
              <a:t>- D</a:t>
            </a:r>
            <a:r>
              <a:rPr lang="en-US" sz="2400" dirty="0" err="1"/>
              <a:t>imensions</a:t>
            </a:r>
            <a:r>
              <a:rPr lang="en-US" sz="2400" dirty="0"/>
              <a:t> of impact of </a:t>
            </a:r>
            <a:r>
              <a:rPr lang="sr-Latn-RS" sz="2400" dirty="0" err="1"/>
              <a:t>different</a:t>
            </a:r>
            <a:r>
              <a:rPr lang="sr-Latn-RS" sz="2400" dirty="0"/>
              <a:t> </a:t>
            </a:r>
            <a:r>
              <a:rPr lang="en-US" sz="2400" dirty="0"/>
              <a:t>trends to world</a:t>
            </a:r>
            <a:r>
              <a:rPr lang="sr-Latn-RS" sz="2400" dirty="0"/>
              <a:t> </a:t>
            </a:r>
            <a:r>
              <a:rPr lang="en-US" sz="2400" dirty="0"/>
              <a:t>of work</a:t>
            </a:r>
            <a:r>
              <a:rPr lang="sr-Latn-RS" sz="2400" dirty="0"/>
              <a:t/>
            </a:r>
            <a:br>
              <a:rPr lang="sr-Latn-RS" sz="2400" dirty="0"/>
            </a:br>
            <a:r>
              <a:rPr lang="sr-Latn-RS" sz="2400" dirty="0"/>
              <a:t/>
            </a:r>
            <a:br>
              <a:rPr lang="sr-Latn-RS" sz="2400" dirty="0"/>
            </a:br>
            <a:r>
              <a:rPr lang="sr-Latn-RS" sz="2400" dirty="0"/>
              <a:t>- </a:t>
            </a:r>
            <a:r>
              <a:rPr lang="en-US" sz="2400" dirty="0"/>
              <a:t>Overview of some of the trends that impact the world of work and their possible implications to number of jobs and job quality</a:t>
            </a:r>
            <a:r>
              <a:rPr lang="sr-Latn-RS" dirty="0"/>
              <a:t/>
            </a: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itle 3">
            <a:extLst>
              <a:ext uri="{FF2B5EF4-FFF2-40B4-BE49-F238E27FC236}">
                <a16:creationId xmlns:a16="http://schemas.microsoft.com/office/drawing/2014/main" id="{B0AE554C-D68A-4657-B321-E64A4E2DEAEB}"/>
              </a:ext>
            </a:extLst>
          </p:cNvPr>
          <p:cNvSpPr txBox="1">
            <a:spLocks/>
          </p:cNvSpPr>
          <p:nvPr/>
        </p:nvSpPr>
        <p:spPr>
          <a:xfrm>
            <a:off x="739083" y="1256145"/>
            <a:ext cx="3934517" cy="187567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What we talked about</a:t>
            </a:r>
            <a:r>
              <a:rPr lang="sr-Latn-RS" dirty="0"/>
              <a:t> in </a:t>
            </a:r>
            <a:r>
              <a:rPr lang="sr-Latn-RS" dirty="0" err="1"/>
              <a:t>Learning</a:t>
            </a:r>
            <a:r>
              <a:rPr lang="sr-Latn-RS" dirty="0"/>
              <a:t> </a:t>
            </a:r>
            <a:r>
              <a:rPr lang="en-US" dirty="0"/>
              <a:t>Session</a:t>
            </a:r>
            <a:r>
              <a:rPr lang="sr-Latn-RS" dirty="0"/>
              <a:t> 1</a:t>
            </a:r>
            <a:endParaRPr lang="en-US" dirty="0"/>
          </a:p>
        </p:txBody>
      </p:sp>
      <p:cxnSp>
        <p:nvCxnSpPr>
          <p:cNvPr id="6" name="Straight Connector 5"/>
          <p:cNvCxnSpPr/>
          <p:nvPr/>
        </p:nvCxnSpPr>
        <p:spPr>
          <a:xfrm>
            <a:off x="4793673" y="1071418"/>
            <a:ext cx="18472" cy="2918691"/>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7" name="Content Placeholder 3">
            <a:extLst>
              <a:ext uri="{FF2B5EF4-FFF2-40B4-BE49-F238E27FC236}">
                <a16:creationId xmlns:a16="http://schemas.microsoft.com/office/drawing/2014/main" id="{67BF7D0F-1CEF-47E9-A630-A44258E491B7}"/>
              </a:ext>
            </a:extLst>
          </p:cNvPr>
          <p:cNvGraphicFramePr>
            <a:graphicFrameLocks/>
          </p:cNvGraphicFramePr>
          <p:nvPr>
            <p:extLst>
              <p:ext uri="{D42A27DB-BD31-4B8C-83A1-F6EECF244321}">
                <p14:modId xmlns:p14="http://schemas.microsoft.com/office/powerpoint/2010/main" val="3176340690"/>
              </p:ext>
            </p:extLst>
          </p:nvPr>
        </p:nvGraphicFramePr>
        <p:xfrm>
          <a:off x="1085079" y="4541816"/>
          <a:ext cx="10050581" cy="841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56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68" y="4913141"/>
            <a:ext cx="10515600" cy="594360"/>
          </a:xfrm>
        </p:spPr>
        <p:txBody>
          <a:bodyPr>
            <a:normAutofit fontScale="70000" lnSpcReduction="20000"/>
          </a:bodyPr>
          <a:lstStyle/>
          <a:p>
            <a:pPr marL="0" indent="0">
              <a:buNone/>
            </a:pPr>
            <a:r>
              <a:rPr lang="en-US" b="0" dirty="0">
                <a:solidFill>
                  <a:schemeClr val="tx1"/>
                </a:solidFill>
                <a:hlinkClick r:id="rId3"/>
              </a:rPr>
              <a:t>USU Libraries</a:t>
            </a:r>
            <a:r>
              <a:rPr lang="sr-Latn-RS" b="0" dirty="0">
                <a:solidFill>
                  <a:schemeClr val="tx1"/>
                </a:solidFill>
              </a:rPr>
              <a:t>, </a:t>
            </a:r>
            <a:r>
              <a:rPr lang="en-US" b="0" dirty="0">
                <a:solidFill>
                  <a:schemeClr val="tx1"/>
                </a:solidFill>
              </a:rPr>
              <a:t>Source evaluation</a:t>
            </a:r>
          </a:p>
          <a:p>
            <a:pPr marL="0" indent="0">
              <a:buNone/>
            </a:pPr>
            <a:r>
              <a:rPr lang="en-US" dirty="0"/>
              <a:t>https://www.youtube.com/watch?v=Tscm0fcb9CM</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6" name="Picture 5"/>
          <p:cNvPicPr>
            <a:picLocks noChangeAspect="1"/>
          </p:cNvPicPr>
          <p:nvPr/>
        </p:nvPicPr>
        <p:blipFill>
          <a:blip r:embed="rId4"/>
          <a:stretch>
            <a:fillRect/>
          </a:stretch>
        </p:blipFill>
        <p:spPr>
          <a:xfrm>
            <a:off x="2252663" y="938462"/>
            <a:ext cx="6663358" cy="3720515"/>
          </a:xfrm>
          <a:prstGeom prst="rect">
            <a:avLst/>
          </a:prstGeom>
        </p:spPr>
      </p:pic>
    </p:spTree>
    <p:extLst>
      <p:ext uri="{BB962C8B-B14F-4D97-AF65-F5344CB8AC3E}">
        <p14:creationId xmlns:p14="http://schemas.microsoft.com/office/powerpoint/2010/main" val="414563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97401"/>
            <a:ext cx="10515600" cy="781685"/>
          </a:xfrm>
        </p:spPr>
        <p:txBody>
          <a:bodyPr>
            <a:noAutofit/>
          </a:bodyPr>
          <a:lstStyle/>
          <a:p>
            <a:r>
              <a:rPr lang="en-US" sz="2800" dirty="0"/>
              <a:t>When </a:t>
            </a:r>
            <a:r>
              <a:rPr lang="en-US" sz="2800" dirty="0">
                <a:solidFill>
                  <a:srgbClr val="FF7F2A"/>
                </a:solidFill>
              </a:rPr>
              <a:t>evaluating sources </a:t>
            </a:r>
            <a:r>
              <a:rPr lang="en-US" sz="2800" dirty="0"/>
              <a:t>on changes in the world of work</a:t>
            </a:r>
            <a:r>
              <a:rPr lang="sr-Latn-RS" sz="2800" dirty="0"/>
              <a:t> </a:t>
            </a:r>
            <a:r>
              <a:rPr lang="en-US" sz="2800" dirty="0"/>
              <a:t>take into account</a:t>
            </a:r>
            <a:r>
              <a:rPr lang="sr-Latn-RS" sz="2800" dirty="0"/>
              <a:t>…</a:t>
            </a:r>
            <a:endParaRPr lang="en-US" sz="2800" dirty="0"/>
          </a:p>
        </p:txBody>
      </p:sp>
      <p:grpSp>
        <p:nvGrpSpPr>
          <p:cNvPr id="5" name="Google Shape;115;p3"/>
          <p:cNvGrpSpPr/>
          <p:nvPr/>
        </p:nvGrpSpPr>
        <p:grpSpPr>
          <a:xfrm>
            <a:off x="1286807" y="872590"/>
            <a:ext cx="9305546" cy="2924604"/>
            <a:chOff x="-3" y="9492"/>
            <a:chExt cx="11261703" cy="2624846"/>
          </a:xfrm>
        </p:grpSpPr>
        <p:sp>
          <p:nvSpPr>
            <p:cNvPr id="6" name="Google Shape;116;p3"/>
            <p:cNvSpPr/>
            <p:nvPr/>
          </p:nvSpPr>
          <p:spPr>
            <a:xfrm>
              <a:off x="0" y="239491"/>
              <a:ext cx="11261700" cy="439934"/>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17;p3"/>
            <p:cNvSpPr txBox="1"/>
            <p:nvPr/>
          </p:nvSpPr>
          <p:spPr>
            <a:xfrm>
              <a:off x="0" y="239491"/>
              <a:ext cx="11261700" cy="4399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n-US" sz="2000" dirty="0"/>
                <a:t>Why did the author make this information available?</a:t>
              </a:r>
              <a:endParaRPr dirty="0"/>
            </a:p>
          </p:txBody>
        </p:sp>
        <p:sp>
          <p:nvSpPr>
            <p:cNvPr id="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19;p3"/>
            <p:cNvSpPr txBox="1"/>
            <p:nvPr/>
          </p:nvSpPr>
          <p:spPr>
            <a:xfrm>
              <a:off x="432037" y="25573"/>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400" dirty="0">
                  <a:solidFill>
                    <a:schemeClr val="lt1"/>
                  </a:solidFill>
                  <a:latin typeface="Calibri"/>
                  <a:ea typeface="Calibri"/>
                  <a:cs typeface="Calibri"/>
                </a:rPr>
                <a:t>Rationale</a:t>
              </a:r>
              <a:endParaRPr lang="en-US" sz="2400" dirty="0">
                <a:solidFill>
                  <a:schemeClr val="lt1"/>
                </a:solidFill>
                <a:latin typeface="Calibri"/>
                <a:ea typeface="Calibri"/>
                <a:cs typeface="Calibri"/>
                <a:sym typeface="Calibri"/>
              </a:endParaRPr>
            </a:p>
          </p:txBody>
        </p:sp>
        <p:sp>
          <p:nvSpPr>
            <p:cNvPr id="10" name="Google Shape;120;p3"/>
            <p:cNvSpPr/>
            <p:nvPr/>
          </p:nvSpPr>
          <p:spPr>
            <a:xfrm>
              <a:off x="0" y="866271"/>
              <a:ext cx="11261700" cy="630736"/>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21;p3"/>
            <p:cNvSpPr txBox="1"/>
            <p:nvPr/>
          </p:nvSpPr>
          <p:spPr>
            <a:xfrm>
              <a:off x="-3" y="998008"/>
              <a:ext cx="11261700" cy="400919"/>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n-US" sz="2000" dirty="0"/>
                <a:t>What are the author's credentials</a:t>
              </a:r>
              <a:r>
                <a:rPr lang="sr-Latn-RS" sz="2000" dirty="0"/>
                <a:t>?</a:t>
              </a:r>
              <a:endParaRPr dirty="0"/>
            </a:p>
          </p:txBody>
        </p:sp>
        <p:sp>
          <p:nvSpPr>
            <p:cNvPr id="12" name="Google Shape;122;p3"/>
            <p:cNvSpPr/>
            <p:nvPr/>
          </p:nvSpPr>
          <p:spPr>
            <a:xfrm>
              <a:off x="563086" y="725634"/>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23;p3"/>
            <p:cNvSpPr txBox="1"/>
            <p:nvPr/>
          </p:nvSpPr>
          <p:spPr>
            <a:xfrm>
              <a:off x="432039" y="732390"/>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A</a:t>
              </a:r>
              <a:r>
                <a:rPr lang="sr-Latn-RS" sz="2400" b="0" i="0" u="none" strike="noStrike" cap="none" dirty="0" err="1">
                  <a:solidFill>
                    <a:schemeClr val="lt1"/>
                  </a:solidFill>
                  <a:latin typeface="Calibri"/>
                  <a:ea typeface="Calibri"/>
                  <a:cs typeface="Calibri"/>
                  <a:sym typeface="Calibri"/>
                </a:rPr>
                <a:t>uthority</a:t>
              </a:r>
              <a:endParaRPr sz="2400" b="0" i="0" u="none" strike="noStrike" cap="none" dirty="0">
                <a:solidFill>
                  <a:schemeClr val="lt1"/>
                </a:solidFill>
                <a:latin typeface="Calibri"/>
                <a:ea typeface="Calibri"/>
                <a:cs typeface="Calibri"/>
                <a:sym typeface="Calibri"/>
              </a:endParaRPr>
            </a:p>
          </p:txBody>
        </p:sp>
        <p:sp>
          <p:nvSpPr>
            <p:cNvPr id="14" name="Google Shape;124;p3"/>
            <p:cNvSpPr/>
            <p:nvPr/>
          </p:nvSpPr>
          <p:spPr>
            <a:xfrm>
              <a:off x="-3" y="1630325"/>
              <a:ext cx="11261701"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25;p3"/>
            <p:cNvSpPr txBox="1"/>
            <p:nvPr/>
          </p:nvSpPr>
          <p:spPr>
            <a:xfrm>
              <a:off x="-3" y="1802738"/>
              <a:ext cx="11261701" cy="831600"/>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Arial"/>
                <a:buChar char="•"/>
              </a:pPr>
              <a:r>
                <a:rPr lang="en-US" sz="2000" dirty="0"/>
                <a:t>When was the information published or last updated? Have newer articles been published on your topic?</a:t>
              </a:r>
              <a:endParaRPr sz="2000" dirty="0"/>
            </a:p>
          </p:txBody>
        </p:sp>
        <p:sp>
          <p:nvSpPr>
            <p:cNvPr id="16" name="Google Shape;126;p3"/>
            <p:cNvSpPr/>
            <p:nvPr/>
          </p:nvSpPr>
          <p:spPr>
            <a:xfrm>
              <a:off x="547735" y="151358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27;p3"/>
            <p:cNvSpPr txBox="1"/>
            <p:nvPr/>
          </p:nvSpPr>
          <p:spPr>
            <a:xfrm>
              <a:off x="432037" y="1541512"/>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sr-Latn-RS" sz="2400" dirty="0">
                  <a:solidFill>
                    <a:schemeClr val="lt1"/>
                  </a:solidFill>
                  <a:latin typeface="Calibri"/>
                  <a:ea typeface="Calibri"/>
                  <a:cs typeface="Calibri"/>
                  <a:sym typeface="Calibri"/>
                </a:rPr>
                <a:t>Date</a:t>
              </a:r>
              <a:endParaRPr sz="2700" b="0" i="0" u="none" strike="noStrike" cap="none" dirty="0">
                <a:solidFill>
                  <a:schemeClr val="lt1"/>
                </a:solidFill>
                <a:latin typeface="Calibri"/>
                <a:ea typeface="Calibri"/>
                <a:cs typeface="Calibri"/>
                <a:sym typeface="Calibri"/>
              </a:endParaRPr>
            </a:p>
          </p:txBody>
        </p:sp>
      </p:grpSp>
      <p:grpSp>
        <p:nvGrpSpPr>
          <p:cNvPr id="20" name="Google Shape;115;p3"/>
          <p:cNvGrpSpPr/>
          <p:nvPr/>
        </p:nvGrpSpPr>
        <p:grpSpPr>
          <a:xfrm>
            <a:off x="1130765" y="3536887"/>
            <a:ext cx="9461586" cy="2393668"/>
            <a:chOff x="-188845" y="9492"/>
            <a:chExt cx="11450547" cy="1820273"/>
          </a:xfrm>
        </p:grpSpPr>
        <p:sp>
          <p:nvSpPr>
            <p:cNvPr id="21" name="Google Shape;116;p3"/>
            <p:cNvSpPr/>
            <p:nvPr/>
          </p:nvSpPr>
          <p:spPr>
            <a:xfrm>
              <a:off x="-1" y="239491"/>
              <a:ext cx="11261703" cy="754015"/>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17;p3"/>
            <p:cNvSpPr txBox="1"/>
            <p:nvPr/>
          </p:nvSpPr>
          <p:spPr>
            <a:xfrm>
              <a:off x="-188845" y="57286"/>
              <a:ext cx="11261700" cy="83174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lnSpc>
                  <a:spcPct val="90000"/>
                </a:lnSpc>
                <a:buClr>
                  <a:srgbClr val="FF7F2A"/>
                </a:buClr>
                <a:buSzPts val="2000"/>
              </a:pPr>
              <a:endParaRPr lang="sr-Latn-RS" sz="2000" dirty="0"/>
            </a:p>
            <a:p>
              <a:pPr marL="342900" lvl="1" indent="-342900">
                <a:lnSpc>
                  <a:spcPct val="90000"/>
                </a:lnSpc>
                <a:buClr>
                  <a:srgbClr val="FF7F2A"/>
                </a:buClr>
                <a:buSzPts val="2000"/>
                <a:buFont typeface="Arial" panose="020B0604020202020204" pitchFamily="34" charset="0"/>
                <a:buChar char="•"/>
              </a:pPr>
              <a:r>
                <a:rPr lang="en-US" sz="2000" dirty="0"/>
                <a:t>Do the citations and references support the author's claim? Is</a:t>
              </a:r>
              <a:r>
                <a:rPr lang="sr-Latn-RS" sz="2000" dirty="0"/>
                <a:t> </a:t>
              </a:r>
              <a:r>
                <a:rPr lang="en-US" sz="2000" dirty="0"/>
                <a:t>there general agreement among subject experts? Does the method seem appropriate and well-executed?</a:t>
              </a:r>
              <a:endParaRPr dirty="0"/>
            </a:p>
          </p:txBody>
        </p:sp>
        <p:sp>
          <p:nvSpPr>
            <p:cNvPr id="23"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19;p3"/>
            <p:cNvSpPr txBox="1"/>
            <p:nvPr/>
          </p:nvSpPr>
          <p:spPr>
            <a:xfrm>
              <a:off x="475770" y="39184"/>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400" dirty="0">
                  <a:solidFill>
                    <a:schemeClr val="lt1"/>
                  </a:solidFill>
                  <a:latin typeface="Calibri"/>
                  <a:ea typeface="Calibri"/>
                  <a:cs typeface="Calibri"/>
                </a:rPr>
                <a:t>Accuracy</a:t>
              </a:r>
              <a:endParaRPr lang="en-US" sz="2400" dirty="0">
                <a:solidFill>
                  <a:schemeClr val="lt1"/>
                </a:solidFill>
                <a:latin typeface="Calibri"/>
                <a:ea typeface="Calibri"/>
                <a:cs typeface="Calibri"/>
                <a:sym typeface="Calibri"/>
              </a:endParaRPr>
            </a:p>
          </p:txBody>
        </p:sp>
        <p:sp>
          <p:nvSpPr>
            <p:cNvPr id="25" name="Google Shape;120;p3"/>
            <p:cNvSpPr/>
            <p:nvPr/>
          </p:nvSpPr>
          <p:spPr>
            <a:xfrm>
              <a:off x="-1" y="1102599"/>
              <a:ext cx="11261700" cy="637769"/>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21;p3"/>
            <p:cNvSpPr txBox="1"/>
            <p:nvPr/>
          </p:nvSpPr>
          <p:spPr>
            <a:xfrm>
              <a:off x="-188845" y="1237331"/>
              <a:ext cx="11261700" cy="5924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n-US" sz="2000" dirty="0"/>
                <a:t>Does the source add something new to your knowledge of the topic?</a:t>
              </a:r>
              <a:endParaRPr sz="2000" dirty="0"/>
            </a:p>
          </p:txBody>
        </p:sp>
        <p:sp>
          <p:nvSpPr>
            <p:cNvPr id="27" name="Google Shape;122;p3"/>
            <p:cNvSpPr/>
            <p:nvPr/>
          </p:nvSpPr>
          <p:spPr>
            <a:xfrm>
              <a:off x="578637" y="979418"/>
              <a:ext cx="8172551"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23;p3"/>
            <p:cNvSpPr txBox="1"/>
            <p:nvPr/>
          </p:nvSpPr>
          <p:spPr>
            <a:xfrm>
              <a:off x="593987" y="1000991"/>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Relevance</a:t>
              </a:r>
            </a:p>
          </p:txBody>
        </p:sp>
      </p:grpSp>
      <p:sp>
        <p:nvSpPr>
          <p:cNvPr id="33" name="Google Shape;90;gcf7ead7544_0_9"/>
          <p:cNvSpPr txBox="1">
            <a:spLocks/>
          </p:cNvSpPr>
          <p:nvPr/>
        </p:nvSpPr>
        <p:spPr>
          <a:xfrm>
            <a:off x="2082362" y="6000936"/>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connect-erasmus.eu</a:t>
            </a:r>
            <a:endParaRPr lang="en-GB" dirty="0"/>
          </a:p>
        </p:txBody>
      </p:sp>
    </p:spTree>
    <p:extLst>
      <p:ext uri="{BB962C8B-B14F-4D97-AF65-F5344CB8AC3E}">
        <p14:creationId xmlns:p14="http://schemas.microsoft.com/office/powerpoint/2010/main" val="355813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16" y="1816306"/>
            <a:ext cx="10515600" cy="781685"/>
          </a:xfrm>
        </p:spPr>
        <p:txBody>
          <a:bodyPr>
            <a:normAutofit fontScale="90000"/>
          </a:bodyPr>
          <a:lstStyle/>
          <a:p>
            <a:r>
              <a:rPr lang="en-US" dirty="0"/>
              <a:t/>
            </a:r>
            <a:br>
              <a:rPr lang="en-US" dirty="0"/>
            </a:b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Content Placeholder 5"/>
          <p:cNvSpPr>
            <a:spLocks noGrp="1"/>
          </p:cNvSpPr>
          <p:nvPr>
            <p:ph idx="1"/>
          </p:nvPr>
        </p:nvSpPr>
        <p:spPr>
          <a:xfrm>
            <a:off x="1433202" y="2320082"/>
            <a:ext cx="8678779" cy="389823"/>
          </a:xfrm>
        </p:spPr>
        <p:txBody>
          <a:bodyPr>
            <a:normAutofit lnSpcReduction="10000"/>
          </a:bodyPr>
          <a:lstStyle/>
          <a:p>
            <a:pPr marL="0" indent="0">
              <a:buNone/>
            </a:pPr>
            <a:r>
              <a:rPr lang="en-US" b="0" dirty="0"/>
              <a:t>Often cited finding</a:t>
            </a:r>
          </a:p>
        </p:txBody>
      </p:sp>
      <p:pic>
        <p:nvPicPr>
          <p:cNvPr id="7" name="Picture 6"/>
          <p:cNvPicPr>
            <a:picLocks noChangeAspect="1"/>
          </p:cNvPicPr>
          <p:nvPr/>
        </p:nvPicPr>
        <p:blipFill>
          <a:blip r:embed="rId2"/>
          <a:stretch>
            <a:fillRect/>
          </a:stretch>
        </p:blipFill>
        <p:spPr>
          <a:xfrm>
            <a:off x="1433202" y="3069536"/>
            <a:ext cx="8267700" cy="1885950"/>
          </a:xfrm>
          <a:prstGeom prst="rect">
            <a:avLst/>
          </a:prstGeom>
        </p:spPr>
      </p:pic>
      <p:sp>
        <p:nvSpPr>
          <p:cNvPr id="9" name="Rectangle 8"/>
          <p:cNvSpPr/>
          <p:nvPr/>
        </p:nvSpPr>
        <p:spPr>
          <a:xfrm>
            <a:off x="1433202" y="670982"/>
            <a:ext cx="8858128" cy="1040238"/>
          </a:xfrm>
          <a:prstGeom prst="rect">
            <a:avLst/>
          </a:prstGeom>
          <a:solidFill>
            <a:srgbClr val="EA96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i="1" dirty="0">
                <a:solidFill>
                  <a:schemeClr val="bg1"/>
                </a:solidFill>
              </a:rPr>
              <a:t>47% of all persons employed in the US are currently working in jobs that could be performed by computers and algorithms within the next 10 to 20 years</a:t>
            </a:r>
            <a:endParaRPr lang="en-US" dirty="0"/>
          </a:p>
        </p:txBody>
      </p:sp>
    </p:spTree>
    <p:extLst>
      <p:ext uri="{BB962C8B-B14F-4D97-AF65-F5344CB8AC3E}">
        <p14:creationId xmlns:p14="http://schemas.microsoft.com/office/powerpoint/2010/main" val="260337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550574"/>
            <a:ext cx="10515600" cy="781685"/>
          </a:xfrm>
        </p:spPr>
        <p:txBody>
          <a:bodyPr>
            <a:normAutofit/>
          </a:bodyPr>
          <a:lstStyle/>
          <a:p>
            <a:r>
              <a:rPr lang="en-US" dirty="0"/>
              <a:t>If</a:t>
            </a:r>
            <a:r>
              <a:rPr lang="sr-Latn-RS" dirty="0"/>
              <a:t> </a:t>
            </a:r>
            <a:r>
              <a:rPr lang="en-US" dirty="0"/>
              <a:t>we </a:t>
            </a:r>
            <a:r>
              <a:rPr lang="en-US" dirty="0" err="1"/>
              <a:t>evaluat</a:t>
            </a:r>
            <a:r>
              <a:rPr lang="sr-Latn-RS" dirty="0" err="1"/>
              <a:t>ed</a:t>
            </a:r>
            <a:r>
              <a:rPr lang="sr-Latn-RS" dirty="0"/>
              <a:t> </a:t>
            </a:r>
            <a:r>
              <a:rPr lang="en-US" dirty="0"/>
              <a:t>this</a:t>
            </a:r>
            <a:r>
              <a:rPr lang="sr-Latn-RS" dirty="0"/>
              <a:t> </a:t>
            </a:r>
            <a:r>
              <a:rPr lang="en-US" dirty="0"/>
              <a:t>source</a:t>
            </a:r>
            <a:r>
              <a:rPr lang="sr-Latn-RS" dirty="0"/>
              <a:t>…</a:t>
            </a:r>
            <a:endParaRPr lang="en-US" dirty="0"/>
          </a:p>
        </p:txBody>
      </p:sp>
      <p:sp>
        <p:nvSpPr>
          <p:cNvPr id="3" name="Content Placeholder 2"/>
          <p:cNvSpPr>
            <a:spLocks noGrp="1"/>
          </p:cNvSpPr>
          <p:nvPr>
            <p:ph idx="1"/>
          </p:nvPr>
        </p:nvSpPr>
        <p:spPr>
          <a:xfrm>
            <a:off x="838200" y="1892030"/>
            <a:ext cx="6489032" cy="3462024"/>
          </a:xfrm>
        </p:spPr>
        <p:txBody>
          <a:bodyPr>
            <a:normAutofit lnSpcReduction="10000"/>
          </a:bodyPr>
          <a:lstStyle/>
          <a:p>
            <a:r>
              <a:rPr lang="en-US" dirty="0">
                <a:solidFill>
                  <a:srgbClr val="FF7F2A"/>
                </a:solidFill>
              </a:rPr>
              <a:t>Rationale</a:t>
            </a:r>
            <a:r>
              <a:rPr lang="en-US" dirty="0"/>
              <a:t> </a:t>
            </a:r>
            <a:r>
              <a:rPr lang="sr-Latn-RS" dirty="0"/>
              <a:t> </a:t>
            </a:r>
            <a:r>
              <a:rPr lang="sr-Latn-RS" b="0" dirty="0">
                <a:solidFill>
                  <a:schemeClr val="tx1"/>
                </a:solidFill>
              </a:rPr>
              <a:t>- To </a:t>
            </a:r>
            <a:r>
              <a:rPr lang="en-US" b="0" dirty="0">
                <a:solidFill>
                  <a:schemeClr val="tx1"/>
                </a:solidFill>
              </a:rPr>
              <a:t>bridge the gap </a:t>
            </a:r>
            <a:r>
              <a:rPr lang="sr-Latn-RS" b="0" dirty="0">
                <a:solidFill>
                  <a:schemeClr val="tx1"/>
                </a:solidFill>
              </a:rPr>
              <a:t>in literature – at </a:t>
            </a:r>
            <a:r>
              <a:rPr lang="en-US" b="0" dirty="0">
                <a:solidFill>
                  <a:schemeClr val="tx1"/>
                </a:solidFill>
              </a:rPr>
              <a:t>the</a:t>
            </a:r>
            <a:r>
              <a:rPr lang="sr-Latn-RS" b="0" dirty="0">
                <a:solidFill>
                  <a:schemeClr val="tx1"/>
                </a:solidFill>
              </a:rPr>
              <a:t> moment </a:t>
            </a:r>
            <a:r>
              <a:rPr lang="en-US" b="0" dirty="0">
                <a:solidFill>
                  <a:schemeClr val="tx1"/>
                </a:solidFill>
              </a:rPr>
              <a:t>of writing the study there was </a:t>
            </a:r>
            <a:r>
              <a:rPr lang="sr-Latn-RS" b="0" dirty="0">
                <a:solidFill>
                  <a:schemeClr val="tx1"/>
                </a:solidFill>
              </a:rPr>
              <a:t>no</a:t>
            </a:r>
            <a:r>
              <a:rPr lang="en-US" b="0" dirty="0">
                <a:solidFill>
                  <a:schemeClr val="tx1"/>
                </a:solidFill>
              </a:rPr>
              <a:t> research that</a:t>
            </a:r>
            <a:r>
              <a:rPr lang="sr-Latn-RS" b="0" dirty="0">
                <a:solidFill>
                  <a:schemeClr val="tx1"/>
                </a:solidFill>
              </a:rPr>
              <a:t> had</a:t>
            </a:r>
            <a:r>
              <a:rPr lang="en-US" b="0" dirty="0">
                <a:solidFill>
                  <a:schemeClr val="tx1"/>
                </a:solidFill>
              </a:rPr>
              <a:t> quantified what technological progress </a:t>
            </a:r>
            <a:r>
              <a:rPr lang="sr-Latn-RS" b="0" dirty="0" err="1">
                <a:solidFill>
                  <a:schemeClr val="tx1"/>
                </a:solidFill>
              </a:rPr>
              <a:t>wa</a:t>
            </a:r>
            <a:r>
              <a:rPr lang="en-US" b="0" dirty="0">
                <a:solidFill>
                  <a:schemeClr val="tx1"/>
                </a:solidFill>
              </a:rPr>
              <a:t>s likely to mean for the future of employment</a:t>
            </a:r>
            <a:endParaRPr lang="sr-Latn-RS" b="0" dirty="0">
              <a:solidFill>
                <a:schemeClr val="tx1"/>
              </a:solidFill>
            </a:endParaRPr>
          </a:p>
          <a:p>
            <a:r>
              <a:rPr lang="en-US" dirty="0">
                <a:solidFill>
                  <a:srgbClr val="FF7F2A"/>
                </a:solidFill>
              </a:rPr>
              <a:t>Authority</a:t>
            </a:r>
            <a:r>
              <a:rPr lang="sr-Latn-RS" dirty="0"/>
              <a:t> </a:t>
            </a:r>
            <a:r>
              <a:rPr lang="sr-Latn-RS" b="0" dirty="0">
                <a:solidFill>
                  <a:schemeClr val="tx1"/>
                </a:solidFill>
              </a:rPr>
              <a:t>- </a:t>
            </a:r>
            <a:r>
              <a:rPr lang="sr-Latn-RS" b="0" dirty="0" err="1">
                <a:solidFill>
                  <a:schemeClr val="tx1"/>
                </a:solidFill>
              </a:rPr>
              <a:t>Frey</a:t>
            </a:r>
            <a:r>
              <a:rPr lang="sr-Latn-RS" b="0" dirty="0">
                <a:solidFill>
                  <a:schemeClr val="tx1"/>
                </a:solidFill>
              </a:rPr>
              <a:t> &amp; </a:t>
            </a:r>
            <a:r>
              <a:rPr lang="sr-Latn-RS" b="0" dirty="0" err="1">
                <a:solidFill>
                  <a:schemeClr val="tx1"/>
                </a:solidFill>
              </a:rPr>
              <a:t>Osborne</a:t>
            </a:r>
            <a:r>
              <a:rPr lang="sr-Latn-RS" b="0" dirty="0">
                <a:solidFill>
                  <a:schemeClr val="tx1"/>
                </a:solidFill>
              </a:rPr>
              <a:t>, </a:t>
            </a:r>
            <a:r>
              <a:rPr lang="sr-Latn-RS" b="0" dirty="0" err="1">
                <a:solidFill>
                  <a:schemeClr val="tx1"/>
                </a:solidFill>
              </a:rPr>
              <a:t>University</a:t>
            </a:r>
            <a:r>
              <a:rPr lang="sr-Latn-RS" b="0" dirty="0">
                <a:solidFill>
                  <a:schemeClr val="tx1"/>
                </a:solidFill>
              </a:rPr>
              <a:t> </a:t>
            </a:r>
            <a:r>
              <a:rPr lang="sr-Latn-RS" b="0" dirty="0" err="1">
                <a:solidFill>
                  <a:schemeClr val="tx1"/>
                </a:solidFill>
              </a:rPr>
              <a:t>of</a:t>
            </a:r>
            <a:r>
              <a:rPr lang="sr-Latn-RS" b="0" dirty="0">
                <a:solidFill>
                  <a:schemeClr val="tx1"/>
                </a:solidFill>
              </a:rPr>
              <a:t> </a:t>
            </a:r>
            <a:r>
              <a:rPr lang="sr-Latn-RS" b="0" dirty="0" err="1">
                <a:solidFill>
                  <a:schemeClr val="tx1"/>
                </a:solidFill>
              </a:rPr>
              <a:t>Oxford</a:t>
            </a:r>
            <a:r>
              <a:rPr lang="sr-Latn-RS" b="0" dirty="0">
                <a:solidFill>
                  <a:schemeClr val="tx1"/>
                </a:solidFill>
              </a:rPr>
              <a:t> </a:t>
            </a:r>
          </a:p>
          <a:p>
            <a:r>
              <a:rPr lang="en-US" dirty="0">
                <a:solidFill>
                  <a:srgbClr val="FF7F2A"/>
                </a:solidFill>
              </a:rPr>
              <a:t>Date</a:t>
            </a:r>
            <a:r>
              <a:rPr lang="en-US" dirty="0">
                <a:solidFill>
                  <a:schemeClr val="tx1"/>
                </a:solidFill>
              </a:rPr>
              <a:t> </a:t>
            </a:r>
            <a:r>
              <a:rPr lang="sr-Latn-RS" b="0" dirty="0">
                <a:solidFill>
                  <a:schemeClr val="tx1"/>
                </a:solidFill>
              </a:rPr>
              <a:t>- </a:t>
            </a:r>
            <a:r>
              <a:rPr lang="en-US" b="0" dirty="0">
                <a:solidFill>
                  <a:schemeClr val="tx1"/>
                </a:solidFill>
              </a:rPr>
              <a:t>It was published </a:t>
            </a:r>
            <a:r>
              <a:rPr lang="sr-Latn-RS" b="0" dirty="0">
                <a:solidFill>
                  <a:schemeClr val="tx1"/>
                </a:solidFill>
              </a:rPr>
              <a:t>in 2013, </a:t>
            </a:r>
            <a:r>
              <a:rPr lang="en-US" b="0" dirty="0">
                <a:solidFill>
                  <a:schemeClr val="tx1"/>
                </a:solidFill>
              </a:rPr>
              <a:t>there</a:t>
            </a:r>
            <a:r>
              <a:rPr lang="sr-Latn-RS" b="0" dirty="0">
                <a:solidFill>
                  <a:schemeClr val="tx1"/>
                </a:solidFill>
              </a:rPr>
              <a:t> are </a:t>
            </a:r>
            <a:r>
              <a:rPr lang="en-US" b="0" dirty="0">
                <a:solidFill>
                  <a:schemeClr val="tx1"/>
                </a:solidFill>
              </a:rPr>
              <a:t>newer</a:t>
            </a:r>
            <a:r>
              <a:rPr lang="sr-Latn-RS" b="0" dirty="0">
                <a:solidFill>
                  <a:schemeClr val="tx1"/>
                </a:solidFill>
              </a:rPr>
              <a:t> </a:t>
            </a:r>
            <a:r>
              <a:rPr lang="sr-Latn-RS" b="0" dirty="0" err="1">
                <a:solidFill>
                  <a:schemeClr val="tx1"/>
                </a:solidFill>
              </a:rPr>
              <a:t>research</a:t>
            </a:r>
            <a:r>
              <a:rPr lang="en-US" b="0" dirty="0">
                <a:solidFill>
                  <a:schemeClr val="tx1"/>
                </a:solidFill>
              </a:rPr>
              <a:t> on this topic</a:t>
            </a:r>
            <a:r>
              <a:rPr lang="sr-Latn-RS" b="0" dirty="0">
                <a:solidFill>
                  <a:schemeClr val="tx1"/>
                </a:solidFill>
              </a:rPr>
              <a:t>, </a:t>
            </a:r>
            <a:r>
              <a:rPr lang="en-US" b="0" dirty="0">
                <a:solidFill>
                  <a:schemeClr val="tx1"/>
                </a:solidFill>
              </a:rPr>
              <a:t>including new research studies by the authors of this study</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5" name="Picture 4"/>
          <p:cNvPicPr>
            <a:picLocks noChangeAspect="1"/>
          </p:cNvPicPr>
          <p:nvPr/>
        </p:nvPicPr>
        <p:blipFill>
          <a:blip r:embed="rId3"/>
          <a:stretch>
            <a:fillRect/>
          </a:stretch>
        </p:blipFill>
        <p:spPr>
          <a:xfrm>
            <a:off x="8218449" y="1332259"/>
            <a:ext cx="3011416" cy="4267189"/>
          </a:xfrm>
          <a:prstGeom prst="rect">
            <a:avLst/>
          </a:prstGeom>
        </p:spPr>
      </p:pic>
    </p:spTree>
    <p:extLst>
      <p:ext uri="{BB962C8B-B14F-4D97-AF65-F5344CB8AC3E}">
        <p14:creationId xmlns:p14="http://schemas.microsoft.com/office/powerpoint/2010/main" val="112262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err="1"/>
              <a:t>If</a:t>
            </a:r>
            <a:r>
              <a:rPr lang="sr-Latn-RS" dirty="0"/>
              <a:t> </a:t>
            </a:r>
            <a:r>
              <a:rPr lang="sr-Latn-RS" dirty="0" err="1"/>
              <a:t>we</a:t>
            </a:r>
            <a:r>
              <a:rPr lang="en-US" dirty="0"/>
              <a:t> </a:t>
            </a:r>
            <a:r>
              <a:rPr lang="en-US" dirty="0" err="1"/>
              <a:t>evaluat</a:t>
            </a:r>
            <a:r>
              <a:rPr lang="sr-Latn-RS" dirty="0" err="1"/>
              <a:t>ed</a:t>
            </a:r>
            <a:r>
              <a:rPr lang="sr-Latn-RS" dirty="0"/>
              <a:t> </a:t>
            </a:r>
            <a:r>
              <a:rPr lang="en-US" dirty="0"/>
              <a:t>this</a:t>
            </a:r>
            <a:r>
              <a:rPr lang="sr-Latn-RS" dirty="0"/>
              <a:t> </a:t>
            </a:r>
            <a:r>
              <a:rPr lang="en-US" dirty="0"/>
              <a:t>source</a:t>
            </a:r>
            <a:r>
              <a:rPr lang="sr-Latn-RS" dirty="0"/>
              <a:t>…</a:t>
            </a:r>
            <a:endParaRPr lang="en-US" dirty="0"/>
          </a:p>
        </p:txBody>
      </p:sp>
      <p:sp>
        <p:nvSpPr>
          <p:cNvPr id="3" name="Content Placeholder 2"/>
          <p:cNvSpPr>
            <a:spLocks noGrp="1"/>
          </p:cNvSpPr>
          <p:nvPr>
            <p:ph idx="1"/>
          </p:nvPr>
        </p:nvSpPr>
        <p:spPr>
          <a:xfrm>
            <a:off x="838200" y="1892029"/>
            <a:ext cx="10515600" cy="3716973"/>
          </a:xfrm>
        </p:spPr>
        <p:txBody>
          <a:bodyPr>
            <a:normAutofit/>
          </a:bodyPr>
          <a:lstStyle/>
          <a:p>
            <a:pPr fontAlgn="base"/>
            <a:r>
              <a:rPr lang="en-US" dirty="0">
                <a:solidFill>
                  <a:srgbClr val="FF7F2A"/>
                </a:solidFill>
              </a:rPr>
              <a:t>Accuracy</a:t>
            </a:r>
            <a:r>
              <a:rPr lang="en-US" dirty="0"/>
              <a:t> </a:t>
            </a:r>
            <a:r>
              <a:rPr lang="sr-Latn-RS" b="0" dirty="0">
                <a:solidFill>
                  <a:schemeClr val="tx1"/>
                </a:solidFill>
              </a:rPr>
              <a:t>- </a:t>
            </a:r>
            <a:r>
              <a:rPr lang="en-US" b="0" dirty="0">
                <a:solidFill>
                  <a:schemeClr val="tx1"/>
                </a:solidFill>
              </a:rPr>
              <a:t>There </a:t>
            </a:r>
            <a:r>
              <a:rPr lang="sr-Latn-RS" b="0" dirty="0">
                <a:solidFill>
                  <a:schemeClr val="tx1"/>
                </a:solidFill>
              </a:rPr>
              <a:t>is no </a:t>
            </a:r>
            <a:r>
              <a:rPr lang="en-US" b="0" dirty="0">
                <a:solidFill>
                  <a:schemeClr val="tx1"/>
                </a:solidFill>
              </a:rPr>
              <a:t>agreement between the experts </a:t>
            </a:r>
            <a:r>
              <a:rPr lang="sr-Latn-RS" b="0" dirty="0">
                <a:solidFill>
                  <a:schemeClr val="tx1"/>
                </a:solidFill>
              </a:rPr>
              <a:t>on </a:t>
            </a:r>
            <a:r>
              <a:rPr lang="en-US" b="0" dirty="0">
                <a:solidFill>
                  <a:schemeClr val="tx1"/>
                </a:solidFill>
              </a:rPr>
              <a:t>this topic</a:t>
            </a:r>
            <a:r>
              <a:rPr lang="sr-Latn-RS" b="0" dirty="0">
                <a:solidFill>
                  <a:schemeClr val="tx1"/>
                </a:solidFill>
              </a:rPr>
              <a:t>. </a:t>
            </a:r>
            <a:r>
              <a:rPr lang="en-US" b="0" dirty="0">
                <a:solidFill>
                  <a:schemeClr val="tx1"/>
                </a:solidFill>
              </a:rPr>
              <a:t>Method relies on subjective assessments of the potential for occupations to be fully automated.</a:t>
            </a:r>
            <a:r>
              <a:rPr lang="sr-Latn-RS" b="0" dirty="0">
                <a:solidFill>
                  <a:schemeClr val="tx1"/>
                </a:solidFill>
              </a:rPr>
              <a:t> </a:t>
            </a:r>
            <a:r>
              <a:rPr lang="en-US" b="0" dirty="0">
                <a:solidFill>
                  <a:schemeClr val="tx1"/>
                </a:solidFill>
              </a:rPr>
              <a:t>The authors emphasized that they made </a:t>
            </a:r>
            <a:r>
              <a:rPr lang="sr-Latn-RS" b="0" dirty="0">
                <a:solidFill>
                  <a:schemeClr val="tx1"/>
                </a:solidFill>
              </a:rPr>
              <a:t>no </a:t>
            </a:r>
            <a:r>
              <a:rPr lang="en-US" b="0" dirty="0">
                <a:solidFill>
                  <a:schemeClr val="tx1"/>
                </a:solidFill>
              </a:rPr>
              <a:t>attempt</a:t>
            </a:r>
            <a:r>
              <a:rPr lang="sr-Latn-RS" b="0" dirty="0">
                <a:solidFill>
                  <a:schemeClr val="tx1"/>
                </a:solidFill>
              </a:rPr>
              <a:t> </a:t>
            </a:r>
            <a:r>
              <a:rPr lang="en-US" b="0" dirty="0">
                <a:solidFill>
                  <a:schemeClr val="tx1"/>
                </a:solidFill>
              </a:rPr>
              <a:t>to estimate how many jobs will actually be automated</a:t>
            </a:r>
            <a:r>
              <a:rPr lang="sr-Latn-RS" b="0" dirty="0">
                <a:solidFill>
                  <a:schemeClr val="tx1"/>
                </a:solidFill>
              </a:rPr>
              <a:t>, </a:t>
            </a:r>
            <a:r>
              <a:rPr lang="en-US" b="0" dirty="0">
                <a:solidFill>
                  <a:schemeClr val="tx1"/>
                </a:solidFill>
              </a:rPr>
              <a:t>which</a:t>
            </a:r>
            <a:r>
              <a:rPr lang="sr-Latn-RS" b="0" dirty="0">
                <a:solidFill>
                  <a:schemeClr val="tx1"/>
                </a:solidFill>
              </a:rPr>
              <a:t> </a:t>
            </a:r>
            <a:r>
              <a:rPr lang="en-US" b="0" dirty="0">
                <a:solidFill>
                  <a:schemeClr val="tx1"/>
                </a:solidFill>
              </a:rPr>
              <a:t>depend on many other things</a:t>
            </a:r>
            <a:endParaRPr lang="sr-Latn-RS" dirty="0">
              <a:solidFill>
                <a:schemeClr val="tx1"/>
              </a:solidFill>
            </a:endParaRPr>
          </a:p>
          <a:p>
            <a:r>
              <a:rPr lang="en-US" dirty="0">
                <a:solidFill>
                  <a:srgbClr val="FF7F2A"/>
                </a:solidFill>
              </a:rPr>
              <a:t>Relevance</a:t>
            </a:r>
            <a:r>
              <a:rPr lang="sr-Latn-RS" dirty="0">
                <a:solidFill>
                  <a:srgbClr val="FF7F2A"/>
                </a:solidFill>
              </a:rPr>
              <a:t> </a:t>
            </a:r>
            <a:r>
              <a:rPr lang="sr-Latn-RS" b="0" dirty="0">
                <a:solidFill>
                  <a:schemeClr val="tx1"/>
                </a:solidFill>
              </a:rPr>
              <a:t>- </a:t>
            </a:r>
            <a:r>
              <a:rPr lang="sr-Latn-RS" b="0" dirty="0" err="1">
                <a:solidFill>
                  <a:schemeClr val="tx1"/>
                </a:solidFill>
              </a:rPr>
              <a:t>It</a:t>
            </a:r>
            <a:r>
              <a:rPr lang="sr-Latn-RS" b="0" dirty="0">
                <a:solidFill>
                  <a:schemeClr val="tx1"/>
                </a:solidFill>
              </a:rPr>
              <a:t> is </a:t>
            </a:r>
            <a:r>
              <a:rPr lang="en-US" b="0" dirty="0">
                <a:solidFill>
                  <a:schemeClr val="tx1"/>
                </a:solidFill>
              </a:rPr>
              <a:t>highly relevant source for understanding changes </a:t>
            </a:r>
            <a:r>
              <a:rPr lang="sr-Latn-RS" b="0" dirty="0">
                <a:solidFill>
                  <a:schemeClr val="tx1"/>
                </a:solidFill>
              </a:rPr>
              <a:t>in </a:t>
            </a:r>
            <a:r>
              <a:rPr lang="en-US" b="0" dirty="0">
                <a:solidFill>
                  <a:schemeClr val="tx1"/>
                </a:solidFill>
              </a:rPr>
              <a:t>the world of work</a:t>
            </a:r>
            <a:r>
              <a:rPr lang="sr-Latn-RS" b="0" dirty="0">
                <a:solidFill>
                  <a:schemeClr val="tx1"/>
                </a:solidFill>
              </a:rPr>
              <a:t>, but </a:t>
            </a:r>
            <a:r>
              <a:rPr lang="en-US" b="0" dirty="0">
                <a:solidFill>
                  <a:schemeClr val="tx1"/>
                </a:solidFill>
              </a:rPr>
              <a:t>its findings must be put in the context of aims, methods and limitations,</a:t>
            </a:r>
            <a:r>
              <a:rPr lang="sr-Latn-RS" b="0" dirty="0">
                <a:solidFill>
                  <a:schemeClr val="tx1"/>
                </a:solidFill>
              </a:rPr>
              <a:t> as </a:t>
            </a:r>
            <a:r>
              <a:rPr lang="en-US" b="0" dirty="0">
                <a:solidFill>
                  <a:schemeClr val="tx1"/>
                </a:solidFill>
              </a:rPr>
              <a:t>well</a:t>
            </a:r>
            <a:r>
              <a:rPr lang="sr-Latn-RS" b="0" dirty="0">
                <a:solidFill>
                  <a:schemeClr val="tx1"/>
                </a:solidFill>
              </a:rPr>
              <a:t> as more </a:t>
            </a:r>
            <a:r>
              <a:rPr lang="en-US" b="0" dirty="0">
                <a:solidFill>
                  <a:schemeClr val="tx1"/>
                </a:solidFill>
              </a:rPr>
              <a:t>recent findings</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410442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err="1"/>
              <a:t>References</a:t>
            </a:r>
            <a:endParaRPr lang="en-US" dirty="0"/>
          </a:p>
        </p:txBody>
      </p:sp>
      <p:sp>
        <p:nvSpPr>
          <p:cNvPr id="3" name="Content Placeholder 2"/>
          <p:cNvSpPr>
            <a:spLocks noGrp="1"/>
          </p:cNvSpPr>
          <p:nvPr>
            <p:ph idx="1"/>
          </p:nvPr>
        </p:nvSpPr>
        <p:spPr>
          <a:xfrm>
            <a:off x="838200" y="1619250"/>
            <a:ext cx="10928684" cy="4262530"/>
          </a:xfrm>
        </p:spPr>
        <p:txBody>
          <a:bodyPr>
            <a:normAutofit fontScale="85000" lnSpcReduction="20000"/>
          </a:bodyPr>
          <a:lstStyle/>
          <a:p>
            <a:r>
              <a:rPr lang="en-US" b="0" dirty="0">
                <a:solidFill>
                  <a:schemeClr val="tx1"/>
                </a:solidFill>
              </a:rPr>
              <a:t>International </a:t>
            </a:r>
            <a:r>
              <a:rPr lang="en-US" b="0" dirty="0" err="1">
                <a:solidFill>
                  <a:schemeClr val="tx1"/>
                </a:solidFill>
              </a:rPr>
              <a:t>Labour</a:t>
            </a:r>
            <a:r>
              <a:rPr lang="en-US" b="0" dirty="0">
                <a:solidFill>
                  <a:schemeClr val="tx1"/>
                </a:solidFill>
              </a:rPr>
              <a:t> Office</a:t>
            </a:r>
            <a:r>
              <a:rPr lang="sr-Latn-RS" b="0" dirty="0">
                <a:solidFill>
                  <a:schemeClr val="tx1"/>
                </a:solidFill>
              </a:rPr>
              <a:t> &amp; </a:t>
            </a:r>
            <a:r>
              <a:rPr lang="en-US" b="0" dirty="0" err="1">
                <a:solidFill>
                  <a:schemeClr val="tx1"/>
                </a:solidFill>
              </a:rPr>
              <a:t>Organisation</a:t>
            </a:r>
            <a:r>
              <a:rPr lang="en-US" b="0" dirty="0">
                <a:solidFill>
                  <a:schemeClr val="tx1"/>
                </a:solidFill>
              </a:rPr>
              <a:t> for Economic Co-operation and Development</a:t>
            </a:r>
            <a:r>
              <a:rPr lang="sr-Latn-RS" b="0" dirty="0">
                <a:solidFill>
                  <a:schemeClr val="tx1"/>
                </a:solidFill>
              </a:rPr>
              <a:t>.(2018). </a:t>
            </a:r>
            <a:r>
              <a:rPr lang="en-US" b="0" dirty="0">
                <a:solidFill>
                  <a:schemeClr val="tx1"/>
                </a:solidFill>
              </a:rPr>
              <a:t>Approaches to anticipating skills for the future of work : report prepared by the ILO and OECD for the G20 Employment Working Group</a:t>
            </a:r>
            <a:r>
              <a:rPr lang="sr-Latn-RS" b="0" dirty="0">
                <a:solidFill>
                  <a:schemeClr val="tx1"/>
                </a:solidFill>
              </a:rPr>
              <a:t>, </a:t>
            </a:r>
            <a:r>
              <a:rPr lang="sr-Latn-RS" b="0" dirty="0" err="1">
                <a:solidFill>
                  <a:schemeClr val="tx1"/>
                </a:solidFill>
              </a:rPr>
              <a:t>available</a:t>
            </a:r>
            <a:r>
              <a:rPr lang="sr-Latn-RS" b="0" dirty="0">
                <a:solidFill>
                  <a:schemeClr val="tx1"/>
                </a:solidFill>
              </a:rPr>
              <a:t> at: </a:t>
            </a:r>
            <a:r>
              <a:rPr lang="sr-Latn-RS" b="0" dirty="0">
                <a:solidFill>
                  <a:schemeClr val="tx1"/>
                </a:solidFill>
                <a:hlinkClick r:id="rId3"/>
              </a:rPr>
              <a:t>https://www.ilo.org/wcmsp5/groups/public/---dgreports/---inst/documents/publication/wcms_646143.pdf</a:t>
            </a:r>
            <a:r>
              <a:rPr lang="sr-Latn-RS" b="0" dirty="0">
                <a:solidFill>
                  <a:schemeClr val="tx1"/>
                </a:solidFill>
              </a:rPr>
              <a:t>.</a:t>
            </a:r>
          </a:p>
          <a:p>
            <a:r>
              <a:rPr lang="en-US" b="0" dirty="0">
                <a:solidFill>
                  <a:schemeClr val="tx1"/>
                </a:solidFill>
              </a:rPr>
              <a:t>Jackson, M. (2013). Practical foresight guide. Bishops Wood: Shaping Tomorrow Ltd. http://www.shapingtomorrow. com/media-</a:t>
            </a:r>
            <a:r>
              <a:rPr lang="en-US" b="0" dirty="0" err="1">
                <a:solidFill>
                  <a:schemeClr val="tx1"/>
                </a:solidFill>
              </a:rPr>
              <a:t>centre</a:t>
            </a:r>
            <a:r>
              <a:rPr lang="en-US" b="0" dirty="0">
                <a:solidFill>
                  <a:schemeClr val="tx1"/>
                </a:solidFill>
              </a:rPr>
              <a:t>/pf-ch03.pdf.</a:t>
            </a:r>
          </a:p>
          <a:p>
            <a:r>
              <a:rPr lang="en-US" b="0" dirty="0" err="1">
                <a:solidFill>
                  <a:schemeClr val="tx1"/>
                </a:solidFill>
              </a:rPr>
              <a:t>Kriechel</a:t>
            </a:r>
            <a:r>
              <a:rPr lang="en-US" b="0" dirty="0">
                <a:solidFill>
                  <a:schemeClr val="tx1"/>
                </a:solidFill>
              </a:rPr>
              <a:t> B, </a:t>
            </a:r>
            <a:r>
              <a:rPr lang="en-US" b="0" dirty="0" err="1">
                <a:solidFill>
                  <a:schemeClr val="tx1"/>
                </a:solidFill>
              </a:rPr>
              <a:t>Rašovec</a:t>
            </a:r>
            <a:r>
              <a:rPr lang="en-US" b="0" dirty="0">
                <a:solidFill>
                  <a:schemeClr val="tx1"/>
                </a:solidFill>
              </a:rPr>
              <a:t> T, Wilson RA (2016) Skills forecasts. Part B of the ETF, ILO and </a:t>
            </a:r>
            <a:r>
              <a:rPr lang="en-US" b="0" dirty="0" err="1">
                <a:solidFill>
                  <a:schemeClr val="tx1"/>
                </a:solidFill>
              </a:rPr>
              <a:t>Cedefop</a:t>
            </a:r>
            <a:r>
              <a:rPr lang="en-US" b="0" dirty="0">
                <a:solidFill>
                  <a:schemeClr val="tx1"/>
                </a:solidFill>
              </a:rPr>
              <a:t> guide on Developing skills foresights, scenarios and forecasts – guide to anticipating and matching skills and jobs, </a:t>
            </a:r>
            <a:r>
              <a:rPr lang="en-US" b="0" dirty="0" err="1">
                <a:solidFill>
                  <a:schemeClr val="tx1"/>
                </a:solidFill>
              </a:rPr>
              <a:t>vol</a:t>
            </a:r>
            <a:r>
              <a:rPr lang="en-US" b="0" dirty="0">
                <a:solidFill>
                  <a:schemeClr val="tx1"/>
                </a:solidFill>
              </a:rPr>
              <a:t> 2. Publications Office of the European Union, Luxembourg</a:t>
            </a:r>
            <a:endParaRPr lang="sr-Latn-RS" b="0" dirty="0">
              <a:solidFill>
                <a:schemeClr val="tx1"/>
              </a:solidFill>
            </a:endParaRPr>
          </a:p>
          <a:p>
            <a:r>
              <a:rPr lang="en-US" b="0" dirty="0">
                <a:solidFill>
                  <a:schemeClr val="tx1"/>
                </a:solidFill>
              </a:rPr>
              <a:t>Morgan, D. L. (1996). Focus groups. </a:t>
            </a:r>
            <a:r>
              <a:rPr lang="en-US" b="0" i="1" dirty="0">
                <a:solidFill>
                  <a:schemeClr val="tx1"/>
                </a:solidFill>
              </a:rPr>
              <a:t>Annual review of sociology</a:t>
            </a:r>
            <a:r>
              <a:rPr lang="en-US" b="0" dirty="0">
                <a:solidFill>
                  <a:schemeClr val="tx1"/>
                </a:solidFill>
              </a:rPr>
              <a:t>, </a:t>
            </a:r>
            <a:r>
              <a:rPr lang="en-US" b="0" i="1" dirty="0">
                <a:solidFill>
                  <a:schemeClr val="tx1"/>
                </a:solidFill>
              </a:rPr>
              <a:t>22</a:t>
            </a:r>
            <a:r>
              <a:rPr lang="en-US" b="0" dirty="0">
                <a:solidFill>
                  <a:schemeClr val="tx1"/>
                </a:solidFill>
              </a:rPr>
              <a:t>(1), 129-152.</a:t>
            </a:r>
            <a:endParaRPr lang="sr-Latn-RS" b="0" dirty="0">
              <a:solidFill>
                <a:schemeClr val="tx1"/>
              </a:solidFill>
            </a:endParaRPr>
          </a:p>
          <a:p>
            <a:r>
              <a:rPr lang="en-US" b="0" dirty="0" err="1">
                <a:solidFill>
                  <a:schemeClr val="tx1"/>
                </a:solidFill>
              </a:rPr>
              <a:t>Okoli</a:t>
            </a:r>
            <a:r>
              <a:rPr lang="en-US" b="0" dirty="0">
                <a:solidFill>
                  <a:schemeClr val="tx1"/>
                </a:solidFill>
              </a:rPr>
              <a:t>, C., &amp; </a:t>
            </a:r>
            <a:r>
              <a:rPr lang="en-US" b="0" dirty="0" err="1">
                <a:solidFill>
                  <a:schemeClr val="tx1"/>
                </a:solidFill>
              </a:rPr>
              <a:t>Pawlowski</a:t>
            </a:r>
            <a:r>
              <a:rPr lang="en-US" b="0" dirty="0">
                <a:solidFill>
                  <a:schemeClr val="tx1"/>
                </a:solidFill>
              </a:rPr>
              <a:t>, S. D. (2004). The Delphi method as a research tool: an example, design considerations and applications. </a:t>
            </a:r>
            <a:r>
              <a:rPr lang="en-US" b="0" i="1" dirty="0">
                <a:solidFill>
                  <a:schemeClr val="tx1"/>
                </a:solidFill>
              </a:rPr>
              <a:t>Information &amp; management</a:t>
            </a:r>
            <a:r>
              <a:rPr lang="en-US" b="0" dirty="0">
                <a:solidFill>
                  <a:schemeClr val="tx1"/>
                </a:solidFill>
              </a:rPr>
              <a:t>, </a:t>
            </a:r>
            <a:r>
              <a:rPr lang="en-US" b="0" i="1" dirty="0">
                <a:solidFill>
                  <a:schemeClr val="tx1"/>
                </a:solidFill>
              </a:rPr>
              <a:t>42</a:t>
            </a:r>
            <a:r>
              <a:rPr lang="en-US" b="0" dirty="0">
                <a:solidFill>
                  <a:schemeClr val="tx1"/>
                </a:solidFill>
              </a:rPr>
              <a:t>(1), 15-29.</a:t>
            </a:r>
            <a:endParaRPr lang="sr-Latn-RS" b="0" dirty="0">
              <a:solidFill>
                <a:schemeClr val="tx1"/>
              </a:solidFill>
            </a:endParaRPr>
          </a:p>
          <a:p>
            <a:r>
              <a:rPr lang="en-US" b="0" dirty="0">
                <a:solidFill>
                  <a:schemeClr val="tx1"/>
                </a:solidFill>
              </a:rPr>
              <a:t>Peterson, G. D., Cumming, G. S., &amp; Carpenter, S. R. (2003). Scenario planning: a tool for conservation in an uncertain world. </a:t>
            </a:r>
            <a:r>
              <a:rPr lang="en-US" b="0" i="1" dirty="0">
                <a:solidFill>
                  <a:schemeClr val="tx1"/>
                </a:solidFill>
              </a:rPr>
              <a:t>Conservation biology</a:t>
            </a:r>
            <a:r>
              <a:rPr lang="en-US" b="0" dirty="0">
                <a:solidFill>
                  <a:schemeClr val="tx1"/>
                </a:solidFill>
              </a:rPr>
              <a:t>, </a:t>
            </a:r>
            <a:r>
              <a:rPr lang="en-US" b="0" i="1" dirty="0">
                <a:solidFill>
                  <a:schemeClr val="tx1"/>
                </a:solidFill>
              </a:rPr>
              <a:t>17</a:t>
            </a:r>
            <a:r>
              <a:rPr lang="en-US" b="0" dirty="0">
                <a:solidFill>
                  <a:schemeClr val="tx1"/>
                </a:solidFill>
              </a:rPr>
              <a:t>(2), 358-366.</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2144963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dirty="0"/>
              <a:t>Thank you for </a:t>
            </a:r>
            <a:br>
              <a:rPr lang="en-US" dirty="0"/>
            </a:br>
            <a:r>
              <a:rPr lang="en-US" dirty="0"/>
              <a:t>the Attention.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dirty="0">
                <a:solidFill>
                  <a:schemeClr val="lt1"/>
                </a:solidFill>
                <a:latin typeface="Calibri"/>
                <a:ea typeface="Calibri"/>
                <a:cs typeface="Calibri"/>
                <a:sym typeface="Calibri"/>
              </a:rPr>
              <a:t>Aim</a:t>
            </a:r>
            <a:r>
              <a:rPr lang="sr-Latn-RS" sz="4000" dirty="0">
                <a:solidFill>
                  <a:schemeClr val="lt1"/>
                </a:solidFill>
                <a:latin typeface="Calibri"/>
                <a:ea typeface="Calibri"/>
                <a:cs typeface="Calibri"/>
                <a:sym typeface="Calibri"/>
              </a:rPr>
              <a:t>s</a:t>
            </a:r>
            <a:r>
              <a:rPr lang="en-GB" sz="4000" dirty="0">
                <a:solidFill>
                  <a:schemeClr val="lt1"/>
                </a:solidFill>
                <a:latin typeface="Calibri"/>
                <a:ea typeface="Calibri"/>
                <a:cs typeface="Calibri"/>
                <a:sym typeface="Calibri"/>
              </a:rPr>
              <a:t> of the presentation</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algn="just"/>
            <a:r>
              <a:rPr lang="sr-Latn-RS" sz="2400" i="1" dirty="0"/>
              <a:t>To </a:t>
            </a:r>
            <a:r>
              <a:rPr lang="en-US" sz="2400" i="1" dirty="0"/>
              <a:t>describe methods used to determine changes in the world of work</a:t>
            </a:r>
            <a:endParaRPr lang="sr-Latn-RS" sz="2400" i="1" dirty="0"/>
          </a:p>
          <a:p>
            <a:pPr lvl="0" algn="just"/>
            <a:endParaRPr sz="1800" dirty="0"/>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1149" y="296198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19386" y="3006380"/>
            <a:ext cx="10626840" cy="1064400"/>
          </a:xfrm>
          <a:prstGeom prst="rect">
            <a:avLst/>
          </a:prstGeom>
          <a:noFill/>
          <a:ln>
            <a:noFill/>
          </a:ln>
        </p:spPr>
        <p:txBody>
          <a:bodyPr spcFirstLastPara="1" wrap="square" lIns="91425" tIns="45700" rIns="91425" bIns="45700" anchor="t" anchorCtr="0">
            <a:normAutofit/>
          </a:bodyPr>
          <a:lstStyle/>
          <a:p>
            <a:r>
              <a:rPr lang="sr-Latn-RS" sz="2400" i="1" dirty="0"/>
              <a:t>To </a:t>
            </a:r>
            <a:r>
              <a:rPr lang="en-US" sz="2400" i="1" dirty="0"/>
              <a:t>reflect on findings on the challenges in the world of work taking into account methods that were applied</a:t>
            </a:r>
            <a:endParaRPr lang="sr-Latn-RS" sz="2400" dirty="0"/>
          </a:p>
        </p:txBody>
      </p:sp>
    </p:spTree>
    <p:extLst>
      <p:ext uri="{BB962C8B-B14F-4D97-AF65-F5344CB8AC3E}">
        <p14:creationId xmlns:p14="http://schemas.microsoft.com/office/powerpoint/2010/main" val="9323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3" name="Content Placeholder 4">
            <a:extLst>
              <a:ext uri="{FF2B5EF4-FFF2-40B4-BE49-F238E27FC236}">
                <a16:creationId xmlns:a16="http://schemas.microsoft.com/office/drawing/2014/main" id="{CEF1B689-333A-4EBA-B0B8-D4853A6F83CC}"/>
              </a:ext>
            </a:extLst>
          </p:cNvPr>
          <p:cNvSpPr>
            <a:spLocks noGrp="1"/>
          </p:cNvSpPr>
          <p:nvPr>
            <p:ph idx="1"/>
          </p:nvPr>
        </p:nvSpPr>
        <p:spPr>
          <a:xfrm>
            <a:off x="4782677" y="2481067"/>
            <a:ext cx="6288260" cy="2961862"/>
          </a:xfrm>
        </p:spPr>
        <p:txBody>
          <a:bodyPr>
            <a:normAutofit/>
          </a:bodyPr>
          <a:lstStyle/>
          <a:p>
            <a:r>
              <a:rPr lang="en-US" dirty="0">
                <a:solidFill>
                  <a:schemeClr val="tx1"/>
                </a:solidFill>
              </a:rPr>
              <a:t>What </a:t>
            </a:r>
            <a:r>
              <a:rPr lang="sr-Latn-RS" dirty="0">
                <a:solidFill>
                  <a:schemeClr val="tx1"/>
                </a:solidFill>
              </a:rPr>
              <a:t>are some </a:t>
            </a:r>
            <a:r>
              <a:rPr lang="en-US" dirty="0">
                <a:solidFill>
                  <a:schemeClr val="tx1"/>
                </a:solidFill>
              </a:rPr>
              <a:t>of</a:t>
            </a:r>
            <a:r>
              <a:rPr lang="sr-Latn-RS" dirty="0">
                <a:solidFill>
                  <a:schemeClr val="tx1"/>
                </a:solidFill>
              </a:rPr>
              <a:t> </a:t>
            </a:r>
            <a:r>
              <a:rPr lang="en-US" dirty="0">
                <a:solidFill>
                  <a:schemeClr val="tx1"/>
                </a:solidFill>
              </a:rPr>
              <a:t>the methods used to forecast changes </a:t>
            </a:r>
            <a:r>
              <a:rPr lang="sr-Latn-RS" dirty="0">
                <a:solidFill>
                  <a:schemeClr val="tx1"/>
                </a:solidFill>
              </a:rPr>
              <a:t>in </a:t>
            </a:r>
            <a:r>
              <a:rPr lang="en-US" dirty="0">
                <a:solidFill>
                  <a:schemeClr val="tx1"/>
                </a:solidFill>
              </a:rPr>
              <a:t>the world of work?</a:t>
            </a:r>
          </a:p>
          <a:p>
            <a:r>
              <a:rPr lang="en-US" dirty="0">
                <a:solidFill>
                  <a:schemeClr val="tx1"/>
                </a:solidFill>
              </a:rPr>
              <a:t>What </a:t>
            </a:r>
            <a:r>
              <a:rPr lang="sr-Latn-RS" dirty="0">
                <a:solidFill>
                  <a:schemeClr val="tx1"/>
                </a:solidFill>
              </a:rPr>
              <a:t>are </a:t>
            </a:r>
            <a:r>
              <a:rPr lang="en-US" dirty="0">
                <a:solidFill>
                  <a:schemeClr val="tx1"/>
                </a:solidFill>
              </a:rPr>
              <a:t>their advantages and disadvantages</a:t>
            </a:r>
            <a:r>
              <a:rPr lang="sr-Latn-RS" dirty="0">
                <a:solidFill>
                  <a:schemeClr val="tx1"/>
                </a:solidFill>
              </a:rPr>
              <a:t>?</a:t>
            </a:r>
            <a:endParaRPr lang="en-US" dirty="0">
              <a:solidFill>
                <a:schemeClr val="tx1"/>
              </a:solidFill>
            </a:endParaRPr>
          </a:p>
          <a:p>
            <a:r>
              <a:rPr lang="en-US" dirty="0">
                <a:solidFill>
                  <a:schemeClr val="tx1"/>
                </a:solidFill>
              </a:rPr>
              <a:t>Examples of use of different methods</a:t>
            </a:r>
            <a:endParaRPr lang="sr-Latn-RS" dirty="0">
              <a:solidFill>
                <a:schemeClr val="tx1"/>
              </a:solidFill>
            </a:endParaRPr>
          </a:p>
          <a:p>
            <a:r>
              <a:rPr lang="en-US" dirty="0">
                <a:solidFill>
                  <a:schemeClr val="tx1"/>
                </a:solidFill>
              </a:rPr>
              <a:t>How </a:t>
            </a:r>
            <a:r>
              <a:rPr lang="sr-Latn-RS" dirty="0">
                <a:solidFill>
                  <a:schemeClr val="tx1"/>
                </a:solidFill>
              </a:rPr>
              <a:t>to </a:t>
            </a:r>
            <a:r>
              <a:rPr lang="en-US" dirty="0">
                <a:solidFill>
                  <a:schemeClr val="tx1"/>
                </a:solidFill>
              </a:rPr>
              <a:t>assess credibility of information </a:t>
            </a:r>
            <a:r>
              <a:rPr lang="sr-Latn-RS" dirty="0">
                <a:solidFill>
                  <a:schemeClr val="tx1"/>
                </a:solidFill>
              </a:rPr>
              <a:t>on </a:t>
            </a:r>
            <a:r>
              <a:rPr lang="en-US" dirty="0">
                <a:solidFill>
                  <a:schemeClr val="tx1"/>
                </a:solidFill>
              </a:rPr>
              <a:t>the changes </a:t>
            </a:r>
            <a:r>
              <a:rPr lang="sr-Latn-RS" dirty="0">
                <a:solidFill>
                  <a:schemeClr val="tx1"/>
                </a:solidFill>
              </a:rPr>
              <a:t>in </a:t>
            </a:r>
            <a:r>
              <a:rPr lang="en-US" dirty="0">
                <a:solidFill>
                  <a:schemeClr val="tx1"/>
                </a:solidFill>
              </a:rPr>
              <a:t>the world of work?</a:t>
            </a:r>
          </a:p>
          <a:p>
            <a:pPr marL="0" indent="0">
              <a:buNone/>
            </a:pPr>
            <a:endParaRPr lang="en-US" dirty="0">
              <a:solidFill>
                <a:schemeClr val="tx1"/>
              </a:solidFill>
            </a:endParaRPr>
          </a:p>
        </p:txBody>
      </p:sp>
      <p:sp>
        <p:nvSpPr>
          <p:cNvPr id="14" name="Title 3">
            <a:extLst>
              <a:ext uri="{FF2B5EF4-FFF2-40B4-BE49-F238E27FC236}">
                <a16:creationId xmlns:a16="http://schemas.microsoft.com/office/drawing/2014/main" id="{B0AE554C-D68A-4657-B321-E64A4E2DEAEB}"/>
              </a:ext>
            </a:extLst>
          </p:cNvPr>
          <p:cNvSpPr>
            <a:spLocks noGrp="1"/>
          </p:cNvSpPr>
          <p:nvPr>
            <p:ph type="title"/>
          </p:nvPr>
        </p:nvSpPr>
        <p:spPr>
          <a:xfrm>
            <a:off x="199069" y="-156193"/>
            <a:ext cx="4299158" cy="4892040"/>
          </a:xfrm>
        </p:spPr>
        <p:txBody>
          <a:bodyPr>
            <a:normAutofit/>
          </a:bodyPr>
          <a:lstStyle/>
          <a:p>
            <a:pPr algn="r"/>
            <a:r>
              <a:rPr lang="en-US" dirty="0">
                <a:solidFill>
                  <a:srgbClr val="FF7F2A"/>
                </a:solidFill>
              </a:rPr>
              <a:t>Overview</a:t>
            </a:r>
            <a:r>
              <a:rPr lang="sr-Latn-RS" dirty="0">
                <a:solidFill>
                  <a:srgbClr val="FF7F2A"/>
                </a:solidFill>
              </a:rPr>
              <a:t/>
            </a:r>
            <a:br>
              <a:rPr lang="sr-Latn-RS" dirty="0">
                <a:solidFill>
                  <a:srgbClr val="FF7F2A"/>
                </a:solidFill>
              </a:rPr>
            </a:br>
            <a:r>
              <a:rPr lang="en-US" dirty="0">
                <a:solidFill>
                  <a:srgbClr val="FF7F2A"/>
                </a:solidFill>
              </a:rPr>
              <a:t>of the </a:t>
            </a:r>
            <a:r>
              <a:rPr lang="sr-Latn-RS" dirty="0" err="1">
                <a:solidFill>
                  <a:srgbClr val="FF7F2A"/>
                </a:solidFill>
              </a:rPr>
              <a:t>Learning</a:t>
            </a:r>
            <a:r>
              <a:rPr lang="sr-Latn-RS" dirty="0">
                <a:solidFill>
                  <a:srgbClr val="FF7F2A"/>
                </a:solidFill>
              </a:rPr>
              <a:t> </a:t>
            </a:r>
            <a:r>
              <a:rPr lang="en-US" dirty="0">
                <a:solidFill>
                  <a:srgbClr val="FF7F2A"/>
                </a:solidFill>
              </a:rPr>
              <a:t>Session </a:t>
            </a:r>
            <a:r>
              <a:rPr lang="sr-Latn-RS" dirty="0">
                <a:solidFill>
                  <a:srgbClr val="FF7F2A"/>
                </a:solidFill>
              </a:rPr>
              <a:t>2</a:t>
            </a:r>
            <a:endParaRPr lang="en-GB" dirty="0">
              <a:solidFill>
                <a:srgbClr val="FF7F2A"/>
              </a:solidFill>
            </a:endParaRPr>
          </a:p>
        </p:txBody>
      </p:sp>
      <p:cxnSp>
        <p:nvCxnSpPr>
          <p:cNvPr id="3" name="Straight Connector 2"/>
          <p:cNvCxnSpPr/>
          <p:nvPr/>
        </p:nvCxnSpPr>
        <p:spPr>
          <a:xfrm flipH="1">
            <a:off x="4616388" y="2301640"/>
            <a:ext cx="24063" cy="3320716"/>
          </a:xfrm>
          <a:prstGeom prst="line">
            <a:avLst/>
          </a:prstGeom>
          <a:ln w="38100">
            <a:solidFill>
              <a:srgbClr val="FF7F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9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chemeClr val="tx1"/>
                </a:solidFill>
              </a:rPr>
              <a:t>There are a lot of information on trends in the world of work.</a:t>
            </a:r>
            <a:endParaRPr lang="sr-Latn-RS" dirty="0">
              <a:solidFill>
                <a:schemeClr val="tx1"/>
              </a:solidFill>
            </a:endParaRPr>
          </a:p>
          <a:p>
            <a:endParaRPr lang="sr-Latn-RS" dirty="0">
              <a:solidFill>
                <a:schemeClr val="tx1"/>
              </a:solidFill>
            </a:endParaRPr>
          </a:p>
          <a:p>
            <a:pPr marL="0" indent="0" algn="ctr">
              <a:buNone/>
            </a:pPr>
            <a:r>
              <a:rPr lang="en-US" dirty="0">
                <a:solidFill>
                  <a:schemeClr val="tx1"/>
                </a:solidFill>
              </a:rPr>
              <a:t>How much of this we should question?</a:t>
            </a:r>
          </a:p>
          <a:p>
            <a:pPr marL="0" indent="0" algn="ctr">
              <a:buNone/>
            </a:pPr>
            <a:endParaRPr lang="sr-Latn-RS" dirty="0">
              <a:solidFill>
                <a:schemeClr val="tx1"/>
              </a:solidFill>
            </a:endParaRPr>
          </a:p>
          <a:p>
            <a:pPr marL="0" indent="0" algn="ctr">
              <a:buNone/>
            </a:pPr>
            <a:r>
              <a:rPr lang="en-US" dirty="0">
                <a:solidFill>
                  <a:schemeClr val="tx1"/>
                </a:solidFill>
              </a:rPr>
              <a:t>How</a:t>
            </a:r>
            <a:r>
              <a:rPr lang="sr-Latn-RS" dirty="0">
                <a:solidFill>
                  <a:schemeClr val="tx1"/>
                </a:solidFill>
              </a:rPr>
              <a:t> to </a:t>
            </a:r>
            <a:r>
              <a:rPr lang="en-US" dirty="0">
                <a:solidFill>
                  <a:schemeClr val="tx1"/>
                </a:solidFill>
              </a:rPr>
              <a:t>know what information </a:t>
            </a:r>
            <a:r>
              <a:rPr lang="sr-Latn-RS" dirty="0">
                <a:solidFill>
                  <a:schemeClr val="tx1"/>
                </a:solidFill>
              </a:rPr>
              <a:t>is </a:t>
            </a:r>
            <a:r>
              <a:rPr lang="en-US" dirty="0">
                <a:solidFill>
                  <a:schemeClr val="tx1"/>
                </a:solidFill>
              </a:rPr>
              <a:t>credible</a:t>
            </a:r>
            <a:r>
              <a:rPr lang="sr-Latn-RS" dirty="0">
                <a:solidFill>
                  <a:schemeClr val="tx1"/>
                </a:solidFill>
              </a:rPr>
              <a:t>?</a:t>
            </a:r>
          </a:p>
          <a:p>
            <a:pPr marL="0" indent="0">
              <a:buNone/>
            </a:pPr>
            <a:endParaRPr lang="sr-Latn-RS" dirty="0"/>
          </a:p>
          <a:p>
            <a:endParaRPr lang="en-US" dirty="0"/>
          </a:p>
          <a:p>
            <a:pPr marL="0" indent="0">
              <a:buNone/>
            </a:pP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spTree>
    <p:extLst>
      <p:ext uri="{BB962C8B-B14F-4D97-AF65-F5344CB8AC3E}">
        <p14:creationId xmlns:p14="http://schemas.microsoft.com/office/powerpoint/2010/main" val="338305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Latn-RS" b="0" dirty="0">
                <a:solidFill>
                  <a:schemeClr val="tx1"/>
                </a:solidFill>
              </a:rPr>
              <a:t>To </a:t>
            </a:r>
            <a:r>
              <a:rPr lang="en-US" b="0" dirty="0">
                <a:solidFill>
                  <a:schemeClr val="tx1"/>
                </a:solidFill>
              </a:rPr>
              <a:t>assess the information </a:t>
            </a:r>
            <a:r>
              <a:rPr lang="sr-Latn-RS" b="0" dirty="0">
                <a:solidFill>
                  <a:schemeClr val="tx1"/>
                </a:solidFill>
              </a:rPr>
              <a:t>on </a:t>
            </a:r>
            <a:r>
              <a:rPr lang="en-US" b="0" dirty="0">
                <a:solidFill>
                  <a:schemeClr val="tx1"/>
                </a:solidFill>
              </a:rPr>
              <a:t>the changes</a:t>
            </a:r>
            <a:r>
              <a:rPr lang="sr-Latn-RS" b="0" dirty="0">
                <a:solidFill>
                  <a:schemeClr val="tx1"/>
                </a:solidFill>
              </a:rPr>
              <a:t> in </a:t>
            </a:r>
            <a:r>
              <a:rPr lang="en-US" b="0" dirty="0">
                <a:solidFill>
                  <a:schemeClr val="tx1"/>
                </a:solidFill>
              </a:rPr>
              <a:t>the world of work it </a:t>
            </a:r>
            <a:r>
              <a:rPr lang="sr-Latn-RS" b="0" dirty="0">
                <a:solidFill>
                  <a:schemeClr val="tx1"/>
                </a:solidFill>
              </a:rPr>
              <a:t>is </a:t>
            </a:r>
            <a:r>
              <a:rPr lang="en-US" b="0" dirty="0">
                <a:solidFill>
                  <a:schemeClr val="tx1"/>
                </a:solidFill>
              </a:rPr>
              <a:t>important </a:t>
            </a:r>
            <a:r>
              <a:rPr lang="sr-Latn-RS" b="0" dirty="0">
                <a:solidFill>
                  <a:srgbClr val="FF7F2A"/>
                </a:solidFill>
              </a:rPr>
              <a:t>to </a:t>
            </a:r>
            <a:r>
              <a:rPr lang="en-US" b="0" dirty="0">
                <a:solidFill>
                  <a:srgbClr val="FF7F2A"/>
                </a:solidFill>
              </a:rPr>
              <a:t>understand methods used </a:t>
            </a:r>
            <a:r>
              <a:rPr lang="en-US" b="0" dirty="0">
                <a:solidFill>
                  <a:schemeClr val="tx1"/>
                </a:solidFill>
              </a:rPr>
              <a:t>to capture and understand the changes that </a:t>
            </a:r>
            <a:r>
              <a:rPr lang="sr-Latn-RS" b="0" dirty="0">
                <a:solidFill>
                  <a:schemeClr val="tx1"/>
                </a:solidFill>
              </a:rPr>
              <a:t>are </a:t>
            </a:r>
            <a:r>
              <a:rPr lang="en-US" b="0" dirty="0">
                <a:solidFill>
                  <a:schemeClr val="tx1"/>
                </a:solidFill>
              </a:rPr>
              <a:t>taking </a:t>
            </a:r>
            <a:r>
              <a:rPr lang="sr-Latn-RS" b="0" dirty="0">
                <a:solidFill>
                  <a:schemeClr val="tx1"/>
                </a:solidFill>
              </a:rPr>
              <a:t>place.</a:t>
            </a:r>
          </a:p>
          <a:p>
            <a:pPr marL="0" indent="0">
              <a:buNone/>
            </a:pPr>
            <a:endParaRPr lang="sr-Latn-RS" b="0" dirty="0"/>
          </a:p>
          <a:p>
            <a:r>
              <a:rPr lang="en-US" b="0" dirty="0">
                <a:solidFill>
                  <a:srgbClr val="FF7F2A"/>
                </a:solidFill>
              </a:rPr>
              <a:t>Various methods </a:t>
            </a:r>
            <a:r>
              <a:rPr lang="sr-Latn-RS" b="0" dirty="0">
                <a:solidFill>
                  <a:srgbClr val="FF7F2A"/>
                </a:solidFill>
              </a:rPr>
              <a:t>are </a:t>
            </a:r>
            <a:r>
              <a:rPr lang="en-US" b="0" dirty="0">
                <a:solidFill>
                  <a:srgbClr val="FF7F2A"/>
                </a:solidFill>
              </a:rPr>
              <a:t>being used </a:t>
            </a:r>
            <a:r>
              <a:rPr lang="sr-Latn-RS" b="0" dirty="0">
                <a:solidFill>
                  <a:schemeClr val="tx1"/>
                </a:solidFill>
              </a:rPr>
              <a:t>to </a:t>
            </a:r>
            <a:r>
              <a:rPr lang="en-US" b="0" dirty="0">
                <a:solidFill>
                  <a:schemeClr val="tx1"/>
                </a:solidFill>
              </a:rPr>
              <a:t>predict changes</a:t>
            </a:r>
            <a:r>
              <a:rPr lang="sr-Latn-RS" b="0" dirty="0">
                <a:solidFill>
                  <a:schemeClr val="tx1"/>
                </a:solidFill>
              </a:rPr>
              <a:t>, to </a:t>
            </a:r>
            <a:r>
              <a:rPr lang="en-US" b="0" dirty="0">
                <a:solidFill>
                  <a:schemeClr val="tx1"/>
                </a:solidFill>
              </a:rPr>
              <a:t>understand which occupations will grow in the future</a:t>
            </a:r>
            <a:r>
              <a:rPr lang="sr-Latn-RS" b="0" dirty="0">
                <a:solidFill>
                  <a:schemeClr val="tx1"/>
                </a:solidFill>
              </a:rPr>
              <a:t>, </a:t>
            </a:r>
            <a:r>
              <a:rPr lang="en-US" b="0" dirty="0">
                <a:solidFill>
                  <a:schemeClr val="tx1"/>
                </a:solidFill>
              </a:rPr>
              <a:t>which</a:t>
            </a:r>
            <a:r>
              <a:rPr lang="sr-Latn-RS" b="0" dirty="0">
                <a:solidFill>
                  <a:schemeClr val="tx1"/>
                </a:solidFill>
              </a:rPr>
              <a:t> </a:t>
            </a:r>
            <a:r>
              <a:rPr lang="en-US" b="0" dirty="0">
                <a:solidFill>
                  <a:schemeClr val="tx1"/>
                </a:solidFill>
              </a:rPr>
              <a:t>jobs</a:t>
            </a:r>
            <a:r>
              <a:rPr lang="sr-Latn-RS" b="0" dirty="0">
                <a:solidFill>
                  <a:schemeClr val="tx1"/>
                </a:solidFill>
              </a:rPr>
              <a:t> </a:t>
            </a:r>
            <a:r>
              <a:rPr lang="en-US" b="0" dirty="0">
                <a:solidFill>
                  <a:schemeClr val="tx1"/>
                </a:solidFill>
              </a:rPr>
              <a:t>and</a:t>
            </a:r>
            <a:r>
              <a:rPr lang="sr-Latn-RS" b="0" dirty="0">
                <a:solidFill>
                  <a:schemeClr val="tx1"/>
                </a:solidFill>
              </a:rPr>
              <a:t> </a:t>
            </a:r>
            <a:r>
              <a:rPr lang="en-US" b="0" dirty="0">
                <a:solidFill>
                  <a:schemeClr val="tx1"/>
                </a:solidFill>
              </a:rPr>
              <a:t>tasks are more likely to be affected by digitalization</a:t>
            </a:r>
            <a:r>
              <a:rPr lang="sr-Latn-RS" b="0" dirty="0">
                <a:solidFill>
                  <a:schemeClr val="tx1"/>
                </a:solidFill>
              </a:rPr>
              <a:t> </a:t>
            </a:r>
            <a:r>
              <a:rPr lang="en-US" b="0" dirty="0">
                <a:solidFill>
                  <a:schemeClr val="tx1"/>
                </a:solidFill>
              </a:rPr>
              <a:t>and automation and </a:t>
            </a:r>
            <a:r>
              <a:rPr lang="sr-Latn-RS" b="0" dirty="0">
                <a:solidFill>
                  <a:schemeClr val="tx1"/>
                </a:solidFill>
              </a:rPr>
              <a:t>w</a:t>
            </a:r>
            <a:r>
              <a:rPr lang="en-US" b="0" dirty="0">
                <a:solidFill>
                  <a:schemeClr val="tx1"/>
                </a:solidFill>
              </a:rPr>
              <a:t>hat skills will be most in demand</a:t>
            </a:r>
            <a:r>
              <a:rPr lang="sr-Latn-RS" b="0" dirty="0">
                <a:solidFill>
                  <a:schemeClr val="tx1"/>
                </a:solidFill>
              </a:rPr>
              <a:t>. </a:t>
            </a:r>
          </a:p>
          <a:p>
            <a:endParaRPr lang="sr-Latn-RS"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9752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1282992"/>
            <a:ext cx="10515600" cy="781685"/>
          </a:xfrm>
        </p:spPr>
        <p:txBody>
          <a:bodyPr>
            <a:noAutofit/>
          </a:bodyPr>
          <a:lstStyle/>
          <a:p>
            <a:r>
              <a:rPr lang="sr-Latn-RS" sz="3600" dirty="0"/>
              <a:t>Some </a:t>
            </a:r>
            <a:r>
              <a:rPr lang="sr-Latn-RS" sz="3600" dirty="0" err="1"/>
              <a:t>of</a:t>
            </a:r>
            <a:r>
              <a:rPr lang="sr-Latn-RS" sz="3600" dirty="0"/>
              <a:t> </a:t>
            </a:r>
            <a:r>
              <a:rPr lang="sr-Latn-RS" sz="3600" dirty="0" err="1"/>
              <a:t>the</a:t>
            </a:r>
            <a:r>
              <a:rPr lang="sr-Latn-RS" sz="3600" dirty="0"/>
              <a:t> </a:t>
            </a:r>
            <a:r>
              <a:rPr lang="en-US" sz="3600" dirty="0"/>
              <a:t>methods and approaches</a:t>
            </a:r>
            <a:r>
              <a:rPr lang="sr-Latn-RS" sz="3600" dirty="0"/>
              <a:t> </a:t>
            </a:r>
            <a:r>
              <a:rPr lang="sr-Latn-RS" sz="3600" dirty="0" err="1"/>
              <a:t>that</a:t>
            </a:r>
            <a:r>
              <a:rPr lang="en-US" sz="3600" dirty="0"/>
              <a:t> are being used to </a:t>
            </a:r>
            <a:r>
              <a:rPr lang="sr-Latn-RS" sz="3600" dirty="0" err="1"/>
              <a:t>predict</a:t>
            </a:r>
            <a:r>
              <a:rPr lang="en-US" sz="3600" dirty="0"/>
              <a:t> trends in the world of work</a:t>
            </a:r>
            <a:r>
              <a:rPr lang="sr-Latn-RS" sz="3600" dirty="0"/>
              <a:t>…</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8546552"/>
              </p:ext>
            </p:extLst>
          </p:nvPr>
        </p:nvGraphicFramePr>
        <p:xfrm>
          <a:off x="1323558" y="2417832"/>
          <a:ext cx="9370946" cy="2830030"/>
        </p:xfrm>
        <a:graphic>
          <a:graphicData uri="http://schemas.openxmlformats.org/drawingml/2006/table">
            <a:tbl>
              <a:tblPr firstRow="1" bandRow="1">
                <a:tableStyleId>{5C22544A-7EE6-4342-B048-85BDC9FD1C3A}</a:tableStyleId>
              </a:tblPr>
              <a:tblGrid>
                <a:gridCol w="4685473">
                  <a:extLst>
                    <a:ext uri="{9D8B030D-6E8A-4147-A177-3AD203B41FA5}">
                      <a16:colId xmlns:a16="http://schemas.microsoft.com/office/drawing/2014/main" val="20000"/>
                    </a:ext>
                  </a:extLst>
                </a:gridCol>
                <a:gridCol w="4685473">
                  <a:extLst>
                    <a:ext uri="{9D8B030D-6E8A-4147-A177-3AD203B41FA5}">
                      <a16:colId xmlns:a16="http://schemas.microsoft.com/office/drawing/2014/main" val="20001"/>
                    </a:ext>
                  </a:extLst>
                </a:gridCol>
              </a:tblGrid>
              <a:tr h="513684">
                <a:tc>
                  <a:txBody>
                    <a:bodyPr/>
                    <a:lstStyle/>
                    <a:p>
                      <a:r>
                        <a:rPr lang="sr-Latn-RS" dirty="0"/>
                        <a:t>QUANTITATIVE</a:t>
                      </a:r>
                      <a:r>
                        <a:rPr lang="sr-Latn-RS" baseline="0" dirty="0"/>
                        <a:t> METHODS</a:t>
                      </a:r>
                      <a:endParaRPr lang="sr-Latn-RS" dirty="0"/>
                    </a:p>
                  </a:txBody>
                  <a:tcPr/>
                </a:tc>
                <a:tc>
                  <a:txBody>
                    <a:bodyPr/>
                    <a:lstStyle/>
                    <a:p>
                      <a:r>
                        <a:rPr lang="sr-Latn-RS" dirty="0"/>
                        <a:t>QUALITATIVE METHODS</a:t>
                      </a:r>
                    </a:p>
                  </a:txBody>
                  <a:tcPr/>
                </a:tc>
                <a:extLst>
                  <a:ext uri="{0D108BD9-81ED-4DB2-BD59-A6C34878D82A}">
                    <a16:rowId xmlns:a16="http://schemas.microsoft.com/office/drawing/2014/main" val="10000"/>
                  </a:ext>
                </a:extLst>
              </a:tr>
              <a:tr h="2316346">
                <a:tc>
                  <a:txBody>
                    <a:bodyPr/>
                    <a:lstStyle/>
                    <a:p>
                      <a:pPr marL="285750" indent="-285750">
                        <a:buFont typeface="Arial" panose="020B0604020202020204" pitchFamily="34" charset="0"/>
                        <a:buChar char="•"/>
                      </a:pPr>
                      <a:r>
                        <a:rPr lang="en-US" noProof="0" dirty="0"/>
                        <a:t>Mechanistic/extrapolative</a:t>
                      </a:r>
                      <a:r>
                        <a:rPr lang="en-US" baseline="0" noProof="0" dirty="0"/>
                        <a:t> techniques</a:t>
                      </a:r>
                    </a:p>
                    <a:p>
                      <a:pPr marL="285750" indent="-285750">
                        <a:buFont typeface="Arial" panose="020B0604020202020204" pitchFamily="34" charset="0"/>
                        <a:buChar char="•"/>
                      </a:pPr>
                      <a:r>
                        <a:rPr lang="en-US" baseline="0" noProof="0" dirty="0"/>
                        <a:t>More complex time series models</a:t>
                      </a:r>
                    </a:p>
                    <a:p>
                      <a:pPr marL="285750" indent="-285750">
                        <a:buFont typeface="Arial" panose="020B0604020202020204" pitchFamily="34" charset="0"/>
                        <a:buChar char="•"/>
                      </a:pPr>
                      <a:r>
                        <a:rPr lang="en-US" baseline="0" noProof="0" dirty="0" err="1"/>
                        <a:t>Behavioural</a:t>
                      </a:r>
                      <a:r>
                        <a:rPr lang="en-US" baseline="0" noProof="0" dirty="0"/>
                        <a:t>/econometric mode</a:t>
                      </a:r>
                      <a:r>
                        <a:rPr lang="sr-Latn-RS" baseline="0" noProof="0" dirty="0"/>
                        <a:t>l</a:t>
                      </a:r>
                      <a:r>
                        <a:rPr lang="en-US" baseline="0" noProof="0" dirty="0"/>
                        <a:t>s</a:t>
                      </a:r>
                    </a:p>
                    <a:p>
                      <a:pPr marL="285750" indent="-285750">
                        <a:buFont typeface="Arial" panose="020B0604020202020204" pitchFamily="34" charset="0"/>
                        <a:buChar char="•"/>
                      </a:pPr>
                      <a:r>
                        <a:rPr lang="en-US" baseline="0" noProof="0" dirty="0"/>
                        <a:t>Surveys</a:t>
                      </a:r>
                      <a:endParaRPr lang="en-US" noProof="0" dirty="0"/>
                    </a:p>
                  </a:txBody>
                  <a:tcPr/>
                </a:tc>
                <a:tc>
                  <a:txBody>
                    <a:bodyPr/>
                    <a:lstStyle/>
                    <a:p>
                      <a:pPr marL="285750" indent="-285750">
                        <a:buFont typeface="Arial" panose="020B0604020202020204" pitchFamily="34" charset="0"/>
                        <a:buChar char="•"/>
                      </a:pPr>
                      <a:r>
                        <a:rPr lang="en-US" noProof="0" dirty="0"/>
                        <a:t>Delphi</a:t>
                      </a:r>
                      <a:r>
                        <a:rPr lang="en-US" baseline="0" noProof="0" dirty="0"/>
                        <a:t> techniques (expert opinion/consultation)</a:t>
                      </a:r>
                    </a:p>
                    <a:p>
                      <a:pPr marL="285750" indent="-285750">
                        <a:buFont typeface="Arial" panose="020B0604020202020204" pitchFamily="34" charset="0"/>
                        <a:buChar char="•"/>
                      </a:pPr>
                      <a:r>
                        <a:rPr lang="en-US" baseline="0" noProof="0" dirty="0"/>
                        <a:t>Case studies</a:t>
                      </a:r>
                    </a:p>
                    <a:p>
                      <a:pPr marL="285750" indent="-285750">
                        <a:buFont typeface="Arial" panose="020B0604020202020204" pitchFamily="34" charset="0"/>
                        <a:buChar char="•"/>
                      </a:pPr>
                      <a:r>
                        <a:rPr lang="en-US" baseline="0" noProof="0" dirty="0"/>
                        <a:t>Focus groups </a:t>
                      </a:r>
                    </a:p>
                    <a:p>
                      <a:pPr marL="285750" indent="-285750">
                        <a:buFont typeface="Arial" panose="020B0604020202020204" pitchFamily="34" charset="0"/>
                        <a:buChar char="•"/>
                      </a:pPr>
                      <a:r>
                        <a:rPr lang="en-US" baseline="0" noProof="0" dirty="0"/>
                        <a:t>Scenario planning</a:t>
                      </a:r>
                      <a:endParaRPr lang="en-US" noProof="0" dirty="0"/>
                    </a:p>
                  </a:txBody>
                  <a:tcPr/>
                </a:tc>
                <a:extLst>
                  <a:ext uri="{0D108BD9-81ED-4DB2-BD59-A6C34878D82A}">
                    <a16:rowId xmlns:a16="http://schemas.microsoft.com/office/drawing/2014/main" val="10001"/>
                  </a:ext>
                </a:extLst>
              </a:tr>
            </a:tbl>
          </a:graphicData>
        </a:graphic>
      </p:graphicFrame>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77580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err="1"/>
              <a:t>Using</a:t>
            </a:r>
            <a:r>
              <a:rPr lang="sr-Latn-RS" dirty="0"/>
              <a:t> </a:t>
            </a:r>
            <a:r>
              <a:rPr lang="sr-Latn-RS" dirty="0" err="1"/>
              <a:t>mathematical</a:t>
            </a:r>
            <a:r>
              <a:rPr lang="sr-Latn-RS" dirty="0"/>
              <a:t> </a:t>
            </a:r>
            <a:r>
              <a:rPr lang="sr-Latn-RS" dirty="0" err="1"/>
              <a:t>models</a:t>
            </a:r>
            <a:r>
              <a:rPr lang="sr-Latn-RS" dirty="0"/>
              <a:t> to </a:t>
            </a:r>
            <a:r>
              <a:rPr lang="sr-Latn-RS" dirty="0" err="1"/>
              <a:t>predict</a:t>
            </a:r>
            <a:r>
              <a:rPr lang="sr-Latn-RS" dirty="0"/>
              <a:t> </a:t>
            </a:r>
            <a:r>
              <a:rPr lang="sr-Latn-RS" dirty="0" err="1"/>
              <a:t>trends</a:t>
            </a:r>
            <a:endParaRPr lang="sr-Latn-RS" dirty="0"/>
          </a:p>
        </p:txBody>
      </p:sp>
      <p:sp>
        <p:nvSpPr>
          <p:cNvPr id="3" name="Content Placeholder 2"/>
          <p:cNvSpPr>
            <a:spLocks noGrp="1"/>
          </p:cNvSpPr>
          <p:nvPr>
            <p:ph idx="1"/>
          </p:nvPr>
        </p:nvSpPr>
        <p:spPr>
          <a:xfrm>
            <a:off x="1007165" y="1892029"/>
            <a:ext cx="10515600" cy="3716973"/>
          </a:xfrm>
        </p:spPr>
        <p:txBody>
          <a:bodyPr>
            <a:normAutofit/>
          </a:bodyPr>
          <a:lstStyle/>
          <a:p>
            <a:r>
              <a:rPr lang="sr-Latn-RS" b="0" dirty="0">
                <a:solidFill>
                  <a:schemeClr val="tx1"/>
                </a:solidFill>
              </a:rPr>
              <a:t>F</a:t>
            </a:r>
            <a:r>
              <a:rPr lang="en-US" b="0" dirty="0" err="1">
                <a:solidFill>
                  <a:schemeClr val="tx1"/>
                </a:solidFill>
              </a:rPr>
              <a:t>orecasting</a:t>
            </a:r>
            <a:r>
              <a:rPr lang="en-US" b="0" dirty="0">
                <a:solidFill>
                  <a:schemeClr val="tx1"/>
                </a:solidFill>
              </a:rPr>
              <a:t> is done by developing a ‘mathematical model’ </a:t>
            </a:r>
            <a:r>
              <a:rPr lang="sr-Latn-RS" b="0" dirty="0" err="1">
                <a:solidFill>
                  <a:schemeClr val="tx1"/>
                </a:solidFill>
              </a:rPr>
              <a:t>through</a:t>
            </a:r>
            <a:r>
              <a:rPr lang="sr-Latn-RS" b="0" dirty="0">
                <a:solidFill>
                  <a:schemeClr val="tx1"/>
                </a:solidFill>
              </a:rPr>
              <a:t> </a:t>
            </a:r>
            <a:r>
              <a:rPr lang="en-US" b="0" dirty="0">
                <a:solidFill>
                  <a:schemeClr val="tx1"/>
                </a:solidFill>
              </a:rPr>
              <a:t>(</a:t>
            </a:r>
            <a:r>
              <a:rPr lang="sr-Latn-RS" b="0" dirty="0">
                <a:solidFill>
                  <a:schemeClr val="tx1"/>
                </a:solidFill>
              </a:rPr>
              <a:t>1</a:t>
            </a:r>
            <a:r>
              <a:rPr lang="en-US" b="0" dirty="0">
                <a:solidFill>
                  <a:schemeClr val="tx1"/>
                </a:solidFill>
              </a:rPr>
              <a:t>) </a:t>
            </a:r>
            <a:r>
              <a:rPr lang="en-US" b="0" dirty="0">
                <a:solidFill>
                  <a:srgbClr val="B23D12"/>
                </a:solidFill>
              </a:rPr>
              <a:t>collecting longtime series data of past trends </a:t>
            </a:r>
            <a:r>
              <a:rPr lang="en-US" b="0" dirty="0">
                <a:solidFill>
                  <a:schemeClr val="tx1"/>
                </a:solidFill>
              </a:rPr>
              <a:t>in economy, </a:t>
            </a:r>
            <a:r>
              <a:rPr lang="en-US" b="0" dirty="0" err="1">
                <a:solidFill>
                  <a:schemeClr val="tx1"/>
                </a:solidFill>
              </a:rPr>
              <a:t>labour</a:t>
            </a:r>
            <a:r>
              <a:rPr lang="en-US" b="0" dirty="0">
                <a:solidFill>
                  <a:schemeClr val="tx1"/>
                </a:solidFill>
              </a:rPr>
              <a:t> market, demography, education, etc. (</a:t>
            </a:r>
            <a:r>
              <a:rPr lang="sr-Latn-RS" b="0" dirty="0">
                <a:solidFill>
                  <a:schemeClr val="tx1"/>
                </a:solidFill>
              </a:rPr>
              <a:t>2</a:t>
            </a:r>
            <a:r>
              <a:rPr lang="en-US" b="0" dirty="0">
                <a:solidFill>
                  <a:schemeClr val="tx1"/>
                </a:solidFill>
              </a:rPr>
              <a:t>) </a:t>
            </a:r>
            <a:r>
              <a:rPr lang="en-US" b="0" dirty="0">
                <a:solidFill>
                  <a:srgbClr val="B23D12"/>
                </a:solidFill>
              </a:rPr>
              <a:t>making assumptions on the future </a:t>
            </a:r>
            <a:r>
              <a:rPr lang="en-US" b="0" dirty="0">
                <a:solidFill>
                  <a:schemeClr val="tx1"/>
                </a:solidFill>
              </a:rPr>
              <a:t>of economy, </a:t>
            </a:r>
            <a:r>
              <a:rPr lang="en-US" b="0" dirty="0" err="1">
                <a:solidFill>
                  <a:schemeClr val="tx1"/>
                </a:solidFill>
              </a:rPr>
              <a:t>labour</a:t>
            </a:r>
            <a:r>
              <a:rPr lang="en-US" b="0" dirty="0">
                <a:solidFill>
                  <a:schemeClr val="tx1"/>
                </a:solidFill>
              </a:rPr>
              <a:t> market, demography, education. </a:t>
            </a:r>
            <a:endParaRPr lang="sr-Latn-RS" b="0" dirty="0">
              <a:solidFill>
                <a:schemeClr val="tx1"/>
              </a:solidFill>
            </a:endParaRPr>
          </a:p>
          <a:p>
            <a:r>
              <a:rPr lang="sr-Latn-RS" b="0" dirty="0" err="1">
                <a:solidFill>
                  <a:schemeClr val="tx1"/>
                </a:solidFill>
              </a:rPr>
              <a:t>Models</a:t>
            </a:r>
            <a:r>
              <a:rPr lang="sr-Latn-RS" b="0" dirty="0">
                <a:solidFill>
                  <a:schemeClr val="tx1"/>
                </a:solidFill>
              </a:rPr>
              <a:t> are </a:t>
            </a:r>
            <a:r>
              <a:rPr lang="sr-Latn-RS" b="0" dirty="0" err="1">
                <a:solidFill>
                  <a:schemeClr val="tx1"/>
                </a:solidFill>
              </a:rPr>
              <a:t>often</a:t>
            </a:r>
            <a:r>
              <a:rPr lang="sr-Latn-RS" b="0" dirty="0">
                <a:solidFill>
                  <a:schemeClr val="tx1"/>
                </a:solidFill>
              </a:rPr>
              <a:t> </a:t>
            </a:r>
            <a:r>
              <a:rPr lang="sr-Latn-RS" b="0" dirty="0" err="1">
                <a:solidFill>
                  <a:schemeClr val="tx1"/>
                </a:solidFill>
              </a:rPr>
              <a:t>built</a:t>
            </a:r>
            <a:r>
              <a:rPr lang="sr-Latn-RS" b="0" dirty="0">
                <a:solidFill>
                  <a:schemeClr val="tx1"/>
                </a:solidFill>
              </a:rPr>
              <a:t> </a:t>
            </a:r>
            <a:r>
              <a:rPr lang="sr-Latn-RS" b="0" dirty="0" err="1">
                <a:solidFill>
                  <a:schemeClr val="tx1"/>
                </a:solidFill>
              </a:rPr>
              <a:t>using</a:t>
            </a:r>
            <a:r>
              <a:rPr lang="sr-Latn-RS" b="0" dirty="0">
                <a:solidFill>
                  <a:schemeClr val="tx1"/>
                </a:solidFill>
              </a:rPr>
              <a:t> s</a:t>
            </a:r>
            <a:r>
              <a:rPr lang="en-US" b="0" dirty="0" err="1">
                <a:solidFill>
                  <a:schemeClr val="tx1"/>
                </a:solidFill>
              </a:rPr>
              <a:t>tatistical</a:t>
            </a:r>
            <a:r>
              <a:rPr lang="en-US" b="0" dirty="0">
                <a:solidFill>
                  <a:schemeClr val="tx1"/>
                </a:solidFill>
              </a:rPr>
              <a:t> and econometric technique</a:t>
            </a:r>
            <a:r>
              <a:rPr lang="sr-Latn-RS" b="0" dirty="0">
                <a:solidFill>
                  <a:schemeClr val="tx1"/>
                </a:solidFill>
              </a:rPr>
              <a:t>s on </a:t>
            </a:r>
            <a:r>
              <a:rPr lang="en-US" b="0" dirty="0">
                <a:solidFill>
                  <a:schemeClr val="tx1"/>
                </a:solidFill>
              </a:rPr>
              <a:t>data drawn from largely official sources. </a:t>
            </a:r>
            <a:endParaRPr lang="sr-Latn-RS" b="0" dirty="0">
              <a:solidFill>
                <a:schemeClr val="tx1"/>
              </a:solidFill>
            </a:endParaRPr>
          </a:p>
          <a:p>
            <a:r>
              <a:rPr lang="en-US" b="0" dirty="0">
                <a:solidFill>
                  <a:schemeClr val="tx1"/>
                </a:solidFill>
              </a:rPr>
              <a:t>Forecast models can vary according to the methodological approach adopted</a:t>
            </a:r>
            <a:r>
              <a:rPr lang="sr-Latn-RS" b="0" dirty="0">
                <a:solidFill>
                  <a:schemeClr val="tx1"/>
                </a:solidFill>
              </a:rPr>
              <a:t>. </a:t>
            </a:r>
            <a:r>
              <a:rPr lang="sr-Latn-RS" b="0" dirty="0" err="1">
                <a:solidFill>
                  <a:schemeClr val="tx1"/>
                </a:solidFill>
              </a:rPr>
              <a:t>Qualitative</a:t>
            </a:r>
            <a:r>
              <a:rPr lang="sr-Latn-RS" b="0" dirty="0">
                <a:solidFill>
                  <a:schemeClr val="tx1"/>
                </a:solidFill>
              </a:rPr>
              <a:t> </a:t>
            </a:r>
            <a:r>
              <a:rPr lang="sr-Latn-RS" b="0" dirty="0" err="1">
                <a:solidFill>
                  <a:schemeClr val="tx1"/>
                </a:solidFill>
              </a:rPr>
              <a:t>methods</a:t>
            </a:r>
            <a:r>
              <a:rPr lang="sr-Latn-RS" b="0" dirty="0">
                <a:solidFill>
                  <a:schemeClr val="tx1"/>
                </a:solidFill>
              </a:rPr>
              <a:t> </a:t>
            </a:r>
            <a:r>
              <a:rPr lang="sr-Latn-RS" b="0" dirty="0" err="1">
                <a:solidFill>
                  <a:schemeClr val="tx1"/>
                </a:solidFill>
              </a:rPr>
              <a:t>can</a:t>
            </a:r>
            <a:r>
              <a:rPr lang="sr-Latn-RS" b="0" dirty="0">
                <a:solidFill>
                  <a:schemeClr val="tx1"/>
                </a:solidFill>
              </a:rPr>
              <a:t> be </a:t>
            </a:r>
            <a:r>
              <a:rPr lang="sr-Latn-RS" b="0" dirty="0" err="1">
                <a:solidFill>
                  <a:schemeClr val="tx1"/>
                </a:solidFill>
              </a:rPr>
              <a:t>used</a:t>
            </a:r>
            <a:r>
              <a:rPr lang="sr-Latn-RS" b="0" dirty="0">
                <a:solidFill>
                  <a:schemeClr val="tx1"/>
                </a:solidFill>
              </a:rPr>
              <a:t> </a:t>
            </a:r>
            <a:r>
              <a:rPr lang="sr-Latn-RS" b="0" dirty="0" err="1">
                <a:solidFill>
                  <a:schemeClr val="tx1"/>
                </a:solidFill>
              </a:rPr>
              <a:t>together</a:t>
            </a:r>
            <a:r>
              <a:rPr lang="sr-Latn-RS" b="0" dirty="0">
                <a:solidFill>
                  <a:schemeClr val="tx1"/>
                </a:solidFill>
              </a:rPr>
              <a:t> </a:t>
            </a:r>
            <a:r>
              <a:rPr lang="sr-Latn-RS" b="0" dirty="0" err="1">
                <a:solidFill>
                  <a:schemeClr val="tx1"/>
                </a:solidFill>
              </a:rPr>
              <a:t>with</a:t>
            </a:r>
            <a:r>
              <a:rPr lang="sr-Latn-RS" b="0" dirty="0">
                <a:solidFill>
                  <a:schemeClr val="tx1"/>
                </a:solidFill>
              </a:rPr>
              <a:t> </a:t>
            </a:r>
            <a:r>
              <a:rPr lang="sr-Latn-RS" b="0" dirty="0" err="1">
                <a:solidFill>
                  <a:schemeClr val="tx1"/>
                </a:solidFill>
              </a:rPr>
              <a:t>quantiative</a:t>
            </a:r>
            <a:r>
              <a:rPr lang="sr-Latn-RS" b="0" dirty="0">
                <a:solidFill>
                  <a:schemeClr val="tx1"/>
                </a:solidFill>
              </a:rPr>
              <a:t> </a:t>
            </a:r>
            <a:r>
              <a:rPr lang="sr-Latn-RS" b="0" dirty="0" err="1">
                <a:solidFill>
                  <a:schemeClr val="tx1"/>
                </a:solidFill>
              </a:rPr>
              <a:t>methods</a:t>
            </a:r>
            <a:r>
              <a:rPr lang="sr-Latn-RS" b="0" dirty="0">
                <a:solidFill>
                  <a:schemeClr val="tx1"/>
                </a:solidFill>
              </a:rPr>
              <a:t> in </a:t>
            </a:r>
            <a:r>
              <a:rPr lang="sr-Latn-RS" b="0" dirty="0" err="1">
                <a:solidFill>
                  <a:schemeClr val="tx1"/>
                </a:solidFill>
              </a:rPr>
              <a:t>forecasts</a:t>
            </a:r>
            <a:r>
              <a:rPr lang="sr-Latn-RS" b="0" dirty="0">
                <a:solidFill>
                  <a:schemeClr val="tx1"/>
                </a:solidFill>
              </a:rPr>
              <a:t>.</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TextBox 5"/>
          <p:cNvSpPr txBox="1"/>
          <p:nvPr/>
        </p:nvSpPr>
        <p:spPr>
          <a:xfrm>
            <a:off x="1259828" y="5212708"/>
            <a:ext cx="8257151" cy="1015663"/>
          </a:xfrm>
          <a:prstGeom prst="rect">
            <a:avLst/>
          </a:prstGeom>
          <a:noFill/>
        </p:spPr>
        <p:txBody>
          <a:bodyPr wrap="square" rtlCol="0">
            <a:spAutoFit/>
          </a:bodyPr>
          <a:lstStyle/>
          <a:p>
            <a:r>
              <a:rPr lang="sr-Latn-RS" sz="1400" dirty="0" err="1"/>
              <a:t>Source</a:t>
            </a:r>
            <a:r>
              <a:rPr lang="sr-Latn-RS" sz="1400" dirty="0"/>
              <a:t>: https://www.etf.europa.eu/sites/default/files/m/B7B61B2538FFF764C12580E600495140_Skills%20forecasts.pdf</a:t>
            </a:r>
          </a:p>
          <a:p>
            <a:endParaRPr lang="en-US" dirty="0"/>
          </a:p>
        </p:txBody>
      </p:sp>
    </p:spTree>
    <p:extLst>
      <p:ext uri="{BB962C8B-B14F-4D97-AF65-F5344CB8AC3E}">
        <p14:creationId xmlns:p14="http://schemas.microsoft.com/office/powerpoint/2010/main" val="29420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1088"/>
            <a:ext cx="10515600" cy="781685"/>
          </a:xfrm>
        </p:spPr>
        <p:txBody>
          <a:bodyPr/>
          <a:lstStyle/>
          <a:p>
            <a:r>
              <a:rPr lang="en-US" dirty="0"/>
              <a:t>Quantitative modelling </a:t>
            </a:r>
            <a:endParaRPr lang="sr-Latn-RS" dirty="0"/>
          </a:p>
        </p:txBody>
      </p:sp>
      <p:sp>
        <p:nvSpPr>
          <p:cNvPr id="3" name="Content Placeholder 2"/>
          <p:cNvSpPr>
            <a:spLocks noGrp="1"/>
          </p:cNvSpPr>
          <p:nvPr>
            <p:ph idx="1"/>
          </p:nvPr>
        </p:nvSpPr>
        <p:spPr>
          <a:xfrm>
            <a:off x="838199" y="1691640"/>
            <a:ext cx="10830339" cy="3973664"/>
          </a:xfrm>
        </p:spPr>
        <p:txBody>
          <a:bodyPr>
            <a:normAutofit fontScale="92500"/>
          </a:bodyPr>
          <a:lstStyle/>
          <a:p>
            <a:pPr marL="0" indent="0">
              <a:buNone/>
            </a:pPr>
            <a:r>
              <a:rPr lang="sr-Latn-RS" b="0" dirty="0">
                <a:solidFill>
                  <a:schemeClr val="tx1"/>
                </a:solidFill>
              </a:rPr>
              <a:t>B</a:t>
            </a:r>
            <a:r>
              <a:rPr lang="en-US" b="0" dirty="0" err="1">
                <a:solidFill>
                  <a:schemeClr val="tx1"/>
                </a:solidFill>
              </a:rPr>
              <a:t>asic</a:t>
            </a:r>
            <a:r>
              <a:rPr lang="en-US" b="0" dirty="0">
                <a:solidFill>
                  <a:schemeClr val="tx1"/>
                </a:solidFill>
              </a:rPr>
              <a:t> methods </a:t>
            </a:r>
            <a:r>
              <a:rPr lang="sr-Latn-RS" b="0" dirty="0" err="1">
                <a:solidFill>
                  <a:schemeClr val="tx1"/>
                </a:solidFill>
              </a:rPr>
              <a:t>for</a:t>
            </a:r>
            <a:r>
              <a:rPr lang="sr-Latn-RS" b="0" dirty="0">
                <a:solidFill>
                  <a:schemeClr val="tx1"/>
                </a:solidFill>
              </a:rPr>
              <a:t> </a:t>
            </a:r>
            <a:r>
              <a:rPr lang="en-US" b="0" dirty="0">
                <a:solidFill>
                  <a:schemeClr val="tx1"/>
                </a:solidFill>
              </a:rPr>
              <a:t>quantitative modelling </a:t>
            </a:r>
            <a:r>
              <a:rPr lang="sr-Latn-RS" b="0" dirty="0" err="1">
                <a:solidFill>
                  <a:schemeClr val="tx1"/>
                </a:solidFill>
              </a:rPr>
              <a:t>aiming</a:t>
            </a:r>
            <a:r>
              <a:rPr lang="sr-Latn-RS" b="0" dirty="0">
                <a:solidFill>
                  <a:schemeClr val="tx1"/>
                </a:solidFill>
              </a:rPr>
              <a:t> to </a:t>
            </a:r>
            <a:r>
              <a:rPr lang="sr-Latn-RS" b="0" dirty="0" err="1">
                <a:solidFill>
                  <a:schemeClr val="tx1"/>
                </a:solidFill>
              </a:rPr>
              <a:t>find</a:t>
            </a:r>
            <a:r>
              <a:rPr lang="sr-Latn-RS" b="0" dirty="0">
                <a:solidFill>
                  <a:schemeClr val="tx1"/>
                </a:solidFill>
              </a:rPr>
              <a:t> </a:t>
            </a:r>
            <a:r>
              <a:rPr lang="sr-Latn-RS" b="0" dirty="0" err="1">
                <a:solidFill>
                  <a:schemeClr val="tx1"/>
                </a:solidFill>
              </a:rPr>
              <a:t>patterns</a:t>
            </a:r>
            <a:r>
              <a:rPr lang="sr-Latn-RS" b="0" dirty="0">
                <a:solidFill>
                  <a:schemeClr val="tx1"/>
                </a:solidFill>
              </a:rPr>
              <a:t> in </a:t>
            </a:r>
            <a:r>
              <a:rPr lang="sr-Latn-RS" b="0" dirty="0" err="1">
                <a:solidFill>
                  <a:schemeClr val="tx1"/>
                </a:solidFill>
              </a:rPr>
              <a:t>available</a:t>
            </a:r>
            <a:r>
              <a:rPr lang="sr-Latn-RS" b="0" dirty="0">
                <a:solidFill>
                  <a:schemeClr val="tx1"/>
                </a:solidFill>
              </a:rPr>
              <a:t> data </a:t>
            </a:r>
            <a:r>
              <a:rPr lang="en-US" b="0" dirty="0">
                <a:solidFill>
                  <a:schemeClr val="tx1"/>
                </a:solidFill>
              </a:rPr>
              <a:t>that can be used to predict its future path</a:t>
            </a:r>
            <a:r>
              <a:rPr lang="sr-Latn-RS" b="0" dirty="0">
                <a:solidFill>
                  <a:schemeClr val="tx1"/>
                </a:solidFill>
              </a:rPr>
              <a:t> </a:t>
            </a:r>
            <a:r>
              <a:rPr lang="sr-Latn-RS" b="0" dirty="0" err="1">
                <a:solidFill>
                  <a:schemeClr val="tx1"/>
                </a:solidFill>
              </a:rPr>
              <a:t>can</a:t>
            </a:r>
            <a:r>
              <a:rPr lang="sr-Latn-RS" b="0" dirty="0">
                <a:solidFill>
                  <a:schemeClr val="tx1"/>
                </a:solidFill>
              </a:rPr>
              <a:t> be </a:t>
            </a:r>
            <a:r>
              <a:rPr lang="sr-Latn-RS" b="0" dirty="0" err="1">
                <a:solidFill>
                  <a:schemeClr val="tx1"/>
                </a:solidFill>
              </a:rPr>
              <a:t>classified</a:t>
            </a:r>
            <a:r>
              <a:rPr lang="sr-Latn-RS" b="0" dirty="0">
                <a:solidFill>
                  <a:schemeClr val="tx1"/>
                </a:solidFill>
              </a:rPr>
              <a:t> as:</a:t>
            </a:r>
          </a:p>
          <a:p>
            <a:pPr lvl="1"/>
            <a:endParaRPr lang="sr-Latn-RS" dirty="0"/>
          </a:p>
          <a:p>
            <a:pPr marL="457200" lvl="1" indent="0">
              <a:buNone/>
            </a:pPr>
            <a:r>
              <a:rPr lang="en-US" dirty="0">
                <a:solidFill>
                  <a:schemeClr val="tx1"/>
                </a:solidFill>
              </a:rPr>
              <a:t>(a) </a:t>
            </a:r>
            <a:r>
              <a:rPr lang="en-US" b="1" dirty="0">
                <a:solidFill>
                  <a:srgbClr val="FF7F2A"/>
                </a:solidFill>
              </a:rPr>
              <a:t>extrapolation of past trend</a:t>
            </a:r>
            <a:r>
              <a:rPr lang="sr-Latn-RS" b="1" dirty="0">
                <a:solidFill>
                  <a:srgbClr val="FF7F2A"/>
                </a:solidFill>
              </a:rPr>
              <a:t>s </a:t>
            </a:r>
            <a:r>
              <a:rPr lang="sr-Latn-RS" dirty="0" err="1">
                <a:solidFill>
                  <a:schemeClr val="tx1"/>
                </a:solidFill>
              </a:rPr>
              <a:t>which</a:t>
            </a:r>
            <a:r>
              <a:rPr lang="sr-Latn-RS" dirty="0">
                <a:solidFill>
                  <a:schemeClr val="tx1"/>
                </a:solidFill>
              </a:rPr>
              <a:t> is </a:t>
            </a:r>
            <a:r>
              <a:rPr lang="en-US" dirty="0">
                <a:solidFill>
                  <a:schemeClr val="tx1"/>
                </a:solidFill>
              </a:rPr>
              <a:t>often used</a:t>
            </a:r>
            <a:r>
              <a:rPr lang="sr-Latn-RS" dirty="0">
                <a:solidFill>
                  <a:schemeClr val="tx1"/>
                </a:solidFill>
              </a:rPr>
              <a:t> </a:t>
            </a:r>
            <a:r>
              <a:rPr lang="en-US" dirty="0">
                <a:solidFill>
                  <a:schemeClr val="tx1"/>
                </a:solidFill>
              </a:rPr>
              <a:t>where only very limited time series information is available; </a:t>
            </a:r>
            <a:endParaRPr lang="sr-Latn-RS" dirty="0">
              <a:solidFill>
                <a:schemeClr val="tx1"/>
              </a:solidFill>
            </a:endParaRPr>
          </a:p>
          <a:p>
            <a:pPr marL="457200" lvl="1" indent="0">
              <a:buNone/>
            </a:pPr>
            <a:r>
              <a:rPr lang="en-US" dirty="0">
                <a:solidFill>
                  <a:schemeClr val="tx1"/>
                </a:solidFill>
              </a:rPr>
              <a:t>(b) </a:t>
            </a:r>
            <a:r>
              <a:rPr lang="en-US" b="1" dirty="0">
                <a:solidFill>
                  <a:srgbClr val="FF7F2A"/>
                </a:solidFill>
              </a:rPr>
              <a:t>more complex time series methods</a:t>
            </a:r>
            <a:r>
              <a:rPr lang="sr-Latn-RS" b="1" dirty="0">
                <a:solidFill>
                  <a:srgbClr val="FF7F2A"/>
                </a:solidFill>
              </a:rPr>
              <a:t> </a:t>
            </a:r>
            <a:r>
              <a:rPr lang="sr-Latn-RS" dirty="0" err="1">
                <a:solidFill>
                  <a:schemeClr val="tx1"/>
                </a:solidFill>
              </a:rPr>
              <a:t>which</a:t>
            </a:r>
            <a:r>
              <a:rPr lang="sr-Latn-RS" dirty="0">
                <a:solidFill>
                  <a:schemeClr val="tx1"/>
                </a:solidFill>
              </a:rPr>
              <a:t> are </a:t>
            </a:r>
            <a:r>
              <a:rPr lang="sr-Latn-RS" dirty="0" err="1">
                <a:solidFill>
                  <a:schemeClr val="tx1"/>
                </a:solidFill>
              </a:rPr>
              <a:t>used</a:t>
            </a:r>
            <a:r>
              <a:rPr lang="sr-Latn-RS" dirty="0">
                <a:solidFill>
                  <a:schemeClr val="tx1"/>
                </a:solidFill>
              </a:rPr>
              <a:t> w</a:t>
            </a:r>
            <a:r>
              <a:rPr lang="en-US" dirty="0">
                <a:solidFill>
                  <a:schemeClr val="tx1"/>
                </a:solidFill>
              </a:rPr>
              <a:t>here more time series observations are available, </a:t>
            </a:r>
            <a:r>
              <a:rPr lang="sr-Latn-RS" dirty="0" err="1">
                <a:solidFill>
                  <a:schemeClr val="tx1"/>
                </a:solidFill>
              </a:rPr>
              <a:t>the</a:t>
            </a:r>
            <a:r>
              <a:rPr lang="sr-Latn-RS" dirty="0">
                <a:solidFill>
                  <a:schemeClr val="tx1"/>
                </a:solidFill>
              </a:rPr>
              <a:t> </a:t>
            </a:r>
            <a:r>
              <a:rPr lang="sr-Latn-RS" dirty="0" err="1">
                <a:solidFill>
                  <a:schemeClr val="tx1"/>
                </a:solidFill>
              </a:rPr>
              <a:t>aim</a:t>
            </a:r>
            <a:r>
              <a:rPr lang="sr-Latn-RS" dirty="0">
                <a:solidFill>
                  <a:schemeClr val="tx1"/>
                </a:solidFill>
              </a:rPr>
              <a:t> is</a:t>
            </a:r>
            <a:r>
              <a:rPr lang="en-US" dirty="0">
                <a:solidFill>
                  <a:schemeClr val="tx1"/>
                </a:solidFill>
              </a:rPr>
              <a:t> to find patterns in a time series</a:t>
            </a:r>
            <a:r>
              <a:rPr lang="sr-Latn-RS" dirty="0">
                <a:solidFill>
                  <a:schemeClr val="tx1"/>
                </a:solidFill>
              </a:rPr>
              <a:t>;</a:t>
            </a:r>
          </a:p>
          <a:p>
            <a:pPr marL="457200" lvl="1" indent="0">
              <a:buNone/>
            </a:pPr>
            <a:r>
              <a:rPr lang="en-US" dirty="0">
                <a:solidFill>
                  <a:schemeClr val="tx1"/>
                </a:solidFill>
              </a:rPr>
              <a:t>(c) </a:t>
            </a:r>
            <a:r>
              <a:rPr lang="sr-Latn-RS" b="1" dirty="0">
                <a:solidFill>
                  <a:srgbClr val="FF7F2A"/>
                </a:solidFill>
              </a:rPr>
              <a:t>b</a:t>
            </a:r>
            <a:r>
              <a:rPr lang="en-US" b="1" dirty="0" err="1">
                <a:solidFill>
                  <a:srgbClr val="FF7F2A"/>
                </a:solidFill>
              </a:rPr>
              <a:t>ehavioural</a:t>
            </a:r>
            <a:r>
              <a:rPr lang="en-US" b="1" dirty="0">
                <a:solidFill>
                  <a:srgbClr val="FF7F2A"/>
                </a:solidFill>
              </a:rPr>
              <a:t> analysis </a:t>
            </a:r>
            <a:r>
              <a:rPr lang="sr-Latn-RS" dirty="0" err="1">
                <a:solidFill>
                  <a:schemeClr val="tx1"/>
                </a:solidFill>
              </a:rPr>
              <a:t>which</a:t>
            </a:r>
            <a:r>
              <a:rPr lang="sr-Latn-RS" dirty="0">
                <a:solidFill>
                  <a:schemeClr val="tx1"/>
                </a:solidFill>
              </a:rPr>
              <a:t> </a:t>
            </a:r>
            <a:r>
              <a:rPr lang="en-US" dirty="0">
                <a:solidFill>
                  <a:schemeClr val="tx1"/>
                </a:solidFill>
              </a:rPr>
              <a:t>is an attempt to provide some understanding of how </a:t>
            </a:r>
            <a:r>
              <a:rPr lang="sr-Latn-RS" dirty="0" err="1">
                <a:solidFill>
                  <a:schemeClr val="tx1"/>
                </a:solidFill>
              </a:rPr>
              <a:t>the</a:t>
            </a:r>
            <a:r>
              <a:rPr lang="sr-Latn-RS" dirty="0">
                <a:solidFill>
                  <a:schemeClr val="tx1"/>
                </a:solidFill>
              </a:rPr>
              <a:t> </a:t>
            </a:r>
            <a:r>
              <a:rPr lang="sr-Latn-RS" dirty="0" err="1">
                <a:solidFill>
                  <a:schemeClr val="tx1"/>
                </a:solidFill>
              </a:rPr>
              <a:t>patterns</a:t>
            </a:r>
            <a:r>
              <a:rPr lang="sr-Latn-RS" dirty="0">
                <a:solidFill>
                  <a:schemeClr val="tx1"/>
                </a:solidFill>
              </a:rPr>
              <a:t> in </a:t>
            </a:r>
            <a:r>
              <a:rPr lang="sr-Latn-RS" dirty="0" err="1">
                <a:solidFill>
                  <a:schemeClr val="tx1"/>
                </a:solidFill>
              </a:rPr>
              <a:t>available</a:t>
            </a:r>
            <a:r>
              <a:rPr lang="sr-Latn-RS" dirty="0">
                <a:solidFill>
                  <a:schemeClr val="tx1"/>
                </a:solidFill>
              </a:rPr>
              <a:t> data </a:t>
            </a:r>
            <a:r>
              <a:rPr lang="en-US" dirty="0">
                <a:solidFill>
                  <a:schemeClr val="tx1"/>
                </a:solidFill>
              </a:rPr>
              <a:t>have arisen and</a:t>
            </a:r>
            <a:r>
              <a:rPr lang="sr-Latn-RS" dirty="0">
                <a:solidFill>
                  <a:schemeClr val="tx1"/>
                </a:solidFill>
              </a:rPr>
              <a:t> </a:t>
            </a:r>
            <a:r>
              <a:rPr lang="en-US" dirty="0">
                <a:solidFill>
                  <a:schemeClr val="tx1"/>
                </a:solidFill>
              </a:rPr>
              <a:t>why they may change in the future</a:t>
            </a:r>
            <a:r>
              <a:rPr lang="sr-Latn-RS" dirty="0">
                <a:solidFill>
                  <a:schemeClr val="tx1"/>
                </a:solidFill>
              </a:rPr>
              <a:t>, </a:t>
            </a:r>
            <a:r>
              <a:rPr lang="sr-Latn-RS" dirty="0" err="1">
                <a:solidFill>
                  <a:schemeClr val="tx1"/>
                </a:solidFill>
              </a:rPr>
              <a:t>using</a:t>
            </a:r>
            <a:r>
              <a:rPr lang="sr-Latn-RS" dirty="0">
                <a:solidFill>
                  <a:schemeClr val="tx1"/>
                </a:solidFill>
              </a:rPr>
              <a:t> </a:t>
            </a:r>
            <a:r>
              <a:rPr lang="en-US" dirty="0">
                <a:solidFill>
                  <a:schemeClr val="tx1"/>
                </a:solidFill>
              </a:rPr>
              <a:t>understanding</a:t>
            </a:r>
            <a:r>
              <a:rPr lang="sr-Latn-RS" dirty="0">
                <a:solidFill>
                  <a:schemeClr val="tx1"/>
                </a:solidFill>
              </a:rPr>
              <a:t> from </a:t>
            </a:r>
            <a:r>
              <a:rPr lang="sr-Latn-RS" dirty="0" err="1">
                <a:solidFill>
                  <a:schemeClr val="tx1"/>
                </a:solidFill>
              </a:rPr>
              <a:t>disciplines</a:t>
            </a:r>
            <a:r>
              <a:rPr lang="sr-Latn-RS" dirty="0">
                <a:solidFill>
                  <a:schemeClr val="tx1"/>
                </a:solidFill>
              </a:rPr>
              <a:t> </a:t>
            </a:r>
            <a:r>
              <a:rPr lang="sr-Latn-RS" dirty="0" err="1">
                <a:solidFill>
                  <a:schemeClr val="tx1"/>
                </a:solidFill>
              </a:rPr>
              <a:t>such</a:t>
            </a:r>
            <a:r>
              <a:rPr lang="sr-Latn-RS" dirty="0">
                <a:solidFill>
                  <a:schemeClr val="tx1"/>
                </a:solidFill>
              </a:rPr>
              <a:t> as </a:t>
            </a:r>
            <a:r>
              <a:rPr lang="en-US" dirty="0">
                <a:solidFill>
                  <a:schemeClr val="tx1"/>
                </a:solidFill>
              </a:rPr>
              <a:t>economics</a:t>
            </a:r>
            <a:r>
              <a:rPr lang="sr-Latn-RS" dirty="0">
                <a:solidFill>
                  <a:schemeClr val="tx1"/>
                </a:solidFill>
              </a:rPr>
              <a:t>, </a:t>
            </a:r>
            <a:r>
              <a:rPr lang="en-US" dirty="0">
                <a:solidFill>
                  <a:schemeClr val="tx1"/>
                </a:solidFill>
              </a:rPr>
              <a:t>sociology </a:t>
            </a:r>
            <a:r>
              <a:rPr lang="sr-Latn-RS" dirty="0" err="1">
                <a:solidFill>
                  <a:schemeClr val="tx1"/>
                </a:solidFill>
              </a:rPr>
              <a:t>and</a:t>
            </a:r>
            <a:r>
              <a:rPr lang="sr-Latn-RS" dirty="0">
                <a:solidFill>
                  <a:schemeClr val="tx1"/>
                </a:solidFill>
              </a:rPr>
              <a:t> </a:t>
            </a:r>
            <a:r>
              <a:rPr lang="sr-Latn-RS" dirty="0" err="1">
                <a:solidFill>
                  <a:schemeClr val="tx1"/>
                </a:solidFill>
              </a:rPr>
              <a:t>psychology</a:t>
            </a:r>
            <a:r>
              <a:rPr lang="en-US" dirty="0">
                <a:solidFill>
                  <a:schemeClr val="tx1"/>
                </a:solidFill>
              </a:rPr>
              <a:t> of what influences the </a:t>
            </a:r>
            <a:r>
              <a:rPr lang="en-US" dirty="0" err="1">
                <a:solidFill>
                  <a:schemeClr val="tx1"/>
                </a:solidFill>
              </a:rPr>
              <a:t>behaviour</a:t>
            </a:r>
            <a:r>
              <a:rPr lang="en-US" dirty="0">
                <a:solidFill>
                  <a:schemeClr val="tx1"/>
                </a:solidFill>
              </a:rPr>
              <a:t> of the key actors in the economy</a:t>
            </a:r>
            <a:r>
              <a:rPr lang="sr-Latn-RS" dirty="0">
                <a:solidFill>
                  <a:schemeClr val="tx1"/>
                </a:solidFill>
              </a:rPr>
              <a:t> </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1844037107"/>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22701</TotalTime>
  <Words>1924</Words>
  <Application>Microsoft Office PowerPoint</Application>
  <PresentationFormat>Widescreen</PresentationFormat>
  <Paragraphs>201</Paragraphs>
  <Slides>26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Open Sans</vt:lpstr>
      <vt:lpstr>Open Sans Extrabold</vt:lpstr>
      <vt:lpstr>Open Sans Extrabold</vt:lpstr>
      <vt:lpstr>Open Sans Light</vt:lpstr>
      <vt:lpstr>Segoe UI</vt:lpstr>
      <vt:lpstr>„Office“ tema</vt:lpstr>
      <vt:lpstr>Overview of methods used to predict changes in the world of work</vt:lpstr>
      <vt:lpstr>- Dimensions of impact of different trends to world of work  - Overview of some of the trends that impact the world of work and their possible implications to number of jobs and job quality </vt:lpstr>
      <vt:lpstr>PowerPoint Presentation</vt:lpstr>
      <vt:lpstr>Overview of the Learning Session 2</vt:lpstr>
      <vt:lpstr>PowerPoint Presentation</vt:lpstr>
      <vt:lpstr>PowerPoint Presentation</vt:lpstr>
      <vt:lpstr>Some of the methods and approaches that are being used to predict trends in the world of work…</vt:lpstr>
      <vt:lpstr>Using mathematical models to predict trends</vt:lpstr>
      <vt:lpstr>Quantitative modelling </vt:lpstr>
      <vt:lpstr>Quantitative modelling - example</vt:lpstr>
      <vt:lpstr>The Delphi method “a method for structuring a group communication process so that the process is effective in allowing a group of individuals, as a whole, to deal with a complex problem“ (Häder and Häder, 1995) </vt:lpstr>
      <vt:lpstr>The Delphi method - example</vt:lpstr>
      <vt:lpstr>Focus groups  „a research technique that collects data through group interaction on a topic determined by the researcher“ (Morgan, 1996) </vt:lpstr>
      <vt:lpstr>Focus groups - example</vt:lpstr>
      <vt:lpstr>Scenario planning a systemic method for thinking creatively about possible complex and uncertain futures</vt:lpstr>
      <vt:lpstr>Scenario method - example</vt:lpstr>
      <vt:lpstr>PowerPoint Presentation</vt:lpstr>
      <vt:lpstr>Each method has its advantages and disadvantages…</vt:lpstr>
      <vt:lpstr>How to assess quality of sources of information on the changes in the world of work? </vt:lpstr>
      <vt:lpstr>PowerPoint Presentation</vt:lpstr>
      <vt:lpstr>When evaluating sources on changes in the world of work take into account…</vt:lpstr>
      <vt:lpstr> </vt:lpstr>
      <vt:lpstr>If we evaluated this source…</vt:lpstr>
      <vt:lpstr>If we evaluated this source…</vt:lpstr>
      <vt:lpstr>References</vt:lpstr>
      <vt:lpstr>Thank you for  the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169</cp:revision>
  <dcterms:created xsi:type="dcterms:W3CDTF">2020-01-27T22:45:30Z</dcterms:created>
  <dcterms:modified xsi:type="dcterms:W3CDTF">2022-02-04T10:22:34Z</dcterms:modified>
</cp:coreProperties>
</file>