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3" r:id="rId3"/>
    <p:sldId id="341" r:id="rId4"/>
    <p:sldId id="343" r:id="rId5"/>
    <p:sldId id="332" r:id="rId6"/>
    <p:sldId id="344" r:id="rId7"/>
    <p:sldId id="340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3705" autoAdjust="0"/>
  </p:normalViewPr>
  <p:slideViewPr>
    <p:cSldViewPr snapToGrid="0" showGuides="1">
      <p:cViewPr varScale="1">
        <p:scale>
          <a:sx n="123" d="100"/>
          <a:sy n="123" d="100"/>
        </p:scale>
        <p:origin x="1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3CEE5B78-4A05-8F37-E56A-F73748E29A14}"/>
    <pc:docChg chg="modSld">
      <pc:chgData name="Ferrari Lea" userId="S::lea.ferrari@unipd.it::76de2d51-a5bc-493f-a7d6-16f2215d8c59" providerId="AD" clId="Web-{3CEE5B78-4A05-8F37-E56A-F73748E29A14}" dt="2021-07-22T09:12:29.116" v="7" actId="14100"/>
      <pc:docMkLst>
        <pc:docMk/>
      </pc:docMkLst>
      <pc:sldChg chg="addSp modSp">
        <pc:chgData name="Ferrari Lea" userId="S::lea.ferrari@unipd.it::76de2d51-a5bc-493f-a7d6-16f2215d8c59" providerId="AD" clId="Web-{3CEE5B78-4A05-8F37-E56A-F73748E29A14}" dt="2021-07-22T09:12:29.116" v="7" actId="14100"/>
        <pc:sldMkLst>
          <pc:docMk/>
          <pc:sldMk cId="3214650052" sldId="256"/>
        </pc:sldMkLst>
        <pc:spChg chg="add mod">
          <ac:chgData name="Ferrari Lea" userId="S::lea.ferrari@unipd.it::76de2d51-a5bc-493f-a7d6-16f2215d8c59" providerId="AD" clId="Web-{3CEE5B78-4A05-8F37-E56A-F73748E29A14}" dt="2021-07-22T09:12:29.116" v="7" actId="14100"/>
          <ac:spMkLst>
            <pc:docMk/>
            <pc:sldMk cId="3214650052" sldId="256"/>
            <ac:spMk id="3" creationId="{E37EDE04-D53E-4152-B9F9-BFF787321B6E}"/>
          </ac:spMkLst>
        </pc:spChg>
      </pc:sldChg>
    </pc:docChg>
  </pc:docChgLst>
  <pc:docChgLst>
    <pc:chgData name="Ferrari Lea" userId="S::lea.ferrari@unipd.it::76de2d51-a5bc-493f-a7d6-16f2215d8c59" providerId="AD" clId="Web-{F0CE91B3-4F4A-E586-D323-35E7330F413A}"/>
    <pc:docChg chg="modSld">
      <pc:chgData name="Ferrari Lea" userId="S::lea.ferrari@unipd.it::76de2d51-a5bc-493f-a7d6-16f2215d8c59" providerId="AD" clId="Web-{F0CE91B3-4F4A-E586-D323-35E7330F413A}" dt="2021-07-22T07:52:41.105" v="0" actId="14100"/>
      <pc:docMkLst>
        <pc:docMk/>
      </pc:docMkLst>
      <pc:sldChg chg="modSp">
        <pc:chgData name="Ferrari Lea" userId="S::lea.ferrari@unipd.it::76de2d51-a5bc-493f-a7d6-16f2215d8c59" providerId="AD" clId="Web-{F0CE91B3-4F4A-E586-D323-35E7330F413A}" dt="2021-07-22T07:52:41.105" v="0" actId="14100"/>
        <pc:sldMkLst>
          <pc:docMk/>
          <pc:sldMk cId="2727564340" sldId="333"/>
        </pc:sldMkLst>
        <pc:graphicFrameChg chg="mod">
          <ac:chgData name="Ferrari Lea" userId="S::lea.ferrari@unipd.it::76de2d51-a5bc-493f-a7d6-16f2215d8c59" providerId="AD" clId="Web-{F0CE91B3-4F4A-E586-D323-35E7330F413A}" dt="2021-07-22T07:52:41.105" v="0" actId="14100"/>
          <ac:graphicFrameMkLst>
            <pc:docMk/>
            <pc:sldMk cId="2727564340" sldId="333"/>
            <ac:graphicFrameMk id="7" creationId="{67BF7D0F-1CEF-47E9-A630-A44258E491B7}"/>
          </ac:graphicFrameMkLst>
        </pc:graphicFrameChg>
      </pc:sldChg>
    </pc:docChg>
  </pc:docChgLst>
  <pc:docChgLst>
    <pc:chgData name="Zuanetti Alessandra" userId="62c843e8-eff1-401f-8c64-96493ae781c5" providerId="ADAL" clId="{FF51F9CE-E223-428F-AD99-3D6CE3E1AF9B}"/>
    <pc:docChg chg="modSld">
      <pc:chgData name="Zuanetti Alessandra" userId="62c843e8-eff1-401f-8c64-96493ae781c5" providerId="ADAL" clId="{FF51F9CE-E223-428F-AD99-3D6CE3E1AF9B}" dt="2021-12-28T17:23:36.199" v="0" actId="14100"/>
      <pc:docMkLst>
        <pc:docMk/>
      </pc:docMkLst>
      <pc:sldChg chg="modSp mod">
        <pc:chgData name="Zuanetti Alessandra" userId="62c843e8-eff1-401f-8c64-96493ae781c5" providerId="ADAL" clId="{FF51F9CE-E223-428F-AD99-3D6CE3E1AF9B}" dt="2021-12-28T17:23:36.199" v="0" actId="14100"/>
        <pc:sldMkLst>
          <pc:docMk/>
          <pc:sldMk cId="2727564340" sldId="333"/>
        </pc:sldMkLst>
        <pc:graphicFrameChg chg="mod">
          <ac:chgData name="Zuanetti Alessandra" userId="62c843e8-eff1-401f-8c64-96493ae781c5" providerId="ADAL" clId="{FF51F9CE-E223-428F-AD99-3D6CE3E1AF9B}" dt="2021-12-28T17:23:36.199" v="0" actId="14100"/>
          <ac:graphicFrameMkLst>
            <pc:docMk/>
            <pc:sldMk cId="2727564340" sldId="333"/>
            <ac:graphicFrameMk id="7" creationId="{67BF7D0F-1CEF-47E9-A630-A44258E491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1" dirty="0">
              <a:solidFill>
                <a:schemeClr val="bg1"/>
              </a:solidFill>
            </a:rPr>
            <a:t>Accelerating pace of technological change</a:t>
          </a:r>
          <a:endParaRPr lang="en-GB" dirty="0"/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Shifting </a:t>
          </a:r>
          <a:r>
            <a:rPr lang="sr-Latn-RS" b="1" i="0" noProof="0" dirty="0"/>
            <a:t>d</a:t>
          </a:r>
          <a:r>
            <a:rPr lang="en-US" b="1" i="0" noProof="0" dirty="0" err="1"/>
            <a:t>emographic</a:t>
          </a:r>
          <a:r>
            <a:rPr lang="en-US" b="1" i="0" noProof="0" dirty="0"/>
            <a:t> </a:t>
          </a:r>
          <a:r>
            <a:rPr lang="sr-Latn-RS" b="1" i="0" noProof="0" dirty="0"/>
            <a:t>p</a:t>
          </a:r>
          <a:r>
            <a:rPr lang="en-US" b="1" i="0" noProof="0" dirty="0" err="1"/>
            <a:t>atterns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Globalization</a:t>
          </a:r>
          <a:endParaRPr lang="en-GB" b="0" i="0" dirty="0"/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Climate</a:t>
          </a:r>
          <a:r>
            <a:rPr lang="en-US" b="1" i="0" baseline="0" noProof="0" dirty="0"/>
            <a:t> change</a:t>
          </a:r>
          <a:endParaRPr lang="en-GB" b="0" i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0" i="0" dirty="0"/>
            <a:t>COVID-19 </a:t>
          </a:r>
          <a:r>
            <a:rPr lang="en-US" b="0" i="0" noProof="0" dirty="0"/>
            <a:t>pandemic</a:t>
          </a:r>
        </a:p>
      </dgm:t>
    </dgm:pt>
    <dgm:pt modelId="{817B7AFC-8DBA-4D24-BE30-4C61EE5C4CD0}" type="parTrans" cxnId="{0AC268D9-D720-4C6B-A422-2E1A12D811BC}">
      <dgm:prSet/>
      <dgm:spPr/>
      <dgm:t>
        <a:bodyPr/>
        <a:lstStyle/>
        <a:p>
          <a:endParaRPr lang="en-GB"/>
        </a:p>
      </dgm:t>
    </dgm:pt>
    <dgm:pt modelId="{63273C97-C0E3-4C16-852B-ABEA2B6CA576}" type="sibTrans" cxnId="{0AC268D9-D720-4C6B-A422-2E1A12D811BC}">
      <dgm:prSet phldrT="05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  <dgm:t>
        <a:bodyPr/>
        <a:lstStyle/>
        <a:p>
          <a:endParaRPr lang="en-US"/>
        </a:p>
      </dgm:t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2DBFA-D040-4B9D-83E2-2E806E91252B}" type="presOf" srcId="{63273C97-C0E3-4C16-852B-ABEA2B6CA576}" destId="{24838AE7-B046-4BBA-BCF2-C99759442D15}" srcOrd="0" destOrd="0" presId="urn:microsoft.com/office/officeart/2016/7/layout/LinearBlockProcessNumbered"/>
    <dgm:cxn modelId="{9EB4418E-A703-49C1-B660-E084850BB45F}" type="presOf" srcId="{B8800921-5D7D-4B1C-B648-6397F7C11BDB}" destId="{23E3F2DC-471A-4ADF-8B75-839FF901E4EC}" srcOrd="0" destOrd="0" presId="urn:microsoft.com/office/officeart/2016/7/layout/LinearBlockProcessNumbered"/>
    <dgm:cxn modelId="{7AB4D110-0FFE-4639-83A8-A6522ABF09A5}" type="presOf" srcId="{97DD52FA-8926-46F5-BD42-C476235ED686}" destId="{DBC4281D-C71B-4664-995C-7B7AB2EE42E2}" srcOrd="0" destOrd="0" presId="urn:microsoft.com/office/officeart/2016/7/layout/LinearBlockProcessNumbered"/>
    <dgm:cxn modelId="{E4C0B933-DB22-46E6-BE62-A285883CFD0D}" type="presOf" srcId="{37FE235D-A313-44D7-B3F6-820CFC7F1E6F}" destId="{9C5372CC-55F9-41A2-B2A6-1914F78C1795}" srcOrd="0" destOrd="0" presId="urn:microsoft.com/office/officeart/2016/7/layout/LinearBlockProcessNumbered"/>
    <dgm:cxn modelId="{88FF3C4A-2FAC-4B92-B721-7B3031F16594}" type="presOf" srcId="{3715626F-6FB5-4039-8D0D-F000BD0B91FA}" destId="{616804D4-7870-46A6-B2A0-2CE8219FB9BB}" srcOrd="0" destOrd="0" presId="urn:microsoft.com/office/officeart/2016/7/layout/LinearBlockProcessNumbered"/>
    <dgm:cxn modelId="{076C9F33-1BB6-4940-B3FF-9FA369CCCD95}" type="presOf" srcId="{7F7FFF6A-AA40-4F07-B6A3-409B5C20C6C4}" destId="{0BE2E7F9-C9DD-46CF-B0C2-73B1FBE8743C}" srcOrd="1" destOrd="0" presId="urn:microsoft.com/office/officeart/2016/7/layout/LinearBlockProcessNumbered"/>
    <dgm:cxn modelId="{6EA2BBEE-34B3-4CFA-A8EB-262E860B0263}" type="presOf" srcId="{97DD52FA-8926-46F5-BD42-C476235ED686}" destId="{AFE06326-83F7-443C-BFD3-C5A597367D4B}" srcOrd="1" destOrd="0" presId="urn:microsoft.com/office/officeart/2016/7/layout/LinearBlockProcessNumbered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994E3F8A-6903-4388-9C2E-5BA51E42EFBB}" type="presOf" srcId="{8AA400F1-2DAD-4C5E-A7AE-28B3A2F6B5D2}" destId="{C4A2D9FD-3FFA-4CBE-9E4F-004229F35DEC}" srcOrd="0" destOrd="0" presId="urn:microsoft.com/office/officeart/2016/7/layout/LinearBlockProcessNumbered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851E84B6-5417-46FE-999C-0A28E54BB792}" type="presOf" srcId="{8C982E7E-C4D1-42ED-9121-CE5900B3602D}" destId="{93517E33-9609-40E1-A04B-2BC457B04352}" srcOrd="0" destOrd="0" presId="urn:microsoft.com/office/officeart/2016/7/layout/LinearBlockProcessNumbered"/>
    <dgm:cxn modelId="{317B0AE0-4B81-47AF-BF6F-91A43A6C9190}" type="presOf" srcId="{37FE235D-A313-44D7-B3F6-820CFC7F1E6F}" destId="{6830736E-9DD1-41F4-BC1B-79E0CB339BC4}" srcOrd="1" destOrd="0" presId="urn:microsoft.com/office/officeart/2016/7/layout/LinearBlockProcessNumbered"/>
    <dgm:cxn modelId="{11D3E5DF-5B9A-4B74-B1FF-62F3358D10D1}" type="presOf" srcId="{41D5E014-00E4-4741-A5B2-53E79298F713}" destId="{BEDD5812-1115-4B8A-A19D-85AAFE354974}" srcOrd="0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52420C2D-95F0-4082-91A6-0693073890A3}" type="presOf" srcId="{4BB94112-F036-4259-A5D6-B0198A8B7B9D}" destId="{18A0F08D-97FC-40EE-9384-30886C9D8058}" srcOrd="1" destOrd="0" presId="urn:microsoft.com/office/officeart/2016/7/layout/LinearBlockProcessNumbered"/>
    <dgm:cxn modelId="{FB060560-9030-4604-B2DC-49B720F03FB3}" type="presOf" srcId="{8AA400F1-2DAD-4C5E-A7AE-28B3A2F6B5D2}" destId="{5710E9EF-EBD0-42F2-BB64-8F36A8B49B26}" srcOrd="1" destOrd="0" presId="urn:microsoft.com/office/officeart/2016/7/layout/LinearBlockProcessNumbered"/>
    <dgm:cxn modelId="{7A6B9AE6-B602-468F-A613-95DA1862B9F9}" type="presOf" srcId="{4BB94112-F036-4259-A5D6-B0198A8B7B9D}" destId="{166E0798-03A4-4980-8A23-C4DD7503F72C}" srcOrd="0" destOrd="0" presId="urn:microsoft.com/office/officeart/2016/7/layout/LinearBlockProcessNumbered"/>
    <dgm:cxn modelId="{1A4DB5BA-28F6-4131-BB93-F0A1E749C3E3}" type="presOf" srcId="{6FCCBD16-3537-48C9-A881-41A0E1C78FDB}" destId="{06E3B730-F1E1-4C31-AA88-978153A3C3F4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6D2EE673-012E-4C95-94D7-FE6B5338D809}" type="presOf" srcId="{7F7FFF6A-AA40-4F07-B6A3-409B5C20C6C4}" destId="{84367214-3ECC-4F22-A3F4-ED34B79F6CE9}" srcOrd="0" destOrd="0" presId="urn:microsoft.com/office/officeart/2016/7/layout/LinearBlockProcessNumbered"/>
    <dgm:cxn modelId="{58FA5439-3CFA-4F80-B6B7-F1834A488CD6}" type="presParOf" srcId="{93517E33-9609-40E1-A04B-2BC457B04352}" destId="{9F719ACC-AE4A-40FF-B6DB-4CFC1DC5E6D2}" srcOrd="0" destOrd="0" presId="urn:microsoft.com/office/officeart/2016/7/layout/LinearBlockProcessNumbered"/>
    <dgm:cxn modelId="{EFA0281A-A163-48B3-AD46-6DC1354A4335}" type="presParOf" srcId="{9F719ACC-AE4A-40FF-B6DB-4CFC1DC5E6D2}" destId="{DBC4281D-C71B-4664-995C-7B7AB2EE42E2}" srcOrd="0" destOrd="0" presId="urn:microsoft.com/office/officeart/2016/7/layout/LinearBlockProcessNumbered"/>
    <dgm:cxn modelId="{C7FB2BC8-2BB2-4B1B-BBAC-EA4788E6544B}" type="presParOf" srcId="{9F719ACC-AE4A-40FF-B6DB-4CFC1DC5E6D2}" destId="{BEDD5812-1115-4B8A-A19D-85AAFE354974}" srcOrd="1" destOrd="0" presId="urn:microsoft.com/office/officeart/2016/7/layout/LinearBlockProcessNumbered"/>
    <dgm:cxn modelId="{1D54377A-9CF2-4CCE-A487-56561E904145}" type="presParOf" srcId="{9F719ACC-AE4A-40FF-B6DB-4CFC1DC5E6D2}" destId="{AFE06326-83F7-443C-BFD3-C5A597367D4B}" srcOrd="2" destOrd="0" presId="urn:microsoft.com/office/officeart/2016/7/layout/LinearBlockProcessNumbered"/>
    <dgm:cxn modelId="{2B2D851D-50F6-4F9F-AE09-D620AB7391BA}" type="presParOf" srcId="{93517E33-9609-40E1-A04B-2BC457B04352}" destId="{97AD09E0-A391-43ED-921A-59444E810E1E}" srcOrd="1" destOrd="0" presId="urn:microsoft.com/office/officeart/2016/7/layout/LinearBlockProcessNumbered"/>
    <dgm:cxn modelId="{8FFDDB3A-E16C-4310-87D2-BEB96BBAC488}" type="presParOf" srcId="{93517E33-9609-40E1-A04B-2BC457B04352}" destId="{AF1C2AC7-D46E-4BA0-8311-931587EC53CE}" srcOrd="2" destOrd="0" presId="urn:microsoft.com/office/officeart/2016/7/layout/LinearBlockProcessNumbered"/>
    <dgm:cxn modelId="{1D8DAF65-45C2-40DD-A869-D47A292407EF}" type="presParOf" srcId="{AF1C2AC7-D46E-4BA0-8311-931587EC53CE}" destId="{9C5372CC-55F9-41A2-B2A6-1914F78C1795}" srcOrd="0" destOrd="0" presId="urn:microsoft.com/office/officeart/2016/7/layout/LinearBlockProcessNumbered"/>
    <dgm:cxn modelId="{70F85EF1-B4EB-4B1C-B824-2AFC28F54576}" type="presParOf" srcId="{AF1C2AC7-D46E-4BA0-8311-931587EC53CE}" destId="{616804D4-7870-46A6-B2A0-2CE8219FB9BB}" srcOrd="1" destOrd="0" presId="urn:microsoft.com/office/officeart/2016/7/layout/LinearBlockProcessNumbered"/>
    <dgm:cxn modelId="{034C6B62-26DE-482C-9284-1689B9711A60}" type="presParOf" srcId="{AF1C2AC7-D46E-4BA0-8311-931587EC53CE}" destId="{6830736E-9DD1-41F4-BC1B-79E0CB339BC4}" srcOrd="2" destOrd="0" presId="urn:microsoft.com/office/officeart/2016/7/layout/LinearBlockProcessNumbered"/>
    <dgm:cxn modelId="{3FE30A8E-DB1D-44A0-8BCF-829597FDB8C3}" type="presParOf" srcId="{93517E33-9609-40E1-A04B-2BC457B04352}" destId="{B11E35B1-820A-4B78-A94A-7CB2B31B32C6}" srcOrd="3" destOrd="0" presId="urn:microsoft.com/office/officeart/2016/7/layout/LinearBlockProcessNumbered"/>
    <dgm:cxn modelId="{132B0BBE-729F-4331-9505-F8BF4A48971C}" type="presParOf" srcId="{93517E33-9609-40E1-A04B-2BC457B04352}" destId="{8588D146-0CA7-4D31-8760-8A29DB84E7C2}" srcOrd="4" destOrd="0" presId="urn:microsoft.com/office/officeart/2016/7/layout/LinearBlockProcessNumbered"/>
    <dgm:cxn modelId="{699D9080-EDF5-4B43-85BF-77B5C077E36A}" type="presParOf" srcId="{8588D146-0CA7-4D31-8760-8A29DB84E7C2}" destId="{C4A2D9FD-3FFA-4CBE-9E4F-004229F35DEC}" srcOrd="0" destOrd="0" presId="urn:microsoft.com/office/officeart/2016/7/layout/LinearBlockProcessNumbered"/>
    <dgm:cxn modelId="{1114B772-174F-4AEC-8583-1AF0E6A1C620}" type="presParOf" srcId="{8588D146-0CA7-4D31-8760-8A29DB84E7C2}" destId="{06E3B730-F1E1-4C31-AA88-978153A3C3F4}" srcOrd="1" destOrd="0" presId="urn:microsoft.com/office/officeart/2016/7/layout/LinearBlockProcessNumbered"/>
    <dgm:cxn modelId="{083C7DB4-1EE4-482E-B208-56CE83C8DBB7}" type="presParOf" srcId="{8588D146-0CA7-4D31-8760-8A29DB84E7C2}" destId="{5710E9EF-EBD0-42F2-BB64-8F36A8B49B26}" srcOrd="2" destOrd="0" presId="urn:microsoft.com/office/officeart/2016/7/layout/LinearBlockProcessNumbered"/>
    <dgm:cxn modelId="{8249881A-EE12-468D-AE2F-7EA5A6693558}" type="presParOf" srcId="{93517E33-9609-40E1-A04B-2BC457B04352}" destId="{AAD5CCC2-6A84-4CCD-969B-C9ABDC998B0D}" srcOrd="5" destOrd="0" presId="urn:microsoft.com/office/officeart/2016/7/layout/LinearBlockProcessNumbered"/>
    <dgm:cxn modelId="{FF9BA66D-997D-4792-9EC2-83B26EEB461E}" type="presParOf" srcId="{93517E33-9609-40E1-A04B-2BC457B04352}" destId="{9E5AF944-9B16-4E43-B607-FD9F2CB46EB5}" srcOrd="6" destOrd="0" presId="urn:microsoft.com/office/officeart/2016/7/layout/LinearBlockProcessNumbered"/>
    <dgm:cxn modelId="{045790C8-80D6-4074-8CF9-A4F1AE43758D}" type="presParOf" srcId="{9E5AF944-9B16-4E43-B607-FD9F2CB46EB5}" destId="{166E0798-03A4-4980-8A23-C4DD7503F72C}" srcOrd="0" destOrd="0" presId="urn:microsoft.com/office/officeart/2016/7/layout/LinearBlockProcessNumbered"/>
    <dgm:cxn modelId="{E10482D6-11A0-4192-A822-039EAAB140C3}" type="presParOf" srcId="{9E5AF944-9B16-4E43-B607-FD9F2CB46EB5}" destId="{23E3F2DC-471A-4ADF-8B75-839FF901E4EC}" srcOrd="1" destOrd="0" presId="urn:microsoft.com/office/officeart/2016/7/layout/LinearBlockProcessNumbered"/>
    <dgm:cxn modelId="{0CE314B1-8C4B-4412-BEA3-CBE8B2B37804}" type="presParOf" srcId="{9E5AF944-9B16-4E43-B607-FD9F2CB46EB5}" destId="{18A0F08D-97FC-40EE-9384-30886C9D8058}" srcOrd="2" destOrd="0" presId="urn:microsoft.com/office/officeart/2016/7/layout/LinearBlockProcessNumbered"/>
    <dgm:cxn modelId="{BCFA6EB3-5F24-453B-A032-601F1324AC13}" type="presParOf" srcId="{93517E33-9609-40E1-A04B-2BC457B04352}" destId="{A5EA7266-C003-4093-94E2-7BB37AB2CA47}" srcOrd="7" destOrd="0" presId="urn:microsoft.com/office/officeart/2016/7/layout/LinearBlockProcessNumbered"/>
    <dgm:cxn modelId="{AE80620D-A01D-4928-A27A-1A5862542EC3}" type="presParOf" srcId="{93517E33-9609-40E1-A04B-2BC457B04352}" destId="{0C63AF91-6E29-466B-9429-DC22A65610F7}" srcOrd="8" destOrd="0" presId="urn:microsoft.com/office/officeart/2016/7/layout/LinearBlockProcessNumbered"/>
    <dgm:cxn modelId="{2BFDC0C7-CC9C-44AE-B0D1-DC958E8CC054}" type="presParOf" srcId="{0C63AF91-6E29-466B-9429-DC22A65610F7}" destId="{84367214-3ECC-4F22-A3F4-ED34B79F6CE9}" srcOrd="0" destOrd="0" presId="urn:microsoft.com/office/officeart/2016/7/layout/LinearBlockProcessNumbered"/>
    <dgm:cxn modelId="{079FFB02-37A0-45E8-914F-1B556ABB54C9}" type="presParOf" srcId="{0C63AF91-6E29-466B-9429-DC22A65610F7}" destId="{24838AE7-B046-4BBA-BCF2-C99759442D15}" srcOrd="1" destOrd="0" presId="urn:microsoft.com/office/officeart/2016/7/layout/LinearBlockProcessNumbered"/>
    <dgm:cxn modelId="{0C960ECB-F44C-4965-AA4F-676B4766B7FD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281D-C71B-4664-995C-7B7AB2EE42E2}">
      <dsp:nvSpPr>
        <dsp:cNvPr id="0" name=""/>
        <dsp:cNvSpPr/>
      </dsp:nvSpPr>
      <dsp:spPr>
        <a:xfrm>
          <a:off x="6036" y="0"/>
          <a:ext cx="1886937" cy="9780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0" rIns="186388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kern="1200" dirty="0">
              <a:solidFill>
                <a:schemeClr val="bg1"/>
              </a:solidFill>
            </a:rPr>
            <a:t>Accelerating pace of technological change</a:t>
          </a:r>
          <a:endParaRPr lang="en-GB" sz="1100" kern="1200" dirty="0"/>
        </a:p>
      </dsp:txBody>
      <dsp:txXfrm>
        <a:off x="6036" y="391215"/>
        <a:ext cx="1886937" cy="586822"/>
      </dsp:txXfrm>
    </dsp:sp>
    <dsp:sp modelId="{BEDD5812-1115-4B8A-A19D-85AAFE354974}">
      <dsp:nvSpPr>
        <dsp:cNvPr id="0" name=""/>
        <dsp:cNvSpPr/>
      </dsp:nvSpPr>
      <dsp:spPr>
        <a:xfrm>
          <a:off x="6036" y="0"/>
          <a:ext cx="1886937" cy="391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165100" rIns="186388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01</a:t>
          </a:r>
        </a:p>
      </dsp:txBody>
      <dsp:txXfrm>
        <a:off x="6036" y="0"/>
        <a:ext cx="1886937" cy="391215"/>
      </dsp:txXfrm>
    </dsp:sp>
    <dsp:sp modelId="{9C5372CC-55F9-41A2-B2A6-1914F78C1795}">
      <dsp:nvSpPr>
        <dsp:cNvPr id="0" name=""/>
        <dsp:cNvSpPr/>
      </dsp:nvSpPr>
      <dsp:spPr>
        <a:xfrm>
          <a:off x="2043928" y="0"/>
          <a:ext cx="1886937" cy="978038"/>
        </a:xfrm>
        <a:prstGeom prst="rect">
          <a:avLst/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12700" cap="flat" cmpd="sng" algn="ctr">
          <a:solidFill>
            <a:schemeClr val="accent2">
              <a:hueOff val="-358396"/>
              <a:satOff val="-8636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0" rIns="186388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Shifting </a:t>
          </a:r>
          <a:r>
            <a:rPr lang="sr-Latn-RS" sz="1100" b="1" i="0" kern="1200" noProof="0" dirty="0"/>
            <a:t>d</a:t>
          </a:r>
          <a:r>
            <a:rPr lang="en-US" sz="1100" b="1" i="0" kern="1200" noProof="0" dirty="0" err="1"/>
            <a:t>emographic</a:t>
          </a:r>
          <a:r>
            <a:rPr lang="en-US" sz="1100" b="1" i="0" kern="1200" noProof="0" dirty="0"/>
            <a:t> </a:t>
          </a:r>
          <a:r>
            <a:rPr lang="sr-Latn-RS" sz="1100" b="1" i="0" kern="1200" noProof="0" dirty="0"/>
            <a:t>p</a:t>
          </a:r>
          <a:r>
            <a:rPr lang="en-US" sz="1100" b="1" i="0" kern="1200" noProof="0" dirty="0" err="1"/>
            <a:t>atterns</a:t>
          </a:r>
          <a:endParaRPr lang="en-GB" sz="1100" b="0" i="0" kern="1200" dirty="0"/>
        </a:p>
      </dsp:txBody>
      <dsp:txXfrm>
        <a:off x="2043928" y="391215"/>
        <a:ext cx="1886937" cy="586822"/>
      </dsp:txXfrm>
    </dsp:sp>
    <dsp:sp modelId="{616804D4-7870-46A6-B2A0-2CE8219FB9BB}">
      <dsp:nvSpPr>
        <dsp:cNvPr id="0" name=""/>
        <dsp:cNvSpPr/>
      </dsp:nvSpPr>
      <dsp:spPr>
        <a:xfrm>
          <a:off x="2043928" y="0"/>
          <a:ext cx="1886937" cy="391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165100" rIns="186388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02</a:t>
          </a:r>
        </a:p>
      </dsp:txBody>
      <dsp:txXfrm>
        <a:off x="2043928" y="0"/>
        <a:ext cx="1886937" cy="391215"/>
      </dsp:txXfrm>
    </dsp:sp>
    <dsp:sp modelId="{C4A2D9FD-3FFA-4CBE-9E4F-004229F35DEC}">
      <dsp:nvSpPr>
        <dsp:cNvPr id="0" name=""/>
        <dsp:cNvSpPr/>
      </dsp:nvSpPr>
      <dsp:spPr>
        <a:xfrm>
          <a:off x="4081821" y="0"/>
          <a:ext cx="1886937" cy="978038"/>
        </a:xfrm>
        <a:prstGeom prst="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0" rIns="186388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Globalization</a:t>
          </a:r>
          <a:endParaRPr lang="en-GB" sz="1100" b="0" i="0" kern="1200" dirty="0"/>
        </a:p>
      </dsp:txBody>
      <dsp:txXfrm>
        <a:off x="4081821" y="391215"/>
        <a:ext cx="1886937" cy="586822"/>
      </dsp:txXfrm>
    </dsp:sp>
    <dsp:sp modelId="{06E3B730-F1E1-4C31-AA88-978153A3C3F4}">
      <dsp:nvSpPr>
        <dsp:cNvPr id="0" name=""/>
        <dsp:cNvSpPr/>
      </dsp:nvSpPr>
      <dsp:spPr>
        <a:xfrm>
          <a:off x="4081821" y="0"/>
          <a:ext cx="1886937" cy="391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165100" rIns="186388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03</a:t>
          </a:r>
        </a:p>
      </dsp:txBody>
      <dsp:txXfrm>
        <a:off x="4081821" y="0"/>
        <a:ext cx="1886937" cy="391215"/>
      </dsp:txXfrm>
    </dsp:sp>
    <dsp:sp modelId="{166E0798-03A4-4980-8A23-C4DD7503F72C}">
      <dsp:nvSpPr>
        <dsp:cNvPr id="0" name=""/>
        <dsp:cNvSpPr/>
      </dsp:nvSpPr>
      <dsp:spPr>
        <a:xfrm>
          <a:off x="6119714" y="0"/>
          <a:ext cx="1886937" cy="978038"/>
        </a:xfrm>
        <a:prstGeom prst="rect">
          <a:avLst/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12700" cap="flat" cmpd="sng" algn="ctr">
          <a:solidFill>
            <a:schemeClr val="accent2">
              <a:hueOff val="-1075187"/>
              <a:satOff val="-25908"/>
              <a:lumOff val="-1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0" rIns="186388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Climate</a:t>
          </a:r>
          <a:r>
            <a:rPr lang="en-US" sz="1100" b="1" i="0" kern="1200" baseline="0" noProof="0" dirty="0"/>
            <a:t> change</a:t>
          </a:r>
          <a:endParaRPr lang="en-GB" sz="1100" b="0" i="0" kern="1200" dirty="0"/>
        </a:p>
      </dsp:txBody>
      <dsp:txXfrm>
        <a:off x="6119714" y="391215"/>
        <a:ext cx="1886937" cy="586822"/>
      </dsp:txXfrm>
    </dsp:sp>
    <dsp:sp modelId="{23E3F2DC-471A-4ADF-8B75-839FF901E4EC}">
      <dsp:nvSpPr>
        <dsp:cNvPr id="0" name=""/>
        <dsp:cNvSpPr/>
      </dsp:nvSpPr>
      <dsp:spPr>
        <a:xfrm>
          <a:off x="6119714" y="0"/>
          <a:ext cx="1886937" cy="391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165100" rIns="186388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04</a:t>
          </a:r>
        </a:p>
      </dsp:txBody>
      <dsp:txXfrm>
        <a:off x="6119714" y="0"/>
        <a:ext cx="1886937" cy="391215"/>
      </dsp:txXfrm>
    </dsp:sp>
    <dsp:sp modelId="{84367214-3ECC-4F22-A3F4-ED34B79F6CE9}">
      <dsp:nvSpPr>
        <dsp:cNvPr id="0" name=""/>
        <dsp:cNvSpPr/>
      </dsp:nvSpPr>
      <dsp:spPr>
        <a:xfrm>
          <a:off x="8157607" y="0"/>
          <a:ext cx="1886937" cy="978038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0" rIns="186388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sz="1100" b="0" i="0" kern="1200" dirty="0"/>
            <a:t>COVID-19 </a:t>
          </a:r>
          <a:r>
            <a:rPr lang="en-US" sz="1100" b="0" i="0" kern="1200" noProof="0" dirty="0"/>
            <a:t>pandemic</a:t>
          </a:r>
        </a:p>
      </dsp:txBody>
      <dsp:txXfrm>
        <a:off x="8157607" y="391215"/>
        <a:ext cx="1886937" cy="586822"/>
      </dsp:txXfrm>
    </dsp:sp>
    <dsp:sp modelId="{24838AE7-B046-4BBA-BCF2-C99759442D15}">
      <dsp:nvSpPr>
        <dsp:cNvPr id="0" name=""/>
        <dsp:cNvSpPr/>
      </dsp:nvSpPr>
      <dsp:spPr>
        <a:xfrm>
          <a:off x="8157607" y="0"/>
          <a:ext cx="1886937" cy="3912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8" tIns="165100" rIns="186388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05</a:t>
          </a:r>
        </a:p>
      </dsp:txBody>
      <dsp:txXfrm>
        <a:off x="8157607" y="0"/>
        <a:ext cx="1886937" cy="391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2022-02-04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67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68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8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information on changes in the world of work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7EDE04-D53E-4152-B9F9-BFF787321B6E}"/>
              </a:ext>
            </a:extLst>
          </p:cNvPr>
          <p:cNvSpPr txBox="1"/>
          <p:nvPr/>
        </p:nvSpPr>
        <p:spPr>
          <a:xfrm>
            <a:off x="937079" y="3658658"/>
            <a:ext cx="51684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egoe UI"/>
              </a:rPr>
              <a:t>Aleksandra </a:t>
            </a:r>
            <a:r>
              <a:rPr lang="en-US" sz="2400" b="1" dirty="0" err="1">
                <a:solidFill>
                  <a:srgbClr val="FFFFFF"/>
                </a:solidFill>
                <a:cs typeface="Segoe UI"/>
              </a:rPr>
              <a:t>Djurovic</a:t>
            </a:r>
            <a:r>
              <a:rPr lang="en-US" sz="2400" dirty="0">
                <a:cs typeface="Segoe UI"/>
              </a:rPr>
              <a:t>​</a:t>
            </a:r>
            <a:endParaRPr lang="en-US" sz="2400" dirty="0">
              <a:ea typeface="Open Sans Light"/>
              <a:cs typeface="Segoe UI"/>
            </a:endParaRPr>
          </a:p>
          <a:p>
            <a:r>
              <a:rPr lang="sr-Latn-RS" sz="2400" b="1" dirty="0" err="1">
                <a:solidFill>
                  <a:srgbClr val="FFFFFF"/>
                </a:solidFill>
                <a:cs typeface="Segoe UI"/>
              </a:rPr>
              <a:t>Belgrade</a:t>
            </a:r>
            <a:r>
              <a:rPr lang="sr-Latn-RS" sz="2400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sz="2400" b="1" dirty="0" err="1">
                <a:solidFill>
                  <a:srgbClr val="FFFFFF"/>
                </a:solidFill>
                <a:cs typeface="Segoe UI"/>
              </a:rPr>
              <a:t>Open</a:t>
            </a:r>
            <a:r>
              <a:rPr lang="sr-Latn-RS" sz="2400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sz="2400" b="1" dirty="0" err="1">
                <a:solidFill>
                  <a:srgbClr val="FFFFFF"/>
                </a:solidFill>
                <a:cs typeface="Segoe UI"/>
              </a:rPr>
              <a:t>School</a:t>
            </a:r>
            <a:r>
              <a:rPr lang="sr-Latn-RS" sz="2400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sz="2400" b="1" dirty="0" err="1">
                <a:solidFill>
                  <a:srgbClr val="FFFFFF"/>
                </a:solidFill>
                <a:cs typeface="Segoe UI"/>
              </a:rPr>
              <a:t>team</a:t>
            </a:r>
            <a:endParaRPr lang="en-US" sz="2400" dirty="0">
              <a:ea typeface="Open Sans Light"/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884" y="1442455"/>
            <a:ext cx="6476169" cy="2158199"/>
          </a:xfrm>
        </p:spPr>
        <p:txBody>
          <a:bodyPr>
            <a:noAutofit/>
          </a:bodyPr>
          <a:lstStyle/>
          <a:p>
            <a:r>
              <a:rPr lang="sr-Latn-RS" sz="1800" dirty="0"/>
              <a:t>- D</a:t>
            </a:r>
            <a:r>
              <a:rPr lang="en-US" sz="1800" dirty="0" err="1"/>
              <a:t>imensions</a:t>
            </a:r>
            <a:r>
              <a:rPr lang="en-US" sz="1800" dirty="0"/>
              <a:t> of impact of </a:t>
            </a:r>
            <a:r>
              <a:rPr lang="sr-Latn-RS" sz="1800" dirty="0" err="1"/>
              <a:t>different</a:t>
            </a:r>
            <a:r>
              <a:rPr lang="sr-Latn-RS" sz="1800" dirty="0"/>
              <a:t> </a:t>
            </a:r>
            <a:r>
              <a:rPr lang="en-US" sz="1800" dirty="0"/>
              <a:t>trends to world</a:t>
            </a:r>
            <a:r>
              <a:rPr lang="sr-Latn-RS" sz="1800" dirty="0"/>
              <a:t> </a:t>
            </a:r>
            <a:r>
              <a:rPr lang="en-US" sz="1800" dirty="0"/>
              <a:t>of work</a:t>
            </a: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1800" dirty="0"/>
              <a:t>- </a:t>
            </a:r>
            <a:r>
              <a:rPr lang="en-US" sz="1800" dirty="0"/>
              <a:t>Overview of some of the trends that impact the world of work and their possible implications to number of jobs and job quality</a:t>
            </a: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1800" dirty="0"/>
              <a:t>- M</a:t>
            </a:r>
            <a:r>
              <a:rPr lang="en-US" sz="1800" dirty="0" err="1"/>
              <a:t>ethods</a:t>
            </a:r>
            <a:r>
              <a:rPr lang="en-US" sz="1800" dirty="0"/>
              <a:t> used to forecast changes </a:t>
            </a:r>
            <a:r>
              <a:rPr lang="sr-Latn-RS" sz="1800" dirty="0"/>
              <a:t>in </a:t>
            </a:r>
            <a:r>
              <a:rPr lang="en-US" sz="1800" dirty="0"/>
              <a:t>the world of work</a:t>
            </a:r>
            <a:r>
              <a:rPr lang="sr-Latn-RS" sz="1800" dirty="0"/>
              <a:t> </a:t>
            </a:r>
            <a:r>
              <a:rPr lang="sr-Latn-RS" sz="1800" dirty="0" err="1"/>
              <a:t>and</a:t>
            </a:r>
            <a:r>
              <a:rPr lang="sr-Latn-RS" sz="1800" dirty="0"/>
              <a:t> </a:t>
            </a:r>
            <a:r>
              <a:rPr lang="en-US" sz="1800" dirty="0"/>
              <a:t>their advantages and disadvantages</a:t>
            </a: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1800" dirty="0"/>
              <a:t>- A</a:t>
            </a:r>
            <a:r>
              <a:rPr lang="en-US" sz="1800" dirty="0" err="1"/>
              <a:t>ssess</a:t>
            </a:r>
            <a:r>
              <a:rPr lang="sr-Latn-RS" sz="1800" dirty="0" err="1"/>
              <a:t>ing</a:t>
            </a:r>
            <a:r>
              <a:rPr lang="en-US" sz="1800" dirty="0"/>
              <a:t> credibility of information </a:t>
            </a:r>
            <a:r>
              <a:rPr lang="sr-Latn-RS" sz="1800" dirty="0"/>
              <a:t>on </a:t>
            </a:r>
            <a:r>
              <a:rPr lang="en-US" sz="1800" dirty="0"/>
              <a:t>the changes </a:t>
            </a:r>
            <a:r>
              <a:rPr lang="sr-Latn-RS" sz="1800" dirty="0"/>
              <a:t>in </a:t>
            </a:r>
            <a:r>
              <a:rPr lang="en-US" sz="1800" dirty="0"/>
              <a:t>the world of work</a:t>
            </a:r>
            <a:endParaRPr lang="lt-LT" sz="180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 txBox="1">
            <a:spLocks/>
          </p:cNvSpPr>
          <p:nvPr/>
        </p:nvSpPr>
        <p:spPr>
          <a:xfrm>
            <a:off x="739083" y="1256145"/>
            <a:ext cx="393451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What we talked about</a:t>
            </a:r>
            <a:r>
              <a:rPr lang="sr-Latn-RS" dirty="0"/>
              <a:t> in </a:t>
            </a:r>
            <a:r>
              <a:rPr lang="sr-Latn-RS" dirty="0" err="1"/>
              <a:t>Learning</a:t>
            </a:r>
            <a:r>
              <a:rPr lang="sr-Latn-RS" dirty="0"/>
              <a:t> </a:t>
            </a:r>
            <a:r>
              <a:rPr lang="en-US" dirty="0"/>
              <a:t>Session</a:t>
            </a:r>
            <a:r>
              <a:rPr lang="sr-Latn-RS" dirty="0"/>
              <a:t> 1 </a:t>
            </a:r>
            <a:r>
              <a:rPr lang="sr-Latn-RS" dirty="0" err="1"/>
              <a:t>and</a:t>
            </a:r>
            <a:r>
              <a:rPr lang="sr-Latn-RS" dirty="0"/>
              <a:t> 2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7BF7D0F-1CEF-47E9-A630-A44258E49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886388"/>
              </p:ext>
            </p:extLst>
          </p:nvPr>
        </p:nvGraphicFramePr>
        <p:xfrm>
          <a:off x="1085079" y="4541816"/>
          <a:ext cx="10050581" cy="97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of knowledge evaluation form completed after Session </a:t>
            </a:r>
            <a:r>
              <a:rPr lang="sr-Latn-RS" dirty="0"/>
              <a:t>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637" y="3586384"/>
            <a:ext cx="10188574" cy="8809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Were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some questions </a:t>
            </a:r>
            <a:r>
              <a:rPr lang="sr-Latn-RS" dirty="0">
                <a:solidFill>
                  <a:schemeClr val="tx1"/>
                </a:solidFill>
              </a:rPr>
              <a:t>more </a:t>
            </a:r>
            <a:r>
              <a:rPr lang="en-US" dirty="0">
                <a:solidFill>
                  <a:schemeClr val="tx1"/>
                </a:solidFill>
              </a:rPr>
              <a:t>difficult</a:t>
            </a:r>
            <a:r>
              <a:rPr lang="sr-Latn-RS" dirty="0">
                <a:solidFill>
                  <a:schemeClr val="tx1"/>
                </a:solidFill>
              </a:rPr>
              <a:t> to </a:t>
            </a:r>
            <a:r>
              <a:rPr lang="en-US" dirty="0">
                <a:solidFill>
                  <a:schemeClr val="tx1"/>
                </a:solidFill>
              </a:rPr>
              <a:t>answer?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you need further explanation of any topics </a:t>
            </a:r>
            <a:r>
              <a:rPr lang="sr-Latn-RS" dirty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Session</a:t>
            </a:r>
            <a:r>
              <a:rPr lang="sr-Latn-RS" dirty="0">
                <a:solidFill>
                  <a:schemeClr val="tx1"/>
                </a:solidFill>
              </a:rPr>
              <a:t> 2?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3637" y="2357190"/>
            <a:ext cx="10086254" cy="9956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Expected answers: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Q1=b; Q2 =c; Q3 = b; Q4 = b; Q5 = a; Q6 = b; Q7 = c; Q8 = b; Q9 = b; Q10 = c.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189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Reflecting</a:t>
            </a:r>
            <a:r>
              <a:rPr lang="sr-Latn-RS" dirty="0"/>
              <a:t> on </a:t>
            </a:r>
            <a:r>
              <a:rPr lang="sr-Latn-RS" dirty="0" err="1"/>
              <a:t>homework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i="1" dirty="0">
                <a:solidFill>
                  <a:schemeClr val="tx1"/>
                </a:solidFill>
              </a:rPr>
              <a:t>W</a:t>
            </a:r>
            <a:r>
              <a:rPr lang="en-US" i="1" dirty="0">
                <a:solidFill>
                  <a:schemeClr val="tx1"/>
                </a:solidFill>
              </a:rPr>
              <a:t>hat implications of changes in the world of work to providing career development support </a:t>
            </a:r>
            <a:r>
              <a:rPr lang="sr-Latn-RS" i="1" dirty="0" err="1">
                <a:solidFill>
                  <a:schemeClr val="tx1"/>
                </a:solidFill>
              </a:rPr>
              <a:t>you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sr-Latn-RS" i="1" dirty="0" err="1">
                <a:solidFill>
                  <a:schemeClr val="tx1"/>
                </a:solidFill>
              </a:rPr>
              <a:t>recognize</a:t>
            </a:r>
            <a:r>
              <a:rPr lang="sr-Latn-RS" i="1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36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 of the presentation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396993" y="2686148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sr-Latn-RS" sz="2400" i="1" dirty="0"/>
              <a:t>To i</a:t>
            </a:r>
            <a:r>
              <a:rPr lang="en-US" sz="2400" i="1" dirty="0" err="1"/>
              <a:t>dentify</a:t>
            </a:r>
            <a:r>
              <a:rPr lang="en-US" sz="2400" i="1" dirty="0"/>
              <a:t> situations where findings on the changes in the world of work </a:t>
            </a:r>
            <a:r>
              <a:rPr lang="sr-Latn-RS" sz="2400" i="1" dirty="0" err="1"/>
              <a:t>can</a:t>
            </a:r>
            <a:r>
              <a:rPr lang="sr-Latn-RS" sz="2400" i="1" dirty="0"/>
              <a:t> be </a:t>
            </a:r>
            <a:r>
              <a:rPr lang="sr-Latn-RS" sz="2400" i="1" dirty="0" err="1"/>
              <a:t>applied</a:t>
            </a:r>
            <a:r>
              <a:rPr lang="sr-Latn-RS" sz="2400" i="1" dirty="0"/>
              <a:t> </a:t>
            </a:r>
            <a:r>
              <a:rPr lang="en-US" sz="2400" i="1" dirty="0"/>
              <a:t>in the context of providing career development support to employees </a:t>
            </a:r>
            <a:endParaRPr lang="en-US" sz="2400" dirty="0"/>
          </a:p>
          <a:p>
            <a:pPr algn="just"/>
            <a:endParaRPr lang="sr-Latn-RS" sz="2400" i="1" dirty="0"/>
          </a:p>
          <a:p>
            <a:pPr lvl="0" algn="just"/>
            <a:endParaRPr sz="1800" dirty="0"/>
          </a:p>
        </p:txBody>
      </p:sp>
      <p:sp>
        <p:nvSpPr>
          <p:cNvPr id="94" name="Google Shape;94;gcf7ead7544_0_9"/>
          <p:cNvSpPr/>
          <p:nvPr/>
        </p:nvSpPr>
        <p:spPr>
          <a:xfrm rot="5400000">
            <a:off x="806048" y="2965598"/>
            <a:ext cx="576600" cy="438900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32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en-US" sz="3200" dirty="0"/>
              <a:t>What would you like to know during this learning session?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EF1B689-333A-4EBA-B0B8-D4853A6F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451" y="2481067"/>
            <a:ext cx="6288260" cy="2961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Roles of career guidance in the context of changing world of work</a:t>
            </a:r>
          </a:p>
          <a:p>
            <a:r>
              <a:rPr lang="en-US" dirty="0">
                <a:solidFill>
                  <a:schemeClr val="tx1"/>
                </a:solidFill>
              </a:rPr>
              <a:t>Career preparedness</a:t>
            </a:r>
          </a:p>
          <a:p>
            <a:r>
              <a:rPr lang="en-US" dirty="0">
                <a:solidFill>
                  <a:schemeClr val="tx1"/>
                </a:solidFill>
              </a:rPr>
              <a:t>Addressing career issues in the context of technological change and globalization, demographic changes and climate change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7F2A"/>
                </a:solidFill>
              </a:rPr>
              <a:t>Overview</a:t>
            </a:r>
            <a:r>
              <a:rPr lang="sr-Latn-RS" dirty="0">
                <a:solidFill>
                  <a:srgbClr val="FF7F2A"/>
                </a:solidFill>
              </a:rPr>
              <a:t/>
            </a:r>
            <a:br>
              <a:rPr lang="sr-Latn-RS" dirty="0">
                <a:solidFill>
                  <a:srgbClr val="FF7F2A"/>
                </a:solidFill>
              </a:rPr>
            </a:br>
            <a:r>
              <a:rPr lang="en-US" dirty="0">
                <a:solidFill>
                  <a:srgbClr val="FF7F2A"/>
                </a:solidFill>
              </a:rPr>
              <a:t>of the Learning</a:t>
            </a:r>
            <a:r>
              <a:rPr lang="sr-Latn-RS" dirty="0">
                <a:solidFill>
                  <a:srgbClr val="FF7F2A"/>
                </a:solidFill>
              </a:rPr>
              <a:t> </a:t>
            </a:r>
            <a:r>
              <a:rPr lang="en-US" dirty="0">
                <a:solidFill>
                  <a:srgbClr val="FF7F2A"/>
                </a:solidFill>
              </a:rPr>
              <a:t>Session </a:t>
            </a:r>
            <a:r>
              <a:rPr lang="sr-Latn-RS" dirty="0">
                <a:solidFill>
                  <a:srgbClr val="FF7F2A"/>
                </a:solidFill>
              </a:rPr>
              <a:t>3</a:t>
            </a:r>
            <a:endParaRPr lang="en-GB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9782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26488</TotalTime>
  <Words>266</Words>
  <Application>Microsoft Office PowerPoint</Application>
  <PresentationFormat>Widescreen</PresentationFormat>
  <Paragraphs>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Open Sans Extrabold</vt:lpstr>
      <vt:lpstr>Open Sans Light</vt:lpstr>
      <vt:lpstr>Segoe UI</vt:lpstr>
      <vt:lpstr>„Office“ tema</vt:lpstr>
      <vt:lpstr>Using information on changes in the world of work</vt:lpstr>
      <vt:lpstr>- Dimensions of impact of different trends to world of work - Overview of some of the trends that impact the world of work and their possible implications to number of jobs and job quality - Methods used to forecast changes in the world of work and their advantages and disadvantages - Assessing credibility of information on the changes in the world of work</vt:lpstr>
      <vt:lpstr>Results of knowledge evaluation form completed after Session 2</vt:lpstr>
      <vt:lpstr>Reflecting on homework</vt:lpstr>
      <vt:lpstr>PowerPoint Presentation</vt:lpstr>
      <vt:lpstr>PowerPoint Presentation</vt:lpstr>
      <vt:lpstr>Overview of the Learning Session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217</cp:revision>
  <dcterms:created xsi:type="dcterms:W3CDTF">2020-01-27T22:45:30Z</dcterms:created>
  <dcterms:modified xsi:type="dcterms:W3CDTF">2022-02-04T11:18:41Z</dcterms:modified>
</cp:coreProperties>
</file>