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DDB"/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EB50C-5111-1944-25E6-DB309E9A1148}" v="1" dt="2021-07-22T07:54:20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0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ri Lea" userId="S::lea.ferrari@unipd.it::76de2d51-a5bc-493f-a7d6-16f2215d8c59" providerId="AD" clId="Web-{EC7EB50C-5111-1944-25E6-DB309E9A1148}"/>
    <pc:docChg chg="modSld">
      <pc:chgData name="Ferrari Lea" userId="S::lea.ferrari@unipd.it::76de2d51-a5bc-493f-a7d6-16f2215d8c59" providerId="AD" clId="Web-{EC7EB50C-5111-1944-25E6-DB309E9A1148}" dt="2021-07-22T07:54:20.299" v="0"/>
      <pc:docMkLst>
        <pc:docMk/>
      </pc:docMkLst>
      <pc:sldChg chg="delSp">
        <pc:chgData name="Ferrari Lea" userId="S::lea.ferrari@unipd.it::76de2d51-a5bc-493f-a7d6-16f2215d8c59" providerId="AD" clId="Web-{EC7EB50C-5111-1944-25E6-DB309E9A1148}" dt="2021-07-22T07:54:20.299" v="0"/>
        <pc:sldMkLst>
          <pc:docMk/>
          <pc:sldMk cId="575510302" sldId="265"/>
        </pc:sldMkLst>
        <pc:spChg chg="del">
          <ac:chgData name="Ferrari Lea" userId="S::lea.ferrari@unipd.it::76de2d51-a5bc-493f-a7d6-16f2215d8c59" providerId="AD" clId="Web-{EC7EB50C-5111-1944-25E6-DB309E9A1148}" dt="2021-07-22T07:54:20.299" v="0"/>
          <ac:spMkLst>
            <pc:docMk/>
            <pc:sldMk cId="575510302" sldId="265"/>
            <ac:spMk id="15" creationId="{F5FF9E45-F720-4042-BAF7-625FF01D8B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CC101-83B2-4FCF-8E40-64EEF50EDD64}" type="datetimeFigureOut">
              <a:rPr lang="lt-LT" smtClean="0"/>
              <a:t>2022-02-07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Unit 2 : Innovative concepts and  develop-</a:t>
            </a:r>
            <a:r>
              <a:rPr lang="en-US" dirty="0" err="1"/>
              <a:t>ment</a:t>
            </a:r>
            <a:r>
              <a:rPr lang="en-US" dirty="0"/>
              <a:t> for company-based career work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>
                <a:solidFill>
                  <a:srgbClr val="FFFFFF"/>
                </a:solidFill>
              </a:rPr>
              <a:t>2.1.1p </a:t>
            </a:r>
            <a:r>
              <a:rPr lang="de-AT" dirty="0" err="1">
                <a:solidFill>
                  <a:srgbClr val="FFFFFF"/>
                </a:solidFill>
              </a:rPr>
              <a:t>Introduction</a:t>
            </a:r>
            <a:endParaRPr lang="de-AT" dirty="0">
              <a:solidFill>
                <a:srgbClr val="FFFFFF"/>
              </a:solidFill>
            </a:endParaRPr>
          </a:p>
          <a:p>
            <a:endParaRPr lang="de-AT" dirty="0">
              <a:solidFill>
                <a:srgbClr val="FFFFFF"/>
              </a:solidFill>
            </a:endParaRPr>
          </a:p>
          <a:p>
            <a:r>
              <a:rPr lang="de-AT" dirty="0">
                <a:solidFill>
                  <a:srgbClr val="FFFFFF"/>
                </a:solidFill>
              </a:rPr>
              <a:t>Monika Petermandl</a:t>
            </a:r>
          </a:p>
          <a:p>
            <a:r>
              <a:rPr lang="de-AT" dirty="0">
                <a:solidFill>
                  <a:srgbClr val="FFFFFF"/>
                </a:solidFill>
              </a:rPr>
              <a:t>Klausjürgen Heinrich</a:t>
            </a:r>
          </a:p>
          <a:p>
            <a:r>
              <a:rPr lang="de-AT" dirty="0">
                <a:solidFill>
                  <a:srgbClr val="FFFFFF"/>
                </a:solidFill>
              </a:rPr>
              <a:t>Filiz Keser-Aschenberger</a:t>
            </a:r>
            <a:endParaRPr lang="lt-LT" dirty="0">
              <a:solidFill>
                <a:srgbClr val="FFFFFF"/>
              </a:solidFill>
            </a:endParaRPr>
          </a:p>
          <a:p>
            <a:endParaRPr lang="de-AT" dirty="0"/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13" y="5776151"/>
            <a:ext cx="896520" cy="31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53511" y="6091333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321465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D01D6-3661-43B8-9F18-5EB21C0C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Innovative </a:t>
            </a:r>
            <a:r>
              <a:rPr lang="de-AT" dirty="0" err="1"/>
              <a:t>concepts</a:t>
            </a:r>
            <a:r>
              <a:rPr lang="de-AT" dirty="0"/>
              <a:t> and </a:t>
            </a:r>
            <a:r>
              <a:rPr lang="de-AT" dirty="0" err="1"/>
              <a:t>development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company</a:t>
            </a:r>
            <a:r>
              <a:rPr lang="de-AT" dirty="0"/>
              <a:t> –</a:t>
            </a:r>
            <a:r>
              <a:rPr lang="de-AT" dirty="0" err="1"/>
              <a:t>based</a:t>
            </a:r>
            <a:r>
              <a:rPr lang="de-AT" dirty="0"/>
              <a:t> </a:t>
            </a:r>
            <a:r>
              <a:rPr lang="de-AT" dirty="0" err="1"/>
              <a:t>career</a:t>
            </a:r>
            <a:r>
              <a:rPr lang="de-AT" dirty="0"/>
              <a:t> </a:t>
            </a:r>
            <a:r>
              <a:rPr lang="de-AT" dirty="0" err="1"/>
              <a:t>work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F67811-DC4B-488B-A816-877B631D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F70EA9-CA38-4BB1-8149-7BB30D084D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AT" dirty="0">
                <a:solidFill>
                  <a:schemeClr val="tx1"/>
                </a:solidFill>
              </a:rPr>
              <a:t>The </a:t>
            </a:r>
            <a:r>
              <a:rPr lang="de-AT" dirty="0" err="1">
                <a:solidFill>
                  <a:schemeClr val="tx1"/>
                </a:solidFill>
              </a:rPr>
              <a:t>aim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unit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0C66CC-D535-4B70-AB8A-0C69849F6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AT" dirty="0">
                <a:solidFill>
                  <a:schemeClr val="tx1"/>
                </a:solidFill>
              </a:rPr>
              <a:t>Raise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awareness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for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impact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which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megatrends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world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work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have</a:t>
            </a:r>
            <a:r>
              <a:rPr lang="de-AT" dirty="0">
                <a:solidFill>
                  <a:schemeClr val="tx1"/>
                </a:solidFill>
              </a:rPr>
              <a:t> on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career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work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enteprises</a:t>
            </a:r>
            <a:r>
              <a:rPr lang="de-AT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778B16-2404-410A-AC77-754B770FE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AT" dirty="0">
                <a:solidFill>
                  <a:schemeClr val="tx1"/>
                </a:solidFill>
              </a:rPr>
              <a:t>The </a:t>
            </a:r>
            <a:r>
              <a:rPr lang="de-AT" dirty="0" err="1">
                <a:solidFill>
                  <a:schemeClr val="tx1"/>
                </a:solidFill>
              </a:rPr>
              <a:t>aims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introduction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70929EE-29D0-440B-9C0D-E08B13D7F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1733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tx1"/>
                </a:solidFill>
              </a:rPr>
              <a:t>Connections </a:t>
            </a:r>
            <a:r>
              <a:rPr lang="de-AT" dirty="0" err="1">
                <a:solidFill>
                  <a:schemeClr val="tx1"/>
                </a:solidFill>
              </a:rPr>
              <a:t>between</a:t>
            </a:r>
            <a:r>
              <a:rPr lang="de-AT" dirty="0">
                <a:solidFill>
                  <a:schemeClr val="tx1"/>
                </a:solidFill>
              </a:rPr>
              <a:t> Unit 1 and Unit 2 – </a:t>
            </a:r>
            <a:r>
              <a:rPr lang="de-AT" dirty="0" err="1">
                <a:solidFill>
                  <a:schemeClr val="tx1"/>
                </a:solidFill>
              </a:rPr>
              <a:t>consequences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megatrends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for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enterprises</a:t>
            </a: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tx1"/>
                </a:solidFill>
              </a:rPr>
              <a:t>The 3 </a:t>
            </a:r>
            <a:r>
              <a:rPr lang="de-AT" dirty="0" err="1">
                <a:solidFill>
                  <a:schemeClr val="tx1"/>
                </a:solidFill>
              </a:rPr>
              <a:t>sessions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Unit 2 – </a:t>
            </a:r>
            <a:r>
              <a:rPr lang="de-AT" dirty="0" err="1">
                <a:solidFill>
                  <a:schemeClr val="tx1"/>
                </a:solidFill>
              </a:rPr>
              <a:t>content</a:t>
            </a:r>
            <a:r>
              <a:rPr lang="de-AT" dirty="0">
                <a:solidFill>
                  <a:schemeClr val="tx1"/>
                </a:solidFill>
              </a:rPr>
              <a:t> and </a:t>
            </a:r>
            <a:r>
              <a:rPr lang="de-AT" dirty="0" err="1">
                <a:solidFill>
                  <a:schemeClr val="tx1"/>
                </a:solidFill>
              </a:rPr>
              <a:t>goals</a:t>
            </a: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52470-4423-425B-B0F7-129A68A8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five</a:t>
            </a:r>
            <a:r>
              <a:rPr lang="de-AT" dirty="0"/>
              <a:t> </a:t>
            </a:r>
            <a:r>
              <a:rPr lang="de-AT" dirty="0" err="1"/>
              <a:t>megatrends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world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introcuced</a:t>
            </a:r>
            <a:r>
              <a:rPr lang="de-AT" dirty="0"/>
              <a:t> in Unit 1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5CA00D-8CD4-40B0-944F-7B1E95BB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6BD28C0-C7BE-47E6-AA72-C25189DFFB77}"/>
              </a:ext>
            </a:extLst>
          </p:cNvPr>
          <p:cNvSpPr/>
          <p:nvPr/>
        </p:nvSpPr>
        <p:spPr>
          <a:xfrm>
            <a:off x="1503573" y="3749839"/>
            <a:ext cx="1684420" cy="126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Accelerating</a:t>
            </a:r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de-AT" dirty="0" err="1">
                <a:solidFill>
                  <a:schemeClr val="tx1"/>
                </a:solidFill>
              </a:rPr>
              <a:t>pace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AT" dirty="0" err="1">
                <a:solidFill>
                  <a:schemeClr val="tx1"/>
                </a:solidFill>
              </a:rPr>
              <a:t>technological</a:t>
            </a:r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de-AT" dirty="0" err="1">
                <a:solidFill>
                  <a:schemeClr val="tx1"/>
                </a:solidFill>
              </a:rPr>
              <a:t>change</a:t>
            </a:r>
            <a:endParaRPr lang="de-AT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BE95F4B-CA71-4F60-8943-576566293FC1}"/>
              </a:ext>
            </a:extLst>
          </p:cNvPr>
          <p:cNvSpPr/>
          <p:nvPr/>
        </p:nvSpPr>
        <p:spPr>
          <a:xfrm>
            <a:off x="5280276" y="3749838"/>
            <a:ext cx="1684421" cy="1267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Globalization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3300FD6-B87E-4DF1-81C7-8AF1F6449A00}"/>
              </a:ext>
            </a:extLst>
          </p:cNvPr>
          <p:cNvSpPr/>
          <p:nvPr/>
        </p:nvSpPr>
        <p:spPr>
          <a:xfrm>
            <a:off x="7186864" y="3749839"/>
            <a:ext cx="1684420" cy="1267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Climate </a:t>
            </a:r>
            <a:r>
              <a:rPr lang="de-AT" dirty="0" err="1">
                <a:solidFill>
                  <a:schemeClr val="tx1"/>
                </a:solidFill>
              </a:rPr>
              <a:t>change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8AC9663-8971-46D2-BD03-048DA8F3F528}"/>
              </a:ext>
            </a:extLst>
          </p:cNvPr>
          <p:cNvSpPr/>
          <p:nvPr/>
        </p:nvSpPr>
        <p:spPr>
          <a:xfrm>
            <a:off x="9056979" y="3749839"/>
            <a:ext cx="1684421" cy="1267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COVID 19 </a:t>
            </a:r>
            <a:r>
              <a:rPr lang="de-AT" dirty="0" err="1">
                <a:solidFill>
                  <a:schemeClr val="tx1"/>
                </a:solidFill>
              </a:rPr>
              <a:t>pandemic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F924361-D7F9-4567-932E-3FCFD9E09AAA}"/>
              </a:ext>
            </a:extLst>
          </p:cNvPr>
          <p:cNvSpPr/>
          <p:nvPr/>
        </p:nvSpPr>
        <p:spPr>
          <a:xfrm>
            <a:off x="3410161" y="3749839"/>
            <a:ext cx="1684420" cy="1267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Shifting </a:t>
            </a:r>
            <a:r>
              <a:rPr lang="de-AT" dirty="0" err="1">
                <a:solidFill>
                  <a:schemeClr val="tx1"/>
                </a:solidFill>
              </a:rPr>
              <a:t>demographic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patterns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impact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technological</a:t>
            </a:r>
            <a:r>
              <a:rPr lang="de-AT" dirty="0"/>
              <a:t> </a:t>
            </a:r>
            <a:r>
              <a:rPr lang="de-AT" dirty="0" err="1"/>
              <a:t>change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r>
              <a:rPr lang="de-AT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The </a:t>
            </a:r>
            <a:r>
              <a:rPr lang="de-AT" dirty="0" err="1">
                <a:solidFill>
                  <a:schemeClr val="tx1"/>
                </a:solidFill>
              </a:rPr>
              <a:t>knowledge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component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increasing</a:t>
            </a:r>
            <a:r>
              <a:rPr lang="de-AT" dirty="0">
                <a:solidFill>
                  <a:schemeClr val="tx1"/>
                </a:solidFill>
              </a:rPr>
              <a:t> in all </a:t>
            </a:r>
            <a:r>
              <a:rPr lang="de-AT" dirty="0" err="1">
                <a:solidFill>
                  <a:schemeClr val="tx1"/>
                </a:solidFill>
              </a:rPr>
              <a:t>work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tasks</a:t>
            </a:r>
            <a:r>
              <a:rPr lang="de-AT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Enterprises will </a:t>
            </a:r>
            <a:r>
              <a:rPr lang="de-AT" dirty="0" err="1">
                <a:solidFill>
                  <a:schemeClr val="tx1"/>
                </a:solidFill>
              </a:rPr>
              <a:t>become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learning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organizations</a:t>
            </a:r>
            <a:r>
              <a:rPr lang="de-A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Technological </a:t>
            </a:r>
            <a:r>
              <a:rPr lang="de-AT" dirty="0" err="1">
                <a:solidFill>
                  <a:schemeClr val="tx1"/>
                </a:solidFill>
              </a:rPr>
              <a:t>change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224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impact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shifting </a:t>
            </a:r>
            <a:r>
              <a:rPr lang="de-AT" dirty="0" err="1"/>
              <a:t>demographic</a:t>
            </a:r>
            <a:r>
              <a:rPr lang="de-AT" dirty="0"/>
              <a:t> </a:t>
            </a:r>
            <a:r>
              <a:rPr lang="de-AT" dirty="0" err="1"/>
              <a:t>patterns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The </a:t>
            </a:r>
            <a:r>
              <a:rPr lang="de-AT" dirty="0" err="1">
                <a:solidFill>
                  <a:schemeClr val="tx1"/>
                </a:solidFill>
              </a:rPr>
              <a:t>aging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industrialized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societies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requires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people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staying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longer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jobs</a:t>
            </a:r>
            <a:r>
              <a:rPr lang="de-AT" dirty="0">
                <a:solidFill>
                  <a:schemeClr val="tx1"/>
                </a:solidFill>
              </a:rPr>
              <a:t>, </a:t>
            </a:r>
            <a:r>
              <a:rPr lang="de-AT" dirty="0" err="1">
                <a:solidFill>
                  <a:schemeClr val="tx1"/>
                </a:solidFill>
              </a:rPr>
              <a:t>participating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lifelong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learning</a:t>
            </a:r>
            <a:r>
              <a:rPr lang="de-AT" dirty="0">
                <a:solidFill>
                  <a:schemeClr val="tx1"/>
                </a:solidFill>
              </a:rPr>
              <a:t>, </a:t>
            </a:r>
            <a:r>
              <a:rPr lang="de-AT" dirty="0" err="1">
                <a:solidFill>
                  <a:schemeClr val="tx1"/>
                </a:solidFill>
              </a:rPr>
              <a:t>working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adequate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jobs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for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elder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people</a:t>
            </a:r>
            <a:r>
              <a:rPr lang="de-AT" dirty="0">
                <a:solidFill>
                  <a:schemeClr val="tx1"/>
                </a:solidFill>
              </a:rPr>
              <a:t>, </a:t>
            </a:r>
            <a:r>
              <a:rPr lang="de-AT" dirty="0" err="1">
                <a:solidFill>
                  <a:schemeClr val="tx1"/>
                </a:solidFill>
              </a:rPr>
              <a:t>working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multigeneration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teams</a:t>
            </a:r>
            <a:r>
              <a:rPr lang="de-AT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Shifting </a:t>
            </a:r>
            <a:r>
              <a:rPr lang="de-AT" dirty="0" err="1">
                <a:solidFill>
                  <a:schemeClr val="tx1"/>
                </a:solidFill>
              </a:rPr>
              <a:t>demographic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patterns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56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impact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globalzation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Enterprises </a:t>
            </a:r>
            <a:r>
              <a:rPr lang="de-AT" dirty="0" err="1">
                <a:solidFill>
                  <a:schemeClr val="tx1"/>
                </a:solidFill>
              </a:rPr>
              <a:t>have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manage </a:t>
            </a:r>
            <a:r>
              <a:rPr lang="de-AT" dirty="0" err="1">
                <a:solidFill>
                  <a:schemeClr val="tx1"/>
                </a:solidFill>
              </a:rPr>
              <a:t>worldwide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activities</a:t>
            </a:r>
            <a:r>
              <a:rPr lang="de-AT" dirty="0">
                <a:solidFill>
                  <a:schemeClr val="tx1"/>
                </a:solidFill>
              </a:rPr>
              <a:t>. The </a:t>
            </a:r>
            <a:r>
              <a:rPr lang="de-AT" dirty="0" err="1">
                <a:solidFill>
                  <a:schemeClr val="tx1"/>
                </a:solidFill>
              </a:rPr>
              <a:t>migration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workforce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increasing</a:t>
            </a:r>
            <a:r>
              <a:rPr lang="de-AT" dirty="0">
                <a:solidFill>
                  <a:schemeClr val="tx1"/>
                </a:solidFill>
              </a:rPr>
              <a:t> . Working in </a:t>
            </a:r>
            <a:r>
              <a:rPr lang="de-AT" dirty="0" err="1">
                <a:solidFill>
                  <a:schemeClr val="tx1"/>
                </a:solidFill>
              </a:rPr>
              <a:t>intercultural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teams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becomes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rule</a:t>
            </a:r>
            <a:r>
              <a:rPr lang="de-A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9787" y="3791536"/>
            <a:ext cx="1722268" cy="1171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Globalization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3437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impact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climate</a:t>
            </a:r>
            <a:r>
              <a:rPr lang="de-AT" dirty="0"/>
              <a:t> </a:t>
            </a:r>
            <a:r>
              <a:rPr lang="de-AT" dirty="0" err="1"/>
              <a:t>change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r>
              <a:rPr lang="de-AT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The </a:t>
            </a:r>
            <a:r>
              <a:rPr lang="de-AT" dirty="0" err="1">
                <a:solidFill>
                  <a:schemeClr val="tx1"/>
                </a:solidFill>
              </a:rPr>
              <a:t>climate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change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demands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turn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a so-</a:t>
            </a:r>
            <a:r>
              <a:rPr lang="de-AT" dirty="0" err="1">
                <a:solidFill>
                  <a:schemeClr val="tx1"/>
                </a:solidFill>
              </a:rPr>
              <a:t>called</a:t>
            </a:r>
            <a:r>
              <a:rPr lang="de-AT" dirty="0">
                <a:solidFill>
                  <a:schemeClr val="tx1"/>
                </a:solidFill>
              </a:rPr>
              <a:t> „</a:t>
            </a:r>
            <a:r>
              <a:rPr lang="de-AT" dirty="0" err="1">
                <a:solidFill>
                  <a:schemeClr val="tx1"/>
                </a:solidFill>
              </a:rPr>
              <a:t>green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economy</a:t>
            </a:r>
            <a:r>
              <a:rPr lang="de-AT" dirty="0">
                <a:solidFill>
                  <a:schemeClr val="tx1"/>
                </a:solidFill>
              </a:rPr>
              <a:t>“. 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Enterprises </a:t>
            </a:r>
            <a:r>
              <a:rPr lang="de-AT" dirty="0" err="1">
                <a:solidFill>
                  <a:schemeClr val="tx1"/>
                </a:solidFill>
              </a:rPr>
              <a:t>are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expected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take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responsibility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by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protecting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environment</a:t>
            </a:r>
            <a:r>
              <a:rPr lang="de-AT" dirty="0">
                <a:solidFill>
                  <a:schemeClr val="tx1"/>
                </a:solidFill>
              </a:rPr>
              <a:t> and </a:t>
            </a:r>
            <a:r>
              <a:rPr lang="de-AT" dirty="0" err="1">
                <a:solidFill>
                  <a:schemeClr val="tx1"/>
                </a:solidFill>
              </a:rPr>
              <a:t>using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resources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economically</a:t>
            </a:r>
            <a:r>
              <a:rPr lang="de-A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Climate </a:t>
            </a:r>
            <a:r>
              <a:rPr lang="de-AT" dirty="0" err="1">
                <a:solidFill>
                  <a:schemeClr val="tx1"/>
                </a:solidFill>
              </a:rPr>
              <a:t>change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7092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The </a:t>
            </a:r>
            <a:r>
              <a:rPr lang="de-AT" dirty="0" err="1"/>
              <a:t>impact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Covid</a:t>
            </a:r>
            <a:r>
              <a:rPr lang="de-AT" dirty="0"/>
              <a:t> 19 </a:t>
            </a:r>
            <a:r>
              <a:rPr lang="de-AT" dirty="0" err="1"/>
              <a:t>pandemic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r>
              <a:rPr lang="de-AT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Hopefully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pandemic</a:t>
            </a:r>
            <a:r>
              <a:rPr lang="de-AT" dirty="0">
                <a:solidFill>
                  <a:schemeClr val="tx1"/>
                </a:solidFill>
              </a:rPr>
              <a:t> will </a:t>
            </a:r>
            <a:r>
              <a:rPr lang="de-AT" dirty="0" err="1">
                <a:solidFill>
                  <a:schemeClr val="tx1"/>
                </a:solidFill>
              </a:rPr>
              <a:t>soon</a:t>
            </a:r>
            <a:r>
              <a:rPr lang="de-AT" dirty="0">
                <a:solidFill>
                  <a:schemeClr val="tx1"/>
                </a:solidFill>
              </a:rPr>
              <a:t> end. </a:t>
            </a:r>
          </a:p>
          <a:p>
            <a:pPr algn="ctr"/>
            <a:r>
              <a:rPr lang="de-AT" dirty="0">
                <a:solidFill>
                  <a:schemeClr val="tx1"/>
                </a:solidFill>
              </a:rPr>
              <a:t>But </a:t>
            </a:r>
            <a:r>
              <a:rPr lang="de-AT" dirty="0" err="1">
                <a:solidFill>
                  <a:schemeClr val="tx1"/>
                </a:solidFill>
              </a:rPr>
              <a:t>it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demonstrated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implication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enterprises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unforeseen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health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questions</a:t>
            </a:r>
            <a:r>
              <a:rPr lang="de-AT" dirty="0">
                <a:solidFill>
                  <a:schemeClr val="tx1"/>
                </a:solidFill>
              </a:rPr>
              <a:t> and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need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for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agility</a:t>
            </a:r>
            <a:r>
              <a:rPr lang="de-AT" dirty="0">
                <a:solidFill>
                  <a:schemeClr val="tx1"/>
                </a:solidFill>
              </a:rPr>
              <a:t> and rapid </a:t>
            </a:r>
            <a:r>
              <a:rPr lang="de-AT" dirty="0" err="1">
                <a:solidFill>
                  <a:schemeClr val="tx1"/>
                </a:solidFill>
              </a:rPr>
              <a:t>adaptations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extraordinay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situations</a:t>
            </a:r>
            <a:r>
              <a:rPr lang="de-A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Covid</a:t>
            </a:r>
            <a:r>
              <a:rPr lang="de-AT" dirty="0">
                <a:solidFill>
                  <a:schemeClr val="tx1"/>
                </a:solidFill>
              </a:rPr>
              <a:t> 19 </a:t>
            </a:r>
            <a:r>
              <a:rPr lang="de-AT" dirty="0" err="1">
                <a:solidFill>
                  <a:schemeClr val="tx1"/>
                </a:solidFill>
              </a:rPr>
              <a:t>pandemic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48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66C30-2C03-4DD1-A651-2BFB4B28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/>
              <a:t>Conclusions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impacts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megatrends</a:t>
            </a:r>
            <a:r>
              <a:rPr lang="de-AT" dirty="0"/>
              <a:t> on </a:t>
            </a:r>
            <a:r>
              <a:rPr lang="de-AT" dirty="0" err="1"/>
              <a:t>enterprises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EACC1D-9D64-4F17-9D32-E3348104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9E4AED-4948-4BF2-8C82-FB382E48B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de-AT" sz="2400" dirty="0">
                <a:solidFill>
                  <a:schemeClr val="tx1"/>
                </a:solidFill>
              </a:rPr>
              <a:t>The innovative </a:t>
            </a:r>
            <a:r>
              <a:rPr lang="de-AT" sz="2400" dirty="0" err="1">
                <a:solidFill>
                  <a:schemeClr val="tx1"/>
                </a:solidFill>
              </a:rPr>
              <a:t>concepts</a:t>
            </a:r>
            <a:r>
              <a:rPr lang="de-AT" sz="2400" dirty="0">
                <a:solidFill>
                  <a:schemeClr val="tx1"/>
                </a:solidFill>
              </a:rPr>
              <a:t> and </a:t>
            </a:r>
            <a:r>
              <a:rPr lang="de-AT" sz="2400" dirty="0" err="1">
                <a:solidFill>
                  <a:schemeClr val="tx1"/>
                </a:solidFill>
              </a:rPr>
              <a:t>developments</a:t>
            </a:r>
            <a:r>
              <a:rPr lang="de-AT" sz="2400" dirty="0">
                <a:solidFill>
                  <a:schemeClr val="tx1"/>
                </a:solidFill>
              </a:rPr>
              <a:t> in </a:t>
            </a:r>
            <a:r>
              <a:rPr lang="de-AT" sz="2400" dirty="0" err="1">
                <a:solidFill>
                  <a:schemeClr val="tx1"/>
                </a:solidFill>
              </a:rPr>
              <a:t>enterprises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following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the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changes</a:t>
            </a:r>
            <a:r>
              <a:rPr lang="de-AT" sz="2400" dirty="0">
                <a:solidFill>
                  <a:schemeClr val="tx1"/>
                </a:solidFill>
              </a:rPr>
              <a:t> in </a:t>
            </a:r>
            <a:r>
              <a:rPr lang="de-AT" sz="2400" dirty="0" err="1">
                <a:solidFill>
                  <a:schemeClr val="tx1"/>
                </a:solidFill>
              </a:rPr>
              <a:t>the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world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of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work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may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be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summarized</a:t>
            </a:r>
            <a:r>
              <a:rPr lang="de-AT" sz="2400" dirty="0">
                <a:solidFill>
                  <a:schemeClr val="tx1"/>
                </a:solidFill>
              </a:rPr>
              <a:t> in </a:t>
            </a:r>
            <a:r>
              <a:rPr lang="de-AT" sz="2400" dirty="0" err="1">
                <a:solidFill>
                  <a:schemeClr val="tx1"/>
                </a:solidFill>
              </a:rPr>
              <a:t>three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challenges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to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cope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r>
              <a:rPr lang="de-AT" sz="2400" dirty="0" err="1">
                <a:solidFill>
                  <a:schemeClr val="tx1"/>
                </a:solidFill>
              </a:rPr>
              <a:t>with</a:t>
            </a:r>
            <a:r>
              <a:rPr lang="de-AT" sz="2400" dirty="0">
                <a:solidFill>
                  <a:schemeClr val="tx1"/>
                </a:solidFill>
              </a:rPr>
              <a:t>: </a:t>
            </a:r>
          </a:p>
          <a:p>
            <a:endParaRPr lang="de-AT" sz="2400" dirty="0">
              <a:solidFill>
                <a:schemeClr val="tx1"/>
              </a:solidFill>
            </a:endParaRPr>
          </a:p>
          <a:p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F3E881-00C2-439B-BDEC-330D37843E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3292727"/>
          </a:xfrm>
        </p:spPr>
        <p:txBody>
          <a:bodyPr>
            <a:normAutofit lnSpcReduction="10000"/>
          </a:bodyPr>
          <a:lstStyle/>
          <a:p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AT" dirty="0" err="1">
                <a:solidFill>
                  <a:schemeClr val="tx1"/>
                </a:solidFill>
              </a:rPr>
              <a:t>Turning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a Learning </a:t>
            </a:r>
            <a:r>
              <a:rPr lang="de-AT" dirty="0" err="1">
                <a:solidFill>
                  <a:schemeClr val="tx1"/>
                </a:solidFill>
              </a:rPr>
              <a:t>Organization</a:t>
            </a:r>
            <a:r>
              <a:rPr lang="de-AT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err="1">
                <a:solidFill>
                  <a:schemeClr val="tx1"/>
                </a:solidFill>
              </a:rPr>
              <a:t>Committment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Corporate </a:t>
            </a:r>
            <a:r>
              <a:rPr lang="de-AT" dirty="0" err="1">
                <a:solidFill>
                  <a:schemeClr val="tx1"/>
                </a:solidFill>
              </a:rPr>
              <a:t>Social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Responsibility</a:t>
            </a:r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AT" dirty="0" err="1">
                <a:solidFill>
                  <a:schemeClr val="tx1"/>
                </a:solidFill>
              </a:rPr>
              <a:t>Benefiting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from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networking</a:t>
            </a:r>
            <a:r>
              <a:rPr lang="de-AT" dirty="0">
                <a:solidFill>
                  <a:schemeClr val="tx1"/>
                </a:solidFill>
              </a:rPr>
              <a:t> and </a:t>
            </a:r>
            <a:r>
              <a:rPr lang="de-AT" dirty="0" err="1">
                <a:solidFill>
                  <a:schemeClr val="tx1"/>
                </a:solidFill>
              </a:rPr>
              <a:t>cooperation</a:t>
            </a:r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de-AT" dirty="0">
              <a:solidFill>
                <a:schemeClr val="tx1"/>
              </a:solidFill>
            </a:endParaRPr>
          </a:p>
          <a:p>
            <a:r>
              <a:rPr lang="de-AT" dirty="0" err="1">
                <a:solidFill>
                  <a:schemeClr val="tx1"/>
                </a:solidFill>
              </a:rPr>
              <a:t>Each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3 </a:t>
            </a:r>
            <a:r>
              <a:rPr lang="de-AT" dirty="0" err="1">
                <a:solidFill>
                  <a:schemeClr val="tx1"/>
                </a:solidFill>
              </a:rPr>
              <a:t>sessions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Unit 2 will </a:t>
            </a:r>
            <a:r>
              <a:rPr lang="de-AT" dirty="0" err="1">
                <a:solidFill>
                  <a:schemeClr val="tx1"/>
                </a:solidFill>
              </a:rPr>
              <a:t>focus</a:t>
            </a:r>
            <a:r>
              <a:rPr lang="de-AT" dirty="0">
                <a:solidFill>
                  <a:schemeClr val="tx1"/>
                </a:solidFill>
              </a:rPr>
              <a:t> on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involvement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</a:t>
            </a:r>
            <a:r>
              <a:rPr lang="de-AT" dirty="0">
                <a:solidFill>
                  <a:schemeClr val="tx1"/>
                </a:solidFill>
              </a:rPr>
              <a:t> Human </a:t>
            </a:r>
            <a:r>
              <a:rPr lang="de-AT" dirty="0" err="1">
                <a:solidFill>
                  <a:schemeClr val="tx1"/>
                </a:solidFill>
              </a:rPr>
              <a:t>Resource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Managment</a:t>
            </a:r>
            <a:r>
              <a:rPr lang="de-AT" dirty="0">
                <a:solidFill>
                  <a:schemeClr val="tx1"/>
                </a:solidFill>
              </a:rPr>
              <a:t> in </a:t>
            </a:r>
            <a:r>
              <a:rPr lang="de-AT" dirty="0" err="1">
                <a:solidFill>
                  <a:schemeClr val="tx1"/>
                </a:solidFill>
              </a:rPr>
              <a:t>one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of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these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issues</a:t>
            </a:r>
            <a:r>
              <a:rPr lang="de-AT" dirty="0">
                <a:solidFill>
                  <a:schemeClr val="tx1"/>
                </a:solidFill>
              </a:rPr>
              <a:t>, </a:t>
            </a:r>
            <a:r>
              <a:rPr lang="de-AT" dirty="0" err="1">
                <a:solidFill>
                  <a:schemeClr val="tx1"/>
                </a:solidFill>
              </a:rPr>
              <a:t>with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view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to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enterprise-based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career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work</a:t>
            </a:r>
            <a:r>
              <a:rPr lang="de-AT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87515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0</TotalTime>
  <Words>404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Open Sans Extrabold</vt:lpstr>
      <vt:lpstr>Open Sans Light</vt:lpstr>
      <vt:lpstr>„Office“ tema</vt:lpstr>
      <vt:lpstr> Unit 2 : Innovative concepts and  develop-ment for company-based career work</vt:lpstr>
      <vt:lpstr>Innovative concepts and development for company –based career work</vt:lpstr>
      <vt:lpstr>The five megatrends in the world of work introcuced in Unit 1</vt:lpstr>
      <vt:lpstr>The impact of the technological change on enterprises </vt:lpstr>
      <vt:lpstr>The impact of shifting demographic patterns on enterprises</vt:lpstr>
      <vt:lpstr>The impact of globalzation on enterprises</vt:lpstr>
      <vt:lpstr>The impact of climate change on enterprises </vt:lpstr>
      <vt:lpstr>The impact of Covid 19 pandemic on enterprises </vt:lpstr>
      <vt:lpstr>Conclusions from the impacts of the megatrends on enterprises</vt:lpstr>
      <vt:lpstr>Thank you for  the Attention.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53</cp:revision>
  <dcterms:created xsi:type="dcterms:W3CDTF">2020-01-27T22:45:30Z</dcterms:created>
  <dcterms:modified xsi:type="dcterms:W3CDTF">2022-02-07T09:03:43Z</dcterms:modified>
</cp:coreProperties>
</file>