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6" r:id="rId6"/>
    <p:sldId id="268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8" r:id="rId18"/>
    <p:sldId id="289" r:id="rId19"/>
    <p:sldId id="278" r:id="rId20"/>
    <p:sldId id="279" r:id="rId21"/>
    <p:sldId id="280" r:id="rId22"/>
    <p:sldId id="258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65" r:id="rId31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96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2022-02-07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Unit 2 Session 1: Turn to a Learning  Organization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>
                <a:solidFill>
                  <a:srgbClr val="FFFFFF"/>
                </a:solidFill>
              </a:rPr>
              <a:t>2.1.2p </a:t>
            </a:r>
            <a:r>
              <a:rPr lang="de-AT" dirty="0" err="1">
                <a:solidFill>
                  <a:srgbClr val="FFFFFF"/>
                </a:solidFill>
              </a:rPr>
              <a:t>Requirement</a:t>
            </a:r>
            <a:r>
              <a:rPr lang="de-AT" dirty="0">
                <a:solidFill>
                  <a:srgbClr val="FFFFFF"/>
                </a:solidFill>
              </a:rPr>
              <a:t> </a:t>
            </a:r>
            <a:r>
              <a:rPr lang="de-AT" dirty="0" err="1">
                <a:solidFill>
                  <a:srgbClr val="FFFFFF"/>
                </a:solidFill>
              </a:rPr>
              <a:t>of</a:t>
            </a:r>
            <a:r>
              <a:rPr lang="de-AT" dirty="0">
                <a:solidFill>
                  <a:srgbClr val="FFFFFF"/>
                </a:solidFill>
              </a:rPr>
              <a:t> </a:t>
            </a:r>
            <a:r>
              <a:rPr lang="de-AT" dirty="0" err="1">
                <a:solidFill>
                  <a:srgbClr val="FFFFFF"/>
                </a:solidFill>
              </a:rPr>
              <a:t>individualization</a:t>
            </a:r>
            <a:r>
              <a:rPr lang="de-AT" dirty="0">
                <a:solidFill>
                  <a:srgbClr val="FFFFFF"/>
                </a:solidFill>
              </a:rPr>
              <a:t> </a:t>
            </a:r>
            <a:r>
              <a:rPr lang="de-AT" dirty="0" err="1">
                <a:solidFill>
                  <a:srgbClr val="FFFFFF"/>
                </a:solidFill>
              </a:rPr>
              <a:t>of</a:t>
            </a:r>
            <a:r>
              <a:rPr lang="de-AT" dirty="0">
                <a:solidFill>
                  <a:srgbClr val="FFFFFF"/>
                </a:solidFill>
              </a:rPr>
              <a:t> </a:t>
            </a:r>
            <a:r>
              <a:rPr lang="de-AT" dirty="0" err="1">
                <a:solidFill>
                  <a:srgbClr val="FFFFFF"/>
                </a:solidFill>
              </a:rPr>
              <a:t>personnel</a:t>
            </a:r>
            <a:r>
              <a:rPr lang="de-AT" dirty="0">
                <a:solidFill>
                  <a:srgbClr val="FFFFFF"/>
                </a:solidFill>
              </a:rPr>
              <a:t> </a:t>
            </a:r>
            <a:r>
              <a:rPr lang="de-AT" dirty="0" err="1">
                <a:solidFill>
                  <a:srgbClr val="FFFFFF"/>
                </a:solidFill>
              </a:rPr>
              <a:t>development</a:t>
            </a:r>
            <a:endParaRPr lang="de-AT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de-AT" dirty="0">
                <a:solidFill>
                  <a:srgbClr val="FFFFFF"/>
                </a:solidFill>
              </a:rPr>
              <a:t>Monika Petermandl</a:t>
            </a:r>
          </a:p>
          <a:p>
            <a:r>
              <a:rPr lang="de-AT" dirty="0">
                <a:solidFill>
                  <a:srgbClr val="FFFFFF"/>
                </a:solidFill>
              </a:rPr>
              <a:t>Klausjürgen Heinrich</a:t>
            </a:r>
          </a:p>
          <a:p>
            <a:r>
              <a:rPr lang="de-AT" dirty="0" err="1">
                <a:solidFill>
                  <a:srgbClr val="FFFFFF"/>
                </a:solidFill>
              </a:rPr>
              <a:t>Filizliz</a:t>
            </a:r>
            <a:r>
              <a:rPr lang="de-AT">
                <a:solidFill>
                  <a:srgbClr val="FFFFFF"/>
                </a:solidFill>
              </a:rPr>
              <a:t> Keser Aschenberger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3" y="5776151"/>
            <a:ext cx="896520" cy="31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3511" y="6091333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Team Learning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i="1" dirty="0">
                <a:solidFill>
                  <a:schemeClr val="tx1"/>
                </a:solidFill>
              </a:rPr>
              <a:t>Individual </a:t>
            </a:r>
            <a:r>
              <a:rPr lang="de-AT" i="1" dirty="0" err="1">
                <a:solidFill>
                  <a:schemeClr val="tx1"/>
                </a:solidFill>
              </a:rPr>
              <a:t>learning</a:t>
            </a:r>
            <a:r>
              <a:rPr lang="de-AT" i="1" dirty="0">
                <a:solidFill>
                  <a:schemeClr val="tx1"/>
                </a:solidFill>
              </a:rPr>
              <a:t>, at </a:t>
            </a:r>
            <a:r>
              <a:rPr lang="de-AT" i="1" dirty="0" err="1">
                <a:solidFill>
                  <a:schemeClr val="tx1"/>
                </a:solidFill>
              </a:rPr>
              <a:t>some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level</a:t>
            </a:r>
            <a:r>
              <a:rPr lang="de-AT" i="1" dirty="0">
                <a:solidFill>
                  <a:schemeClr val="tx1"/>
                </a:solidFill>
              </a:rPr>
              <a:t>, </a:t>
            </a:r>
            <a:r>
              <a:rPr lang="de-AT" i="1" dirty="0" err="1">
                <a:solidFill>
                  <a:schemeClr val="tx1"/>
                </a:solidFill>
              </a:rPr>
              <a:t>is</a:t>
            </a:r>
            <a:r>
              <a:rPr lang="de-AT" i="1" dirty="0">
                <a:solidFill>
                  <a:schemeClr val="tx1"/>
                </a:solidFill>
              </a:rPr>
              <a:t> irrelevant </a:t>
            </a:r>
            <a:r>
              <a:rPr lang="de-AT" i="1" dirty="0" err="1">
                <a:solidFill>
                  <a:schemeClr val="tx1"/>
                </a:solidFill>
              </a:rPr>
              <a:t>for</a:t>
            </a:r>
            <a:r>
              <a:rPr lang="de-AT" i="1" dirty="0">
                <a:solidFill>
                  <a:schemeClr val="tx1"/>
                </a:solidFill>
              </a:rPr>
              <a:t> organizational </a:t>
            </a:r>
            <a:r>
              <a:rPr lang="de-AT" i="1" dirty="0" err="1">
                <a:solidFill>
                  <a:schemeClr val="tx1"/>
                </a:solidFill>
              </a:rPr>
              <a:t>learnig</a:t>
            </a:r>
            <a:r>
              <a:rPr lang="de-AT" i="1" dirty="0">
                <a:solidFill>
                  <a:schemeClr val="tx1"/>
                </a:solidFill>
              </a:rPr>
              <a:t>..</a:t>
            </a:r>
          </a:p>
          <a:p>
            <a:r>
              <a:rPr lang="de-AT" i="1" dirty="0">
                <a:solidFill>
                  <a:schemeClr val="tx1"/>
                </a:solidFill>
              </a:rPr>
              <a:t>But </a:t>
            </a:r>
            <a:r>
              <a:rPr lang="de-AT" i="1" dirty="0" err="1">
                <a:solidFill>
                  <a:schemeClr val="tx1"/>
                </a:solidFill>
              </a:rPr>
              <a:t>if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teams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learn</a:t>
            </a:r>
            <a:r>
              <a:rPr lang="de-AT" i="1" dirty="0">
                <a:solidFill>
                  <a:schemeClr val="tx1"/>
                </a:solidFill>
              </a:rPr>
              <a:t>, </a:t>
            </a:r>
            <a:r>
              <a:rPr lang="de-AT" i="1" dirty="0" err="1">
                <a:solidFill>
                  <a:schemeClr val="tx1"/>
                </a:solidFill>
              </a:rPr>
              <a:t>they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become</a:t>
            </a:r>
            <a:r>
              <a:rPr lang="de-AT" i="1" dirty="0">
                <a:solidFill>
                  <a:schemeClr val="tx1"/>
                </a:solidFill>
              </a:rPr>
              <a:t> a </a:t>
            </a:r>
            <a:r>
              <a:rPr lang="de-AT" i="1" dirty="0" err="1">
                <a:solidFill>
                  <a:schemeClr val="tx1"/>
                </a:solidFill>
              </a:rPr>
              <a:t>microcosm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for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learning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throuhout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organization</a:t>
            </a:r>
            <a:r>
              <a:rPr lang="de-AT" i="1" dirty="0">
                <a:solidFill>
                  <a:schemeClr val="tx1"/>
                </a:solidFill>
              </a:rPr>
              <a:t>.</a:t>
            </a:r>
          </a:p>
          <a:p>
            <a:endParaRPr lang="de-AT" i="1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Team Learning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process</a:t>
            </a:r>
            <a:r>
              <a:rPr lang="de-AT" dirty="0">
                <a:solidFill>
                  <a:schemeClr val="tx1"/>
                </a:solidFill>
              </a:rPr>
              <a:t>, in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team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capacity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reach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goals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expands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continuously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dialogues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discussions</a:t>
            </a:r>
            <a:r>
              <a:rPr lang="de-AT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Team Learning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fourth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de-AT" dirty="0">
                <a:solidFill>
                  <a:schemeClr val="tx1"/>
                </a:solidFill>
              </a:rPr>
              <a:t>He </a:t>
            </a:r>
            <a:r>
              <a:rPr lang="de-AT" dirty="0" err="1">
                <a:solidFill>
                  <a:schemeClr val="tx1"/>
                </a:solidFill>
              </a:rPr>
              <a:t>understands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precondition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organizational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063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AD5F2-8AF1-4B8C-ABFD-638E8814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537" y="3384884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Peter </a:t>
            </a:r>
            <a:r>
              <a:rPr lang="de-AT" dirty="0" err="1"/>
              <a:t>Senge‘s</a:t>
            </a:r>
            <a:r>
              <a:rPr lang="de-AT" dirty="0"/>
              <a:t> </a:t>
            </a:r>
            <a:r>
              <a:rPr lang="de-AT" dirty="0" err="1"/>
              <a:t>concept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fifth</a:t>
            </a:r>
            <a:r>
              <a:rPr lang="de-AT" dirty="0"/>
              <a:t> </a:t>
            </a:r>
            <a:r>
              <a:rPr lang="de-AT" dirty="0" err="1"/>
              <a:t>dicipline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company-based</a:t>
            </a:r>
            <a:r>
              <a:rPr lang="de-AT" dirty="0"/>
              <a:t> </a:t>
            </a:r>
            <a:r>
              <a:rPr lang="de-AT" dirty="0" err="1"/>
              <a:t>career</a:t>
            </a:r>
            <a:r>
              <a:rPr lang="de-AT" dirty="0"/>
              <a:t> </a:t>
            </a:r>
            <a:r>
              <a:rPr lang="de-AT" dirty="0" err="1"/>
              <a:t>work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1063AE-C3C6-4050-8F85-9A914B11F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4069095"/>
            <a:ext cx="10512425" cy="1552893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Peter </a:t>
            </a:r>
            <a:r>
              <a:rPr lang="de-AT" dirty="0" err="1">
                <a:solidFill>
                  <a:schemeClr val="tx1"/>
                </a:solidFill>
              </a:rPr>
              <a:t>Senge‘s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publication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stimuli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motivation</a:t>
            </a:r>
            <a:r>
              <a:rPr lang="de-AT" dirty="0">
                <a:solidFill>
                  <a:schemeClr val="tx1"/>
                </a:solidFill>
              </a:rPr>
              <a:t> but also </a:t>
            </a:r>
            <a:r>
              <a:rPr lang="de-AT" dirty="0" err="1">
                <a:solidFill>
                  <a:schemeClr val="tx1"/>
                </a:solidFill>
              </a:rPr>
              <a:t>leaves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questions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endParaRPr lang="de-AT" dirty="0">
              <a:solidFill>
                <a:schemeClr val="tx1"/>
              </a:solidFill>
            </a:endParaRPr>
          </a:p>
          <a:p>
            <a:r>
              <a:rPr lang="de-AT" sz="2400" b="1" i="1" dirty="0" err="1">
                <a:solidFill>
                  <a:schemeClr val="tx1"/>
                </a:solidFill>
              </a:rPr>
              <a:t>Discuss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with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some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peers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surrounding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you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your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conclusions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from</a:t>
            </a:r>
            <a:r>
              <a:rPr lang="de-AT" sz="2400" b="1" i="1" dirty="0">
                <a:solidFill>
                  <a:schemeClr val="tx1"/>
                </a:solidFill>
              </a:rPr>
              <a:t> „The </a:t>
            </a:r>
            <a:r>
              <a:rPr lang="de-AT" sz="2400" b="1" i="1" dirty="0" err="1">
                <a:solidFill>
                  <a:schemeClr val="tx1"/>
                </a:solidFill>
              </a:rPr>
              <a:t>fifth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discipine</a:t>
            </a:r>
            <a:r>
              <a:rPr lang="de-AT" sz="2400" b="1" i="1" dirty="0">
                <a:solidFill>
                  <a:schemeClr val="tx1"/>
                </a:solidFill>
              </a:rPr>
              <a:t>“ </a:t>
            </a:r>
            <a:r>
              <a:rPr lang="de-AT" sz="2400" b="1" i="1" dirty="0" err="1">
                <a:solidFill>
                  <a:schemeClr val="tx1"/>
                </a:solidFill>
              </a:rPr>
              <a:t>for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company-based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career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work</a:t>
            </a:r>
            <a:r>
              <a:rPr lang="de-AT" sz="2400" b="1" i="1" dirty="0">
                <a:solidFill>
                  <a:schemeClr val="tx1"/>
                </a:solidFill>
              </a:rPr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EB2388-8B7B-49B3-B5AE-0B7DDA5A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1630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4" y="2437290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4" y="3121501"/>
            <a:ext cx="10512425" cy="2749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Peter Senge </a:t>
            </a:r>
            <a:r>
              <a:rPr lang="de-AT" dirty="0" err="1">
                <a:solidFill>
                  <a:schemeClr val="tx1"/>
                </a:solidFill>
              </a:rPr>
              <a:t>demonstrates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very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clearly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interconnetion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between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individuals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enterprise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whole</a:t>
            </a:r>
            <a:r>
              <a:rPr lang="de-AT" dirty="0">
                <a:solidFill>
                  <a:schemeClr val="tx1"/>
                </a:solidFill>
              </a:rPr>
              <a:t> &gt; </a:t>
            </a:r>
            <a:r>
              <a:rPr lang="de-AT" dirty="0" err="1">
                <a:solidFill>
                  <a:schemeClr val="tx1"/>
                </a:solidFill>
              </a:rPr>
              <a:t>systems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thinking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related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disciplines</a:t>
            </a:r>
            <a:r>
              <a:rPr lang="de-AT" dirty="0">
                <a:solidFill>
                  <a:schemeClr val="tx1"/>
                </a:solidFill>
              </a:rPr>
              <a:t> „personal </a:t>
            </a:r>
            <a:r>
              <a:rPr lang="de-AT" dirty="0" err="1">
                <a:solidFill>
                  <a:schemeClr val="tx1"/>
                </a:solidFill>
              </a:rPr>
              <a:t>mastery</a:t>
            </a:r>
            <a:r>
              <a:rPr lang="de-AT" dirty="0">
                <a:solidFill>
                  <a:schemeClr val="tx1"/>
                </a:solidFill>
              </a:rPr>
              <a:t>“ and „mental </a:t>
            </a:r>
            <a:r>
              <a:rPr lang="de-AT" dirty="0" err="1">
                <a:solidFill>
                  <a:schemeClr val="tx1"/>
                </a:solidFill>
              </a:rPr>
              <a:t>models</a:t>
            </a:r>
            <a:r>
              <a:rPr lang="de-AT" dirty="0">
                <a:solidFill>
                  <a:schemeClr val="tx1"/>
                </a:solidFill>
              </a:rPr>
              <a:t>“ </a:t>
            </a:r>
            <a:r>
              <a:rPr lang="de-AT" dirty="0" err="1">
                <a:solidFill>
                  <a:schemeClr val="tx1"/>
                </a:solidFill>
              </a:rPr>
              <a:t>direct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human </a:t>
            </a:r>
            <a:r>
              <a:rPr lang="de-AT" dirty="0" err="1">
                <a:solidFill>
                  <a:schemeClr val="tx1"/>
                </a:solidFill>
              </a:rPr>
              <a:t>resource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management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individual </a:t>
            </a:r>
            <a:r>
              <a:rPr lang="de-AT" dirty="0" err="1">
                <a:solidFill>
                  <a:schemeClr val="tx1"/>
                </a:solidFill>
              </a:rPr>
              <a:t>measures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while</a:t>
            </a:r>
            <a:r>
              <a:rPr lang="de-AT" dirty="0">
                <a:solidFill>
                  <a:schemeClr val="tx1"/>
                </a:solidFill>
              </a:rPr>
              <a:t> „</a:t>
            </a:r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</a:t>
            </a:r>
            <a:r>
              <a:rPr lang="de-AT" dirty="0">
                <a:solidFill>
                  <a:schemeClr val="tx1"/>
                </a:solidFill>
              </a:rPr>
              <a:t>“ and „</a:t>
            </a:r>
            <a:r>
              <a:rPr lang="de-AT" dirty="0" err="1">
                <a:solidFill>
                  <a:schemeClr val="tx1"/>
                </a:solidFill>
              </a:rPr>
              <a:t>team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“ </a:t>
            </a:r>
            <a:r>
              <a:rPr lang="de-AT" dirty="0" err="1">
                <a:solidFill>
                  <a:schemeClr val="tx1"/>
                </a:solidFill>
              </a:rPr>
              <a:t>require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holistic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avtivities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human </a:t>
            </a:r>
            <a:r>
              <a:rPr lang="de-AT" dirty="0" err="1">
                <a:solidFill>
                  <a:schemeClr val="tx1"/>
                </a:solidFill>
              </a:rPr>
              <a:t>resource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management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often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appreciates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cooperation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external </a:t>
            </a:r>
            <a:r>
              <a:rPr lang="de-AT" dirty="0" err="1">
                <a:solidFill>
                  <a:schemeClr val="tx1"/>
                </a:solidFill>
              </a:rPr>
              <a:t>career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guides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counsellors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introduce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new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expertise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company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62902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B3CC0-AA9B-43B8-8CF4-E0363CAD0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664" y="2437290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- </a:t>
            </a:r>
            <a:r>
              <a:rPr lang="de-AT" dirty="0" err="1"/>
              <a:t>continuing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6ED4D3-F81D-4821-A756-07AD4DB17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664" y="3121501"/>
            <a:ext cx="10512425" cy="27499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Career </a:t>
            </a:r>
            <a:r>
              <a:rPr lang="de-AT" dirty="0" err="1">
                <a:solidFill>
                  <a:schemeClr val="tx1"/>
                </a:solidFill>
              </a:rPr>
              <a:t>guides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counsellors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mostly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oriented</a:t>
            </a:r>
            <a:r>
              <a:rPr lang="de-AT" dirty="0">
                <a:solidFill>
                  <a:schemeClr val="tx1"/>
                </a:solidFill>
              </a:rPr>
              <a:t> on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personal </a:t>
            </a:r>
            <a:r>
              <a:rPr lang="de-AT" dirty="0" err="1">
                <a:solidFill>
                  <a:schemeClr val="tx1"/>
                </a:solidFill>
              </a:rPr>
              <a:t>perspetives</a:t>
            </a:r>
            <a:r>
              <a:rPr lang="de-AT" dirty="0">
                <a:solidFill>
                  <a:schemeClr val="tx1"/>
                </a:solidFill>
              </a:rPr>
              <a:t> and individual </a:t>
            </a:r>
            <a:r>
              <a:rPr lang="de-AT" dirty="0" err="1">
                <a:solidFill>
                  <a:schemeClr val="tx1"/>
                </a:solidFill>
              </a:rPr>
              <a:t>growth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employee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while</a:t>
            </a:r>
            <a:r>
              <a:rPr lang="de-AT" dirty="0">
                <a:solidFill>
                  <a:schemeClr val="tx1"/>
                </a:solidFill>
              </a:rPr>
              <a:t> HR </a:t>
            </a:r>
            <a:r>
              <a:rPr lang="de-AT" dirty="0" err="1">
                <a:solidFill>
                  <a:schemeClr val="tx1"/>
                </a:solidFill>
              </a:rPr>
              <a:t>managers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mostly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interested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prosperity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enterprise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Systemic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thinking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help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interact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views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career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guides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counsellors</a:t>
            </a:r>
            <a:r>
              <a:rPr lang="de-AT" dirty="0">
                <a:solidFill>
                  <a:schemeClr val="tx1"/>
                </a:solidFill>
              </a:rPr>
              <a:t> and HR </a:t>
            </a:r>
            <a:r>
              <a:rPr lang="de-AT" dirty="0" err="1">
                <a:solidFill>
                  <a:schemeClr val="tx1"/>
                </a:solidFill>
              </a:rPr>
              <a:t>managers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Team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could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pave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balanced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relation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between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corporate</a:t>
            </a:r>
            <a:r>
              <a:rPr lang="de-AT" dirty="0">
                <a:solidFill>
                  <a:schemeClr val="tx1"/>
                </a:solidFill>
              </a:rPr>
              <a:t> and individual </a:t>
            </a:r>
            <a:r>
              <a:rPr lang="de-AT" dirty="0" err="1">
                <a:solidFill>
                  <a:schemeClr val="tx1"/>
                </a:solidFill>
              </a:rPr>
              <a:t>aspects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establishing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culture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dialogue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Both </a:t>
            </a:r>
            <a:r>
              <a:rPr lang="de-AT" dirty="0" err="1">
                <a:solidFill>
                  <a:schemeClr val="tx1"/>
                </a:solidFill>
              </a:rPr>
              <a:t>groups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together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build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learnimg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team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3C92C5-0036-4A5C-9605-80FD692B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939765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64D2B-B7B3-4A21-B284-12FFE0E48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Who </a:t>
            </a:r>
            <a:r>
              <a:rPr lang="de-AT" dirty="0" err="1"/>
              <a:t>are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players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Learning </a:t>
            </a:r>
            <a:r>
              <a:rPr lang="de-AT" dirty="0" err="1"/>
              <a:t>Organization</a:t>
            </a:r>
            <a:r>
              <a:rPr lang="de-AT" dirty="0"/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06816D-D384-4C89-9CE0-C25FC21DA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3575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Learnig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characterized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spirit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reaching</a:t>
            </a:r>
            <a:r>
              <a:rPr lang="de-AT" dirty="0">
                <a:solidFill>
                  <a:srgbClr val="FF0000"/>
                </a:solidFill>
              </a:rPr>
              <a:t> excellence</a:t>
            </a:r>
            <a:r>
              <a:rPr lang="de-AT" dirty="0">
                <a:solidFill>
                  <a:schemeClr val="tx1"/>
                </a:solidFill>
              </a:rPr>
              <a:t>.</a:t>
            </a:r>
            <a:r>
              <a:rPr lang="de-AT" dirty="0"/>
              <a:t> </a:t>
            </a:r>
            <a:r>
              <a:rPr lang="de-AT" dirty="0" err="1">
                <a:solidFill>
                  <a:schemeClr val="tx1"/>
                </a:solidFill>
              </a:rPr>
              <a:t>Continuous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improvements</a:t>
            </a:r>
            <a:r>
              <a:rPr lang="de-AT" dirty="0">
                <a:solidFill>
                  <a:schemeClr val="tx1"/>
                </a:solidFill>
              </a:rPr>
              <a:t> happen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collecting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experiences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of</a:t>
            </a:r>
            <a:r>
              <a:rPr lang="de-AT" dirty="0">
                <a:solidFill>
                  <a:srgbClr val="FF0000"/>
                </a:solidFill>
              </a:rPr>
              <a:t> all </a:t>
            </a:r>
            <a:r>
              <a:rPr lang="de-AT" dirty="0" err="1">
                <a:solidFill>
                  <a:srgbClr val="FF0000"/>
                </a:solidFill>
              </a:rPr>
              <a:t>staff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members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converting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into</a:t>
            </a:r>
            <a:r>
              <a:rPr lang="de-AT" dirty="0">
                <a:solidFill>
                  <a:schemeClr val="tx1"/>
                </a:solidFill>
              </a:rPr>
              <a:t>  </a:t>
            </a:r>
            <a:r>
              <a:rPr lang="de-AT" dirty="0" err="1">
                <a:solidFill>
                  <a:schemeClr val="tx1"/>
                </a:solidFill>
              </a:rPr>
              <a:t>knowledge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rgbClr val="FF0000"/>
                </a:solidFill>
              </a:rPr>
              <a:t>disseminating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the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knowledge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by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interacting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all </a:t>
            </a:r>
            <a:r>
              <a:rPr lang="de-AT" dirty="0" err="1">
                <a:solidFill>
                  <a:schemeClr val="tx1"/>
                </a:solidFill>
              </a:rPr>
              <a:t>over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. Team Learning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center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rgbClr val="FF0000"/>
                </a:solidFill>
              </a:rPr>
              <a:t>management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In Learning </a:t>
            </a:r>
            <a:r>
              <a:rPr lang="de-AT" dirty="0" err="1">
                <a:solidFill>
                  <a:schemeClr val="tx1"/>
                </a:solidFill>
              </a:rPr>
              <a:t>Organizations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facilitates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promotes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continuous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42AE9C-BC82-4A9C-AC34-C4935D57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53231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3B75A-613F-408E-8832-DF41DED1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Challenges </a:t>
            </a:r>
            <a:r>
              <a:rPr lang="de-AT" dirty="0" err="1"/>
              <a:t>for</a:t>
            </a:r>
            <a:r>
              <a:rPr lang="de-AT" dirty="0"/>
              <a:t> SMEs </a:t>
            </a:r>
            <a:r>
              <a:rPr lang="de-AT" dirty="0" err="1"/>
              <a:t>becomig</a:t>
            </a:r>
            <a:r>
              <a:rPr lang="de-AT" dirty="0"/>
              <a:t> a Learning </a:t>
            </a:r>
            <a:r>
              <a:rPr lang="de-AT" dirty="0" err="1"/>
              <a:t>Orgnization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BD9B3A-FC9A-4A5F-B1ED-2470717D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429000"/>
            <a:ext cx="10512425" cy="2446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In SMEs </a:t>
            </a:r>
            <a:r>
              <a:rPr lang="de-AT" dirty="0" err="1">
                <a:solidFill>
                  <a:schemeClr val="tx1"/>
                </a:solidFill>
              </a:rPr>
              <a:t>predominate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>
                <a:solidFill>
                  <a:srgbClr val="FF0000"/>
                </a:solidFill>
              </a:rPr>
              <a:t>informal, </a:t>
            </a:r>
            <a:r>
              <a:rPr lang="de-AT" dirty="0" err="1">
                <a:solidFill>
                  <a:srgbClr val="FF0000"/>
                </a:solidFill>
              </a:rPr>
              <a:t>experience</a:t>
            </a:r>
            <a:r>
              <a:rPr lang="de-AT" dirty="0">
                <a:solidFill>
                  <a:srgbClr val="FF0000"/>
                </a:solidFill>
              </a:rPr>
              <a:t>- and experimental-</a:t>
            </a:r>
            <a:r>
              <a:rPr lang="de-AT" dirty="0" err="1">
                <a:solidFill>
                  <a:srgbClr val="FF0000"/>
                </a:solidFill>
              </a:rPr>
              <a:t>based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processes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influenced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personlity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of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the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founder</a:t>
            </a:r>
            <a:r>
              <a:rPr lang="de-AT" dirty="0">
                <a:solidFill>
                  <a:schemeClr val="tx1"/>
                </a:solidFill>
              </a:rPr>
              <a:t>. His/her </a:t>
            </a:r>
            <a:r>
              <a:rPr lang="de-AT" dirty="0" err="1">
                <a:solidFill>
                  <a:schemeClr val="tx1"/>
                </a:solidFill>
              </a:rPr>
              <a:t>knowledge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attitude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towards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determine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spirit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focus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on „</a:t>
            </a:r>
            <a:r>
              <a:rPr lang="de-AT" dirty="0" err="1">
                <a:solidFill>
                  <a:srgbClr val="FF0000"/>
                </a:solidFill>
              </a:rPr>
              <a:t>dynamic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capabilities</a:t>
            </a:r>
            <a:r>
              <a:rPr lang="de-AT" dirty="0">
                <a:solidFill>
                  <a:schemeClr val="tx1"/>
                </a:solidFill>
              </a:rPr>
              <a:t>“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enable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firms</a:t>
            </a:r>
            <a:r>
              <a:rPr lang="de-AT" dirty="0">
                <a:solidFill>
                  <a:schemeClr val="tx1"/>
                </a:solidFill>
              </a:rPr>
              <a:t> „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integrate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build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reconfigure</a:t>
            </a:r>
            <a:r>
              <a:rPr lang="de-AT" dirty="0">
                <a:solidFill>
                  <a:schemeClr val="tx1"/>
                </a:solidFill>
              </a:rPr>
              <a:t> internal and external </a:t>
            </a:r>
            <a:r>
              <a:rPr lang="de-AT" dirty="0" err="1">
                <a:solidFill>
                  <a:schemeClr val="tx1"/>
                </a:solidFill>
              </a:rPr>
              <a:t>competences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address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rapidly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changing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environments</a:t>
            </a:r>
            <a:r>
              <a:rPr lang="de-AT" dirty="0">
                <a:solidFill>
                  <a:schemeClr val="tx1"/>
                </a:solidFill>
              </a:rPr>
              <a:t>“ </a:t>
            </a:r>
            <a:r>
              <a:rPr lang="de-AT" dirty="0" err="1">
                <a:solidFill>
                  <a:schemeClr val="tx1"/>
                </a:solidFill>
              </a:rPr>
              <a:t>Teece</a:t>
            </a:r>
            <a:r>
              <a:rPr lang="de-AT" dirty="0">
                <a:solidFill>
                  <a:schemeClr val="tx1"/>
                </a:solidFill>
              </a:rPr>
              <a:t> et.al. 1997, p 516). Networking </a:t>
            </a:r>
            <a:r>
              <a:rPr lang="de-AT" dirty="0" err="1">
                <a:solidFill>
                  <a:schemeClr val="tx1"/>
                </a:solidFill>
              </a:rPr>
              <a:t>plays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important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role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1EDAD5-A09F-4DFD-8DBC-D0F4E6E6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860887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07D3F-1845-44D4-A018-A9C221CED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820" y="924243"/>
            <a:ext cx="10058400" cy="3110346"/>
          </a:xfrm>
        </p:spPr>
        <p:txBody>
          <a:bodyPr>
            <a:normAutofit/>
          </a:bodyPr>
          <a:lstStyle/>
          <a:p>
            <a:r>
              <a:rPr lang="de-AT" dirty="0"/>
              <a:t>Multigeneration </a:t>
            </a:r>
            <a:r>
              <a:rPr lang="de-AT" dirty="0" err="1"/>
              <a:t>staff</a:t>
            </a:r>
            <a:r>
              <a:rPr lang="de-AT" dirty="0"/>
              <a:t/>
            </a:r>
            <a:br>
              <a:rPr lang="de-AT" dirty="0"/>
            </a:br>
            <a:r>
              <a:rPr lang="de-AT" dirty="0"/>
              <a:t>Generations‘ </a:t>
            </a:r>
            <a:r>
              <a:rPr lang="de-AT" dirty="0" err="1"/>
              <a:t>value</a:t>
            </a:r>
            <a:r>
              <a:rPr lang="de-AT" dirty="0"/>
              <a:t> </a:t>
            </a:r>
            <a:r>
              <a:rPr lang="de-AT" dirty="0" err="1"/>
              <a:t>systems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76DBA2-E949-4238-8B84-B94CB03E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49672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The </a:t>
            </a:r>
            <a:r>
              <a:rPr lang="de-AT" dirty="0" err="1"/>
              <a:t>aging</a:t>
            </a:r>
            <a:r>
              <a:rPr lang="de-AT" dirty="0"/>
              <a:t> </a:t>
            </a:r>
            <a:r>
              <a:rPr lang="de-AT" dirty="0" err="1"/>
              <a:t>society</a:t>
            </a:r>
            <a:r>
              <a:rPr lang="de-AT" dirty="0"/>
              <a:t> </a:t>
            </a:r>
            <a:r>
              <a:rPr lang="de-AT" dirty="0" err="1"/>
              <a:t>makes</a:t>
            </a:r>
            <a:r>
              <a:rPr lang="de-AT" dirty="0"/>
              <a:t> </a:t>
            </a:r>
            <a:r>
              <a:rPr lang="de-AT" dirty="0" err="1"/>
              <a:t>working</a:t>
            </a:r>
            <a:r>
              <a:rPr lang="de-AT" dirty="0"/>
              <a:t> in </a:t>
            </a:r>
            <a:r>
              <a:rPr lang="de-AT" dirty="0" err="1"/>
              <a:t>multigeneration</a:t>
            </a:r>
            <a:r>
              <a:rPr lang="de-AT" dirty="0"/>
              <a:t> </a:t>
            </a:r>
            <a:r>
              <a:rPr lang="de-AT" dirty="0" err="1"/>
              <a:t>teams</a:t>
            </a:r>
            <a:r>
              <a:rPr lang="de-AT" dirty="0"/>
              <a:t> </a:t>
            </a:r>
            <a:r>
              <a:rPr lang="de-AT" dirty="0" err="1"/>
              <a:t>more</a:t>
            </a:r>
            <a:r>
              <a:rPr lang="de-AT" dirty="0"/>
              <a:t> </a:t>
            </a:r>
            <a:r>
              <a:rPr lang="de-AT" dirty="0" err="1"/>
              <a:t>likely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726" y="3416017"/>
            <a:ext cx="10512425" cy="2483318"/>
          </a:xfrm>
        </p:spPr>
        <p:txBody>
          <a:bodyPr/>
          <a:lstStyle/>
          <a:p>
            <a:r>
              <a:rPr lang="de-AT" dirty="0" err="1">
                <a:solidFill>
                  <a:schemeClr val="tx1"/>
                </a:solidFill>
              </a:rPr>
              <a:t>Around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year</a:t>
            </a:r>
            <a:r>
              <a:rPr lang="de-AT" dirty="0">
                <a:solidFill>
                  <a:schemeClr val="tx1"/>
                </a:solidFill>
              </a:rPr>
              <a:t> 2010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awareness</a:t>
            </a:r>
            <a:r>
              <a:rPr lang="de-AT" dirty="0">
                <a:solidFill>
                  <a:schemeClr val="tx1"/>
                </a:solidFill>
              </a:rPr>
              <a:t> was </a:t>
            </a:r>
            <a:r>
              <a:rPr lang="de-AT" dirty="0" err="1">
                <a:solidFill>
                  <a:schemeClr val="tx1"/>
                </a:solidFill>
              </a:rPr>
              <a:t>rising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that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value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systems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people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different </a:t>
            </a:r>
            <a:r>
              <a:rPr lang="de-AT" dirty="0" err="1">
                <a:solidFill>
                  <a:schemeClr val="tx1"/>
                </a:solidFill>
              </a:rPr>
              <a:t>according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their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belonging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specific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generation</a:t>
            </a:r>
            <a:r>
              <a:rPr lang="de-AT" dirty="0">
                <a:solidFill>
                  <a:schemeClr val="tx1"/>
                </a:solidFill>
              </a:rPr>
              <a:t>. This </a:t>
            </a:r>
            <a:r>
              <a:rPr lang="de-AT" dirty="0" err="1">
                <a:solidFill>
                  <a:schemeClr val="tx1"/>
                </a:solidFill>
              </a:rPr>
              <a:t>fact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underpinned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repeated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youth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studies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initiated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b="1" dirty="0" err="1">
                <a:solidFill>
                  <a:srgbClr val="C00000"/>
                </a:solidFill>
              </a:rPr>
              <a:t>typification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of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the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generations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dirty="0" err="1">
                <a:solidFill>
                  <a:schemeClr val="tx1"/>
                </a:solidFill>
              </a:rPr>
              <a:t>Yet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also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warning</a:t>
            </a:r>
            <a:r>
              <a:rPr lang="de-AT" dirty="0">
                <a:solidFill>
                  <a:schemeClr val="tx1"/>
                </a:solidFill>
              </a:rPr>
              <a:t> (</a:t>
            </a:r>
            <a:r>
              <a:rPr lang="de-AT" dirty="0" err="1">
                <a:solidFill>
                  <a:schemeClr val="tx1"/>
                </a:solidFill>
              </a:rPr>
              <a:t>even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authors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such </a:t>
            </a:r>
            <a:r>
              <a:rPr lang="de-AT" dirty="0" err="1">
                <a:solidFill>
                  <a:schemeClr val="tx1"/>
                </a:solidFill>
              </a:rPr>
              <a:t>studies</a:t>
            </a:r>
            <a:r>
              <a:rPr lang="de-AT" dirty="0">
                <a:solidFill>
                  <a:schemeClr val="tx1"/>
                </a:solidFill>
              </a:rPr>
              <a:t>)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undifferentiated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classification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dirty="0" err="1">
                <a:solidFill>
                  <a:schemeClr val="tx1"/>
                </a:solidFill>
              </a:rPr>
              <a:t>Nevertheles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obvious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specifics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generations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not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neglected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dirty="0" err="1">
                <a:solidFill>
                  <a:schemeClr val="tx1"/>
                </a:solidFill>
              </a:rPr>
              <a:t>They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underline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individuaization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Human </a:t>
            </a:r>
            <a:r>
              <a:rPr lang="de-AT" dirty="0" err="1">
                <a:solidFill>
                  <a:schemeClr val="tx1"/>
                </a:solidFill>
              </a:rPr>
              <a:t>resource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381169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0F764-7DAF-4B4D-A206-4AF79E2A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48" y="2326105"/>
            <a:ext cx="10504487" cy="922420"/>
          </a:xfrm>
        </p:spPr>
        <p:txBody>
          <a:bodyPr>
            <a:normAutofit/>
          </a:bodyPr>
          <a:lstStyle/>
          <a:p>
            <a:r>
              <a:rPr lang="de-AT" dirty="0"/>
              <a:t>Generations X, Y, 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5613A0-5A6D-40C0-BE62-16A7CF906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348" y="3929186"/>
            <a:ext cx="10512425" cy="1268456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youth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studies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shown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that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generations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stamp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spirit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 time.</a:t>
            </a:r>
          </a:p>
          <a:p>
            <a:r>
              <a:rPr lang="de-AT" b="1" dirty="0" err="1">
                <a:solidFill>
                  <a:srgbClr val="C00000"/>
                </a:solidFill>
              </a:rPr>
              <a:t>Cohorts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with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interval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of</a:t>
            </a:r>
            <a:r>
              <a:rPr lang="de-AT" b="1" dirty="0">
                <a:solidFill>
                  <a:srgbClr val="C00000"/>
                </a:solidFill>
              </a:rPr>
              <a:t> 10 </a:t>
            </a:r>
            <a:r>
              <a:rPr lang="de-AT" b="1" dirty="0" err="1">
                <a:solidFill>
                  <a:srgbClr val="C00000"/>
                </a:solidFill>
              </a:rPr>
              <a:t>to</a:t>
            </a:r>
            <a:r>
              <a:rPr lang="de-AT" b="1" dirty="0">
                <a:solidFill>
                  <a:srgbClr val="C00000"/>
                </a:solidFill>
              </a:rPr>
              <a:t> 15 </a:t>
            </a:r>
            <a:r>
              <a:rPr lang="de-AT" b="1" dirty="0" err="1">
                <a:solidFill>
                  <a:srgbClr val="C00000"/>
                </a:solidFill>
              </a:rPr>
              <a:t>years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distinguished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considerably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b="1" dirty="0">
                <a:solidFill>
                  <a:srgbClr val="C00000"/>
                </a:solidFill>
              </a:rPr>
              <a:t>divers, </a:t>
            </a:r>
            <a:r>
              <a:rPr lang="de-AT" b="1" dirty="0" err="1">
                <a:solidFill>
                  <a:srgbClr val="C00000"/>
                </a:solidFill>
              </a:rPr>
              <a:t>concerning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their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expetations</a:t>
            </a:r>
            <a:r>
              <a:rPr lang="de-AT" b="1" dirty="0">
                <a:solidFill>
                  <a:srgbClr val="C00000"/>
                </a:solidFill>
              </a:rPr>
              <a:t> and </a:t>
            </a:r>
            <a:r>
              <a:rPr lang="de-AT" b="1" dirty="0" err="1">
                <a:solidFill>
                  <a:srgbClr val="C00000"/>
                </a:solidFill>
              </a:rPr>
              <a:t>attitudes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towards</a:t>
            </a:r>
            <a:r>
              <a:rPr lang="de-AT" b="1" dirty="0">
                <a:solidFill>
                  <a:srgbClr val="C00000"/>
                </a:solidFill>
              </a:rPr>
              <a:t> (</a:t>
            </a:r>
            <a:r>
              <a:rPr lang="de-AT" b="1" dirty="0" err="1">
                <a:solidFill>
                  <a:srgbClr val="C00000"/>
                </a:solidFill>
              </a:rPr>
              <a:t>working</a:t>
            </a:r>
            <a:r>
              <a:rPr lang="de-AT" b="1" dirty="0">
                <a:solidFill>
                  <a:srgbClr val="C00000"/>
                </a:solidFill>
              </a:rPr>
              <a:t>) </a:t>
            </a:r>
            <a:r>
              <a:rPr lang="de-AT" b="1" dirty="0" err="1">
                <a:solidFill>
                  <a:srgbClr val="C00000"/>
                </a:solidFill>
              </a:rPr>
              <a:t>life</a:t>
            </a:r>
            <a:r>
              <a:rPr lang="de-AT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CC3D91-F789-4EF0-8205-82534AF9D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430155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Overview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generations</a:t>
            </a:r>
            <a:r>
              <a:rPr lang="de-AT" dirty="0"/>
              <a:t>‘ </a:t>
            </a:r>
            <a:r>
              <a:rPr lang="de-AT" dirty="0" err="1"/>
              <a:t>values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528265"/>
            <a:ext cx="4856163" cy="466586"/>
          </a:xfrm>
        </p:spPr>
        <p:txBody>
          <a:bodyPr>
            <a:noAutofit/>
          </a:bodyPr>
          <a:lstStyle/>
          <a:p>
            <a:r>
              <a:rPr lang="de-AT" sz="2400" dirty="0">
                <a:solidFill>
                  <a:schemeClr val="tx1"/>
                </a:solidFill>
              </a:rPr>
              <a:t>Generation X, </a:t>
            </a:r>
            <a:r>
              <a:rPr lang="de-AT" sz="2400" dirty="0" err="1">
                <a:solidFill>
                  <a:schemeClr val="tx1"/>
                </a:solidFill>
              </a:rPr>
              <a:t>born</a:t>
            </a:r>
            <a:r>
              <a:rPr lang="de-AT" sz="2400" dirty="0">
                <a:solidFill>
                  <a:schemeClr val="tx1"/>
                </a:solidFill>
              </a:rPr>
              <a:t> 1966 - 1980</a:t>
            </a:r>
            <a:endParaRPr lang="lt-LT" sz="2400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1973955"/>
            <a:ext cx="4856162" cy="206601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>
                <a:solidFill>
                  <a:schemeClr val="tx1"/>
                </a:solidFill>
              </a:rPr>
              <a:t>Strong consumer orientation and brand awareness </a:t>
            </a:r>
          </a:p>
          <a:p>
            <a:r>
              <a:rPr lang="en-US" sz="2300" dirty="0">
                <a:solidFill>
                  <a:schemeClr val="tx1"/>
                </a:solidFill>
              </a:rPr>
              <a:t>Experienced the move of the new digital media (e-mail, mobile phone)</a:t>
            </a:r>
          </a:p>
          <a:p>
            <a:r>
              <a:rPr lang="en-US" sz="2300" dirty="0">
                <a:solidFill>
                  <a:schemeClr val="tx1"/>
                </a:solidFill>
              </a:rPr>
              <a:t>East West conflict brought uncertainness</a:t>
            </a:r>
          </a:p>
          <a:p>
            <a:r>
              <a:rPr lang="en-US" sz="2300" dirty="0">
                <a:solidFill>
                  <a:schemeClr val="tx1"/>
                </a:solidFill>
              </a:rPr>
              <a:t>Job satisfaction is less important than financial security; seek an even work-life balance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8553" y="4102588"/>
            <a:ext cx="4856162" cy="466586"/>
          </a:xfrm>
        </p:spPr>
        <p:txBody>
          <a:bodyPr>
            <a:normAutofit fontScale="92500" lnSpcReduction="10000"/>
          </a:bodyPr>
          <a:lstStyle/>
          <a:p>
            <a:r>
              <a:rPr lang="de-AT" sz="3100" dirty="0">
                <a:solidFill>
                  <a:schemeClr val="tx1"/>
                </a:solidFill>
              </a:rPr>
              <a:t>Generation Z, </a:t>
            </a:r>
            <a:r>
              <a:rPr lang="de-AT" sz="3100" dirty="0" err="1">
                <a:solidFill>
                  <a:schemeClr val="tx1"/>
                </a:solidFill>
              </a:rPr>
              <a:t>born</a:t>
            </a:r>
            <a:r>
              <a:rPr lang="de-AT" sz="3100" dirty="0">
                <a:solidFill>
                  <a:schemeClr val="tx1"/>
                </a:solidFill>
              </a:rPr>
              <a:t> after 1995</a:t>
            </a:r>
            <a:endParaRPr lang="lt-LT" sz="31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259" y="4446646"/>
            <a:ext cx="4856162" cy="1507525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>
                <a:solidFill>
                  <a:schemeClr val="tx1"/>
                </a:solidFill>
              </a:rPr>
              <a:t>Also called “digital natives”; they cannot imagine a world without internet</a:t>
            </a:r>
          </a:p>
          <a:p>
            <a:r>
              <a:rPr lang="en-US" sz="2900" dirty="0">
                <a:solidFill>
                  <a:schemeClr val="tx1"/>
                </a:solidFill>
              </a:rPr>
              <a:t>They position against political escapades, business lapses and social grievances.</a:t>
            </a:r>
          </a:p>
          <a:p>
            <a:r>
              <a:rPr lang="en-US" sz="2900" dirty="0">
                <a:solidFill>
                  <a:schemeClr val="tx1"/>
                </a:solidFill>
              </a:rPr>
              <a:t>They are campaigning for human rights and equality of disadvantaged people.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1187" y="1482910"/>
            <a:ext cx="4856163" cy="466586"/>
          </a:xfrm>
        </p:spPr>
        <p:txBody>
          <a:bodyPr>
            <a:normAutofit/>
          </a:bodyPr>
          <a:lstStyle/>
          <a:p>
            <a:r>
              <a:rPr lang="de-AT" sz="2400" dirty="0">
                <a:solidFill>
                  <a:schemeClr val="tx1"/>
                </a:solidFill>
              </a:rPr>
              <a:t>Generation Y, </a:t>
            </a:r>
            <a:r>
              <a:rPr lang="de-AT" sz="2400" dirty="0" err="1">
                <a:solidFill>
                  <a:schemeClr val="tx1"/>
                </a:solidFill>
              </a:rPr>
              <a:t>born</a:t>
            </a:r>
            <a:r>
              <a:rPr lang="de-AT" sz="2400" dirty="0">
                <a:solidFill>
                  <a:schemeClr val="tx1"/>
                </a:solidFill>
              </a:rPr>
              <a:t> 1981-1995</a:t>
            </a:r>
            <a:endParaRPr lang="lt-LT" sz="2400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09017" y="1870330"/>
            <a:ext cx="5762141" cy="2359264"/>
          </a:xfrm>
        </p:spPr>
        <p:txBody>
          <a:bodyPr>
            <a:noAutofit/>
          </a:bodyPr>
          <a:lstStyle/>
          <a:p>
            <a:r>
              <a:rPr lang="en-US" sz="1800" dirty="0"/>
              <a:t>Also called “</a:t>
            </a:r>
            <a:r>
              <a:rPr lang="en-US" sz="1800" dirty="0" err="1"/>
              <a:t>Millenials</a:t>
            </a:r>
            <a:r>
              <a:rPr lang="en-US" sz="1800" dirty="0"/>
              <a:t>” or “generation-me”; Experienced the digitalization to the full; </a:t>
            </a:r>
            <a:r>
              <a:rPr lang="en-US" sz="1800" dirty="0" err="1"/>
              <a:t>persuing</a:t>
            </a:r>
            <a:r>
              <a:rPr lang="en-US" sz="1800" dirty="0"/>
              <a:t> freedom and self-portrayal in social networks</a:t>
            </a:r>
          </a:p>
          <a:p>
            <a:r>
              <a:rPr lang="en-US" sz="1800" dirty="0"/>
              <a:t>They question the established structures; work-life balance merges more and more to a work-life integration; they appreciate independence but nevertheless networking and teamwork; environment protection and social issues are important</a:t>
            </a:r>
            <a:endParaRPr lang="lt-LT" sz="1800" dirty="0"/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35103" y="4084880"/>
            <a:ext cx="5667175" cy="338628"/>
          </a:xfrm>
        </p:spPr>
        <p:txBody>
          <a:bodyPr>
            <a:normAutofit fontScale="25000" lnSpcReduction="20000"/>
          </a:bodyPr>
          <a:lstStyle/>
          <a:p>
            <a:r>
              <a:rPr lang="de-AT" sz="9600" dirty="0">
                <a:solidFill>
                  <a:schemeClr val="tx1"/>
                </a:solidFill>
              </a:rPr>
              <a:t>Generation Alpha, </a:t>
            </a:r>
            <a:r>
              <a:rPr lang="de-AT" sz="9600" dirty="0" err="1">
                <a:solidFill>
                  <a:schemeClr val="tx1"/>
                </a:solidFill>
              </a:rPr>
              <a:t>born</a:t>
            </a:r>
            <a:r>
              <a:rPr lang="de-AT" sz="9600" dirty="0">
                <a:solidFill>
                  <a:schemeClr val="tx1"/>
                </a:solidFill>
              </a:rPr>
              <a:t> after 2020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32320" y="4958835"/>
            <a:ext cx="5538838" cy="1143327"/>
          </a:xfrm>
        </p:spPr>
        <p:txBody>
          <a:bodyPr/>
          <a:lstStyle/>
          <a:p>
            <a:pPr algn="ctr"/>
            <a:r>
              <a:rPr lang="de-AT" sz="4000" b="1" dirty="0">
                <a:solidFill>
                  <a:schemeClr val="tx1"/>
                </a:solidFill>
              </a:rPr>
              <a:t>?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93921" y="162044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EC25D523-0539-4B97-A69F-C1E9B2FCEEF0}"/>
              </a:ext>
            </a:extLst>
          </p:cNvPr>
          <p:cNvSpPr/>
          <p:nvPr/>
        </p:nvSpPr>
        <p:spPr>
          <a:xfrm>
            <a:off x="936627" y="410258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id="{5A47F3EB-3FA2-4B25-954D-0655101960C9}"/>
              </a:ext>
            </a:extLst>
          </p:cNvPr>
          <p:cNvSpPr/>
          <p:nvPr/>
        </p:nvSpPr>
        <p:spPr>
          <a:xfrm>
            <a:off x="6017787" y="1576410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id="{8BF4F1A2-9B07-459B-A261-6A70F997E4F7}"/>
              </a:ext>
            </a:extLst>
          </p:cNvPr>
          <p:cNvSpPr/>
          <p:nvPr/>
        </p:nvSpPr>
        <p:spPr>
          <a:xfrm>
            <a:off x="6005763" y="410258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88" y="2350167"/>
            <a:ext cx="11774905" cy="537411"/>
          </a:xfrm>
        </p:spPr>
        <p:txBody>
          <a:bodyPr>
            <a:normAutofit/>
          </a:bodyPr>
          <a:lstStyle/>
          <a:p>
            <a:r>
              <a:rPr lang="de-AT" sz="2800" dirty="0"/>
              <a:t>Innovative </a:t>
            </a:r>
            <a:r>
              <a:rPr lang="de-AT" sz="2800" dirty="0" err="1"/>
              <a:t>concepts</a:t>
            </a:r>
            <a:r>
              <a:rPr lang="de-AT" sz="2800" dirty="0"/>
              <a:t> </a:t>
            </a:r>
            <a:r>
              <a:rPr lang="de-AT" sz="2800" dirty="0" err="1"/>
              <a:t>influencing</a:t>
            </a:r>
            <a:r>
              <a:rPr lang="de-AT" sz="2800" dirty="0"/>
              <a:t> </a:t>
            </a:r>
            <a:r>
              <a:rPr lang="de-AT" sz="2800" dirty="0" err="1"/>
              <a:t>enterprise-based</a:t>
            </a:r>
            <a:r>
              <a:rPr lang="de-AT" sz="2800" dirty="0"/>
              <a:t> </a:t>
            </a:r>
            <a:r>
              <a:rPr lang="de-AT" sz="2800" dirty="0" err="1"/>
              <a:t>career</a:t>
            </a:r>
            <a:r>
              <a:rPr lang="de-AT" sz="2800" dirty="0"/>
              <a:t> </a:t>
            </a:r>
            <a:r>
              <a:rPr lang="de-AT" sz="2800" dirty="0" err="1"/>
              <a:t>work</a:t>
            </a:r>
            <a:endParaRPr lang="de-AT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947" y="3001678"/>
            <a:ext cx="11067505" cy="2838392"/>
          </a:xfrm>
        </p:spPr>
        <p:txBody>
          <a:bodyPr/>
          <a:lstStyle/>
          <a:p>
            <a:r>
              <a:rPr lang="de-AT" sz="2000" dirty="0">
                <a:solidFill>
                  <a:schemeClr val="tx1"/>
                </a:solidFill>
              </a:rPr>
              <a:t>Not </a:t>
            </a:r>
            <a:r>
              <a:rPr lang="de-AT" sz="2000" dirty="0" err="1">
                <a:solidFill>
                  <a:schemeClr val="tx1"/>
                </a:solidFill>
              </a:rPr>
              <a:t>only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megatrends</a:t>
            </a:r>
            <a:r>
              <a:rPr lang="de-AT" sz="2000" b="1" dirty="0">
                <a:solidFill>
                  <a:srgbClr val="C00000"/>
                </a:solidFill>
              </a:rPr>
              <a:t> in </a:t>
            </a:r>
            <a:r>
              <a:rPr lang="de-AT" sz="2000" b="1" dirty="0" err="1">
                <a:solidFill>
                  <a:srgbClr val="C00000"/>
                </a:solidFill>
              </a:rPr>
              <a:t>the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world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of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work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require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changes</a:t>
            </a:r>
            <a:r>
              <a:rPr lang="de-AT" sz="2000" dirty="0">
                <a:solidFill>
                  <a:schemeClr val="tx1"/>
                </a:solidFill>
              </a:rPr>
              <a:t> in </a:t>
            </a:r>
            <a:r>
              <a:rPr lang="de-AT" sz="2000" dirty="0" err="1">
                <a:solidFill>
                  <a:schemeClr val="tx1"/>
                </a:solidFill>
              </a:rPr>
              <a:t>career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development</a:t>
            </a:r>
            <a:r>
              <a:rPr lang="de-AT" sz="2000" dirty="0">
                <a:solidFill>
                  <a:schemeClr val="tx1"/>
                </a:solidFill>
              </a:rPr>
              <a:t>. </a:t>
            </a:r>
          </a:p>
          <a:p>
            <a:r>
              <a:rPr lang="de-AT" sz="2000" dirty="0">
                <a:solidFill>
                  <a:schemeClr val="tx1"/>
                </a:solidFill>
              </a:rPr>
              <a:t>Also </a:t>
            </a:r>
            <a:r>
              <a:rPr lang="de-AT" sz="2000" b="1" dirty="0">
                <a:solidFill>
                  <a:srgbClr val="C00000"/>
                </a:solidFill>
              </a:rPr>
              <a:t>innovative </a:t>
            </a:r>
            <a:r>
              <a:rPr lang="de-AT" sz="2000" b="1" dirty="0" err="1">
                <a:solidFill>
                  <a:srgbClr val="C00000"/>
                </a:solidFill>
              </a:rPr>
              <a:t>management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theories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are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influencing</a:t>
            </a:r>
            <a:r>
              <a:rPr lang="de-AT" sz="2000" dirty="0">
                <a:solidFill>
                  <a:schemeClr val="tx1"/>
                </a:solidFill>
              </a:rPr>
              <a:t> and </a:t>
            </a:r>
            <a:r>
              <a:rPr lang="de-AT" sz="2000" dirty="0" err="1">
                <a:solidFill>
                  <a:schemeClr val="tx1"/>
                </a:solidFill>
              </a:rPr>
              <a:t>turning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understanding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leadership</a:t>
            </a:r>
            <a:r>
              <a:rPr lang="de-AT" sz="2000" dirty="0">
                <a:solidFill>
                  <a:schemeClr val="tx1"/>
                </a:solidFill>
              </a:rPr>
              <a:t> and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role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employees</a:t>
            </a:r>
            <a:r>
              <a:rPr lang="de-AT" sz="2000" dirty="0">
                <a:solidFill>
                  <a:schemeClr val="tx1"/>
                </a:solidFill>
              </a:rPr>
              <a:t>. </a:t>
            </a:r>
            <a:r>
              <a:rPr lang="de-AT" sz="2000" dirty="0" err="1">
                <a:solidFill>
                  <a:schemeClr val="tx1"/>
                </a:solidFill>
              </a:rPr>
              <a:t>Though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roots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these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theory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concepts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go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sometimes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far</a:t>
            </a:r>
            <a:r>
              <a:rPr lang="de-AT" sz="2000" dirty="0">
                <a:solidFill>
                  <a:schemeClr val="tx1"/>
                </a:solidFill>
              </a:rPr>
              <a:t> back </a:t>
            </a:r>
            <a:r>
              <a:rPr lang="de-AT" sz="2000" dirty="0" err="1">
                <a:solidFill>
                  <a:schemeClr val="tx1"/>
                </a:solidFill>
              </a:rPr>
              <a:t>they</a:t>
            </a:r>
            <a:r>
              <a:rPr lang="de-AT" sz="2000" dirty="0">
                <a:solidFill>
                  <a:schemeClr val="tx1"/>
                </a:solidFill>
              </a:rPr>
              <a:t> still </a:t>
            </a:r>
            <a:r>
              <a:rPr lang="de-AT" sz="2000" dirty="0" err="1">
                <a:solidFill>
                  <a:schemeClr val="tx1"/>
                </a:solidFill>
              </a:rPr>
              <a:t>determine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today‘s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strategies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human </a:t>
            </a:r>
            <a:r>
              <a:rPr lang="de-AT" sz="2000" dirty="0" err="1">
                <a:solidFill>
                  <a:schemeClr val="tx1"/>
                </a:solidFill>
              </a:rPr>
              <a:t>resource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development</a:t>
            </a:r>
            <a:r>
              <a:rPr lang="de-AT" sz="2000" dirty="0">
                <a:solidFill>
                  <a:schemeClr val="tx1"/>
                </a:solidFill>
              </a:rPr>
              <a:t>.</a:t>
            </a:r>
          </a:p>
          <a:p>
            <a:r>
              <a:rPr lang="de-AT" sz="2000" dirty="0" err="1">
                <a:solidFill>
                  <a:schemeClr val="tx1"/>
                </a:solidFill>
              </a:rPr>
              <a:t>Three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concepts</a:t>
            </a:r>
            <a:r>
              <a:rPr lang="de-AT" sz="2000" dirty="0">
                <a:solidFill>
                  <a:schemeClr val="tx1"/>
                </a:solidFill>
              </a:rPr>
              <a:t> will </a:t>
            </a:r>
            <a:r>
              <a:rPr lang="de-AT" sz="2000" dirty="0" err="1">
                <a:solidFill>
                  <a:schemeClr val="tx1"/>
                </a:solidFill>
              </a:rPr>
              <a:t>be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introduced</a:t>
            </a:r>
            <a:r>
              <a:rPr lang="de-AT" sz="2000" dirty="0">
                <a:solidFill>
                  <a:schemeClr val="tx1"/>
                </a:solidFill>
              </a:rPr>
              <a:t> in </a:t>
            </a:r>
            <a:r>
              <a:rPr lang="de-AT" sz="2000" dirty="0" err="1">
                <a:solidFill>
                  <a:schemeClr val="tx1"/>
                </a:solidFill>
              </a:rPr>
              <a:t>this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presentation</a:t>
            </a:r>
            <a:r>
              <a:rPr lang="de-AT" sz="2000" dirty="0">
                <a:solidFill>
                  <a:schemeClr val="tx1"/>
                </a:solidFill>
              </a:rPr>
              <a:t>. All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them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induce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individualiazation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of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the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company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based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career</a:t>
            </a:r>
            <a:r>
              <a:rPr lang="de-AT" sz="2000" b="1" dirty="0">
                <a:solidFill>
                  <a:srgbClr val="C00000"/>
                </a:solidFill>
              </a:rPr>
              <a:t> </a:t>
            </a:r>
            <a:r>
              <a:rPr lang="de-AT" sz="2000" b="1" dirty="0" err="1">
                <a:solidFill>
                  <a:srgbClr val="C00000"/>
                </a:solidFill>
              </a:rPr>
              <a:t>work</a:t>
            </a:r>
            <a:r>
              <a:rPr lang="de-AT" sz="2000" b="1" dirty="0">
                <a:solidFill>
                  <a:srgbClr val="C00000"/>
                </a:solidFill>
              </a:rPr>
              <a:t>. </a:t>
            </a:r>
          </a:p>
          <a:p>
            <a:endParaRPr lang="de-AT" sz="2000" b="1" dirty="0">
              <a:solidFill>
                <a:srgbClr val="C00000"/>
              </a:solidFill>
            </a:endParaRPr>
          </a:p>
          <a:p>
            <a:r>
              <a:rPr lang="de-AT" sz="2000" b="1" i="1" dirty="0" err="1">
                <a:solidFill>
                  <a:schemeClr val="tx1"/>
                </a:solidFill>
              </a:rPr>
              <a:t>Discuss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with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some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peers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surrounding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you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your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understanding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of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individualized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company-based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career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work</a:t>
            </a:r>
            <a:r>
              <a:rPr lang="de-AT" sz="2000" b="1" i="1" dirty="0"/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868003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D64E5-98A4-4BD8-A1A9-D7AA0C35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generations</a:t>
            </a:r>
            <a:r>
              <a:rPr lang="de-AT" dirty="0"/>
              <a:t>‘ </a:t>
            </a:r>
            <a:r>
              <a:rPr lang="de-AT" dirty="0" err="1"/>
              <a:t>value</a:t>
            </a:r>
            <a:r>
              <a:rPr lang="de-AT" dirty="0"/>
              <a:t> </a:t>
            </a:r>
            <a:r>
              <a:rPr lang="de-AT" dirty="0" err="1"/>
              <a:t>systems</a:t>
            </a:r>
            <a:r>
              <a:rPr lang="de-AT" dirty="0"/>
              <a:t>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06AE38-0189-4139-8D2C-2014562C6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2000" dirty="0">
                <a:solidFill>
                  <a:schemeClr val="tx1"/>
                </a:solidFill>
              </a:rPr>
              <a:t>The </a:t>
            </a:r>
            <a:r>
              <a:rPr lang="de-AT" sz="2000" dirty="0" err="1">
                <a:solidFill>
                  <a:schemeClr val="tx1"/>
                </a:solidFill>
              </a:rPr>
              <a:t>generation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typification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causes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controversial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reactions</a:t>
            </a:r>
            <a:endParaRPr lang="de-AT" sz="2000" b="1" i="1" dirty="0">
              <a:solidFill>
                <a:schemeClr val="tx1"/>
              </a:solidFill>
            </a:endParaRPr>
          </a:p>
          <a:p>
            <a:endParaRPr lang="de-AT" sz="2000" b="1" i="1" dirty="0">
              <a:solidFill>
                <a:schemeClr val="tx1"/>
              </a:solidFill>
            </a:endParaRPr>
          </a:p>
          <a:p>
            <a:endParaRPr lang="de-AT" sz="2000" b="1" i="1" dirty="0">
              <a:solidFill>
                <a:schemeClr val="tx1"/>
              </a:solidFill>
            </a:endParaRPr>
          </a:p>
          <a:p>
            <a:r>
              <a:rPr lang="de-AT" sz="2000" b="1" i="1" dirty="0" err="1">
                <a:solidFill>
                  <a:schemeClr val="tx1"/>
                </a:solidFill>
              </a:rPr>
              <a:t>Discuss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with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some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peers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surrounding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you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your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conclusions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from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the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generations</a:t>
            </a:r>
            <a:r>
              <a:rPr lang="de-AT" sz="2000" b="1" i="1" dirty="0">
                <a:solidFill>
                  <a:schemeClr val="tx1"/>
                </a:solidFill>
              </a:rPr>
              <a:t>‘ </a:t>
            </a:r>
            <a:r>
              <a:rPr lang="de-AT" sz="2000" b="1" i="1" dirty="0" err="1">
                <a:solidFill>
                  <a:schemeClr val="tx1"/>
                </a:solidFill>
              </a:rPr>
              <a:t>value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system</a:t>
            </a:r>
            <a:r>
              <a:rPr lang="de-AT" sz="2000" b="1" i="1" dirty="0">
                <a:solidFill>
                  <a:schemeClr val="tx1"/>
                </a:solidFill>
              </a:rPr>
              <a:t>  </a:t>
            </a:r>
            <a:r>
              <a:rPr lang="de-AT" sz="2000" b="1" i="1" dirty="0" err="1">
                <a:solidFill>
                  <a:schemeClr val="tx1"/>
                </a:solidFill>
              </a:rPr>
              <a:t>for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company-based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career</a:t>
            </a:r>
            <a:r>
              <a:rPr lang="de-AT" sz="2000" b="1" i="1" dirty="0">
                <a:solidFill>
                  <a:schemeClr val="tx1"/>
                </a:solidFill>
              </a:rPr>
              <a:t> </a:t>
            </a:r>
            <a:r>
              <a:rPr lang="de-AT" sz="2000" b="1" i="1" dirty="0" err="1">
                <a:solidFill>
                  <a:schemeClr val="tx1"/>
                </a:solidFill>
              </a:rPr>
              <a:t>work</a:t>
            </a:r>
            <a:r>
              <a:rPr lang="de-AT" sz="2000" b="1" i="1" dirty="0">
                <a:solidFill>
                  <a:schemeClr val="tx1"/>
                </a:solidFill>
              </a:rPr>
              <a:t>. </a:t>
            </a:r>
          </a:p>
          <a:p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8CFA0C-5F8A-4949-A1C9-FF505398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14880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04DF0-E802-4167-8492-E3712582A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summary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F1FEC1-EF15-432C-8426-D0237EDA9C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generation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typification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not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used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apodictic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tool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Its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benefit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awareness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that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differences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value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systems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generation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groups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considered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gives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hint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that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employee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needs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individualized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approach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based</a:t>
            </a:r>
            <a:r>
              <a:rPr lang="de-AT" dirty="0">
                <a:solidFill>
                  <a:schemeClr val="tx1"/>
                </a:solidFill>
              </a:rPr>
              <a:t> on a </a:t>
            </a:r>
            <a:r>
              <a:rPr lang="de-AT" dirty="0" err="1">
                <a:solidFill>
                  <a:schemeClr val="tx1"/>
                </a:solidFill>
              </a:rPr>
              <a:t>dialogue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between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leader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employee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Professional </a:t>
            </a:r>
            <a:r>
              <a:rPr lang="de-AT" dirty="0" err="1">
                <a:solidFill>
                  <a:schemeClr val="tx1"/>
                </a:solidFill>
              </a:rPr>
              <a:t>career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counsellors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play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role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facilitators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7CF373-B76D-4C96-B0BA-FA2D043B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0693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2B4C2-8185-46B4-AACC-BF589C4B4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Profeesional</a:t>
            </a:r>
            <a:r>
              <a:rPr lang="de-AT" dirty="0"/>
              <a:t> Life Cycle </a:t>
            </a:r>
            <a:r>
              <a:rPr lang="de-AT" dirty="0" err="1"/>
              <a:t>oriented</a:t>
            </a:r>
            <a:r>
              <a:rPr lang="de-AT" dirty="0"/>
              <a:t> </a:t>
            </a:r>
            <a:r>
              <a:rPr lang="de-AT" dirty="0" err="1"/>
              <a:t>personnel</a:t>
            </a:r>
            <a:r>
              <a:rPr lang="de-AT" dirty="0"/>
              <a:t> </a:t>
            </a:r>
            <a:r>
              <a:rPr lang="de-AT" dirty="0" err="1"/>
              <a:t>development</a:t>
            </a:r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B53505-D1F2-4BA1-B95C-13819CF5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07859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05C19-56F6-45B3-91FC-335DBF5F8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Its</a:t>
            </a:r>
            <a:r>
              <a:rPr lang="de-AT" dirty="0"/>
              <a:t> </a:t>
            </a:r>
            <a:r>
              <a:rPr lang="de-AT" dirty="0" err="1"/>
              <a:t>origin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8CDCD6-0B09-48A6-A33B-F5AA458C9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49936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approach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 professional </a:t>
            </a:r>
            <a:r>
              <a:rPr lang="de-AT" dirty="0" err="1">
                <a:solidFill>
                  <a:schemeClr val="tx1"/>
                </a:solidFill>
              </a:rPr>
              <a:t>life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cycle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oriented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personnel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discussed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German HRM </a:t>
            </a:r>
            <a:r>
              <a:rPr lang="de-AT" dirty="0" err="1">
                <a:solidFill>
                  <a:schemeClr val="tx1"/>
                </a:solidFill>
              </a:rPr>
              <a:t>literature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since</a:t>
            </a:r>
            <a:r>
              <a:rPr lang="de-AT" dirty="0">
                <a:solidFill>
                  <a:schemeClr val="tx1"/>
                </a:solidFill>
              </a:rPr>
              <a:t> 1970. </a:t>
            </a:r>
          </a:p>
          <a:p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discussion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concept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revived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Antia</a:t>
            </a:r>
            <a:r>
              <a:rPr lang="de-AT" dirty="0">
                <a:solidFill>
                  <a:schemeClr val="tx1"/>
                </a:solidFill>
              </a:rPr>
              <a:t> Graf in her </a:t>
            </a:r>
            <a:r>
              <a:rPr lang="de-AT" dirty="0" err="1">
                <a:solidFill>
                  <a:schemeClr val="tx1"/>
                </a:solidFill>
              </a:rPr>
              <a:t>book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published</a:t>
            </a:r>
            <a:r>
              <a:rPr lang="de-AT" dirty="0">
                <a:solidFill>
                  <a:schemeClr val="tx1"/>
                </a:solidFill>
              </a:rPr>
              <a:t> in 2002 („Lebenszyklusorientierte Personalentwicklung“).</a:t>
            </a:r>
          </a:p>
          <a:p>
            <a:r>
              <a:rPr lang="de-AT" dirty="0">
                <a:solidFill>
                  <a:schemeClr val="tx1"/>
                </a:solidFill>
              </a:rPr>
              <a:t>The professional </a:t>
            </a:r>
            <a:r>
              <a:rPr lang="de-AT" dirty="0" err="1">
                <a:solidFill>
                  <a:schemeClr val="tx1"/>
                </a:solidFill>
              </a:rPr>
              <a:t>life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cycle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orientation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induces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continuous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all </a:t>
            </a:r>
            <a:r>
              <a:rPr lang="de-AT" dirty="0" err="1">
                <a:solidFill>
                  <a:schemeClr val="tx1"/>
                </a:solidFill>
              </a:rPr>
              <a:t>employees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throughout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their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affiliation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company</a:t>
            </a:r>
            <a:r>
              <a:rPr lang="de-AT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CE3B9D-AABA-4B56-B6C5-475E3ED8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22964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82CE3-8DC9-4CF8-93CD-C2F797DB6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9505"/>
            <a:ext cx="5569116" cy="364266"/>
          </a:xfrm>
        </p:spPr>
        <p:txBody>
          <a:bodyPr>
            <a:noAutofit/>
          </a:bodyPr>
          <a:lstStyle/>
          <a:p>
            <a:r>
              <a:rPr lang="de-AT" sz="2000" dirty="0" err="1"/>
              <a:t>Diagram</a:t>
            </a:r>
            <a:r>
              <a:rPr lang="de-AT" sz="2000" dirty="0"/>
              <a:t> </a:t>
            </a:r>
            <a:r>
              <a:rPr lang="de-AT" sz="2000" dirty="0" err="1"/>
              <a:t>of</a:t>
            </a:r>
            <a:r>
              <a:rPr lang="de-AT" sz="2000" dirty="0"/>
              <a:t> </a:t>
            </a:r>
            <a:r>
              <a:rPr lang="de-AT" sz="2000" dirty="0" err="1"/>
              <a:t>the</a:t>
            </a:r>
            <a:r>
              <a:rPr lang="de-AT" sz="2000" dirty="0"/>
              <a:t> Professional Life Cycle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4FEB51-A564-48E2-A55A-08F427A6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974564"/>
            <a:ext cx="5199464" cy="4736425"/>
          </a:xfrm>
        </p:spPr>
        <p:txBody>
          <a:bodyPr/>
          <a:lstStyle/>
          <a:p>
            <a:r>
              <a:rPr lang="de-AT" sz="1800" b="1" dirty="0">
                <a:solidFill>
                  <a:schemeClr val="tx1"/>
                </a:solidFill>
              </a:rPr>
              <a:t>Translation and </a:t>
            </a:r>
            <a:r>
              <a:rPr lang="de-AT" sz="1800" b="1" dirty="0" err="1">
                <a:solidFill>
                  <a:schemeClr val="tx1"/>
                </a:solidFill>
              </a:rPr>
              <a:t>explanation</a:t>
            </a:r>
            <a:endParaRPr lang="de-AT" sz="1800" b="1" dirty="0">
              <a:solidFill>
                <a:schemeClr val="tx1"/>
              </a:solidFill>
            </a:endParaRPr>
          </a:p>
          <a:p>
            <a:endParaRPr lang="de-AT" sz="2000" b="1" dirty="0">
              <a:solidFill>
                <a:schemeClr val="tx1"/>
              </a:solidFill>
            </a:endParaRPr>
          </a:p>
          <a:p>
            <a:r>
              <a:rPr lang="de-AT" sz="1800" b="1" dirty="0">
                <a:solidFill>
                  <a:schemeClr val="tx1"/>
                </a:solidFill>
              </a:rPr>
              <a:t>Phase 1: </a:t>
            </a:r>
            <a:r>
              <a:rPr lang="de-AT" sz="1800" b="1" dirty="0" err="1">
                <a:solidFill>
                  <a:schemeClr val="tx1"/>
                </a:solidFill>
              </a:rPr>
              <a:t>Introduction</a:t>
            </a:r>
            <a:endParaRPr lang="de-AT" sz="1800" b="1" dirty="0">
              <a:solidFill>
                <a:schemeClr val="tx1"/>
              </a:solidFill>
            </a:endParaRPr>
          </a:p>
          <a:p>
            <a:r>
              <a:rPr lang="de-AT" sz="1800" dirty="0">
                <a:solidFill>
                  <a:schemeClr val="tx1"/>
                </a:solidFill>
              </a:rPr>
              <a:t>Organizational </a:t>
            </a:r>
            <a:r>
              <a:rPr lang="de-AT" sz="1800" dirty="0" err="1">
                <a:solidFill>
                  <a:schemeClr val="tx1"/>
                </a:solidFill>
              </a:rPr>
              <a:t>socialization</a:t>
            </a:r>
            <a:r>
              <a:rPr lang="de-AT" sz="1800" dirty="0">
                <a:solidFill>
                  <a:schemeClr val="tx1"/>
                </a:solidFill>
              </a:rPr>
              <a:t> and </a:t>
            </a:r>
            <a:r>
              <a:rPr lang="de-AT" sz="1800" dirty="0" err="1">
                <a:solidFill>
                  <a:schemeClr val="tx1"/>
                </a:solidFill>
              </a:rPr>
              <a:t>binding</a:t>
            </a:r>
            <a:endParaRPr lang="de-AT" sz="1800" dirty="0">
              <a:solidFill>
                <a:schemeClr val="tx1"/>
              </a:solidFill>
            </a:endParaRPr>
          </a:p>
          <a:p>
            <a:r>
              <a:rPr lang="de-AT" sz="1800" b="1" dirty="0">
                <a:solidFill>
                  <a:schemeClr val="tx1"/>
                </a:solidFill>
              </a:rPr>
              <a:t>Phase 2: Growth</a:t>
            </a:r>
          </a:p>
          <a:p>
            <a:r>
              <a:rPr lang="de-AT" sz="1800" dirty="0" err="1">
                <a:solidFill>
                  <a:schemeClr val="tx1"/>
                </a:solidFill>
              </a:rPr>
              <a:t>It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is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decisive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for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the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further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career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of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the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employee</a:t>
            </a:r>
            <a:r>
              <a:rPr lang="de-AT" sz="1800" dirty="0">
                <a:solidFill>
                  <a:schemeClr val="tx1"/>
                </a:solidFill>
              </a:rPr>
              <a:t>; also an </a:t>
            </a:r>
            <a:r>
              <a:rPr lang="de-AT" sz="1800" dirty="0" err="1">
                <a:solidFill>
                  <a:schemeClr val="tx1"/>
                </a:solidFill>
              </a:rPr>
              <a:t>early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fluctuation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may</a:t>
            </a:r>
            <a:r>
              <a:rPr lang="de-AT" sz="1800" dirty="0">
                <a:solidFill>
                  <a:schemeClr val="tx1"/>
                </a:solidFill>
              </a:rPr>
              <a:t> happen</a:t>
            </a:r>
          </a:p>
          <a:p>
            <a:r>
              <a:rPr lang="de-AT" sz="1800" b="1" dirty="0">
                <a:solidFill>
                  <a:schemeClr val="tx1"/>
                </a:solidFill>
              </a:rPr>
              <a:t>Phase 3: </a:t>
            </a:r>
            <a:r>
              <a:rPr lang="de-AT" sz="1800" b="1" dirty="0" err="1">
                <a:solidFill>
                  <a:schemeClr val="tx1"/>
                </a:solidFill>
              </a:rPr>
              <a:t>Maturity</a:t>
            </a:r>
            <a:endParaRPr lang="de-AT" sz="1800" b="1" dirty="0">
              <a:solidFill>
                <a:schemeClr val="tx1"/>
              </a:solidFill>
            </a:endParaRPr>
          </a:p>
          <a:p>
            <a:r>
              <a:rPr lang="de-AT" sz="1800" dirty="0">
                <a:solidFill>
                  <a:schemeClr val="tx1"/>
                </a:solidFill>
              </a:rPr>
              <a:t>The </a:t>
            </a:r>
            <a:r>
              <a:rPr lang="de-AT" sz="1800" dirty="0" err="1">
                <a:solidFill>
                  <a:schemeClr val="tx1"/>
                </a:solidFill>
              </a:rPr>
              <a:t>career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curve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may</a:t>
            </a:r>
            <a:r>
              <a:rPr lang="de-AT" sz="1800" dirty="0">
                <a:solidFill>
                  <a:schemeClr val="tx1"/>
                </a:solidFill>
              </a:rPr>
              <a:t> turn </a:t>
            </a:r>
            <a:r>
              <a:rPr lang="de-AT" sz="1800" dirty="0" err="1">
                <a:solidFill>
                  <a:schemeClr val="tx1"/>
                </a:solidFill>
              </a:rPr>
              <a:t>to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further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growth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having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reached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the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career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plateau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is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stagnating</a:t>
            </a:r>
            <a:endParaRPr lang="de-AT" sz="1800" dirty="0">
              <a:solidFill>
                <a:schemeClr val="tx1"/>
              </a:solidFill>
            </a:endParaRPr>
          </a:p>
          <a:p>
            <a:r>
              <a:rPr lang="de-AT" sz="1800" b="1" dirty="0">
                <a:solidFill>
                  <a:schemeClr val="tx1"/>
                </a:solidFill>
              </a:rPr>
              <a:t>Phase 4: </a:t>
            </a:r>
            <a:r>
              <a:rPr lang="de-AT" sz="1800" b="1" dirty="0" err="1">
                <a:solidFill>
                  <a:schemeClr val="tx1"/>
                </a:solidFill>
              </a:rPr>
              <a:t>Satiation</a:t>
            </a:r>
            <a:endParaRPr lang="de-AT" sz="1800" b="1" dirty="0">
              <a:solidFill>
                <a:schemeClr val="tx1"/>
              </a:solidFill>
            </a:endParaRPr>
          </a:p>
          <a:p>
            <a:r>
              <a:rPr lang="de-AT" sz="1800" dirty="0">
                <a:solidFill>
                  <a:schemeClr val="tx1"/>
                </a:solidFill>
              </a:rPr>
              <a:t>The </a:t>
            </a:r>
            <a:r>
              <a:rPr lang="de-AT" sz="1800" dirty="0" err="1">
                <a:solidFill>
                  <a:schemeClr val="tx1"/>
                </a:solidFill>
              </a:rPr>
              <a:t>career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may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even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decline</a:t>
            </a:r>
            <a:r>
              <a:rPr lang="de-AT" sz="1800" dirty="0">
                <a:solidFill>
                  <a:schemeClr val="tx1"/>
                </a:solidFill>
              </a:rPr>
              <a:t> in </a:t>
            </a:r>
            <a:r>
              <a:rPr lang="de-AT" sz="1800" dirty="0" err="1">
                <a:solidFill>
                  <a:schemeClr val="tx1"/>
                </a:solidFill>
              </a:rPr>
              <a:t>case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of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misfit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of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performance</a:t>
            </a:r>
            <a:r>
              <a:rPr lang="de-AT" sz="1800" dirty="0">
                <a:solidFill>
                  <a:schemeClr val="tx1"/>
                </a:solidFill>
              </a:rPr>
              <a:t>, </a:t>
            </a:r>
            <a:r>
              <a:rPr lang="de-AT" sz="1800" dirty="0" err="1">
                <a:solidFill>
                  <a:schemeClr val="tx1"/>
                </a:solidFill>
              </a:rPr>
              <a:t>qualification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position</a:t>
            </a:r>
            <a:r>
              <a:rPr lang="de-AT" sz="1800" dirty="0">
                <a:solidFill>
                  <a:schemeClr val="tx1"/>
                </a:solidFill>
              </a:rPr>
              <a:t>; </a:t>
            </a:r>
            <a:r>
              <a:rPr lang="de-AT" sz="1800" dirty="0" err="1">
                <a:solidFill>
                  <a:schemeClr val="tx1"/>
                </a:solidFill>
              </a:rPr>
              <a:t>consequences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may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be</a:t>
            </a:r>
            <a:r>
              <a:rPr lang="de-AT" sz="1800" dirty="0">
                <a:solidFill>
                  <a:schemeClr val="tx1"/>
                </a:solidFill>
              </a:rPr>
              <a:t> an internal </a:t>
            </a:r>
            <a:r>
              <a:rPr lang="de-AT" sz="1800" dirty="0" err="1">
                <a:solidFill>
                  <a:schemeClr val="tx1"/>
                </a:solidFill>
              </a:rPr>
              <a:t>fluctuation</a:t>
            </a:r>
            <a:r>
              <a:rPr lang="de-AT" sz="1800" dirty="0">
                <a:solidFill>
                  <a:schemeClr val="tx1"/>
                </a:solidFill>
              </a:rPr>
              <a:t>, </a:t>
            </a:r>
            <a:r>
              <a:rPr lang="de-AT" sz="1800" dirty="0" err="1">
                <a:solidFill>
                  <a:schemeClr val="tx1"/>
                </a:solidFill>
              </a:rPr>
              <a:t>dismissal</a:t>
            </a:r>
            <a:r>
              <a:rPr lang="de-AT" sz="1800" dirty="0">
                <a:solidFill>
                  <a:schemeClr val="tx1"/>
                </a:solidFill>
              </a:rPr>
              <a:t>, </a:t>
            </a:r>
            <a:r>
              <a:rPr lang="de-AT" sz="1800" dirty="0" err="1">
                <a:solidFill>
                  <a:schemeClr val="tx1"/>
                </a:solidFill>
              </a:rPr>
              <a:t>outplacement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or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early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retirement</a:t>
            </a:r>
            <a:endParaRPr lang="de-AT" sz="1800" dirty="0">
              <a:solidFill>
                <a:schemeClr val="tx1"/>
              </a:solidFill>
            </a:endParaRPr>
          </a:p>
          <a:p>
            <a:r>
              <a:rPr lang="de-AT" sz="1800" b="1" dirty="0" err="1">
                <a:solidFill>
                  <a:schemeClr val="tx1"/>
                </a:solidFill>
              </a:rPr>
              <a:t>Leave</a:t>
            </a:r>
            <a:endParaRPr lang="de-AT" sz="1800" b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69FBEE-2DF7-4E31-B370-2579A63F0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F1C5FFD-0D80-4493-B6FF-75F0EE878F3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749" y="1630679"/>
            <a:ext cx="5317356" cy="37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0A37366-4DB7-4D40-BD84-C6996850D5AB}"/>
              </a:ext>
            </a:extLst>
          </p:cNvPr>
          <p:cNvSpPr txBox="1"/>
          <p:nvPr/>
        </p:nvSpPr>
        <p:spPr>
          <a:xfrm>
            <a:off x="7732294" y="5408612"/>
            <a:ext cx="2411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(After Graf 2002. p99)</a:t>
            </a:r>
          </a:p>
        </p:txBody>
      </p:sp>
    </p:spTree>
    <p:extLst>
      <p:ext uri="{BB962C8B-B14F-4D97-AF65-F5344CB8AC3E}">
        <p14:creationId xmlns:p14="http://schemas.microsoft.com/office/powerpoint/2010/main" val="1309199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9841A-1AE3-4B42-AEE1-8E9B6552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 err="1"/>
              <a:t>Conclusions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Professional Life Cycle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CB6979-32BE-4C59-8B4E-CE60945EA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96640"/>
            <a:ext cx="10512425" cy="204216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concept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induces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individualized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counselling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measures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each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phase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professional </a:t>
            </a:r>
            <a:r>
              <a:rPr lang="de-AT" dirty="0" err="1">
                <a:solidFill>
                  <a:schemeClr val="tx1"/>
                </a:solidFill>
              </a:rPr>
              <a:t>life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cycle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an </a:t>
            </a:r>
            <a:r>
              <a:rPr lang="de-AT" dirty="0" err="1">
                <a:solidFill>
                  <a:schemeClr val="tx1"/>
                </a:solidFill>
              </a:rPr>
              <a:t>employee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chemeClr val="tx1"/>
              </a:solidFill>
            </a:endParaRPr>
          </a:p>
          <a:p>
            <a:r>
              <a:rPr lang="de-AT" sz="2400" b="1" i="1" dirty="0" err="1">
                <a:solidFill>
                  <a:schemeClr val="tx1"/>
                </a:solidFill>
              </a:rPr>
              <a:t>Discuss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with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some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peers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surrounding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you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your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conclusions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from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the</a:t>
            </a:r>
            <a:r>
              <a:rPr lang="de-AT" sz="2400" b="1" i="1" dirty="0">
                <a:solidFill>
                  <a:schemeClr val="tx1"/>
                </a:solidFill>
              </a:rPr>
              <a:t> Professional Life Cycle </a:t>
            </a:r>
            <a:r>
              <a:rPr lang="de-AT" sz="2400" b="1" i="1" dirty="0" err="1">
                <a:solidFill>
                  <a:schemeClr val="tx1"/>
                </a:solidFill>
              </a:rPr>
              <a:t>for</a:t>
            </a:r>
            <a:r>
              <a:rPr lang="de-AT" sz="2400" b="1" i="1" dirty="0">
                <a:solidFill>
                  <a:schemeClr val="tx1"/>
                </a:solidFill>
              </a:rPr>
              <a:t> relevant </a:t>
            </a:r>
            <a:r>
              <a:rPr lang="de-AT" sz="2400" b="1" i="1" dirty="0" err="1">
                <a:solidFill>
                  <a:schemeClr val="tx1"/>
                </a:solidFill>
              </a:rPr>
              <a:t>measures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of</a:t>
            </a:r>
            <a:r>
              <a:rPr lang="de-AT" sz="2400" b="1" i="1" dirty="0">
                <a:solidFill>
                  <a:schemeClr val="tx1"/>
                </a:solidFill>
              </a:rPr>
              <a:t> Human </a:t>
            </a:r>
            <a:r>
              <a:rPr lang="de-AT" sz="2400" b="1" i="1" dirty="0" err="1">
                <a:solidFill>
                  <a:schemeClr val="tx1"/>
                </a:solidFill>
              </a:rPr>
              <a:t>Resource</a:t>
            </a:r>
            <a:r>
              <a:rPr lang="de-AT" sz="2400" b="1" i="1" dirty="0">
                <a:solidFill>
                  <a:schemeClr val="tx1"/>
                </a:solidFill>
              </a:rPr>
              <a:t> </a:t>
            </a:r>
            <a:r>
              <a:rPr lang="de-AT" sz="2400" b="1" i="1" dirty="0" err="1">
                <a:solidFill>
                  <a:schemeClr val="tx1"/>
                </a:solidFill>
              </a:rPr>
              <a:t>development</a:t>
            </a:r>
            <a:r>
              <a:rPr lang="de-AT" sz="2400" b="1" i="1" dirty="0">
                <a:solidFill>
                  <a:schemeClr val="tx1"/>
                </a:solidFill>
              </a:rPr>
              <a:t>. </a:t>
            </a: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FFFBA6-D984-45A9-822A-72C6EF50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69591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C282B7-7828-42B4-8D9A-20A6769E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A </a:t>
            </a:r>
            <a:r>
              <a:rPr lang="de-AT" dirty="0" err="1"/>
              <a:t>short</a:t>
            </a:r>
            <a:r>
              <a:rPr lang="de-AT" dirty="0"/>
              <a:t> </a:t>
            </a:r>
            <a:r>
              <a:rPr lang="de-AT" dirty="0" err="1"/>
              <a:t>summay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conclusions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8DC037-F5A8-4B2D-8BAC-F6F92A84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450364"/>
            <a:ext cx="10512425" cy="23568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>
                <a:solidFill>
                  <a:schemeClr val="tx1"/>
                </a:solidFill>
              </a:rPr>
              <a:t>The </a:t>
            </a:r>
            <a:r>
              <a:rPr lang="de-AT" dirty="0" err="1">
                <a:solidFill>
                  <a:schemeClr val="tx1"/>
                </a:solidFill>
              </a:rPr>
              <a:t>concept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liable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systemic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approach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view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both</a:t>
            </a:r>
            <a:r>
              <a:rPr lang="de-AT" dirty="0">
                <a:solidFill>
                  <a:schemeClr val="tx1"/>
                </a:solidFill>
              </a:rPr>
              <a:t> on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employees</a:t>
            </a:r>
            <a:r>
              <a:rPr lang="de-AT" dirty="0">
                <a:solidFill>
                  <a:schemeClr val="tx1"/>
                </a:solidFill>
              </a:rPr>
              <a:t> and on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company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put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practice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including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team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well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autonomous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worthwhile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challenge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merging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counselling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opportunities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accompanying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employees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their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career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 </a:t>
            </a:r>
            <a:r>
              <a:rPr lang="de-AT" dirty="0" err="1">
                <a:solidFill>
                  <a:schemeClr val="tx1"/>
                </a:solidFill>
              </a:rPr>
              <a:t>throughout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their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affiliation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company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FFA163-8EE7-43A9-9B79-8E1A81850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94470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A2F47-29C7-408F-976E-0A3AB647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The Learning </a:t>
            </a:r>
            <a:r>
              <a:rPr lang="de-AT" dirty="0" err="1"/>
              <a:t>goals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this</a:t>
            </a:r>
            <a:r>
              <a:rPr lang="de-AT" dirty="0"/>
              <a:t> </a:t>
            </a:r>
            <a:r>
              <a:rPr lang="de-AT" dirty="0" err="1"/>
              <a:t>session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36DBF8-C2BD-498C-9D9F-6A8EF8FDD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95A04A-5668-4110-9AB9-A7FC4922F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B556BF-5C2B-4B16-B833-8E45DE4FF8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Explain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requirements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indicidualization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personnel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(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consequence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innovative </a:t>
            </a:r>
            <a:r>
              <a:rPr lang="de-AT" dirty="0" err="1">
                <a:solidFill>
                  <a:schemeClr val="tx1"/>
                </a:solidFill>
              </a:rPr>
              <a:t>concepts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developments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enterprises</a:t>
            </a:r>
            <a:r>
              <a:rPr lang="de-AT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8824F3B-B7BF-480D-8D6F-6605A2F7F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87FE9CE-ABF4-42A5-9087-003801FE4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AT" dirty="0" err="1">
                <a:solidFill>
                  <a:schemeClr val="tx1"/>
                </a:solidFill>
              </a:rPr>
              <a:t>Describe</a:t>
            </a:r>
            <a:r>
              <a:rPr lang="de-AT" dirty="0">
                <a:solidFill>
                  <a:schemeClr val="tx1"/>
                </a:solidFill>
              </a:rPr>
              <a:t> relevant </a:t>
            </a:r>
            <a:r>
              <a:rPr lang="de-AT" dirty="0" err="1">
                <a:solidFill>
                  <a:schemeClr val="tx1"/>
                </a:solidFill>
              </a:rPr>
              <a:t>methods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aiming</a:t>
            </a:r>
            <a:r>
              <a:rPr lang="de-AT" dirty="0">
                <a:solidFill>
                  <a:schemeClr val="tx1"/>
                </a:solidFill>
              </a:rPr>
              <a:t> at </a:t>
            </a:r>
            <a:r>
              <a:rPr lang="de-AT" dirty="0" err="1">
                <a:solidFill>
                  <a:schemeClr val="tx1"/>
                </a:solidFill>
              </a:rPr>
              <a:t>individualized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coaching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counselling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methods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2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de-AT" sz="2800" dirty="0"/>
              <a:t>Peter Senge: The </a:t>
            </a:r>
            <a:r>
              <a:rPr lang="de-AT" sz="2800" dirty="0" err="1"/>
              <a:t>fifth</a:t>
            </a:r>
            <a:r>
              <a:rPr lang="de-AT" sz="2800" dirty="0"/>
              <a:t> </a:t>
            </a:r>
            <a:r>
              <a:rPr lang="de-AT" sz="2800" dirty="0" err="1"/>
              <a:t>discipline</a:t>
            </a:r>
            <a:r>
              <a:rPr lang="de-AT" sz="2800" dirty="0"/>
              <a:t> (</a:t>
            </a:r>
            <a:r>
              <a:rPr lang="de-AT" sz="2800" dirty="0" err="1"/>
              <a:t>first</a:t>
            </a:r>
            <a:r>
              <a:rPr lang="de-AT" sz="2800" dirty="0"/>
              <a:t> </a:t>
            </a:r>
            <a:r>
              <a:rPr lang="de-AT" sz="2800" dirty="0" err="1"/>
              <a:t>pulished</a:t>
            </a:r>
            <a:r>
              <a:rPr lang="de-AT" sz="2800" dirty="0"/>
              <a:t> 1990 in New York)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3E70B2-AFBA-447A-8182-315CEE923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505200"/>
            <a:ext cx="10512425" cy="2181726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This </a:t>
            </a:r>
            <a:r>
              <a:rPr lang="de-AT" dirty="0" err="1">
                <a:solidFill>
                  <a:schemeClr val="tx1"/>
                </a:solidFill>
              </a:rPr>
              <a:t>book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been</a:t>
            </a:r>
            <a:r>
              <a:rPr lang="de-AT" dirty="0">
                <a:solidFill>
                  <a:schemeClr val="tx1"/>
                </a:solidFill>
              </a:rPr>
              <a:t> a strong </a:t>
            </a:r>
            <a:r>
              <a:rPr lang="de-AT" dirty="0" err="1">
                <a:solidFill>
                  <a:schemeClr val="tx1"/>
                </a:solidFill>
              </a:rPr>
              <a:t>stimulus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for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rethinking</a:t>
            </a:r>
            <a:r>
              <a:rPr lang="de-AT" dirty="0">
                <a:solidFill>
                  <a:schemeClr val="tx1"/>
                </a:solidFill>
              </a:rPr>
              <a:t> human </a:t>
            </a:r>
            <a:r>
              <a:rPr lang="de-AT" dirty="0" err="1">
                <a:solidFill>
                  <a:schemeClr val="tx1"/>
                </a:solidFill>
              </a:rPr>
              <a:t>resource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management</a:t>
            </a:r>
            <a:r>
              <a:rPr lang="de-AT" dirty="0">
                <a:solidFill>
                  <a:schemeClr val="tx1"/>
                </a:solidFill>
              </a:rPr>
              <a:t> in </a:t>
            </a:r>
            <a:r>
              <a:rPr lang="de-AT" dirty="0" err="1">
                <a:solidFill>
                  <a:schemeClr val="tx1"/>
                </a:solidFill>
              </a:rPr>
              <a:t>enterprises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Its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aim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development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innovative </a:t>
            </a:r>
            <a:r>
              <a:rPr lang="de-AT" dirty="0" err="1">
                <a:solidFill>
                  <a:schemeClr val="tx1"/>
                </a:solidFill>
              </a:rPr>
              <a:t>approaches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increase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learning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ability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of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individuals</a:t>
            </a:r>
            <a:r>
              <a:rPr lang="de-AT" b="1" dirty="0">
                <a:solidFill>
                  <a:srgbClr val="C00000"/>
                </a:solidFill>
              </a:rPr>
              <a:t>, </a:t>
            </a:r>
            <a:r>
              <a:rPr lang="de-AT" b="1" dirty="0" err="1">
                <a:solidFill>
                  <a:srgbClr val="C00000"/>
                </a:solidFill>
              </a:rPr>
              <a:t>teams</a:t>
            </a:r>
            <a:r>
              <a:rPr lang="de-AT" b="1" dirty="0">
                <a:solidFill>
                  <a:srgbClr val="C00000"/>
                </a:solidFill>
              </a:rPr>
              <a:t> and </a:t>
            </a:r>
            <a:r>
              <a:rPr lang="de-AT" b="1" dirty="0" err="1">
                <a:solidFill>
                  <a:srgbClr val="C00000"/>
                </a:solidFill>
              </a:rPr>
              <a:t>organizations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thus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handling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complexity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dynamic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organization‘s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environment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endParaRPr lang="de-AT" dirty="0"/>
          </a:p>
          <a:p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develops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b="1" dirty="0" err="1">
                <a:solidFill>
                  <a:srgbClr val="C00000"/>
                </a:solidFill>
              </a:rPr>
              <a:t>systemic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b="1" dirty="0" err="1">
                <a:solidFill>
                  <a:srgbClr val="C00000"/>
                </a:solidFill>
              </a:rPr>
              <a:t>approach</a:t>
            </a:r>
            <a:r>
              <a:rPr lang="de-AT" b="1" dirty="0">
                <a:solidFill>
                  <a:srgbClr val="C00000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corporate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management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1253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FFD49-F04D-465B-843F-7EDE578DC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650" y="2362200"/>
            <a:ext cx="10504487" cy="1066800"/>
          </a:xfrm>
        </p:spPr>
        <p:txBody>
          <a:bodyPr>
            <a:normAutofit/>
          </a:bodyPr>
          <a:lstStyle/>
          <a:p>
            <a:r>
              <a:rPr lang="de-AT" sz="2800" dirty="0"/>
              <a:t>Peter Senge </a:t>
            </a:r>
            <a:r>
              <a:rPr lang="de-AT" sz="2800" dirty="0" err="1"/>
              <a:t>divides</a:t>
            </a:r>
            <a:r>
              <a:rPr lang="de-AT" sz="2800" dirty="0"/>
              <a:t> </a:t>
            </a:r>
            <a:r>
              <a:rPr lang="de-AT" sz="2800" dirty="0" err="1"/>
              <a:t>the</a:t>
            </a:r>
            <a:r>
              <a:rPr lang="de-AT" sz="2800" dirty="0"/>
              <a:t> </a:t>
            </a:r>
            <a:r>
              <a:rPr lang="de-AT" sz="2800" dirty="0" err="1"/>
              <a:t>whole</a:t>
            </a:r>
            <a:r>
              <a:rPr lang="de-AT" sz="2800" dirty="0"/>
              <a:t> </a:t>
            </a:r>
            <a:r>
              <a:rPr lang="de-AT" sz="2800" dirty="0" err="1"/>
              <a:t>management</a:t>
            </a:r>
            <a:r>
              <a:rPr lang="de-AT" sz="2800" dirty="0"/>
              <a:t> </a:t>
            </a:r>
            <a:r>
              <a:rPr lang="de-AT" sz="2800" dirty="0" err="1"/>
              <a:t>task</a:t>
            </a:r>
            <a:r>
              <a:rPr lang="de-AT" sz="2800" dirty="0"/>
              <a:t> </a:t>
            </a:r>
            <a:r>
              <a:rPr lang="de-AT" sz="2800" dirty="0" err="1"/>
              <a:t>into</a:t>
            </a:r>
            <a:r>
              <a:rPr lang="de-AT" sz="2800" dirty="0"/>
              <a:t> </a:t>
            </a:r>
            <a:r>
              <a:rPr lang="de-AT" sz="2800" dirty="0" err="1"/>
              <a:t>five</a:t>
            </a:r>
            <a:r>
              <a:rPr lang="de-AT" sz="2800" dirty="0"/>
              <a:t> </a:t>
            </a:r>
            <a:r>
              <a:rPr lang="de-AT" sz="2800" dirty="0" err="1"/>
              <a:t>disciplines</a:t>
            </a:r>
            <a:endParaRPr lang="de-AT" sz="2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BC4C4D-8DAF-4611-B5B6-C28C91860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9B7A82-99FA-452C-B7CA-A4026EF2C4DE}"/>
              </a:ext>
            </a:extLst>
          </p:cNvPr>
          <p:cNvSpPr/>
          <p:nvPr/>
        </p:nvSpPr>
        <p:spPr>
          <a:xfrm>
            <a:off x="805718" y="3439300"/>
            <a:ext cx="10436350" cy="24489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Systems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703779C-9031-4F34-85FB-0334D09CB2E1}"/>
              </a:ext>
            </a:extLst>
          </p:cNvPr>
          <p:cNvSpPr txBox="1"/>
          <p:nvPr/>
        </p:nvSpPr>
        <p:spPr>
          <a:xfrm>
            <a:off x="3785937" y="3578666"/>
            <a:ext cx="4804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/>
              <a:t>Sytems</a:t>
            </a:r>
            <a:r>
              <a:rPr lang="de-AT" dirty="0"/>
              <a:t> </a:t>
            </a:r>
            <a:r>
              <a:rPr lang="de-AT" dirty="0" err="1"/>
              <a:t>Thinking</a:t>
            </a:r>
            <a:r>
              <a:rPr lang="de-AT" dirty="0"/>
              <a:t> (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overarching</a:t>
            </a:r>
            <a:r>
              <a:rPr lang="de-AT" dirty="0"/>
              <a:t> </a:t>
            </a:r>
            <a:r>
              <a:rPr lang="de-AT" dirty="0" err="1"/>
              <a:t>discipline</a:t>
            </a:r>
            <a:r>
              <a:rPr lang="de-AT" dirty="0"/>
              <a:t>) 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7B5FE0C9-8961-48A7-8DEA-58D9FF93793A}"/>
              </a:ext>
            </a:extLst>
          </p:cNvPr>
          <p:cNvSpPr/>
          <p:nvPr/>
        </p:nvSpPr>
        <p:spPr>
          <a:xfrm>
            <a:off x="3465094" y="4026933"/>
            <a:ext cx="2125580" cy="6974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Personal Mastery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94C63D1-BF7C-4E57-A068-EB6FED276E0E}"/>
              </a:ext>
            </a:extLst>
          </p:cNvPr>
          <p:cNvSpPr/>
          <p:nvPr/>
        </p:nvSpPr>
        <p:spPr>
          <a:xfrm>
            <a:off x="6352674" y="4026932"/>
            <a:ext cx="2037347" cy="6974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Mental Models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EE82774-2698-461C-991B-E031B6610DBB}"/>
              </a:ext>
            </a:extLst>
          </p:cNvPr>
          <p:cNvSpPr/>
          <p:nvPr/>
        </p:nvSpPr>
        <p:spPr>
          <a:xfrm>
            <a:off x="3465094" y="4823388"/>
            <a:ext cx="2125579" cy="6974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Vision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F8F8AA5C-0F7E-42F1-A3DD-076C671F66DE}"/>
              </a:ext>
            </a:extLst>
          </p:cNvPr>
          <p:cNvSpPr/>
          <p:nvPr/>
        </p:nvSpPr>
        <p:spPr>
          <a:xfrm>
            <a:off x="6352674" y="4806982"/>
            <a:ext cx="2037347" cy="71387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  <a:p>
            <a:pPr algn="ctr"/>
            <a:endParaRPr lang="de-AT" dirty="0"/>
          </a:p>
          <a:p>
            <a:pPr algn="ctr"/>
            <a:r>
              <a:rPr lang="de-AT" dirty="0">
                <a:solidFill>
                  <a:schemeClr val="tx1"/>
                </a:solidFill>
              </a:rPr>
              <a:t>Team Learning</a:t>
            </a:r>
          </a:p>
          <a:p>
            <a:pPr algn="ctr"/>
            <a:endParaRPr lang="de-AT" dirty="0">
              <a:solidFill>
                <a:schemeClr val="tx1"/>
              </a:solidFill>
            </a:endParaRPr>
          </a:p>
          <a:p>
            <a:pPr algn="ctr"/>
            <a:endParaRPr lang="de-AT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3FCB30-A1F2-4CE3-ADE9-E13560377652}"/>
              </a:ext>
            </a:extLst>
          </p:cNvPr>
          <p:cNvSpPr txBox="1"/>
          <p:nvPr/>
        </p:nvSpPr>
        <p:spPr>
          <a:xfrm>
            <a:off x="4923826" y="5531156"/>
            <a:ext cx="202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4 Core </a:t>
            </a:r>
            <a:r>
              <a:rPr lang="de-AT" dirty="0" err="1"/>
              <a:t>Disciplines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68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Systems </a:t>
            </a:r>
            <a:r>
              <a:rPr lang="de-AT" dirty="0" err="1"/>
              <a:t>Thinking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i="1" dirty="0">
                <a:solidFill>
                  <a:schemeClr val="tx1"/>
                </a:solidFill>
              </a:rPr>
              <a:t>As </a:t>
            </a:r>
            <a:r>
              <a:rPr lang="de-AT" i="1" dirty="0" err="1">
                <a:solidFill>
                  <a:schemeClr val="tx1"/>
                </a:solidFill>
              </a:rPr>
              <a:t>the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world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becomes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more</a:t>
            </a:r>
            <a:r>
              <a:rPr lang="de-AT" i="1" dirty="0">
                <a:solidFill>
                  <a:schemeClr val="tx1"/>
                </a:solidFill>
              </a:rPr>
              <a:t> and </a:t>
            </a:r>
            <a:r>
              <a:rPr lang="de-AT" i="1" dirty="0" err="1">
                <a:solidFill>
                  <a:schemeClr val="tx1"/>
                </a:solidFill>
              </a:rPr>
              <a:t>more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interconnected</a:t>
            </a:r>
            <a:r>
              <a:rPr lang="de-AT" i="1" dirty="0">
                <a:solidFill>
                  <a:schemeClr val="tx1"/>
                </a:solidFill>
              </a:rPr>
              <a:t> and </a:t>
            </a:r>
            <a:r>
              <a:rPr lang="de-AT" i="1" dirty="0" err="1">
                <a:solidFill>
                  <a:schemeClr val="tx1"/>
                </a:solidFill>
              </a:rPr>
              <a:t>business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becomes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more</a:t>
            </a:r>
            <a:r>
              <a:rPr lang="de-AT" i="1" dirty="0">
                <a:solidFill>
                  <a:schemeClr val="tx1"/>
                </a:solidFill>
              </a:rPr>
              <a:t> and </a:t>
            </a:r>
            <a:r>
              <a:rPr lang="de-AT" i="1" dirty="0" err="1">
                <a:solidFill>
                  <a:schemeClr val="tx1"/>
                </a:solidFill>
              </a:rPr>
              <a:t>more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complex</a:t>
            </a:r>
            <a:r>
              <a:rPr lang="de-AT" i="1" dirty="0">
                <a:solidFill>
                  <a:schemeClr val="tx1"/>
                </a:solidFill>
              </a:rPr>
              <a:t> and </a:t>
            </a:r>
            <a:r>
              <a:rPr lang="de-AT" i="1" dirty="0" err="1">
                <a:solidFill>
                  <a:schemeClr val="tx1"/>
                </a:solidFill>
              </a:rPr>
              <a:t>dynamic</a:t>
            </a:r>
            <a:r>
              <a:rPr lang="de-AT" i="1" dirty="0">
                <a:solidFill>
                  <a:schemeClr val="tx1"/>
                </a:solidFill>
              </a:rPr>
              <a:t>, </a:t>
            </a:r>
            <a:r>
              <a:rPr lang="de-AT" i="1" dirty="0" err="1">
                <a:solidFill>
                  <a:schemeClr val="tx1"/>
                </a:solidFill>
              </a:rPr>
              <a:t>work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must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become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more</a:t>
            </a:r>
            <a:r>
              <a:rPr lang="de-AT" i="1" dirty="0">
                <a:solidFill>
                  <a:schemeClr val="tx1"/>
                </a:solidFill>
              </a:rPr>
              <a:t> „</a:t>
            </a:r>
            <a:r>
              <a:rPr lang="de-AT" i="1" dirty="0" err="1">
                <a:solidFill>
                  <a:schemeClr val="tx1"/>
                </a:solidFill>
              </a:rPr>
              <a:t>learningful</a:t>
            </a:r>
            <a:r>
              <a:rPr lang="de-AT" i="1" dirty="0">
                <a:solidFill>
                  <a:schemeClr val="tx1"/>
                </a:solidFill>
              </a:rPr>
              <a:t>“.</a:t>
            </a:r>
          </a:p>
          <a:p>
            <a:endParaRPr lang="de-AT" i="1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develops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collective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aspiration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set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free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where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people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continuously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F371529-FC7B-4EB1-896C-340C8273EB23}"/>
              </a:ext>
            </a:extLst>
          </p:cNvPr>
          <p:cNvSpPr/>
          <p:nvPr/>
        </p:nvSpPr>
        <p:spPr>
          <a:xfrm>
            <a:off x="6585284" y="2430379"/>
            <a:ext cx="4227095" cy="2133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Systems </a:t>
            </a:r>
            <a:r>
              <a:rPr lang="de-AT" dirty="0" err="1">
                <a:solidFill>
                  <a:schemeClr val="tx1"/>
                </a:solidFill>
              </a:rPr>
              <a:t>Thinking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overarching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disciplinre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starts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his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argumentation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this</a:t>
            </a:r>
            <a:r>
              <a:rPr lang="de-AT" dirty="0">
                <a:solidFill>
                  <a:schemeClr val="tx1"/>
                </a:solidFill>
              </a:rPr>
              <a:t> 5th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0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Personal Mastery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i="1" dirty="0" err="1">
                <a:solidFill>
                  <a:schemeClr val="tx1"/>
                </a:solidFill>
              </a:rPr>
              <a:t>Organizations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learn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only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through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individuals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who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learn</a:t>
            </a:r>
            <a:r>
              <a:rPr lang="de-AT" i="1" dirty="0">
                <a:solidFill>
                  <a:schemeClr val="tx1"/>
                </a:solidFill>
              </a:rPr>
              <a:t>.</a:t>
            </a:r>
          </a:p>
          <a:p>
            <a:endParaRPr lang="de-AT" i="1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complements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that</a:t>
            </a:r>
            <a:r>
              <a:rPr lang="de-AT" dirty="0">
                <a:solidFill>
                  <a:schemeClr val="tx1"/>
                </a:solidFill>
              </a:rPr>
              <a:t> individual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does</a:t>
            </a:r>
            <a:r>
              <a:rPr lang="de-AT" dirty="0">
                <a:solidFill>
                  <a:schemeClr val="tx1"/>
                </a:solidFill>
              </a:rPr>
              <a:t> not </a:t>
            </a:r>
            <a:r>
              <a:rPr lang="de-AT" dirty="0" err="1">
                <a:solidFill>
                  <a:schemeClr val="tx1"/>
                </a:solidFill>
              </a:rPr>
              <a:t>guarantee</a:t>
            </a:r>
            <a:r>
              <a:rPr lang="de-AT" dirty="0">
                <a:solidFill>
                  <a:schemeClr val="tx1"/>
                </a:solidFill>
              </a:rPr>
              <a:t> organizational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i="1" dirty="0">
                <a:solidFill>
                  <a:schemeClr val="tx1"/>
                </a:solidFill>
              </a:rPr>
              <a:t>But </a:t>
            </a:r>
            <a:r>
              <a:rPr lang="de-AT" i="1" dirty="0" err="1">
                <a:solidFill>
                  <a:schemeClr val="tx1"/>
                </a:solidFill>
              </a:rPr>
              <a:t>without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no</a:t>
            </a:r>
            <a:r>
              <a:rPr lang="de-AT" i="1" dirty="0">
                <a:solidFill>
                  <a:schemeClr val="tx1"/>
                </a:solidFill>
              </a:rPr>
              <a:t> organizational </a:t>
            </a:r>
            <a:r>
              <a:rPr lang="de-AT" i="1" dirty="0" err="1">
                <a:solidFill>
                  <a:schemeClr val="tx1"/>
                </a:solidFill>
              </a:rPr>
              <a:t>learning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occurs</a:t>
            </a:r>
            <a:r>
              <a:rPr lang="de-AT" i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Personal </a:t>
            </a:r>
            <a:r>
              <a:rPr lang="de-AT" dirty="0" err="1">
                <a:solidFill>
                  <a:schemeClr val="tx1"/>
                </a:solidFill>
              </a:rPr>
              <a:t>mastery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first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Mental Models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AT" i="1" dirty="0" err="1">
                <a:solidFill>
                  <a:schemeClr val="tx1"/>
                </a:solidFill>
              </a:rPr>
              <a:t>One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thing</a:t>
            </a:r>
            <a:r>
              <a:rPr lang="de-AT" i="1" dirty="0">
                <a:solidFill>
                  <a:schemeClr val="tx1"/>
                </a:solidFill>
              </a:rPr>
              <a:t> all </a:t>
            </a:r>
            <a:r>
              <a:rPr lang="de-AT" i="1" dirty="0" err="1">
                <a:solidFill>
                  <a:schemeClr val="tx1"/>
                </a:solidFill>
              </a:rPr>
              <a:t>managers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know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that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many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of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the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best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ideas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never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get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put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into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practice</a:t>
            </a:r>
            <a:r>
              <a:rPr lang="de-AT" i="1" dirty="0">
                <a:solidFill>
                  <a:schemeClr val="tx1"/>
                </a:solidFill>
              </a:rPr>
              <a:t>. Brilliant </a:t>
            </a:r>
            <a:r>
              <a:rPr lang="de-AT" i="1" dirty="0" err="1">
                <a:solidFill>
                  <a:schemeClr val="tx1"/>
                </a:solidFill>
              </a:rPr>
              <a:t>strategies</a:t>
            </a:r>
            <a:r>
              <a:rPr lang="de-AT" i="1" dirty="0">
                <a:solidFill>
                  <a:schemeClr val="tx1"/>
                </a:solidFill>
              </a:rPr>
              <a:t> fail </a:t>
            </a:r>
            <a:r>
              <a:rPr lang="de-AT" i="1" dirty="0" err="1">
                <a:solidFill>
                  <a:schemeClr val="tx1"/>
                </a:solidFill>
              </a:rPr>
              <a:t>to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get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translated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into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action</a:t>
            </a:r>
            <a:r>
              <a:rPr lang="de-AT" i="1" dirty="0">
                <a:solidFill>
                  <a:schemeClr val="tx1"/>
                </a:solidFill>
              </a:rPr>
              <a:t>.</a:t>
            </a:r>
          </a:p>
          <a:p>
            <a:endParaRPr lang="de-AT" i="1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This </a:t>
            </a:r>
            <a:r>
              <a:rPr lang="de-AT" dirty="0" err="1">
                <a:solidFill>
                  <a:schemeClr val="tx1"/>
                </a:solidFill>
              </a:rPr>
              <a:t>is</a:t>
            </a:r>
            <a:r>
              <a:rPr lang="de-AT" dirty="0">
                <a:solidFill>
                  <a:schemeClr val="tx1"/>
                </a:solidFill>
              </a:rPr>
              <a:t> due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assumptions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people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based</a:t>
            </a:r>
            <a:r>
              <a:rPr lang="de-AT" dirty="0">
                <a:solidFill>
                  <a:schemeClr val="tx1"/>
                </a:solidFill>
              </a:rPr>
              <a:t> on </a:t>
            </a:r>
            <a:r>
              <a:rPr lang="de-AT" dirty="0" err="1">
                <a:solidFill>
                  <a:schemeClr val="tx1"/>
                </a:solidFill>
              </a:rPr>
              <a:t>prejudices</a:t>
            </a:r>
            <a:r>
              <a:rPr lang="de-AT" dirty="0">
                <a:solidFill>
                  <a:schemeClr val="tx1"/>
                </a:solidFill>
              </a:rPr>
              <a:t> and negative </a:t>
            </a:r>
            <a:r>
              <a:rPr lang="de-AT" dirty="0" err="1">
                <a:solidFill>
                  <a:schemeClr val="tx1"/>
                </a:solidFill>
              </a:rPr>
              <a:t>experience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dirty="0">
                <a:solidFill>
                  <a:schemeClr val="tx1"/>
                </a:solidFill>
              </a:rPr>
              <a:t>Bad mental </a:t>
            </a:r>
            <a:r>
              <a:rPr lang="de-AT" dirty="0" err="1">
                <a:solidFill>
                  <a:schemeClr val="tx1"/>
                </a:solidFill>
              </a:rPr>
              <a:t>models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have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„</a:t>
            </a:r>
            <a:r>
              <a:rPr lang="de-AT" dirty="0" err="1">
                <a:solidFill>
                  <a:schemeClr val="tx1"/>
                </a:solidFill>
              </a:rPr>
              <a:t>unlearned</a:t>
            </a:r>
            <a:r>
              <a:rPr lang="de-AT" dirty="0">
                <a:solidFill>
                  <a:schemeClr val="tx1"/>
                </a:solidFill>
              </a:rPr>
              <a:t>“.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Mental Models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second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  <a:p>
            <a:pPr algn="ctr"/>
            <a:r>
              <a:rPr lang="de-AT" dirty="0">
                <a:solidFill>
                  <a:schemeClr val="tx1"/>
                </a:solidFill>
              </a:rPr>
              <a:t>Mental </a:t>
            </a:r>
            <a:r>
              <a:rPr lang="de-AT" dirty="0" err="1">
                <a:solidFill>
                  <a:schemeClr val="tx1"/>
                </a:solidFill>
              </a:rPr>
              <a:t>models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may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hinder</a:t>
            </a:r>
            <a:r>
              <a:rPr lang="de-AT" dirty="0">
                <a:solidFill>
                  <a:schemeClr val="tx1"/>
                </a:solidFill>
              </a:rPr>
              <a:t> innovative </a:t>
            </a:r>
            <a:r>
              <a:rPr lang="de-AT" dirty="0" err="1">
                <a:solidFill>
                  <a:schemeClr val="tx1"/>
                </a:solidFill>
              </a:rPr>
              <a:t>solutions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49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070718E-AEED-4DDC-897C-E8EBEFA0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2F9688-B766-423F-B217-3FBC5A53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 err="1"/>
              <a:t>Shared</a:t>
            </a:r>
            <a:r>
              <a:rPr lang="de-AT" dirty="0"/>
              <a:t> Vision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9E4CFB0-7D50-4EB7-B86D-3756E57F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AT" i="1" dirty="0" err="1">
                <a:solidFill>
                  <a:schemeClr val="tx1"/>
                </a:solidFill>
              </a:rPr>
              <a:t>Few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as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any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forces</a:t>
            </a:r>
            <a:r>
              <a:rPr lang="de-AT" i="1" dirty="0">
                <a:solidFill>
                  <a:schemeClr val="tx1"/>
                </a:solidFill>
              </a:rPr>
              <a:t> in human </a:t>
            </a:r>
            <a:r>
              <a:rPr lang="de-AT" i="1" dirty="0" err="1">
                <a:solidFill>
                  <a:schemeClr val="tx1"/>
                </a:solidFill>
              </a:rPr>
              <a:t>affairs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are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as</a:t>
            </a:r>
            <a:r>
              <a:rPr lang="de-AT" i="1" dirty="0">
                <a:solidFill>
                  <a:schemeClr val="tx1"/>
                </a:solidFill>
              </a:rPr>
              <a:t> powerful </a:t>
            </a:r>
            <a:r>
              <a:rPr lang="de-AT" i="1" dirty="0" err="1">
                <a:solidFill>
                  <a:schemeClr val="tx1"/>
                </a:solidFill>
              </a:rPr>
              <a:t>as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shared</a:t>
            </a:r>
            <a:r>
              <a:rPr lang="de-AT" i="1" dirty="0">
                <a:solidFill>
                  <a:schemeClr val="tx1"/>
                </a:solidFill>
              </a:rPr>
              <a:t> </a:t>
            </a:r>
            <a:r>
              <a:rPr lang="de-AT" i="1" dirty="0" err="1">
                <a:solidFill>
                  <a:schemeClr val="tx1"/>
                </a:solidFill>
              </a:rPr>
              <a:t>visions</a:t>
            </a:r>
            <a:r>
              <a:rPr lang="de-AT" i="1" dirty="0">
                <a:solidFill>
                  <a:schemeClr val="tx1"/>
                </a:solidFill>
              </a:rPr>
              <a:t>.</a:t>
            </a:r>
          </a:p>
          <a:p>
            <a:endParaRPr lang="de-AT" i="1" dirty="0">
              <a:solidFill>
                <a:schemeClr val="tx1"/>
              </a:solidFill>
            </a:endParaRPr>
          </a:p>
          <a:p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a power </a:t>
            </a:r>
            <a:r>
              <a:rPr lang="de-AT" dirty="0" err="1">
                <a:solidFill>
                  <a:schemeClr val="tx1"/>
                </a:solidFill>
              </a:rPr>
              <a:t>which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gives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energy</a:t>
            </a:r>
            <a:r>
              <a:rPr lang="de-AT" dirty="0">
                <a:solidFill>
                  <a:schemeClr val="tx1"/>
                </a:solidFill>
              </a:rPr>
              <a:t> and </a:t>
            </a:r>
            <a:r>
              <a:rPr lang="de-AT" dirty="0" err="1">
                <a:solidFill>
                  <a:schemeClr val="tx1"/>
                </a:solidFill>
              </a:rPr>
              <a:t>makes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people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outperforming</a:t>
            </a:r>
            <a:r>
              <a:rPr lang="de-AT" dirty="0">
                <a:solidFill>
                  <a:schemeClr val="tx1"/>
                </a:solidFill>
              </a:rPr>
              <a:t>. </a:t>
            </a:r>
            <a:r>
              <a:rPr lang="de-AT" dirty="0" err="1">
                <a:solidFill>
                  <a:schemeClr val="tx1"/>
                </a:solidFill>
              </a:rPr>
              <a:t>Without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are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learning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organizations</a:t>
            </a:r>
            <a:r>
              <a:rPr lang="de-AT" dirty="0">
                <a:solidFill>
                  <a:schemeClr val="tx1"/>
                </a:solidFill>
              </a:rPr>
              <a:t>.</a:t>
            </a:r>
          </a:p>
          <a:p>
            <a:r>
              <a:rPr lang="de-AT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0D4ACA7-8A2B-49E7-941B-1489188771DB}"/>
              </a:ext>
            </a:extLst>
          </p:cNvPr>
          <p:cNvSpPr/>
          <p:nvPr/>
        </p:nvSpPr>
        <p:spPr>
          <a:xfrm>
            <a:off x="6914147" y="2518611"/>
            <a:ext cx="3866148" cy="143576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Senge </a:t>
            </a:r>
            <a:r>
              <a:rPr lang="de-AT" dirty="0" err="1">
                <a:solidFill>
                  <a:schemeClr val="tx1"/>
                </a:solidFill>
              </a:rPr>
              <a:t>mentions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Shared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Visions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third</a:t>
            </a:r>
            <a:r>
              <a:rPr lang="de-AT" dirty="0">
                <a:solidFill>
                  <a:schemeClr val="tx1"/>
                </a:solidFill>
              </a:rPr>
              <a:t> Core </a:t>
            </a:r>
            <a:r>
              <a:rPr lang="de-AT" dirty="0" err="1">
                <a:solidFill>
                  <a:schemeClr val="tx1"/>
                </a:solidFill>
              </a:rPr>
              <a:t>Discipline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978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F529AA9CA3DCB45A16DFEF82201AD85" ma:contentTypeVersion="4" ma:contentTypeDescription="Ein neues Dokument erstellen." ma:contentTypeScope="" ma:versionID="c9f990fa3e6a169c23539c76cf572e64">
  <xsd:schema xmlns:xsd="http://www.w3.org/2001/XMLSchema" xmlns:xs="http://www.w3.org/2001/XMLSchema" xmlns:p="http://schemas.microsoft.com/office/2006/metadata/properties" xmlns:ns2="ce91692a-71f6-4995-8c76-1780da81be24" targetNamespace="http://schemas.microsoft.com/office/2006/metadata/properties" ma:root="true" ma:fieldsID="3434ed6445015526b9fff06ebc57f5d8" ns2:_="">
    <xsd:import namespace="ce91692a-71f6-4995-8c76-1780da81b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1692a-71f6-4995-8c76-1780da81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3E9C96-CB4F-4417-8E6C-476527817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1692a-71f6-4995-8c76-1780da81be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A7ACF-0E5E-4125-B06A-08A44A7D345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ce91692a-71f6-4995-8c76-1780da81be2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A591CE-4DD3-425A-B5BE-261EAD0EBB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5</TotalTime>
  <Words>1668</Words>
  <Application>Microsoft Office PowerPoint</Application>
  <PresentationFormat>Widescreen</PresentationFormat>
  <Paragraphs>170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Open Sans</vt:lpstr>
      <vt:lpstr>Open Sans Extrabold</vt:lpstr>
      <vt:lpstr>Open Sans Light</vt:lpstr>
      <vt:lpstr>„Office“ tema</vt:lpstr>
      <vt:lpstr>Unit 2 Session 1: Turn to a Learning  Organization</vt:lpstr>
      <vt:lpstr>Innovative concepts influencing enterprise-based career work</vt:lpstr>
      <vt:lpstr>The Learning goals of this session</vt:lpstr>
      <vt:lpstr>Peter Senge: The fifth discipline (first pulished 1990 in New York)</vt:lpstr>
      <vt:lpstr>Peter Senge divides the whole management task into five disciplines</vt:lpstr>
      <vt:lpstr>Systems Thinking</vt:lpstr>
      <vt:lpstr>Personal Mastery</vt:lpstr>
      <vt:lpstr>Mental Models</vt:lpstr>
      <vt:lpstr>Shared Vision</vt:lpstr>
      <vt:lpstr>Team Learning</vt:lpstr>
      <vt:lpstr>Conclusions from Peter Senge‘s concept of the fifth dicipline for company-based career work</vt:lpstr>
      <vt:lpstr>A short summary of conclusions</vt:lpstr>
      <vt:lpstr>Conclusions summary - continuing</vt:lpstr>
      <vt:lpstr>Who are the players in the Learning Organization?</vt:lpstr>
      <vt:lpstr>Challenges for SMEs becomig a Learning Orgnization</vt:lpstr>
      <vt:lpstr>Multigeneration staff Generations‘ value systems</vt:lpstr>
      <vt:lpstr>The aging society makes working in multigeneration teams more likely</vt:lpstr>
      <vt:lpstr>Generations X, Y, Z</vt:lpstr>
      <vt:lpstr>Overview of the generations‘ values</vt:lpstr>
      <vt:lpstr>Conclusions from the generations‘ value systems </vt:lpstr>
      <vt:lpstr>A short summary of conclusions</vt:lpstr>
      <vt:lpstr>Profeesional Life Cycle oriented personnel development</vt:lpstr>
      <vt:lpstr>Its origin</vt:lpstr>
      <vt:lpstr>Diagram of the Professional Life Cycle</vt:lpstr>
      <vt:lpstr>Conclusions from the Professional Life Cycle </vt:lpstr>
      <vt:lpstr>A short summay of conclusions</vt:lpstr>
      <vt:lpstr>Thank you for  the Attention.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Praktikantas</cp:lastModifiedBy>
  <cp:revision>119</cp:revision>
  <cp:lastPrinted>2021-10-22T11:37:11Z</cp:lastPrinted>
  <dcterms:created xsi:type="dcterms:W3CDTF">2020-01-27T22:45:30Z</dcterms:created>
  <dcterms:modified xsi:type="dcterms:W3CDTF">2022-02-07T09:30:30Z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0x010100EF529AA9CA3DCB45A16DFEF82201AD85</vt:lpwstr>
  </property>
</Properties>
</file>