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7" r:id="rId4"/>
    <p:sldId id="287" r:id="rId5"/>
    <p:sldId id="284" r:id="rId6"/>
    <p:sldId id="260" r:id="rId7"/>
    <p:sldId id="285" r:id="rId8"/>
    <p:sldId id="259" r:id="rId9"/>
    <p:sldId id="286" r:id="rId10"/>
    <p:sldId id="268" r:id="rId11"/>
    <p:sldId id="288" r:id="rId12"/>
    <p:sldId id="289" r:id="rId13"/>
    <p:sldId id="290" r:id="rId14"/>
    <p:sldId id="291" r:id="rId15"/>
    <p:sldId id="261" r:id="rId16"/>
    <p:sldId id="258" r:id="rId17"/>
    <p:sldId id="292" r:id="rId18"/>
    <p:sldId id="265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2244A-F732-40E4-81E3-CEB92A7BC46D}" v="7" dt="2022-03-08T23:23:54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8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Đurović" userId="c7a91fc306fb85e5" providerId="Windows Live" clId="Web-{4F62244A-F732-40E4-81E3-CEB92A7BC46D}"/>
    <pc:docChg chg="modSld">
      <pc:chgData name="Aleksandra Đurović" userId="c7a91fc306fb85e5" providerId="Windows Live" clId="Web-{4F62244A-F732-40E4-81E3-CEB92A7BC46D}" dt="2022-03-08T23:23:52.021" v="4" actId="20577"/>
      <pc:docMkLst>
        <pc:docMk/>
      </pc:docMkLst>
      <pc:sldChg chg="modSp">
        <pc:chgData name="Aleksandra Đurović" userId="c7a91fc306fb85e5" providerId="Windows Live" clId="Web-{4F62244A-F732-40E4-81E3-CEB92A7BC46D}" dt="2022-03-08T23:22:59.143" v="1" actId="20577"/>
        <pc:sldMkLst>
          <pc:docMk/>
          <pc:sldMk cId="1785967016" sldId="266"/>
        </pc:sldMkLst>
        <pc:spChg chg="mod">
          <ac:chgData name="Aleksandra Đurović" userId="c7a91fc306fb85e5" providerId="Windows Live" clId="Web-{4F62244A-F732-40E4-81E3-CEB92A7BC46D}" dt="2022-03-08T23:22:59.143" v="1" actId="20577"/>
          <ac:spMkLst>
            <pc:docMk/>
            <pc:sldMk cId="1785967016" sldId="266"/>
            <ac:spMk id="5" creationId="{D15CDCE1-3388-42FC-ACED-8DD443C2C446}"/>
          </ac:spMkLst>
        </pc:spChg>
      </pc:sldChg>
      <pc:sldChg chg="modSp">
        <pc:chgData name="Aleksandra Đurović" userId="c7a91fc306fb85e5" providerId="Windows Live" clId="Web-{4F62244A-F732-40E4-81E3-CEB92A7BC46D}" dt="2022-03-08T23:23:52.021" v="4" actId="20577"/>
        <pc:sldMkLst>
          <pc:docMk/>
          <pc:sldMk cId="4144410346" sldId="284"/>
        </pc:sldMkLst>
        <pc:spChg chg="mod">
          <ac:chgData name="Aleksandra Đurović" userId="c7a91fc306fb85e5" providerId="Windows Live" clId="Web-{4F62244A-F732-40E4-81E3-CEB92A7BC46D}" dt="2022-03-08T23:23:52.021" v="4" actId="20577"/>
          <ac:spMkLst>
            <pc:docMk/>
            <pc:sldMk cId="4144410346" sldId="284"/>
            <ac:spMk id="10" creationId="{0ABAE915-E405-42B5-B528-BB1553E71A10}"/>
          </ac:spMkLst>
        </pc:spChg>
      </pc:sldChg>
      <pc:sldChg chg="modSp">
        <pc:chgData name="Aleksandra Đurović" userId="c7a91fc306fb85e5" providerId="Windows Live" clId="Web-{4F62244A-F732-40E4-81E3-CEB92A7BC46D}" dt="2022-03-08T23:23:22.019" v="3" actId="20577"/>
        <pc:sldMkLst>
          <pc:docMk/>
          <pc:sldMk cId="65826463" sldId="287"/>
        </pc:sldMkLst>
        <pc:spChg chg="mod">
          <ac:chgData name="Aleksandra Đurović" userId="c7a91fc306fb85e5" providerId="Windows Live" clId="Web-{4F62244A-F732-40E4-81E3-CEB92A7BC46D}" dt="2022-03-08T23:23:22.019" v="3" actId="20577"/>
          <ac:spMkLst>
            <pc:docMk/>
            <pc:sldMk cId="65826463" sldId="287"/>
            <ac:spMk id="10" creationId="{0ABAE915-E405-42B5-B528-BB1553E71A1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33801-27A9-494D-B902-2EC3290F82A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379AF3-A516-46FE-8A0A-FA53E2D1A26D}">
      <dgm:prSet phldrT="[Text]" custT="1"/>
      <dgm:spPr/>
      <dgm:t>
        <a:bodyPr/>
        <a:lstStyle/>
        <a:p>
          <a:r>
            <a:rPr lang="sr-Latn-RS" sz="1800" b="1" dirty="0"/>
            <a:t>Analiza potreba</a:t>
          </a:r>
          <a:endParaRPr lang="en-GB" sz="1800" b="1" dirty="0"/>
        </a:p>
      </dgm:t>
    </dgm:pt>
    <dgm:pt modelId="{1C634CA4-BF23-43AD-B11E-E1CDE627DB51}" type="parTrans" cxnId="{71B0836B-678B-4AC4-A5DD-9E93A9545B59}">
      <dgm:prSet/>
      <dgm:spPr/>
      <dgm:t>
        <a:bodyPr/>
        <a:lstStyle/>
        <a:p>
          <a:endParaRPr lang="en-GB" b="1"/>
        </a:p>
      </dgm:t>
    </dgm:pt>
    <dgm:pt modelId="{B7866504-1F88-49D1-B00F-9133901A4405}" type="sibTrans" cxnId="{71B0836B-678B-4AC4-A5DD-9E93A9545B59}">
      <dgm:prSet/>
      <dgm:spPr/>
      <dgm:t>
        <a:bodyPr/>
        <a:lstStyle/>
        <a:p>
          <a:endParaRPr lang="en-GB" b="1"/>
        </a:p>
      </dgm:t>
    </dgm:pt>
    <dgm:pt modelId="{56C5B691-E269-4040-A936-C5C28139AAF1}">
      <dgm:prSet phldrT="[Text]" custT="1"/>
      <dgm:spPr/>
      <dgm:t>
        <a:bodyPr/>
        <a:lstStyle/>
        <a:p>
          <a:r>
            <a:rPr lang="sr-Latn-RS" sz="1800" b="1" dirty="0"/>
            <a:t>Sprovođenje promena</a:t>
          </a:r>
          <a:endParaRPr lang="en-GB" sz="1800" b="1" dirty="0"/>
        </a:p>
      </dgm:t>
    </dgm:pt>
    <dgm:pt modelId="{DD847742-104F-4A89-96A5-CD43922F1E95}" type="parTrans" cxnId="{42D28C2A-5A66-44F0-A917-DD19E19B5891}">
      <dgm:prSet/>
      <dgm:spPr/>
      <dgm:t>
        <a:bodyPr/>
        <a:lstStyle/>
        <a:p>
          <a:endParaRPr lang="en-GB" b="1"/>
        </a:p>
      </dgm:t>
    </dgm:pt>
    <dgm:pt modelId="{50EE1D7A-C947-46E5-BD09-AC7A8F647586}" type="sibTrans" cxnId="{42D28C2A-5A66-44F0-A917-DD19E19B5891}">
      <dgm:prSet/>
      <dgm:spPr/>
      <dgm:t>
        <a:bodyPr/>
        <a:lstStyle/>
        <a:p>
          <a:endParaRPr lang="en-GB" b="1"/>
        </a:p>
      </dgm:t>
    </dgm:pt>
    <dgm:pt modelId="{EE879BC3-C90B-4E5D-BF67-FF1DBD8EABBA}">
      <dgm:prSet phldrT="[Text]" custT="1"/>
      <dgm:spPr/>
      <dgm:t>
        <a:bodyPr/>
        <a:lstStyle/>
        <a:p>
          <a:r>
            <a:rPr lang="sr-Latn-RS" sz="1800" b="1" dirty="0"/>
            <a:t>Evaluiranje promena</a:t>
          </a:r>
          <a:endParaRPr lang="en-GB" sz="1800" b="1" dirty="0"/>
        </a:p>
      </dgm:t>
    </dgm:pt>
    <dgm:pt modelId="{DD80A109-E9EC-4B5C-B63C-7EA3FEC79008}" type="parTrans" cxnId="{59695E56-C709-48E7-9DEA-A03C00E56AAE}">
      <dgm:prSet/>
      <dgm:spPr/>
      <dgm:t>
        <a:bodyPr/>
        <a:lstStyle/>
        <a:p>
          <a:endParaRPr lang="en-GB" b="1"/>
        </a:p>
      </dgm:t>
    </dgm:pt>
    <dgm:pt modelId="{93246C31-86E4-4699-850C-E14655815583}" type="sibTrans" cxnId="{59695E56-C709-48E7-9DEA-A03C00E56AAE}">
      <dgm:prSet/>
      <dgm:spPr/>
      <dgm:t>
        <a:bodyPr/>
        <a:lstStyle/>
        <a:p>
          <a:endParaRPr lang="en-GB" b="1"/>
        </a:p>
      </dgm:t>
    </dgm:pt>
    <dgm:pt modelId="{99E35357-0CED-45D2-819F-1EE8566D0A63}">
      <dgm:prSet phldrT="[Text]" custT="1"/>
      <dgm:spPr/>
      <dgm:t>
        <a:bodyPr/>
        <a:lstStyle/>
        <a:p>
          <a:r>
            <a:rPr lang="sr-Latn-RS" sz="1800" b="1" dirty="0"/>
            <a:t>Održavanje promena</a:t>
          </a:r>
          <a:endParaRPr lang="en-GB" sz="1800" b="1" dirty="0"/>
        </a:p>
      </dgm:t>
    </dgm:pt>
    <dgm:pt modelId="{FA563E03-5E7A-47DD-AB7C-F1F9F28EE0E7}" type="parTrans" cxnId="{313784A9-8313-4BFA-916B-1F3B8E46BC07}">
      <dgm:prSet/>
      <dgm:spPr/>
      <dgm:t>
        <a:bodyPr/>
        <a:lstStyle/>
        <a:p>
          <a:endParaRPr lang="en-GB" b="1"/>
        </a:p>
      </dgm:t>
    </dgm:pt>
    <dgm:pt modelId="{C4189A74-0CAE-4B8E-8142-5FFF306A6D53}" type="sibTrans" cxnId="{313784A9-8313-4BFA-916B-1F3B8E46BC07}">
      <dgm:prSet/>
      <dgm:spPr/>
      <dgm:t>
        <a:bodyPr/>
        <a:lstStyle/>
        <a:p>
          <a:endParaRPr lang="en-GB" b="1"/>
        </a:p>
      </dgm:t>
    </dgm:pt>
    <dgm:pt modelId="{251E2259-2501-4CE5-8C77-51555C09DBB6}" type="pres">
      <dgm:prSet presAssocID="{81833801-27A9-494D-B902-2EC3290F82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F218CC-1A81-4C15-86EE-3A627034DE06}" type="pres">
      <dgm:prSet presAssocID="{B7379AF3-A516-46FE-8A0A-FA53E2D1A26D}" presName="dummy" presStyleCnt="0"/>
      <dgm:spPr/>
    </dgm:pt>
    <dgm:pt modelId="{1BD0FDFC-9B5A-4E97-9126-903EE2420BAA}" type="pres">
      <dgm:prSet presAssocID="{B7379AF3-A516-46FE-8A0A-FA53E2D1A26D}" presName="node" presStyleLbl="revTx" presStyleIdx="0" presStyleCnt="4" custScaleX="160840" custRadScaleRad="110148" custRadScaleInc="24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AE03-9F54-49C8-B233-B6D68E2D379F}" type="pres">
      <dgm:prSet presAssocID="{B7866504-1F88-49D1-B00F-9133901A4405}" presName="sibTrans" presStyleLbl="node1" presStyleIdx="0" presStyleCnt="4"/>
      <dgm:spPr/>
      <dgm:t>
        <a:bodyPr/>
        <a:lstStyle/>
        <a:p>
          <a:endParaRPr lang="en-US"/>
        </a:p>
      </dgm:t>
    </dgm:pt>
    <dgm:pt modelId="{336D64A2-F23F-4F0A-B51B-FCED2C435DD9}" type="pres">
      <dgm:prSet presAssocID="{56C5B691-E269-4040-A936-C5C28139AAF1}" presName="dummy" presStyleCnt="0"/>
      <dgm:spPr/>
    </dgm:pt>
    <dgm:pt modelId="{9DEB647A-FC73-4AF6-B98E-96A6D9C4232D}" type="pres">
      <dgm:prSet presAssocID="{56C5B691-E269-4040-A936-C5C28139AAF1}" presName="node" presStyleLbl="revTx" presStyleIdx="1" presStyleCnt="4" custScaleX="187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5A0D0-211A-4732-ACBE-14D4C73D3321}" type="pres">
      <dgm:prSet presAssocID="{50EE1D7A-C947-46E5-BD09-AC7A8F647586}" presName="sibTrans" presStyleLbl="node1" presStyleIdx="1" presStyleCnt="4" custLinFactNeighborX="6162" custLinFactNeighborY="-9735"/>
      <dgm:spPr/>
      <dgm:t>
        <a:bodyPr/>
        <a:lstStyle/>
        <a:p>
          <a:endParaRPr lang="en-US"/>
        </a:p>
      </dgm:t>
    </dgm:pt>
    <dgm:pt modelId="{6147966D-9083-44F6-9516-757D29447260}" type="pres">
      <dgm:prSet presAssocID="{EE879BC3-C90B-4E5D-BF67-FF1DBD8EABBA}" presName="dummy" presStyleCnt="0"/>
      <dgm:spPr/>
    </dgm:pt>
    <dgm:pt modelId="{0E7AD90C-B524-4FF5-9F87-12A292B3192F}" type="pres">
      <dgm:prSet presAssocID="{EE879BC3-C90B-4E5D-BF67-FF1DBD8EABBA}" presName="node" presStyleLbl="revTx" presStyleIdx="2" presStyleCnt="4" custScaleX="157754" custRadScaleRad="114126" custRadScaleInc="17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2077C-3B98-4092-8798-28145EC73ED2}" type="pres">
      <dgm:prSet presAssocID="{93246C31-86E4-4699-850C-E14655815583}" presName="sibTrans" presStyleLbl="node1" presStyleIdx="2" presStyleCnt="4" custLinFactNeighborX="1369" custLinFactNeighborY="-6162"/>
      <dgm:spPr/>
      <dgm:t>
        <a:bodyPr/>
        <a:lstStyle/>
        <a:p>
          <a:endParaRPr lang="en-US"/>
        </a:p>
      </dgm:t>
    </dgm:pt>
    <dgm:pt modelId="{A656C99B-B3C4-4272-999B-F47313516956}" type="pres">
      <dgm:prSet presAssocID="{99E35357-0CED-45D2-819F-1EE8566D0A63}" presName="dummy" presStyleCnt="0"/>
      <dgm:spPr/>
    </dgm:pt>
    <dgm:pt modelId="{E3A5EAEB-A5A5-420C-B88C-1C27F9D2EDB3}" type="pres">
      <dgm:prSet presAssocID="{99E35357-0CED-45D2-819F-1EE8566D0A63}" presName="node" presStyleLbl="revTx" presStyleIdx="3" presStyleCnt="4" custScaleX="144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F572A-39A8-459A-AACD-982EAEF7FB08}" type="pres">
      <dgm:prSet presAssocID="{C4189A74-0CAE-4B8E-8142-5FFF306A6D53}" presName="sibTrans" presStyleLbl="node1" presStyleIdx="3" presStyleCnt="4" custLinFactNeighborX="3081" custLinFactNeighborY="13731"/>
      <dgm:spPr/>
      <dgm:t>
        <a:bodyPr/>
        <a:lstStyle/>
        <a:p>
          <a:endParaRPr lang="en-US"/>
        </a:p>
      </dgm:t>
    </dgm:pt>
  </dgm:ptLst>
  <dgm:cxnLst>
    <dgm:cxn modelId="{6C54423D-062F-4F63-ABF5-6A2468A276BD}" type="presOf" srcId="{EE879BC3-C90B-4E5D-BF67-FF1DBD8EABBA}" destId="{0E7AD90C-B524-4FF5-9F87-12A292B3192F}" srcOrd="0" destOrd="0" presId="urn:microsoft.com/office/officeart/2005/8/layout/cycle1"/>
    <dgm:cxn modelId="{7948214D-7CEB-4552-AEC0-55FDEE8528B4}" type="presOf" srcId="{99E35357-0CED-45D2-819F-1EE8566D0A63}" destId="{E3A5EAEB-A5A5-420C-B88C-1C27F9D2EDB3}" srcOrd="0" destOrd="0" presId="urn:microsoft.com/office/officeart/2005/8/layout/cycle1"/>
    <dgm:cxn modelId="{90CE9F3F-494E-43AA-A92E-D011CB941819}" type="presOf" srcId="{B7866504-1F88-49D1-B00F-9133901A4405}" destId="{1114AE03-9F54-49C8-B233-B6D68E2D379F}" srcOrd="0" destOrd="0" presId="urn:microsoft.com/office/officeart/2005/8/layout/cycle1"/>
    <dgm:cxn modelId="{36781A75-A1DB-4CA7-81EC-B456F474D8E8}" type="presOf" srcId="{B7379AF3-A516-46FE-8A0A-FA53E2D1A26D}" destId="{1BD0FDFC-9B5A-4E97-9126-903EE2420BAA}" srcOrd="0" destOrd="0" presId="urn:microsoft.com/office/officeart/2005/8/layout/cycle1"/>
    <dgm:cxn modelId="{42D28C2A-5A66-44F0-A917-DD19E19B5891}" srcId="{81833801-27A9-494D-B902-2EC3290F82AB}" destId="{56C5B691-E269-4040-A936-C5C28139AAF1}" srcOrd="1" destOrd="0" parTransId="{DD847742-104F-4A89-96A5-CD43922F1E95}" sibTransId="{50EE1D7A-C947-46E5-BD09-AC7A8F647586}"/>
    <dgm:cxn modelId="{0DB1E63B-54C8-4573-A618-CC276C143976}" type="presOf" srcId="{93246C31-86E4-4699-850C-E14655815583}" destId="{7A22077C-3B98-4092-8798-28145EC73ED2}" srcOrd="0" destOrd="0" presId="urn:microsoft.com/office/officeart/2005/8/layout/cycle1"/>
    <dgm:cxn modelId="{71B0836B-678B-4AC4-A5DD-9E93A9545B59}" srcId="{81833801-27A9-494D-B902-2EC3290F82AB}" destId="{B7379AF3-A516-46FE-8A0A-FA53E2D1A26D}" srcOrd="0" destOrd="0" parTransId="{1C634CA4-BF23-43AD-B11E-E1CDE627DB51}" sibTransId="{B7866504-1F88-49D1-B00F-9133901A4405}"/>
    <dgm:cxn modelId="{313784A9-8313-4BFA-916B-1F3B8E46BC07}" srcId="{81833801-27A9-494D-B902-2EC3290F82AB}" destId="{99E35357-0CED-45D2-819F-1EE8566D0A63}" srcOrd="3" destOrd="0" parTransId="{FA563E03-5E7A-47DD-AB7C-F1F9F28EE0E7}" sibTransId="{C4189A74-0CAE-4B8E-8142-5FFF306A6D53}"/>
    <dgm:cxn modelId="{59695E56-C709-48E7-9DEA-A03C00E56AAE}" srcId="{81833801-27A9-494D-B902-2EC3290F82AB}" destId="{EE879BC3-C90B-4E5D-BF67-FF1DBD8EABBA}" srcOrd="2" destOrd="0" parTransId="{DD80A109-E9EC-4B5C-B63C-7EA3FEC79008}" sibTransId="{93246C31-86E4-4699-850C-E14655815583}"/>
    <dgm:cxn modelId="{4F94F385-DBC9-4AF6-A7FC-EABD080E064E}" type="presOf" srcId="{C4189A74-0CAE-4B8E-8142-5FFF306A6D53}" destId="{B31F572A-39A8-459A-AACD-982EAEF7FB08}" srcOrd="0" destOrd="0" presId="urn:microsoft.com/office/officeart/2005/8/layout/cycle1"/>
    <dgm:cxn modelId="{B93E189D-9120-42B7-86F3-F4A5BEABA1D2}" type="presOf" srcId="{50EE1D7A-C947-46E5-BD09-AC7A8F647586}" destId="{5735A0D0-211A-4732-ACBE-14D4C73D3321}" srcOrd="0" destOrd="0" presId="urn:microsoft.com/office/officeart/2005/8/layout/cycle1"/>
    <dgm:cxn modelId="{0E3BEDDA-5966-4D09-896F-F07FE376E5B7}" type="presOf" srcId="{56C5B691-E269-4040-A936-C5C28139AAF1}" destId="{9DEB647A-FC73-4AF6-B98E-96A6D9C4232D}" srcOrd="0" destOrd="0" presId="urn:microsoft.com/office/officeart/2005/8/layout/cycle1"/>
    <dgm:cxn modelId="{5DF74DA5-13ED-4AC9-97C0-10AD71FAFDB2}" type="presOf" srcId="{81833801-27A9-494D-B902-2EC3290F82AB}" destId="{251E2259-2501-4CE5-8C77-51555C09DBB6}" srcOrd="0" destOrd="0" presId="urn:microsoft.com/office/officeart/2005/8/layout/cycle1"/>
    <dgm:cxn modelId="{06EDCA2F-157E-4C04-98E7-96D855169D01}" type="presParOf" srcId="{251E2259-2501-4CE5-8C77-51555C09DBB6}" destId="{17F218CC-1A81-4C15-86EE-3A627034DE06}" srcOrd="0" destOrd="0" presId="urn:microsoft.com/office/officeart/2005/8/layout/cycle1"/>
    <dgm:cxn modelId="{0CAD1E24-127E-4547-8F4B-946105E2C06F}" type="presParOf" srcId="{251E2259-2501-4CE5-8C77-51555C09DBB6}" destId="{1BD0FDFC-9B5A-4E97-9126-903EE2420BAA}" srcOrd="1" destOrd="0" presId="urn:microsoft.com/office/officeart/2005/8/layout/cycle1"/>
    <dgm:cxn modelId="{5B305671-5D53-475E-AAC0-52DBF735125D}" type="presParOf" srcId="{251E2259-2501-4CE5-8C77-51555C09DBB6}" destId="{1114AE03-9F54-49C8-B233-B6D68E2D379F}" srcOrd="2" destOrd="0" presId="urn:microsoft.com/office/officeart/2005/8/layout/cycle1"/>
    <dgm:cxn modelId="{D4C5C0EF-F122-4993-B954-9D64E02982D1}" type="presParOf" srcId="{251E2259-2501-4CE5-8C77-51555C09DBB6}" destId="{336D64A2-F23F-4F0A-B51B-FCED2C435DD9}" srcOrd="3" destOrd="0" presId="urn:microsoft.com/office/officeart/2005/8/layout/cycle1"/>
    <dgm:cxn modelId="{87455934-FAE4-4BC1-932F-628933B080BF}" type="presParOf" srcId="{251E2259-2501-4CE5-8C77-51555C09DBB6}" destId="{9DEB647A-FC73-4AF6-B98E-96A6D9C4232D}" srcOrd="4" destOrd="0" presId="urn:microsoft.com/office/officeart/2005/8/layout/cycle1"/>
    <dgm:cxn modelId="{A984D4D8-B792-4E76-9E29-215180E7EA48}" type="presParOf" srcId="{251E2259-2501-4CE5-8C77-51555C09DBB6}" destId="{5735A0D0-211A-4732-ACBE-14D4C73D3321}" srcOrd="5" destOrd="0" presId="urn:microsoft.com/office/officeart/2005/8/layout/cycle1"/>
    <dgm:cxn modelId="{825E447D-0A35-4385-92BB-251B979DCA3C}" type="presParOf" srcId="{251E2259-2501-4CE5-8C77-51555C09DBB6}" destId="{6147966D-9083-44F6-9516-757D29447260}" srcOrd="6" destOrd="0" presId="urn:microsoft.com/office/officeart/2005/8/layout/cycle1"/>
    <dgm:cxn modelId="{FC24CD8E-AB19-4889-81C8-234A3B19643D}" type="presParOf" srcId="{251E2259-2501-4CE5-8C77-51555C09DBB6}" destId="{0E7AD90C-B524-4FF5-9F87-12A292B3192F}" srcOrd="7" destOrd="0" presId="urn:microsoft.com/office/officeart/2005/8/layout/cycle1"/>
    <dgm:cxn modelId="{48A99777-87E3-4D3C-9628-A414924451A2}" type="presParOf" srcId="{251E2259-2501-4CE5-8C77-51555C09DBB6}" destId="{7A22077C-3B98-4092-8798-28145EC73ED2}" srcOrd="8" destOrd="0" presId="urn:microsoft.com/office/officeart/2005/8/layout/cycle1"/>
    <dgm:cxn modelId="{4ADB5E6D-579F-4982-9982-219D994FE105}" type="presParOf" srcId="{251E2259-2501-4CE5-8C77-51555C09DBB6}" destId="{A656C99B-B3C4-4272-999B-F47313516956}" srcOrd="9" destOrd="0" presId="urn:microsoft.com/office/officeart/2005/8/layout/cycle1"/>
    <dgm:cxn modelId="{F3D33D65-CE25-4DCD-AD87-9A33FA9F3B0A}" type="presParOf" srcId="{251E2259-2501-4CE5-8C77-51555C09DBB6}" destId="{E3A5EAEB-A5A5-420C-B88C-1C27F9D2EDB3}" srcOrd="10" destOrd="0" presId="urn:microsoft.com/office/officeart/2005/8/layout/cycle1"/>
    <dgm:cxn modelId="{5E094B92-A5A8-408D-A2B4-007AAACB04DC}" type="presParOf" srcId="{251E2259-2501-4CE5-8C77-51555C09DBB6}" destId="{B31F572A-39A8-459A-AACD-982EAEF7FB0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1882B-4DF6-4735-8457-BD0600EAC7B5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3722EDD1-4898-4CED-B50A-B1FC661F25E0}">
      <dgm:prSet phldrT="[Text]"/>
      <dgm:spPr/>
      <dgm:t>
        <a:bodyPr/>
        <a:lstStyle/>
        <a:p>
          <a:r>
            <a:rPr lang="sr-Latn-RS" dirty="0"/>
            <a:t>procena</a:t>
          </a:r>
          <a:endParaRPr lang="en-US" dirty="0"/>
        </a:p>
      </dgm:t>
    </dgm:pt>
    <dgm:pt modelId="{306B1FEC-C2D5-474A-BC99-D8B468690401}" type="parTrans" cxnId="{D7530315-549D-4118-93A9-51D166F6881D}">
      <dgm:prSet/>
      <dgm:spPr/>
      <dgm:t>
        <a:bodyPr/>
        <a:lstStyle/>
        <a:p>
          <a:endParaRPr lang="en-US"/>
        </a:p>
      </dgm:t>
    </dgm:pt>
    <dgm:pt modelId="{AE577C7E-9C08-4BB1-8D5B-4EBC98D4BDC5}" type="sibTrans" cxnId="{D7530315-549D-4118-93A9-51D166F6881D}">
      <dgm:prSet/>
      <dgm:spPr/>
      <dgm:t>
        <a:bodyPr/>
        <a:lstStyle/>
        <a:p>
          <a:endParaRPr lang="en-US"/>
        </a:p>
      </dgm:t>
    </dgm:pt>
    <dgm:pt modelId="{11EEFB26-CAC7-4816-B1D7-AF52661CC022}">
      <dgm:prSet phldrT="[Text]"/>
      <dgm:spPr/>
      <dgm:t>
        <a:bodyPr/>
        <a:lstStyle/>
        <a:p>
          <a:r>
            <a:rPr lang="sr-Latn-RS" dirty="0"/>
            <a:t>praćenje</a:t>
          </a:r>
          <a:endParaRPr lang="en-US" dirty="0"/>
        </a:p>
      </dgm:t>
    </dgm:pt>
    <dgm:pt modelId="{78030F5B-28B1-44A8-9FC5-EEA960D69E67}" type="parTrans" cxnId="{715BCB3A-1D54-412D-8C9E-C7E5102680AC}">
      <dgm:prSet/>
      <dgm:spPr/>
      <dgm:t>
        <a:bodyPr/>
        <a:lstStyle/>
        <a:p>
          <a:endParaRPr lang="en-US"/>
        </a:p>
      </dgm:t>
    </dgm:pt>
    <dgm:pt modelId="{D10F7C18-5188-4842-9FA7-67BDA15524B1}" type="sibTrans" cxnId="{715BCB3A-1D54-412D-8C9E-C7E5102680AC}">
      <dgm:prSet/>
      <dgm:spPr/>
      <dgm:t>
        <a:bodyPr/>
        <a:lstStyle/>
        <a:p>
          <a:endParaRPr lang="en-US"/>
        </a:p>
      </dgm:t>
    </dgm:pt>
    <dgm:pt modelId="{0D91AC52-AA63-4415-853E-EB317800679B}">
      <dgm:prSet phldrT="[Text]"/>
      <dgm:spPr/>
      <dgm:t>
        <a:bodyPr/>
        <a:lstStyle/>
        <a:p>
          <a:r>
            <a:rPr lang="sr-Latn-RS" dirty="0"/>
            <a:t>evaluacija</a:t>
          </a:r>
          <a:endParaRPr lang="en-US" dirty="0"/>
        </a:p>
      </dgm:t>
    </dgm:pt>
    <dgm:pt modelId="{A860631A-8430-455F-9767-01B044C1CCE1}" type="parTrans" cxnId="{CFC403FC-8F3F-43DD-B34A-112E2E8119FA}">
      <dgm:prSet/>
      <dgm:spPr/>
      <dgm:t>
        <a:bodyPr/>
        <a:lstStyle/>
        <a:p>
          <a:endParaRPr lang="en-US"/>
        </a:p>
      </dgm:t>
    </dgm:pt>
    <dgm:pt modelId="{C0ECB749-1FDA-41CE-A294-214BCF29EEC6}" type="sibTrans" cxnId="{CFC403FC-8F3F-43DD-B34A-112E2E8119FA}">
      <dgm:prSet/>
      <dgm:spPr/>
      <dgm:t>
        <a:bodyPr/>
        <a:lstStyle/>
        <a:p>
          <a:endParaRPr lang="en-US"/>
        </a:p>
      </dgm:t>
    </dgm:pt>
    <dgm:pt modelId="{6F2F3A9C-5D13-4D26-AE03-AF541BB5DF5D}">
      <dgm:prSet/>
      <dgm:spPr/>
      <dgm:t>
        <a:bodyPr/>
        <a:lstStyle/>
        <a:p>
          <a:r>
            <a:rPr lang="sr-Latn-RS" dirty="0"/>
            <a:t>planiranje</a:t>
          </a:r>
          <a:endParaRPr lang="en-US" dirty="0"/>
        </a:p>
      </dgm:t>
    </dgm:pt>
    <dgm:pt modelId="{C29776E5-A226-48AE-B48F-6D6848CE371E}" type="parTrans" cxnId="{2C54809F-706C-4887-8417-0C6F154DD3CD}">
      <dgm:prSet/>
      <dgm:spPr/>
      <dgm:t>
        <a:bodyPr/>
        <a:lstStyle/>
        <a:p>
          <a:endParaRPr lang="en-US"/>
        </a:p>
      </dgm:t>
    </dgm:pt>
    <dgm:pt modelId="{D6B4AFB0-97DA-47DB-A637-0E6099223BD2}" type="sibTrans" cxnId="{2C54809F-706C-4887-8417-0C6F154DD3CD}">
      <dgm:prSet/>
      <dgm:spPr/>
      <dgm:t>
        <a:bodyPr/>
        <a:lstStyle/>
        <a:p>
          <a:endParaRPr lang="en-US"/>
        </a:p>
      </dgm:t>
    </dgm:pt>
    <dgm:pt modelId="{8E970C80-E056-4FB2-9EF6-964BDD7177C0}">
      <dgm:prSet/>
      <dgm:spPr/>
      <dgm:t>
        <a:bodyPr/>
        <a:lstStyle/>
        <a:p>
          <a:r>
            <a:rPr lang="sr-Latn-RS" dirty="0"/>
            <a:t>delovanje</a:t>
          </a:r>
          <a:endParaRPr lang="en-US" dirty="0"/>
        </a:p>
      </dgm:t>
    </dgm:pt>
    <dgm:pt modelId="{5725FBBD-36AA-412F-9B78-8EA9A3E66EA0}" type="parTrans" cxnId="{E3B912D8-110D-4BA4-A630-DB3B0DD055A8}">
      <dgm:prSet/>
      <dgm:spPr/>
      <dgm:t>
        <a:bodyPr/>
        <a:lstStyle/>
        <a:p>
          <a:endParaRPr lang="en-US"/>
        </a:p>
      </dgm:t>
    </dgm:pt>
    <dgm:pt modelId="{8B9D5A62-1990-445B-84C3-826FF48511B1}" type="sibTrans" cxnId="{E3B912D8-110D-4BA4-A630-DB3B0DD055A8}">
      <dgm:prSet/>
      <dgm:spPr/>
      <dgm:t>
        <a:bodyPr/>
        <a:lstStyle/>
        <a:p>
          <a:endParaRPr lang="en-US"/>
        </a:p>
      </dgm:t>
    </dgm:pt>
    <dgm:pt modelId="{5B850178-833B-4E19-825F-71B051C9097D}" type="pres">
      <dgm:prSet presAssocID="{B921882B-4DF6-4735-8457-BD0600EAC7B5}" presName="Name0" presStyleCnt="0">
        <dgm:presLayoutVars>
          <dgm:dir/>
          <dgm:animLvl val="lvl"/>
          <dgm:resizeHandles val="exact"/>
        </dgm:presLayoutVars>
      </dgm:prSet>
      <dgm:spPr/>
    </dgm:pt>
    <dgm:pt modelId="{86DF2F46-2A75-42CA-ADD0-9B769DE304AB}" type="pres">
      <dgm:prSet presAssocID="{3722EDD1-4898-4CED-B50A-B1FC661F25E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FBD00-E377-4088-AB95-8EBF8635116E}" type="pres">
      <dgm:prSet presAssocID="{AE577C7E-9C08-4BB1-8D5B-4EBC98D4BDC5}" presName="parTxOnlySpace" presStyleCnt="0"/>
      <dgm:spPr/>
    </dgm:pt>
    <dgm:pt modelId="{91CF638F-E563-4535-922F-AE2738C157A5}" type="pres">
      <dgm:prSet presAssocID="{6F2F3A9C-5D13-4D26-AE03-AF541BB5DF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CBCA9-8C37-4990-893C-69369852972D}" type="pres">
      <dgm:prSet presAssocID="{D6B4AFB0-97DA-47DB-A637-0E6099223BD2}" presName="parTxOnlySpace" presStyleCnt="0"/>
      <dgm:spPr/>
    </dgm:pt>
    <dgm:pt modelId="{4AB0ED65-1EB4-4BB3-99B7-6A1241AAFBD2}" type="pres">
      <dgm:prSet presAssocID="{8E970C80-E056-4FB2-9EF6-964BDD7177C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C415E-3801-43CF-9BD8-276F13BB37D3}" type="pres">
      <dgm:prSet presAssocID="{8B9D5A62-1990-445B-84C3-826FF48511B1}" presName="parTxOnlySpace" presStyleCnt="0"/>
      <dgm:spPr/>
    </dgm:pt>
    <dgm:pt modelId="{A27E4F8A-C4FE-402D-AC68-5E66FAFDAD22}" type="pres">
      <dgm:prSet presAssocID="{11EEFB26-CAC7-4816-B1D7-AF52661CC02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8E40A-0E53-4EBD-9B96-3B58205812CB}" type="pres">
      <dgm:prSet presAssocID="{D10F7C18-5188-4842-9FA7-67BDA15524B1}" presName="parTxOnlySpace" presStyleCnt="0"/>
      <dgm:spPr/>
    </dgm:pt>
    <dgm:pt modelId="{CD4F6B75-01CA-4660-879B-B66EF6C52BBA}" type="pres">
      <dgm:prSet presAssocID="{0D91AC52-AA63-4415-853E-EB31780067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30315-549D-4118-93A9-51D166F6881D}" srcId="{B921882B-4DF6-4735-8457-BD0600EAC7B5}" destId="{3722EDD1-4898-4CED-B50A-B1FC661F25E0}" srcOrd="0" destOrd="0" parTransId="{306B1FEC-C2D5-474A-BC99-D8B468690401}" sibTransId="{AE577C7E-9C08-4BB1-8D5B-4EBC98D4BDC5}"/>
    <dgm:cxn modelId="{F015E1EF-8506-4C6E-BBAC-2EFE69235F2C}" type="presOf" srcId="{B921882B-4DF6-4735-8457-BD0600EAC7B5}" destId="{5B850178-833B-4E19-825F-71B051C9097D}" srcOrd="0" destOrd="0" presId="urn:microsoft.com/office/officeart/2005/8/layout/chevron1"/>
    <dgm:cxn modelId="{9F251ACB-43B3-4119-A7ED-907E8B55D816}" type="presOf" srcId="{0D91AC52-AA63-4415-853E-EB317800679B}" destId="{CD4F6B75-01CA-4660-879B-B66EF6C52BBA}" srcOrd="0" destOrd="0" presId="urn:microsoft.com/office/officeart/2005/8/layout/chevron1"/>
    <dgm:cxn modelId="{2C54809F-706C-4887-8417-0C6F154DD3CD}" srcId="{B921882B-4DF6-4735-8457-BD0600EAC7B5}" destId="{6F2F3A9C-5D13-4D26-AE03-AF541BB5DF5D}" srcOrd="1" destOrd="0" parTransId="{C29776E5-A226-48AE-B48F-6D6848CE371E}" sibTransId="{D6B4AFB0-97DA-47DB-A637-0E6099223BD2}"/>
    <dgm:cxn modelId="{715BCB3A-1D54-412D-8C9E-C7E5102680AC}" srcId="{B921882B-4DF6-4735-8457-BD0600EAC7B5}" destId="{11EEFB26-CAC7-4816-B1D7-AF52661CC022}" srcOrd="3" destOrd="0" parTransId="{78030F5B-28B1-44A8-9FC5-EEA960D69E67}" sibTransId="{D10F7C18-5188-4842-9FA7-67BDA15524B1}"/>
    <dgm:cxn modelId="{E3B912D8-110D-4BA4-A630-DB3B0DD055A8}" srcId="{B921882B-4DF6-4735-8457-BD0600EAC7B5}" destId="{8E970C80-E056-4FB2-9EF6-964BDD7177C0}" srcOrd="2" destOrd="0" parTransId="{5725FBBD-36AA-412F-9B78-8EA9A3E66EA0}" sibTransId="{8B9D5A62-1990-445B-84C3-826FF48511B1}"/>
    <dgm:cxn modelId="{959A19D1-18D4-4BBF-AFFA-D02D9990F74F}" type="presOf" srcId="{6F2F3A9C-5D13-4D26-AE03-AF541BB5DF5D}" destId="{91CF638F-E563-4535-922F-AE2738C157A5}" srcOrd="0" destOrd="0" presId="urn:microsoft.com/office/officeart/2005/8/layout/chevron1"/>
    <dgm:cxn modelId="{BB96C8AB-6053-4279-88D2-CE6426A3DD20}" type="presOf" srcId="{3722EDD1-4898-4CED-B50A-B1FC661F25E0}" destId="{86DF2F46-2A75-42CA-ADD0-9B769DE304AB}" srcOrd="0" destOrd="0" presId="urn:microsoft.com/office/officeart/2005/8/layout/chevron1"/>
    <dgm:cxn modelId="{6EBFD03B-2937-4392-9E3F-CE4074D9E1ED}" type="presOf" srcId="{11EEFB26-CAC7-4816-B1D7-AF52661CC022}" destId="{A27E4F8A-C4FE-402D-AC68-5E66FAFDAD22}" srcOrd="0" destOrd="0" presId="urn:microsoft.com/office/officeart/2005/8/layout/chevron1"/>
    <dgm:cxn modelId="{59B430BB-66DD-443D-9E5E-503F4D0C432C}" type="presOf" srcId="{8E970C80-E056-4FB2-9EF6-964BDD7177C0}" destId="{4AB0ED65-1EB4-4BB3-99B7-6A1241AAFBD2}" srcOrd="0" destOrd="0" presId="urn:microsoft.com/office/officeart/2005/8/layout/chevron1"/>
    <dgm:cxn modelId="{CFC403FC-8F3F-43DD-B34A-112E2E8119FA}" srcId="{B921882B-4DF6-4735-8457-BD0600EAC7B5}" destId="{0D91AC52-AA63-4415-853E-EB317800679B}" srcOrd="4" destOrd="0" parTransId="{A860631A-8430-455F-9767-01B044C1CCE1}" sibTransId="{C0ECB749-1FDA-41CE-A294-214BCF29EEC6}"/>
    <dgm:cxn modelId="{4A4DF2AD-0359-426C-AF85-49E404100EBC}" type="presParOf" srcId="{5B850178-833B-4E19-825F-71B051C9097D}" destId="{86DF2F46-2A75-42CA-ADD0-9B769DE304AB}" srcOrd="0" destOrd="0" presId="urn:microsoft.com/office/officeart/2005/8/layout/chevron1"/>
    <dgm:cxn modelId="{46343EE3-1864-4D92-89A3-87258B01C528}" type="presParOf" srcId="{5B850178-833B-4E19-825F-71B051C9097D}" destId="{5D8FBD00-E377-4088-AB95-8EBF8635116E}" srcOrd="1" destOrd="0" presId="urn:microsoft.com/office/officeart/2005/8/layout/chevron1"/>
    <dgm:cxn modelId="{A13D3D90-BA9A-41C9-B268-9D45DF3E3E34}" type="presParOf" srcId="{5B850178-833B-4E19-825F-71B051C9097D}" destId="{91CF638F-E563-4535-922F-AE2738C157A5}" srcOrd="2" destOrd="0" presId="urn:microsoft.com/office/officeart/2005/8/layout/chevron1"/>
    <dgm:cxn modelId="{43FE7B7D-0DC8-4986-8AC5-0459449FF232}" type="presParOf" srcId="{5B850178-833B-4E19-825F-71B051C9097D}" destId="{26DCBCA9-8C37-4990-893C-69369852972D}" srcOrd="3" destOrd="0" presId="urn:microsoft.com/office/officeart/2005/8/layout/chevron1"/>
    <dgm:cxn modelId="{1A8E4BAC-87CC-41B4-947E-5C6F0158617F}" type="presParOf" srcId="{5B850178-833B-4E19-825F-71B051C9097D}" destId="{4AB0ED65-1EB4-4BB3-99B7-6A1241AAFBD2}" srcOrd="4" destOrd="0" presId="urn:microsoft.com/office/officeart/2005/8/layout/chevron1"/>
    <dgm:cxn modelId="{37BE567E-A01A-4C62-A8D4-C8E7A26D9C6F}" type="presParOf" srcId="{5B850178-833B-4E19-825F-71B051C9097D}" destId="{888C415E-3801-43CF-9BD8-276F13BB37D3}" srcOrd="5" destOrd="0" presId="urn:microsoft.com/office/officeart/2005/8/layout/chevron1"/>
    <dgm:cxn modelId="{33E9981B-36EA-49DA-AAB7-A4BC49FDE217}" type="presParOf" srcId="{5B850178-833B-4E19-825F-71B051C9097D}" destId="{A27E4F8A-C4FE-402D-AC68-5E66FAFDAD22}" srcOrd="6" destOrd="0" presId="urn:microsoft.com/office/officeart/2005/8/layout/chevron1"/>
    <dgm:cxn modelId="{F8A36B23-278A-406C-9B80-7A706BE7E76D}" type="presParOf" srcId="{5B850178-833B-4E19-825F-71B051C9097D}" destId="{B878E40A-0E53-4EBD-9B96-3B58205812CB}" srcOrd="7" destOrd="0" presId="urn:microsoft.com/office/officeart/2005/8/layout/chevron1"/>
    <dgm:cxn modelId="{F3B14841-D82D-4534-8DD4-84A9E0E48648}" type="presParOf" srcId="{5B850178-833B-4E19-825F-71B051C9097D}" destId="{CD4F6B75-01CA-4660-879B-B66EF6C52BB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inking-question-think-man-mark-4695538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ear-wheel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clipboard-pen-paper-164378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File:Tick_green_modern.svg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Deo</a:t>
            </a:r>
            <a:r>
              <a:rPr lang="en-US" b="1" dirty="0"/>
              <a:t> 5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Promene u organizacijama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19" y="3434398"/>
            <a:ext cx="10535353" cy="1655762"/>
          </a:xfrm>
        </p:spPr>
        <p:txBody>
          <a:bodyPr/>
          <a:lstStyle/>
          <a:p>
            <a:r>
              <a:rPr lang="sr-Latn-RS" sz="3200" dirty="0">
                <a:solidFill>
                  <a:srgbClr val="FFFFFF"/>
                </a:solidFill>
              </a:rPr>
              <a:t>Ciklus promena u organizacijama</a:t>
            </a:r>
            <a:endParaRPr lang="lt-LT" sz="3200" dirty="0"/>
          </a:p>
          <a:p>
            <a:endParaRPr lang="lt-LT" sz="32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3829717" y="5848129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Sprovođenje promene </a:t>
            </a:r>
            <a:r>
              <a:rPr lang="en-US" dirty="0"/>
              <a:t>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59244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400" b="1" u="sng" dirty="0"/>
              <a:t>Koje su tajne uspešnog sprovođenja promena</a:t>
            </a:r>
            <a:r>
              <a:rPr lang="en-US" sz="2400" b="1" u="sng" dirty="0"/>
              <a:t>? </a:t>
            </a:r>
            <a:r>
              <a:rPr lang="en-US" sz="16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McKinsey &amp; Company</a:t>
            </a:r>
          </a:p>
          <a:p>
            <a:r>
              <a:rPr lang="sr-Latn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Anketa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2000 </a:t>
            </a:r>
            <a:r>
              <a:rPr lang="sr-Latn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direktora u više od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900 </a:t>
            </a:r>
            <a:r>
              <a:rPr lang="sr-Latn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kompanija u različitim industrijama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b="1" dirty="0">
                <a:highlight>
                  <a:srgbClr val="FF7F2A"/>
                </a:highlight>
              </a:rPr>
              <a:t>1. </a:t>
            </a:r>
            <a:r>
              <a:rPr lang="sr-Latn-RS" b="1" dirty="0">
                <a:highlight>
                  <a:srgbClr val="FF7F2A"/>
                </a:highlight>
              </a:rPr>
              <a:t>Posvećenost</a:t>
            </a:r>
            <a:endParaRPr lang="en-GB" b="1" dirty="0">
              <a:highlight>
                <a:srgbClr val="FF7F2A"/>
              </a:highlight>
            </a:endParaRPr>
          </a:p>
          <a:p>
            <a:pPr lvl="1"/>
            <a:r>
              <a:rPr lang="en-US" dirty="0"/>
              <a:t>L</a:t>
            </a:r>
            <a:r>
              <a:rPr lang="sr-Latn-RS" dirty="0" err="1"/>
              <a:t>ideri</a:t>
            </a:r>
            <a:r>
              <a:rPr lang="sr-Latn-RS" dirty="0"/>
              <a:t> moraju da pokažu visok nivo psihološkog ulaganja koje podstiče ličnu i </a:t>
            </a:r>
            <a:r>
              <a:rPr lang="sr-Latn-RS" dirty="0" err="1"/>
              <a:t>proaktivnu</a:t>
            </a:r>
            <a:r>
              <a:rPr lang="sr-Latn-RS" dirty="0"/>
              <a:t> akciju</a:t>
            </a:r>
            <a:endParaRPr lang="en-GB" dirty="0"/>
          </a:p>
          <a:p>
            <a:pPr lvl="1"/>
            <a:r>
              <a:rPr lang="sr-Latn-RS" dirty="0"/>
              <a:t>Uspešna promena podstiče jasnu odgovornost za specifične ciljeve </a:t>
            </a:r>
            <a:endParaRPr lang="en-GB" dirty="0"/>
          </a:p>
          <a:p>
            <a:pPr lvl="1"/>
            <a:r>
              <a:rPr lang="sr-Latn-RS" b="1" u="sng" dirty="0"/>
              <a:t>Dobar stil liderstva</a:t>
            </a:r>
            <a:r>
              <a:rPr lang="en-GB" b="1" u="sng" dirty="0"/>
              <a:t>: </a:t>
            </a:r>
            <a:r>
              <a:rPr lang="sr-Latn-RS" dirty="0"/>
              <a:t>Podsticati stil liderstva koji podstiče ambiciozne aspiracije sa jasnom podelom odgovornosti </a:t>
            </a:r>
            <a:r>
              <a:rPr lang="en-GB" dirty="0"/>
              <a:t>—</a:t>
            </a:r>
            <a:r>
              <a:rPr lang="sr-Latn-RS" dirty="0"/>
              <a:t> stavljanje naglaska na izazovne i </a:t>
            </a:r>
            <a:r>
              <a:rPr lang="sr-Latn-RS" dirty="0" err="1"/>
              <a:t>podržavajuće</a:t>
            </a:r>
            <a:r>
              <a:rPr lang="sr-Latn-RS" dirty="0"/>
              <a:t> dimenzije liderstva</a:t>
            </a:r>
            <a:r>
              <a:rPr lang="en-GB" dirty="0"/>
              <a:t>.</a:t>
            </a:r>
          </a:p>
          <a:p>
            <a:pPr lvl="1"/>
            <a:r>
              <a:rPr lang="sr-Latn-RS" b="1" u="sng" dirty="0"/>
              <a:t>Kreiranje prave priče</a:t>
            </a:r>
            <a:r>
              <a:rPr lang="en-GB" b="1" u="sng" dirty="0"/>
              <a:t>: </a:t>
            </a:r>
            <a:r>
              <a:rPr lang="sr-Latn-RS" dirty="0"/>
              <a:t>Pre nego da svima šalju generičke komunikacione materijale, lideri umesto toga metodički prenose ubedljivu priču o promeni svima u organizaciji.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43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Sprovođenje promene</a:t>
            </a:r>
            <a:r>
              <a:rPr lang="en-US" dirty="0"/>
              <a:t>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59244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highlight>
                  <a:srgbClr val="FF7F2A"/>
                </a:highlight>
              </a:rPr>
              <a:t>2. </a:t>
            </a:r>
            <a:r>
              <a:rPr lang="sr-Latn-RS" b="1" dirty="0" err="1">
                <a:highlight>
                  <a:srgbClr val="FF7F2A"/>
                </a:highlight>
              </a:rPr>
              <a:t>Prioritizacija</a:t>
            </a:r>
            <a:r>
              <a:rPr lang="sr-Latn-RS" b="1" dirty="0">
                <a:highlight>
                  <a:srgbClr val="FF7F2A"/>
                </a:highlight>
              </a:rPr>
              <a:t> inicijativa</a:t>
            </a:r>
            <a:endParaRPr lang="en-GB" b="1" dirty="0">
              <a:highlight>
                <a:srgbClr val="FF7F2A"/>
              </a:highlight>
            </a:endParaRPr>
          </a:p>
          <a:p>
            <a:pPr lvl="1"/>
            <a:r>
              <a:rPr lang="sr-Latn-RS" dirty="0"/>
              <a:t>Šta organizacija odabere da ne uradi je podjednako važno kao ono što radi</a:t>
            </a:r>
            <a:r>
              <a:rPr lang="en-GB" dirty="0"/>
              <a:t>.</a:t>
            </a:r>
          </a:p>
          <a:p>
            <a:pPr lvl="1"/>
            <a:r>
              <a:rPr lang="sr-Latn-RS" b="1" u="sng" dirty="0"/>
              <a:t>Razumevanje rizika</a:t>
            </a:r>
            <a:r>
              <a:rPr lang="en-GB" b="1" u="sng" dirty="0"/>
              <a:t>: </a:t>
            </a:r>
            <a:r>
              <a:rPr lang="sr-Latn-RS" dirty="0"/>
              <a:t>Kreiranje temelja sa jasnim razumevanjem prirode svake mogućnosti i prepreka njihovom sprovođenju.</a:t>
            </a:r>
            <a:endParaRPr lang="en-GB" dirty="0"/>
          </a:p>
          <a:p>
            <a:pPr lvl="1"/>
            <a:r>
              <a:rPr lang="sr-Latn-RS" b="1" u="sng" dirty="0"/>
              <a:t>Prevazilaženje prepreka i </a:t>
            </a:r>
            <a:r>
              <a:rPr lang="sr-Latn-RS" b="1" u="sng" dirty="0" err="1"/>
              <a:t>prioritizacija</a:t>
            </a:r>
            <a:endParaRPr lang="en-GB" b="1" u="sng" dirty="0"/>
          </a:p>
          <a:p>
            <a:r>
              <a:rPr lang="sr-Latn-RS" b="1" u="sng" dirty="0">
                <a:highlight>
                  <a:srgbClr val="FF7F2A"/>
                </a:highlight>
              </a:rPr>
              <a:t>Resursi i sposobnosti</a:t>
            </a:r>
            <a:endParaRPr lang="el-GR" b="1" u="sng" dirty="0">
              <a:highlight>
                <a:srgbClr val="FF7F2A"/>
              </a:highlight>
            </a:endParaRPr>
          </a:p>
          <a:p>
            <a:pPr lvl="1"/>
            <a:r>
              <a:rPr lang="sr-Latn-RS" sz="1600" dirty="0"/>
              <a:t>Pre nego da se okrenu osobama koje su dostupne, organizacija koja uspešno sprovodi promene popunjava ključne pozicije zasnovano na postignućima osoba i uspešne kandidate oslobađa drugih trenutnih dužnosti</a:t>
            </a:r>
            <a:r>
              <a:rPr lang="en-GB" sz="1600" dirty="0"/>
              <a:t>. </a:t>
            </a:r>
          </a:p>
          <a:p>
            <a:pPr lvl="1"/>
            <a:r>
              <a:rPr lang="sr-Latn-RS" sz="1600" dirty="0"/>
              <a:t>Uloga svake osobe je dobro definisana, a očekivanja i odgovornosti su usklađena sa dostupnim resursima</a:t>
            </a:r>
            <a:r>
              <a:rPr lang="en-GB" sz="1600" dirty="0"/>
              <a:t>.</a:t>
            </a:r>
          </a:p>
          <a:p>
            <a:pPr lvl="1"/>
            <a:r>
              <a:rPr lang="sr-Latn-RS" sz="1600" dirty="0"/>
              <a:t>Svi zaposleni dobijaju povratne informacije i stalno vođstvo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74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0"/>
            <a:ext cx="4380282" cy="3777933"/>
          </a:xfrm>
        </p:spPr>
        <p:txBody>
          <a:bodyPr/>
          <a:lstStyle/>
          <a:p>
            <a:r>
              <a:rPr lang="sr-Latn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Prodiskutujte značaj dobrog liderstva u postizanju uspešne promene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b="1" dirty="0">
                <a:solidFill>
                  <a:schemeClr val="tx1"/>
                </a:solidFill>
              </a:rPr>
              <a:t>Dodatni materijal za čitanje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</a:p>
          <a:p>
            <a:r>
              <a:rPr lang="sr-Latn-RS" sz="1800" dirty="0">
                <a:solidFill>
                  <a:schemeClr val="tx1"/>
                </a:solidFill>
              </a:rPr>
              <a:t>Pročitajte</a:t>
            </a:r>
            <a:r>
              <a:rPr lang="en-US" sz="1800" dirty="0">
                <a:solidFill>
                  <a:schemeClr val="tx1"/>
                </a:solidFill>
              </a:rPr>
              <a:t> Chapter 5: Restructuring from the book “Making Sense of Change Management” (pp. 187-221)</a:t>
            </a:r>
            <a:endParaRPr lang="lt-LT" sz="1800" dirty="0"/>
          </a:p>
          <a:p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Hajde da razmislimo</a:t>
            </a:r>
            <a:r>
              <a:rPr lang="en-US" dirty="0"/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290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/>
          </a:bodyPr>
          <a:lstStyle/>
          <a:p>
            <a:r>
              <a:rPr lang="sr-Latn-RS" b="1" dirty="0"/>
              <a:t>Održavanje i evaluacija promene </a:t>
            </a:r>
            <a:r>
              <a:rPr lang="en-US" b="1" dirty="0"/>
              <a:t>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737" y="1810092"/>
            <a:ext cx="10372709" cy="385559"/>
          </a:xfrm>
        </p:spPr>
        <p:txBody>
          <a:bodyPr/>
          <a:lstStyle/>
          <a:p>
            <a:r>
              <a:rPr lang="sr-Latn-RS" i="1" dirty="0">
                <a:solidFill>
                  <a:schemeClr val="tx1"/>
                </a:solidFill>
              </a:rPr>
              <a:t>Kako da utvrdimo da li je promena delotvorna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6" y="2195651"/>
            <a:ext cx="9224900" cy="37585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r-Latn-RS" sz="1800" dirty="0">
                <a:solidFill>
                  <a:schemeClr val="tx1"/>
                </a:solidFill>
              </a:rPr>
              <a:t>Zavisno od toga šta je preovlađujući stav ili način na koji funkcioniše organizaciona kultura, monitoring i evaluacija promene može da da različite odgovore</a:t>
            </a:r>
            <a:r>
              <a:rPr lang="en-US" sz="1800" dirty="0">
                <a:solidFill>
                  <a:schemeClr val="tx1"/>
                </a:solidFill>
              </a:rPr>
              <a:t>!!!</a:t>
            </a:r>
            <a:endParaRPr lang="el-GR" sz="1800" dirty="0">
              <a:solidFill>
                <a:schemeClr val="tx1"/>
              </a:solidFill>
            </a:endParaRPr>
          </a:p>
          <a:p>
            <a:r>
              <a:rPr lang="sr-Latn-RS" sz="1800" u="sng" dirty="0">
                <a:solidFill>
                  <a:schemeClr val="tx1"/>
                </a:solidFill>
              </a:rPr>
              <a:t>Sa jedne strane, možemo da evaluiramo uspešnost putem merljivih ishoda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smanjenje odsustva sa posla, povećanje zadovoljstva potrošača, povećanje zadovoljstva zaposlenih, smanjenje napuštanja posla, unapređenje standarda kvaliteta itd.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Ali, da li je to sve</a:t>
            </a:r>
            <a:r>
              <a:rPr lang="en-GB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? </a:t>
            </a:r>
            <a:r>
              <a:rPr lang="sr-Latn-RS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Treba još imati u vidu da</a:t>
            </a:r>
            <a:r>
              <a:rPr lang="en-GB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ljudi i sistemi primećuju samo ono što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sr-Latn-RS" sz="1600" i="1" dirty="0">
                <a:solidFill>
                  <a:schemeClr val="tx1"/>
                </a:solidFill>
              </a:rPr>
              <a:t>oni smatraju </a:t>
            </a:r>
            <a:r>
              <a:rPr lang="sr-Latn-RS" sz="1600" dirty="0">
                <a:solidFill>
                  <a:schemeClr val="tx1"/>
                </a:solidFill>
              </a:rPr>
              <a:t>da je važno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primena određene metodologije može da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bude prepreka </a:t>
            </a:r>
            <a:r>
              <a:rPr lang="sr-Latn-RS" sz="1600" i="1" dirty="0">
                <a:solidFill>
                  <a:schemeClr val="tx1"/>
                </a:solidFill>
              </a:rPr>
              <a:t>razumevanju konteksta</a:t>
            </a:r>
            <a:endParaRPr lang="en-GB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ono šta ljudi primećuju će se </a:t>
            </a:r>
            <a:r>
              <a:rPr lang="sr-Latn-RS" sz="1600" i="1" dirty="0">
                <a:solidFill>
                  <a:schemeClr val="tx1"/>
                </a:solidFill>
              </a:rPr>
              <a:t>menjati tokom vremena</a:t>
            </a:r>
            <a:endParaRPr lang="en-GB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granice organizacije su </a:t>
            </a:r>
            <a:r>
              <a:rPr lang="sr-Latn-RS" sz="1600" i="1" dirty="0">
                <a:solidFill>
                  <a:schemeClr val="tx1"/>
                </a:solidFill>
              </a:rPr>
              <a:t>propustljive</a:t>
            </a:r>
            <a:endParaRPr lang="en-US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povratna informacija predstavlja konstantni izvor protoka informacija koji može da promeni određene procese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280231-C194-46EE-AB3E-AC0806689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801734" y="1810092"/>
            <a:ext cx="1943424" cy="16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/>
          </a:bodyPr>
          <a:lstStyle/>
          <a:p>
            <a:r>
              <a:rPr lang="sr-Latn-RS" dirty="0"/>
              <a:t>Sprovođenje promene </a:t>
            </a:r>
            <a:r>
              <a:rPr lang="en-US" b="1" dirty="0"/>
              <a:t>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614" y="1728547"/>
            <a:ext cx="10372709" cy="385559"/>
          </a:xfrm>
        </p:spPr>
        <p:txBody>
          <a:bodyPr/>
          <a:lstStyle/>
          <a:p>
            <a:r>
              <a:rPr lang="sr-Latn-RS" i="1" dirty="0">
                <a:solidFill>
                  <a:schemeClr val="tx1"/>
                </a:solidFill>
              </a:rPr>
              <a:t>Kako se sve može posmatrati organizacija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5" y="2195651"/>
            <a:ext cx="10768099" cy="3758520"/>
          </a:xfrm>
        </p:spPr>
        <p:txBody>
          <a:bodyPr>
            <a:normAutofit/>
          </a:bodyPr>
          <a:lstStyle/>
          <a:p>
            <a:r>
              <a:rPr lang="sr-Latn-RS" sz="1800" b="1" dirty="0">
                <a:solidFill>
                  <a:srgbClr val="FF7F2A"/>
                </a:solidFill>
              </a:rPr>
              <a:t>Metafora mašine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Jasan set merljivih ishoda koji mogu da se prate i evaluiraju tokom procesa.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Upravljanje promenama kroz ovu metaforu obuhvata fokus na merljive pre nego na „meke“ aspekte promene, a očekivani ishodi mogu biti malo rigidni. </a:t>
            </a:r>
          </a:p>
          <a:p>
            <a:r>
              <a:rPr lang="sr-Latn-R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Politička metafora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</a:t>
            </a:r>
            <a:r>
              <a:rPr lang="el-GR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Ova metafora se odnosi na zadovoljavanje potreba ključnih grupa zainteresovanih strana. Promena se smatra uspešnom ako su ključne zainteresovane strane zadovoljne, a mišljenja i politike su promenjene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Proces promene podrazumeva uspešno pregovaranje i snalaženje u odnosu na različite interese zainteresovanih strana. </a:t>
            </a:r>
          </a:p>
          <a:p>
            <a:r>
              <a:rPr lang="sr-Latn-R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Metafora organizma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Ova metafora se odnosi na obezbeđivanje </a:t>
            </a:r>
            <a:r>
              <a:rPr lang="sr-Latn-R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efektivnosti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 i efikasnosti protoka informacija u organizaciji i njenog okruženja. Ključni aspekat uspešnog upravljanja promenama u okviru ove paradigme je fokus na organizacionom učenju i </a:t>
            </a:r>
            <a:r>
              <a:rPr lang="sr-Latn-R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responzivnosti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endParaRPr lang="en-US" sz="1800" b="1" dirty="0">
              <a:solidFill>
                <a:srgbClr val="FF7F2A"/>
              </a:solidFill>
              <a:sym typeface="Wingdings" panose="05000000000000000000" pitchFamily="2" charset="2"/>
            </a:endParaRPr>
          </a:p>
          <a:p>
            <a:r>
              <a:rPr lang="sr-Latn-R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Metafora protoka i transformacije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Ova metafora se odnosi na kreiranje prostora da se promena desi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Kolektivna vizija i usmerenje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zajedno sa snažnom vezanošću za organizacione vrednosti, pruža utemeljenje za promenu.</a:t>
            </a:r>
            <a:endParaRPr lang="lt-LT" sz="1800" b="1" dirty="0">
              <a:solidFill>
                <a:srgbClr val="FF7F2A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27A05A2C-81A5-4F0E-BC03-7BCF94BB8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558228">
            <a:off x="9984258" y="1144641"/>
            <a:ext cx="2377607" cy="15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66361"/>
            <a:ext cx="3483638" cy="684211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bg1"/>
                </a:solidFill>
                <a:highlight>
                  <a:srgbClr val="808080"/>
                </a:highlight>
              </a:rPr>
              <a:t>Hajde da razmislimo</a:t>
            </a: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</a:rPr>
              <a:t>!</a:t>
            </a:r>
            <a:endParaRPr lang="lt-LT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71017"/>
            <a:ext cx="7522978" cy="2209356"/>
          </a:xfrm>
        </p:spPr>
        <p:txBody>
          <a:bodyPr/>
          <a:lstStyle/>
          <a:p>
            <a:r>
              <a:rPr lang="sr-Latn-RS" b="1" u="sng" dirty="0"/>
              <a:t>Pitanje</a:t>
            </a:r>
            <a:r>
              <a:rPr lang="en-GB" b="1" u="sng" dirty="0"/>
              <a:t> 1: </a:t>
            </a:r>
            <a:r>
              <a:rPr lang="sr-Latn-RS" dirty="0">
                <a:solidFill>
                  <a:schemeClr val="tx1"/>
                </a:solidFill>
              </a:rPr>
              <a:t> Da li smatrate da se različitim tipovima promena može efektivnije upravljati kroz usvajanje različitih pristupa promenama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endParaRPr lang="en-GB" dirty="0"/>
          </a:p>
          <a:p>
            <a:r>
              <a:rPr lang="sr-Latn-RS" b="1" u="sng" dirty="0"/>
              <a:t>Pitanje</a:t>
            </a:r>
            <a:r>
              <a:rPr lang="en-GB" b="1" u="sng" dirty="0"/>
              <a:t> 2: </a:t>
            </a:r>
            <a:r>
              <a:rPr lang="sr-Latn-RS" dirty="0">
                <a:solidFill>
                  <a:schemeClr val="tx1"/>
                </a:solidFill>
              </a:rPr>
              <a:t>Imajući u vidu vaše osobine, koji pristupi vam se čine najboljim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F5463470-7CFD-4084-A032-D7BDD757E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217642" y="2683367"/>
            <a:ext cx="1648626" cy="2184515"/>
          </a:xfrm>
          <a:prstGeom prst="rect">
            <a:avLst/>
          </a:prstGeom>
        </p:spPr>
      </p:pic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xmlns="" id="{EE6010F0-5065-45F1-B36B-F9BD3EDE6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619646" y="3351440"/>
            <a:ext cx="971414" cy="8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Sažetak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Šta je ciklus promena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Koji su koraci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sr-Latn-RS" dirty="0">
                <a:solidFill>
                  <a:schemeClr val="tx1"/>
                </a:solidFill>
              </a:rPr>
              <a:t>Šta mislimo pod „cikličnom prirodom“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xmlns="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Analiza potreba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xmlns="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2400" dirty="0">
                <a:solidFill>
                  <a:schemeClr val="tx1"/>
                </a:solidFill>
              </a:rPr>
              <a:t>Šta predstavlja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Šta nam je potrebno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Kako je sprovodimo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lt-LT" sz="24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Sprovođenje promene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xmlns="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Koji su faktori uspeha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xmlns="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Evaluiranje promene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xmlns="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Kako evaluiramo promene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sr-Latn-RS" dirty="0">
                <a:solidFill>
                  <a:schemeClr val="tx1"/>
                </a:solidFill>
              </a:rPr>
              <a:t>Koje su različite metafore koje možemo koristiti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9788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xmlns="" id="{EC25D523-0539-4B97-A69F-C1E9B2FCEEF0}"/>
              </a:ext>
            </a:extLst>
          </p:cNvPr>
          <p:cNvSpPr/>
          <p:nvPr/>
        </p:nvSpPr>
        <p:spPr>
          <a:xfrm>
            <a:off x="839788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xmlns="" id="{5A47F3EB-3FA2-4B25-954D-0655101960C9}"/>
              </a:ext>
            </a:extLst>
          </p:cNvPr>
          <p:cNvSpPr/>
          <p:nvPr/>
        </p:nvSpPr>
        <p:spPr>
          <a:xfrm>
            <a:off x="6172200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xmlns="" id="{8BF4F1A2-9B07-459B-A261-6A70F997E4F7}"/>
              </a:ext>
            </a:extLst>
          </p:cNvPr>
          <p:cNvSpPr/>
          <p:nvPr/>
        </p:nvSpPr>
        <p:spPr>
          <a:xfrm>
            <a:off x="6172200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084" y="1427227"/>
            <a:ext cx="4856086" cy="3777933"/>
          </a:xfrm>
        </p:spPr>
        <p:txBody>
          <a:bodyPr/>
          <a:lstStyle/>
          <a:p>
            <a:r>
              <a:rPr lang="sr-Latn-RS" sz="2000" dirty="0">
                <a:solidFill>
                  <a:schemeClr val="tx1"/>
                </a:solidFill>
              </a:rPr>
              <a:t>Podaci ukazuju na to da najveći broj planova organizacionih promena ne uspe, naročito zbog toga što se ne obraća pažnja na osnovne principe upravljanja promenama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sr-Latn-RS" sz="2000" dirty="0">
                <a:solidFill>
                  <a:schemeClr val="tx1"/>
                </a:solidFill>
              </a:rPr>
              <a:t>Pročitaćete stvarnu studiju slučaja neuspešnog plana promena, koji je sproveden od strane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organizacije </a:t>
            </a:r>
            <a:r>
              <a:rPr lang="en-GB" sz="2000" dirty="0">
                <a:solidFill>
                  <a:schemeClr val="tx1"/>
                </a:solidFill>
              </a:rPr>
              <a:t>HRMC.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sr-Latn-RS" sz="2000" b="1" dirty="0">
                <a:solidFill>
                  <a:schemeClr val="tx1"/>
                </a:solidFill>
              </a:rPr>
              <a:t>Nakon čitanja o tome kako je </a:t>
            </a:r>
            <a:r>
              <a:rPr lang="en-GB" sz="2000" b="1" dirty="0">
                <a:solidFill>
                  <a:schemeClr val="tx1"/>
                </a:solidFill>
              </a:rPr>
              <a:t>HMRC </a:t>
            </a:r>
            <a:r>
              <a:rPr lang="sr-Latn-RS" sz="2000" b="1" dirty="0">
                <a:solidFill>
                  <a:schemeClr val="tx1"/>
                </a:solidFill>
              </a:rPr>
              <a:t>sprovodio promene u prethodnoj deceniji, da li ima nešto što biste vi uradili drugačije</a:t>
            </a:r>
            <a:r>
              <a:rPr lang="en-GB" sz="2000" b="1" dirty="0">
                <a:solidFill>
                  <a:schemeClr val="tx1"/>
                </a:solidFill>
              </a:rPr>
              <a:t>?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74301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Rad od kuće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118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xmlns="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Hvala na pažnji</a:t>
            </a:r>
            <a:r>
              <a:rPr lang="en-US" b="1" dirty="0"/>
              <a:t>!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sr-Latn-RS" b="1" dirty="0"/>
              <a:t>Pitanja</a:t>
            </a:r>
            <a:r>
              <a:rPr lang="en-US" b="1" dirty="0"/>
              <a:t>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sr-Latn-RS" dirty="0"/>
              <a:t>Šta je tema danas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2.1. </a:t>
            </a:r>
            <a:r>
              <a:rPr lang="sr-Latn-RS" dirty="0">
                <a:solidFill>
                  <a:schemeClr val="tx1"/>
                </a:solidFill>
              </a:rPr>
              <a:t>Šta je analiza potreba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5"/>
            <a:ext cx="10190162" cy="1325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Definicija analize potreba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Kako je sprovodimo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Alati i metode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297775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2.2. </a:t>
            </a:r>
            <a:r>
              <a:rPr lang="sr-Latn-RS" dirty="0">
                <a:solidFill>
                  <a:schemeClr val="tx1"/>
                </a:solidFill>
              </a:rPr>
              <a:t>Kako sprovodimo promenu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xmlns="" id="{B5D3202F-320C-4BF4-8D1F-52BBFD5B6032}"/>
              </a:ext>
            </a:extLst>
          </p:cNvPr>
          <p:cNvSpPr/>
          <p:nvPr/>
        </p:nvSpPr>
        <p:spPr>
          <a:xfrm>
            <a:off x="843805" y="1289205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xmlns="" id="{FA64D3F5-9634-481F-9057-32BCA85352BB}"/>
              </a:ext>
            </a:extLst>
          </p:cNvPr>
          <p:cNvSpPr/>
          <p:nvPr/>
        </p:nvSpPr>
        <p:spPr>
          <a:xfrm>
            <a:off x="843805" y="309108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22EDB8E0-3979-49B1-BE35-219B74B2263D}"/>
              </a:ext>
            </a:extLst>
          </p:cNvPr>
          <p:cNvSpPr txBox="1">
            <a:spLocks/>
          </p:cNvSpPr>
          <p:nvPr/>
        </p:nvSpPr>
        <p:spPr>
          <a:xfrm>
            <a:off x="1184342" y="4334858"/>
            <a:ext cx="10188575" cy="466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2.3. </a:t>
            </a:r>
            <a:r>
              <a:rPr lang="sr-Latn-RS" dirty="0">
                <a:solidFill>
                  <a:schemeClr val="tx1"/>
                </a:solidFill>
              </a:rPr>
              <a:t>Kako održavamo i procenjujemo promene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Lygiašonis trikampis 8">
            <a:extLst>
              <a:ext uri="{FF2B5EF4-FFF2-40B4-BE49-F238E27FC236}">
                <a16:creationId xmlns:a16="http://schemas.microsoft.com/office/drawing/2014/main" xmlns="" id="{104B680D-18BB-4A56-AA43-9E8D05A50B7F}"/>
              </a:ext>
            </a:extLst>
          </p:cNvPr>
          <p:cNvSpPr/>
          <p:nvPr/>
        </p:nvSpPr>
        <p:spPr>
          <a:xfrm>
            <a:off x="843805" y="433485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456787"/>
            <a:ext cx="10190162" cy="87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Koraci u sprovođenju promena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Kako osiguravamo uspeh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4">
            <a:extLst>
              <a:ext uri="{FF2B5EF4-FFF2-40B4-BE49-F238E27FC236}">
                <a16:creationId xmlns:a16="http://schemas.microsoft.com/office/drawing/2014/main" xmlns="" id="{CFD0AB6B-145B-47A6-9805-4C493474BFEC}"/>
              </a:ext>
            </a:extLst>
          </p:cNvPr>
          <p:cNvSpPr txBox="1">
            <a:spLocks/>
          </p:cNvSpPr>
          <p:nvPr/>
        </p:nvSpPr>
        <p:spPr>
          <a:xfrm>
            <a:off x="1184342" y="4788175"/>
            <a:ext cx="10190162" cy="92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Održavanje promena i procena </a:t>
            </a:r>
            <a:r>
              <a:rPr lang="sr-Latn-RS" dirty="0" err="1">
                <a:solidFill>
                  <a:schemeClr val="tx1"/>
                </a:solidFill>
              </a:rPr>
              <a:t>efektivnosti</a:t>
            </a:r>
            <a:r>
              <a:rPr lang="sr-Latn-RS" dirty="0">
                <a:solidFill>
                  <a:schemeClr val="tx1"/>
                </a:solidFill>
              </a:rPr>
              <a:t> promena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Ciklična priroda promene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Šta je ciklus promena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766772D-8750-45BE-A309-214F5F753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783246"/>
              </p:ext>
            </p:extLst>
          </p:nvPr>
        </p:nvGraphicFramePr>
        <p:xfrm>
          <a:off x="224848" y="3164430"/>
          <a:ext cx="5368084" cy="259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5716898"/>
              </p:ext>
            </p:extLst>
          </p:nvPr>
        </p:nvGraphicFramePr>
        <p:xfrm>
          <a:off x="4384635" y="3276313"/>
          <a:ext cx="7689049" cy="236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038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Šta je analiza potreba</a:t>
            </a:r>
            <a:r>
              <a:rPr lang="en-US" dirty="0"/>
              <a:t>? 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554552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Može da predstavlja</a:t>
            </a:r>
            <a:r>
              <a:rPr lang="en-GB" dirty="0"/>
              <a:t>: "</a:t>
            </a:r>
            <a:r>
              <a:rPr lang="sr-Latn-RS" dirty="0"/>
              <a:t>analizu nedostataka</a:t>
            </a:r>
            <a:r>
              <a:rPr lang="en-GB" dirty="0"/>
              <a:t>”, “</a:t>
            </a:r>
            <a:r>
              <a:rPr lang="sr-Latn-RS" dirty="0"/>
              <a:t>analizu potreba</a:t>
            </a:r>
            <a:r>
              <a:rPr lang="en-GB" dirty="0"/>
              <a:t>”, </a:t>
            </a:r>
            <a:r>
              <a:rPr lang="sr-Latn-RS" dirty="0"/>
              <a:t>i</a:t>
            </a:r>
            <a:r>
              <a:rPr lang="en-GB" dirty="0"/>
              <a:t> “</a:t>
            </a:r>
            <a:r>
              <a:rPr lang="sr-Latn-RS" dirty="0"/>
              <a:t>analizu učinka</a:t>
            </a:r>
            <a:r>
              <a:rPr lang="en-GB" dirty="0"/>
              <a:t>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/>
              <a:t>Nedostaci </a:t>
            </a:r>
            <a:r>
              <a:rPr lang="en-GB" dirty="0"/>
              <a:t>(</a:t>
            </a:r>
            <a:r>
              <a:rPr lang="sr-Latn-RS" dirty="0"/>
              <a:t>mogućnosti ili problemi</a:t>
            </a:r>
            <a:r>
              <a:rPr lang="en-GB" dirty="0"/>
              <a:t>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sr-Latn-RS" dirty="0"/>
              <a:t>zajednički podsticaji za akcije i promene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/>
              <a:t>Identifikovanje razlike između onoga „gde smo sada“</a:t>
            </a:r>
            <a:r>
              <a:rPr lang="en-GB" b="1" dirty="0"/>
              <a:t> </a:t>
            </a:r>
            <a:r>
              <a:rPr lang="sr-Latn-RS" b="1" dirty="0"/>
              <a:t>i</a:t>
            </a:r>
            <a:r>
              <a:rPr lang="en-GB" b="1" dirty="0"/>
              <a:t> </a:t>
            </a:r>
            <a:r>
              <a:rPr lang="sr-Latn-RS" b="1" dirty="0"/>
              <a:t>„gde želimo da budemo“</a:t>
            </a:r>
            <a:r>
              <a:rPr lang="en-GB" b="1" dirty="0"/>
              <a:t> </a:t>
            </a:r>
            <a:r>
              <a:rPr lang="sr-Latn-RS" b="1" dirty="0"/>
              <a:t>je ključna</a:t>
            </a:r>
            <a:r>
              <a:rPr lang="en-GB" b="1" dirty="0"/>
              <a:t>!!!</a:t>
            </a:r>
            <a:endParaRPr lang="en-GB" b="1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Koristi su</a:t>
            </a:r>
            <a:r>
              <a:rPr lang="en-GB" dirty="0"/>
              <a:t>: </a:t>
            </a:r>
          </a:p>
          <a:p>
            <a:pPr algn="l"/>
            <a:r>
              <a:rPr lang="en-GB" sz="1800" b="0" i="0" u="none" strike="noStrike" baseline="0" dirty="0"/>
              <a:t>(a) </a:t>
            </a:r>
            <a:r>
              <a:rPr lang="sr-Latn-RS" sz="1800" b="1" i="1" dirty="0"/>
              <a:t>sistematični proces </a:t>
            </a:r>
            <a:r>
              <a:rPr lang="sr-Latn-RS" sz="1800" b="0" i="0" u="none" strike="noStrike" baseline="0" dirty="0"/>
              <a:t>koji </a:t>
            </a:r>
            <a:r>
              <a:rPr lang="sr-Latn-RS" sz="1800" dirty="0"/>
              <a:t>usmerava </a:t>
            </a:r>
            <a:r>
              <a:rPr lang="sr-Latn-RS" sz="1800" b="0" i="0" u="none" strike="noStrike" baseline="0" dirty="0"/>
              <a:t>donošenje odluka</a:t>
            </a:r>
            <a:endParaRPr lang="el-GR" sz="1800" b="0" i="0" u="none" strike="noStrike" baseline="0" dirty="0"/>
          </a:p>
          <a:p>
            <a:pPr algn="l"/>
            <a:r>
              <a:rPr lang="en-GB" sz="1800" b="0" i="0" u="none" strike="noStrike" baseline="0" dirty="0"/>
              <a:t>(b) </a:t>
            </a:r>
            <a:r>
              <a:rPr lang="sr-Latn-RS" sz="1800" b="1" i="1" dirty="0"/>
              <a:t>pruža obrazloženje </a:t>
            </a:r>
            <a:r>
              <a:rPr lang="sr-Latn-RS" sz="1800" b="0" i="0" u="none" strike="noStrike" baseline="0" dirty="0"/>
              <a:t>za odluke</a:t>
            </a:r>
            <a:r>
              <a:rPr lang="sr-Latn-RS" sz="1800" b="0" i="0" u="none" strike="noStrike" dirty="0"/>
              <a:t> pre nego što su donesene</a:t>
            </a:r>
            <a:endParaRPr lang="el-GR" sz="1800" dirty="0"/>
          </a:p>
          <a:p>
            <a:pPr algn="l"/>
            <a:r>
              <a:rPr lang="en-GB" sz="1800" b="0" i="0" u="none" strike="noStrike" baseline="0" dirty="0"/>
              <a:t>(c) </a:t>
            </a:r>
            <a:r>
              <a:rPr lang="sr-Latn-RS" sz="1800" b="1" i="1" u="none" strike="noStrike" baseline="0" dirty="0"/>
              <a:t>može da se prilagodi </a:t>
            </a:r>
            <a:r>
              <a:rPr lang="sr-Latn-RS" sz="1800" dirty="0"/>
              <a:t>za projekat bilo koje veličine, vremen</a:t>
            </a:r>
            <a:r>
              <a:rPr lang="sr-Latn-RS" sz="1800" b="0" i="0" u="none" strike="noStrike" baseline="0" dirty="0"/>
              <a:t>skog okvira</a:t>
            </a:r>
            <a:r>
              <a:rPr lang="sr-Latn-RS" sz="1800" b="0" i="0" u="none" strike="noStrike" dirty="0"/>
              <a:t> ili budžeta</a:t>
            </a:r>
            <a:endParaRPr lang="el-GR" sz="1800" b="0" i="0" u="none" strike="noStrike" baseline="0" dirty="0"/>
          </a:p>
          <a:p>
            <a:pPr algn="l"/>
            <a:r>
              <a:rPr lang="en-GB" sz="1800" dirty="0"/>
              <a:t>(d) </a:t>
            </a:r>
            <a:r>
              <a:rPr lang="sr-Latn-RS" sz="1800" b="1" i="1" dirty="0"/>
              <a:t>predstavlja model </a:t>
            </a:r>
            <a:r>
              <a:rPr lang="sr-Latn-RS" sz="1800" dirty="0"/>
              <a:t>koji može da bude primenjen od strane i početnika i eksperata.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582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Šta je analiza potreba</a:t>
            </a:r>
            <a:r>
              <a:rPr lang="en-US" dirty="0"/>
              <a:t>? 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795333"/>
            <a:ext cx="5262240" cy="315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Predstavlja alat za donošenje boljih odluka</a:t>
            </a:r>
            <a:r>
              <a:rPr lang="en-GB" dirty="0"/>
              <a:t>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Može da se definiše i u terminima razlika u postignućima </a:t>
            </a:r>
            <a:r>
              <a:rPr lang="en-GB" sz="1400" dirty="0"/>
              <a:t>(Kaufman, Oakley-Brown, Watkins, &amp; Leigh, 2003)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/>
              <a:t>Potreba </a:t>
            </a:r>
            <a:r>
              <a:rPr lang="en-GB" dirty="0"/>
              <a:t>= </a:t>
            </a:r>
            <a:r>
              <a:rPr lang="sr-Latn-RS" dirty="0"/>
              <a:t>razlika između trenutnih postignuća i željenih postignuća</a:t>
            </a:r>
            <a:endParaRPr lang="en-GB" dirty="0"/>
          </a:p>
        </p:txBody>
      </p:sp>
      <p:pic>
        <p:nvPicPr>
          <p:cNvPr id="3" name="Picture 2" descr="A picture containing text, hanger&#10;&#10;Description automatically generated">
            <a:extLst>
              <a:ext uri="{FF2B5EF4-FFF2-40B4-BE49-F238E27FC236}">
                <a16:creationId xmlns:a16="http://schemas.microsoft.com/office/drawing/2014/main" xmlns="" id="{D92C6D49-E3C7-444B-877D-6F12A36EE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2401" r="3748" b="2748"/>
          <a:stretch/>
        </p:blipFill>
        <p:spPr>
          <a:xfrm>
            <a:off x="6632405" y="2507106"/>
            <a:ext cx="5059669" cy="2945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90229" y="2507106"/>
            <a:ext cx="119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Potreba (razlika)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632405" y="5452880"/>
            <a:ext cx="173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Trenutni rezultati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215021" y="5452880"/>
            <a:ext cx="247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Željeni ili potrebni rezultati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149701" y="4873841"/>
            <a:ext cx="189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Proces da se postignu željeni rezultati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44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5" y="881242"/>
            <a:ext cx="10775378" cy="678815"/>
          </a:xfrm>
        </p:spPr>
        <p:txBody>
          <a:bodyPr>
            <a:normAutofit/>
          </a:bodyPr>
          <a:lstStyle/>
          <a:p>
            <a:r>
              <a:rPr lang="sr-Latn-RS" b="1" dirty="0"/>
              <a:t>Sprovođenje analize potreba </a:t>
            </a:r>
            <a:r>
              <a:rPr lang="en-US" b="1" dirty="0"/>
              <a:t>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834" y="1810092"/>
            <a:ext cx="10372709" cy="385559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Korak</a:t>
            </a:r>
            <a:r>
              <a:rPr lang="en-US" dirty="0">
                <a:solidFill>
                  <a:schemeClr val="tx1"/>
                </a:solidFill>
              </a:rPr>
              <a:t> 1: </a:t>
            </a:r>
            <a:r>
              <a:rPr lang="sr-Latn-RS" i="1" dirty="0">
                <a:solidFill>
                  <a:schemeClr val="tx1"/>
                </a:solidFill>
              </a:rPr>
              <a:t>IDENTIFIKOVANJE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252907"/>
            <a:ext cx="10775379" cy="214154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Identifikujete unutrašnje i spoljašnje izvore podrške za analizu potreba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Utvrdite koji podaci su neophodni da bi se identifikovale potrebe na strateškom, taktičkom i operativnom nivou. Utvrdite moguće izvore podataka.</a:t>
            </a:r>
            <a:endParaRPr lang="el-GR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Prikupite podatke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sr-Latn-RS" sz="1800" dirty="0">
                <a:solidFill>
                  <a:schemeClr val="tx1"/>
                </a:solidFill>
              </a:rPr>
              <a:t>intervjui, ankete, fokus grupe itd.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  <a:r>
              <a:rPr lang="sr-Latn-RS" sz="18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Definišite potrebe na osnovu razlike između trenutnih i željenih rezultata. 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lt-LT" sz="18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FC70AD2D-8209-4547-A59A-4EFECBC06FFF}"/>
              </a:ext>
            </a:extLst>
          </p:cNvPr>
          <p:cNvSpPr txBox="1">
            <a:spLocks/>
          </p:cNvSpPr>
          <p:nvPr/>
        </p:nvSpPr>
        <p:spPr>
          <a:xfrm>
            <a:off x="576834" y="4258923"/>
            <a:ext cx="10372709" cy="38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Korak</a:t>
            </a:r>
            <a:r>
              <a:rPr lang="en-US" dirty="0">
                <a:solidFill>
                  <a:schemeClr val="tx1"/>
                </a:solidFill>
              </a:rPr>
              <a:t> 2: </a:t>
            </a:r>
            <a:r>
              <a:rPr lang="sr-Latn-RS" i="1" dirty="0">
                <a:solidFill>
                  <a:schemeClr val="tx1"/>
                </a:solidFill>
              </a:rPr>
              <a:t>ANALIZA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13" name="Turinio vietos rezervavimo ženklas 6">
            <a:extLst>
              <a:ext uri="{FF2B5EF4-FFF2-40B4-BE49-F238E27FC236}">
                <a16:creationId xmlns:a16="http://schemas.microsoft.com/office/drawing/2014/main" xmlns="" id="{9FCDF243-E51F-4D98-8036-D1E71CD64E72}"/>
              </a:ext>
            </a:extLst>
          </p:cNvPr>
          <p:cNvSpPr txBox="1">
            <a:spLocks/>
          </p:cNvSpPr>
          <p:nvPr/>
        </p:nvSpPr>
        <p:spPr>
          <a:xfrm>
            <a:off x="576834" y="4644482"/>
            <a:ext cx="10775379" cy="117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Utvrdite početnu prioritizaciju potreba. 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Fokusirajte se na potrebe visokog prioriteta i zaključite šta funkcioniše a šta ne.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Analizirajte i uklopite korisne informacije.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lt-L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4" y="706826"/>
            <a:ext cx="10677725" cy="678815"/>
          </a:xfrm>
        </p:spPr>
        <p:txBody>
          <a:bodyPr>
            <a:normAutofit/>
          </a:bodyPr>
          <a:lstStyle/>
          <a:p>
            <a:r>
              <a:rPr lang="sr-Latn-RS" b="1" dirty="0"/>
              <a:t>Sprovođenje analize potreba</a:t>
            </a:r>
            <a:r>
              <a:rPr lang="en-US" b="1" dirty="0"/>
              <a:t>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577" y="2050946"/>
            <a:ext cx="10372709" cy="385559"/>
          </a:xfrm>
        </p:spPr>
        <p:txBody>
          <a:bodyPr/>
          <a:lstStyle/>
          <a:p>
            <a:r>
              <a:rPr lang="sr-Latn-RS" sz="2800" dirty="0">
                <a:solidFill>
                  <a:schemeClr val="tx1"/>
                </a:solidFill>
              </a:rPr>
              <a:t>Korak</a:t>
            </a:r>
            <a:r>
              <a:rPr lang="en-US" sz="2800" dirty="0">
                <a:solidFill>
                  <a:schemeClr val="tx1"/>
                </a:solidFill>
              </a:rPr>
              <a:t> 3: </a:t>
            </a:r>
            <a:r>
              <a:rPr lang="sr-Latn-RS" sz="2800" i="1" dirty="0">
                <a:solidFill>
                  <a:schemeClr val="tx1"/>
                </a:solidFill>
              </a:rPr>
              <a:t>DONOŠENJE ODLUKE</a:t>
            </a:r>
            <a:endParaRPr lang="lt-LT" sz="2800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599136"/>
            <a:ext cx="10775379" cy="2141540"/>
          </a:xfrm>
        </p:spPr>
        <p:txBody>
          <a:bodyPr>
            <a:normAutofit fontScale="77500" lnSpcReduction="20000"/>
          </a:bodyPr>
          <a:lstStyle/>
          <a:p>
            <a:r>
              <a:rPr lang="sr-Latn-RS" sz="2400" dirty="0">
                <a:solidFill>
                  <a:schemeClr val="tx1"/>
                </a:solidFill>
              </a:rPr>
              <a:t>Donošenje kompleksnih odluka zasnovano na analizi je sledeći i finalni korak.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sr-Latn-RS" sz="2400" dirty="0">
                <a:solidFill>
                  <a:schemeClr val="tx1"/>
                </a:solidFill>
              </a:rPr>
              <a:t>Ovaj korak je najčešće i najteži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sr-Latn-RS" sz="2400" dirty="0">
                <a:solidFill>
                  <a:schemeClr val="tx1"/>
                </a:solidFill>
              </a:rPr>
              <a:t>zato što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  <a:endParaRPr lang="sr-Latn-RS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postoje suprotstavljeni interesi u vezi sa određenim promenama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teško je složiti se koje kriterijume koristiti u donošenju odluka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osoba možda mora da pregovara i/ili da napravi kompromise 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4380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0"/>
            <a:ext cx="4380282" cy="3777933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Mogu da se podele u dve kategorije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sr-Latn-RS" dirty="0">
                <a:solidFill>
                  <a:schemeClr val="tx1"/>
                </a:solidFill>
              </a:rPr>
              <a:t>Alati i tehnike za prikupljanje podataka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sr-Latn-RS" dirty="0">
                <a:solidFill>
                  <a:schemeClr val="tx1"/>
                </a:solidFill>
              </a:rPr>
              <a:t>Alati i tehnike za donošenje odluka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Alati za analizu potreba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C22BC-CB09-44C8-AB9C-A275E92A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Alati za analizu potreba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83E520-0275-466A-8F80-73CD959F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6226837" cy="403315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primeri alata i metoda su</a:t>
            </a:r>
            <a:r>
              <a:rPr lang="en-US" dirty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09F928-45F6-4B71-BBA6-CB35FC74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0237"/>
            <a:ext cx="5157787" cy="3338003"/>
          </a:xfrm>
        </p:spPr>
        <p:txBody>
          <a:bodyPr>
            <a:norm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Analiza postojećih podataka/dokumenata</a:t>
            </a:r>
          </a:p>
          <a:p>
            <a:r>
              <a:rPr lang="sr-Latn-RS" sz="1800" dirty="0">
                <a:solidFill>
                  <a:schemeClr val="tx1"/>
                </a:solidFill>
              </a:rPr>
              <a:t>Vođene ekspertske analize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Sprovođenje fokus grupa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Sprovođenje intervjua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Ankete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SWOT+ anal</a:t>
            </a:r>
            <a:r>
              <a:rPr lang="sr-Latn-RS" sz="1800" dirty="0">
                <a:solidFill>
                  <a:schemeClr val="tx1"/>
                </a:solidFill>
              </a:rPr>
              <a:t>iza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Podaci dobijeni posmatranjem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Analiza zadataka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7D90990-08D4-49A3-820E-8501C5D9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1F8C07D7-1CFC-4FBA-808B-EC10DF5BE54A}"/>
              </a:ext>
            </a:extLst>
          </p:cNvPr>
          <p:cNvSpPr/>
          <p:nvPr/>
        </p:nvSpPr>
        <p:spPr>
          <a:xfrm>
            <a:off x="6471821" y="2354691"/>
            <a:ext cx="5157787" cy="310718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E521B4-0D84-448F-8D2E-B9107542C039}"/>
              </a:ext>
            </a:extLst>
          </p:cNvPr>
          <p:cNvSpPr txBox="1"/>
          <p:nvPr/>
        </p:nvSpPr>
        <p:spPr>
          <a:xfrm>
            <a:off x="7439417" y="3009531"/>
            <a:ext cx="3222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/>
              <a:t>Hajde da razmislimo</a:t>
            </a:r>
            <a:r>
              <a:rPr lang="en-US" sz="2400" b="1" dirty="0"/>
              <a:t>!</a:t>
            </a:r>
          </a:p>
          <a:p>
            <a:pPr algn="ctr"/>
            <a:r>
              <a:rPr lang="sr-Latn-RS" dirty="0"/>
              <a:t>Koji problemi mogu nastati ako se preskoči analiza potreba pri planiranju  promena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4719760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1642</TotalTime>
  <Words>1254</Words>
  <Application>Microsoft Office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Open Sans</vt:lpstr>
      <vt:lpstr>Open Sans Extrabold</vt:lpstr>
      <vt:lpstr>Open Sans Light</vt:lpstr>
      <vt:lpstr>Times New Roman</vt:lpstr>
      <vt:lpstr>Trebuchet MS</vt:lpstr>
      <vt:lpstr>Wingdings</vt:lpstr>
      <vt:lpstr>„Office“ tema</vt:lpstr>
      <vt:lpstr>Deo 5 Promene u organizacijama</vt:lpstr>
      <vt:lpstr>Šta je tema danas?</vt:lpstr>
      <vt:lpstr>Šta je ciklus promena?</vt:lpstr>
      <vt:lpstr>Šta je analiza potreba? (1)</vt:lpstr>
      <vt:lpstr>Šta je analiza potreba? (2)</vt:lpstr>
      <vt:lpstr>Sprovođenje analize potreba (1)</vt:lpstr>
      <vt:lpstr>Sprovođenje analize potreba(2)</vt:lpstr>
      <vt:lpstr>Alati za analizu potreba </vt:lpstr>
      <vt:lpstr>Alati za analizu potreba</vt:lpstr>
      <vt:lpstr>Sprovođenje promene (1)</vt:lpstr>
      <vt:lpstr>Sprovođenje promene(2)</vt:lpstr>
      <vt:lpstr>Hajde da razmislimo!</vt:lpstr>
      <vt:lpstr>Održavanje i evaluacija promene (1)</vt:lpstr>
      <vt:lpstr>Sprovođenje promene (2)</vt:lpstr>
      <vt:lpstr>Hajde da razmislimo!</vt:lpstr>
      <vt:lpstr>Sažetak</vt:lpstr>
      <vt:lpstr>Rad od kuće</vt:lpstr>
      <vt:lpstr>Hvala na pažnji! 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102</cp:revision>
  <dcterms:created xsi:type="dcterms:W3CDTF">2020-01-27T22:45:30Z</dcterms:created>
  <dcterms:modified xsi:type="dcterms:W3CDTF">2022-03-13T17:49:08Z</dcterms:modified>
</cp:coreProperties>
</file>