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80" r:id="rId6"/>
    <p:sldId id="291" r:id="rId7"/>
    <p:sldId id="292" r:id="rId8"/>
    <p:sldId id="327" r:id="rId9"/>
    <p:sldId id="296" r:id="rId10"/>
    <p:sldId id="297" r:id="rId11"/>
    <p:sldId id="330" r:id="rId12"/>
    <p:sldId id="328" r:id="rId13"/>
    <p:sldId id="329" r:id="rId14"/>
    <p:sldId id="299" r:id="rId15"/>
    <p:sldId id="301" r:id="rId16"/>
    <p:sldId id="302"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35" r:id="rId31"/>
    <p:sldId id="331" r:id="rId32"/>
    <p:sldId id="319" r:id="rId33"/>
    <p:sldId id="317" r:id="rId34"/>
    <p:sldId id="318" r:id="rId35"/>
    <p:sldId id="320" r:id="rId36"/>
    <p:sldId id="321" r:id="rId37"/>
    <p:sldId id="322" r:id="rId38"/>
    <p:sldId id="323" r:id="rId39"/>
    <p:sldId id="324" r:id="rId40"/>
    <p:sldId id="334" r:id="rId41"/>
    <p:sldId id="325" r:id="rId42"/>
    <p:sldId id="287" r:id="rId43"/>
  </p:sldIdLst>
  <p:sldSz cx="12192000" cy="6858000"/>
  <p:notesSz cx="6889750" cy="100187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 initials="R" lastIdx="1" clrIdx="0">
    <p:extLst>
      <p:ext uri="{19B8F6BF-5375-455C-9EA6-DF929625EA0E}">
        <p15:presenceInfo xmlns:p15="http://schemas.microsoft.com/office/powerpoint/2012/main" userId="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5332" autoAdjust="0"/>
  </p:normalViewPr>
  <p:slideViewPr>
    <p:cSldViewPr snapToGrid="0" showGuides="1">
      <p:cViewPr varScale="1">
        <p:scale>
          <a:sx n="119" d="100"/>
          <a:sy n="119" d="100"/>
        </p:scale>
        <p:origin x="96" y="246"/>
      </p:cViewPr>
      <p:guideLst>
        <p:guide orient="horz" pos="2160"/>
        <p:guide pos="3840"/>
      </p:guideLst>
    </p:cSldViewPr>
  </p:slideViewPr>
  <p:outlineViewPr>
    <p:cViewPr>
      <p:scale>
        <a:sx n="33" d="100"/>
        <a:sy n="33" d="100"/>
      </p:scale>
      <p:origin x="0" y="-41189"/>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3D44F1-0FBC-48C3-854F-3002426B58E9}" type="doc">
      <dgm:prSet loTypeId="urn:microsoft.com/office/officeart/2005/8/layout/radial1" loCatId="relationship" qsTypeId="urn:microsoft.com/office/officeart/2005/8/quickstyle/simple3" qsCatId="simple" csTypeId="urn:microsoft.com/office/officeart/2005/8/colors/accent1_2" csCatId="accent1" phldr="1"/>
      <dgm:spPr/>
      <dgm:t>
        <a:bodyPr/>
        <a:lstStyle/>
        <a:p>
          <a:endParaRPr lang="de-DE"/>
        </a:p>
      </dgm:t>
    </dgm:pt>
    <dgm:pt modelId="{6C0DF711-0DA4-41BD-8EF6-A3156C8FB7B7}">
      <dgm:prSet phldrT="[Text]" custT="1"/>
      <dgm:spPr/>
      <dgm:t>
        <a:bodyPr/>
        <a:lstStyle/>
        <a:p>
          <a:r>
            <a:rPr lang="de-DE" sz="3200" dirty="0"/>
            <a:t>CSR</a:t>
          </a:r>
        </a:p>
      </dgm:t>
    </dgm:pt>
    <dgm:pt modelId="{294E2261-C60F-4D14-9F60-004BD74008C5}" type="parTrans" cxnId="{FD9B04C7-D08D-4D56-A605-61C380751596}">
      <dgm:prSet/>
      <dgm:spPr/>
      <dgm:t>
        <a:bodyPr/>
        <a:lstStyle/>
        <a:p>
          <a:endParaRPr lang="de-DE" sz="2400"/>
        </a:p>
      </dgm:t>
    </dgm:pt>
    <dgm:pt modelId="{DF4B806B-C8A5-4C80-B45D-84AD618F536D}" type="sibTrans" cxnId="{FD9B04C7-D08D-4D56-A605-61C380751596}">
      <dgm:prSet/>
      <dgm:spPr/>
      <dgm:t>
        <a:bodyPr/>
        <a:lstStyle/>
        <a:p>
          <a:endParaRPr lang="de-DE" sz="2400"/>
        </a:p>
      </dgm:t>
    </dgm:pt>
    <dgm:pt modelId="{F8335AFF-B9D6-471D-8D34-29E9EDEC181D}">
      <dgm:prSet phldrT="[Text]" custT="1"/>
      <dgm:spPr/>
      <dgm:t>
        <a:bodyPr/>
        <a:lstStyle/>
        <a:p>
          <a:r>
            <a:rPr lang="de-DE" sz="1050" dirty="0"/>
            <a:t>Business </a:t>
          </a:r>
          <a:r>
            <a:rPr lang="de-DE" sz="1050" dirty="0" err="1"/>
            <a:t>ethics</a:t>
          </a:r>
          <a:r>
            <a:rPr lang="de-DE" sz="1050" dirty="0"/>
            <a:t> </a:t>
          </a:r>
        </a:p>
      </dgm:t>
    </dgm:pt>
    <dgm:pt modelId="{28D8DA42-69E7-4CDA-9D4E-5288ADA6614A}" type="parTrans" cxnId="{8D7004A8-4E75-4955-9607-6245D7573CEE}">
      <dgm:prSet custT="1"/>
      <dgm:spPr/>
      <dgm:t>
        <a:bodyPr/>
        <a:lstStyle/>
        <a:p>
          <a:endParaRPr lang="de-DE" sz="700"/>
        </a:p>
      </dgm:t>
    </dgm:pt>
    <dgm:pt modelId="{6635B0EF-12E9-4D67-B472-85023A17CB90}" type="sibTrans" cxnId="{8D7004A8-4E75-4955-9607-6245D7573CEE}">
      <dgm:prSet/>
      <dgm:spPr/>
      <dgm:t>
        <a:bodyPr/>
        <a:lstStyle/>
        <a:p>
          <a:endParaRPr lang="de-DE" sz="2400"/>
        </a:p>
      </dgm:t>
    </dgm:pt>
    <dgm:pt modelId="{8C2B2053-7929-48C1-B11C-F9087D785E97}">
      <dgm:prSet phldrT="[Text]" custT="1"/>
      <dgm:spPr/>
      <dgm:t>
        <a:bodyPr/>
        <a:lstStyle/>
        <a:p>
          <a:r>
            <a:rPr lang="de-DE" sz="1050" dirty="0" err="1"/>
            <a:t>Ethical</a:t>
          </a:r>
          <a:r>
            <a:rPr lang="de-DE" sz="1050" dirty="0"/>
            <a:t> </a:t>
          </a:r>
          <a:r>
            <a:rPr lang="de-DE" sz="1050" dirty="0" err="1"/>
            <a:t>stakeholder</a:t>
          </a:r>
          <a:r>
            <a:rPr lang="de-DE" sz="1050" dirty="0"/>
            <a:t> </a:t>
          </a:r>
          <a:r>
            <a:rPr lang="de-DE" sz="1050" dirty="0" err="1"/>
            <a:t>behavior</a:t>
          </a:r>
          <a:endParaRPr lang="de-DE" sz="1050" dirty="0"/>
        </a:p>
      </dgm:t>
    </dgm:pt>
    <dgm:pt modelId="{C1622DAF-FEB3-459D-B1F5-1E95EF000092}" type="parTrans" cxnId="{E587A4E8-672F-457D-9C44-55558933CDF8}">
      <dgm:prSet custT="1"/>
      <dgm:spPr/>
      <dgm:t>
        <a:bodyPr/>
        <a:lstStyle/>
        <a:p>
          <a:endParaRPr lang="de-DE" sz="700"/>
        </a:p>
      </dgm:t>
    </dgm:pt>
    <dgm:pt modelId="{7DF004D6-9DE0-454D-A2E4-4F598D957FFA}" type="sibTrans" cxnId="{E587A4E8-672F-457D-9C44-55558933CDF8}">
      <dgm:prSet/>
      <dgm:spPr/>
      <dgm:t>
        <a:bodyPr/>
        <a:lstStyle/>
        <a:p>
          <a:endParaRPr lang="de-DE" sz="2400"/>
        </a:p>
      </dgm:t>
    </dgm:pt>
    <dgm:pt modelId="{359EC759-9506-4CEB-895E-44B07B2A4ED7}">
      <dgm:prSet phldrT="[Text]" custT="1"/>
      <dgm:spPr/>
      <dgm:t>
        <a:bodyPr/>
        <a:lstStyle/>
        <a:p>
          <a:r>
            <a:rPr lang="de-DE" sz="1050" dirty="0" err="1"/>
            <a:t>Good</a:t>
          </a:r>
          <a:r>
            <a:rPr lang="de-DE" sz="1050" dirty="0"/>
            <a:t> </a:t>
          </a:r>
          <a:r>
            <a:rPr lang="de-DE" sz="1050" dirty="0" err="1"/>
            <a:t>corporate</a:t>
          </a:r>
          <a:r>
            <a:rPr lang="de-DE" sz="1050" dirty="0"/>
            <a:t> </a:t>
          </a:r>
          <a:r>
            <a:rPr lang="de-DE" sz="1050" dirty="0" err="1"/>
            <a:t>governance</a:t>
          </a:r>
          <a:endParaRPr lang="de-DE" sz="1050" dirty="0"/>
        </a:p>
      </dgm:t>
    </dgm:pt>
    <dgm:pt modelId="{DE0224E5-376A-4052-B7DB-FC85C1DC4022}" type="parTrans" cxnId="{79FDA4F3-0195-4084-A3A3-0B090BD854BA}">
      <dgm:prSet custT="1"/>
      <dgm:spPr/>
      <dgm:t>
        <a:bodyPr/>
        <a:lstStyle/>
        <a:p>
          <a:endParaRPr lang="de-DE" sz="700"/>
        </a:p>
      </dgm:t>
    </dgm:pt>
    <dgm:pt modelId="{292C80B8-34AD-4C9F-9800-AE62084B6B58}" type="sibTrans" cxnId="{79FDA4F3-0195-4084-A3A3-0B090BD854BA}">
      <dgm:prSet/>
      <dgm:spPr/>
      <dgm:t>
        <a:bodyPr/>
        <a:lstStyle/>
        <a:p>
          <a:endParaRPr lang="de-DE" sz="2400"/>
        </a:p>
      </dgm:t>
    </dgm:pt>
    <dgm:pt modelId="{914CD50F-B3D3-4848-B920-27734BD8A250}">
      <dgm:prSet custT="1"/>
      <dgm:spPr/>
      <dgm:t>
        <a:bodyPr/>
        <a:lstStyle/>
        <a:p>
          <a:r>
            <a:rPr lang="de-DE" sz="1050" dirty="0"/>
            <a:t>Corporate </a:t>
          </a:r>
          <a:r>
            <a:rPr lang="de-DE" sz="1050" dirty="0" err="1"/>
            <a:t>social</a:t>
          </a:r>
          <a:r>
            <a:rPr lang="de-DE" sz="1050" dirty="0"/>
            <a:t> </a:t>
          </a:r>
          <a:r>
            <a:rPr lang="de-DE" sz="1050" dirty="0" err="1"/>
            <a:t>performance</a:t>
          </a:r>
          <a:endParaRPr lang="de-DE" sz="1050" dirty="0"/>
        </a:p>
      </dgm:t>
    </dgm:pt>
    <dgm:pt modelId="{CA771EC4-EB82-4CF8-8A1A-51C6B5866174}" type="parTrans" cxnId="{BBE6A06C-1D47-4EBE-BE55-0BF4A8242657}">
      <dgm:prSet custT="1"/>
      <dgm:spPr/>
      <dgm:t>
        <a:bodyPr/>
        <a:lstStyle/>
        <a:p>
          <a:endParaRPr lang="de-DE" sz="700"/>
        </a:p>
      </dgm:t>
    </dgm:pt>
    <dgm:pt modelId="{EEA45702-D14E-4B42-B353-94183771A222}" type="sibTrans" cxnId="{BBE6A06C-1D47-4EBE-BE55-0BF4A8242657}">
      <dgm:prSet/>
      <dgm:spPr/>
      <dgm:t>
        <a:bodyPr/>
        <a:lstStyle/>
        <a:p>
          <a:endParaRPr lang="de-DE" sz="2400"/>
        </a:p>
      </dgm:t>
    </dgm:pt>
    <dgm:pt modelId="{2C84F2F3-6802-4455-8C4A-356B12CC3F7A}">
      <dgm:prSet custT="1"/>
      <dgm:spPr/>
      <dgm:t>
        <a:bodyPr/>
        <a:lstStyle/>
        <a:p>
          <a:r>
            <a:rPr lang="de-DE" sz="1050" dirty="0"/>
            <a:t>Corporate </a:t>
          </a:r>
          <a:r>
            <a:rPr lang="de-DE" sz="1050" dirty="0" err="1"/>
            <a:t>sustainability</a:t>
          </a:r>
          <a:endParaRPr lang="de-DE" sz="1050" dirty="0"/>
        </a:p>
      </dgm:t>
    </dgm:pt>
    <dgm:pt modelId="{46717585-AEB5-4371-A4DC-70E03CECBCA4}" type="parTrans" cxnId="{A63F166D-1BE1-43AD-8899-2C1A3AFB9AAB}">
      <dgm:prSet custT="1"/>
      <dgm:spPr/>
      <dgm:t>
        <a:bodyPr/>
        <a:lstStyle/>
        <a:p>
          <a:endParaRPr lang="de-DE" sz="700"/>
        </a:p>
      </dgm:t>
    </dgm:pt>
    <dgm:pt modelId="{7884075E-B536-400F-9720-0CAB9A935A2C}" type="sibTrans" cxnId="{A63F166D-1BE1-43AD-8899-2C1A3AFB9AAB}">
      <dgm:prSet/>
      <dgm:spPr/>
      <dgm:t>
        <a:bodyPr/>
        <a:lstStyle/>
        <a:p>
          <a:endParaRPr lang="de-DE" sz="2400"/>
        </a:p>
      </dgm:t>
    </dgm:pt>
    <dgm:pt modelId="{6E757C4F-883C-4920-A98B-C252F24694D6}">
      <dgm:prSet custT="1"/>
      <dgm:spPr/>
      <dgm:t>
        <a:bodyPr/>
        <a:lstStyle/>
        <a:p>
          <a:r>
            <a:rPr lang="de-DE" sz="1050" dirty="0"/>
            <a:t>Corporate </a:t>
          </a:r>
          <a:r>
            <a:rPr lang="de-DE" sz="1050" dirty="0" err="1"/>
            <a:t>citizenship</a:t>
          </a:r>
          <a:endParaRPr lang="de-DE" sz="1050" dirty="0"/>
        </a:p>
      </dgm:t>
    </dgm:pt>
    <dgm:pt modelId="{D5675142-7F70-4AAC-B549-BE0CB3FC3371}" type="parTrans" cxnId="{C13C2B22-0D21-4572-9AAE-7DA3A8044004}">
      <dgm:prSet custT="1"/>
      <dgm:spPr/>
      <dgm:t>
        <a:bodyPr/>
        <a:lstStyle/>
        <a:p>
          <a:endParaRPr lang="de-DE" sz="700"/>
        </a:p>
      </dgm:t>
    </dgm:pt>
    <dgm:pt modelId="{44145199-A5B3-4725-BC39-85938B3FC929}" type="sibTrans" cxnId="{C13C2B22-0D21-4572-9AAE-7DA3A8044004}">
      <dgm:prSet/>
      <dgm:spPr/>
      <dgm:t>
        <a:bodyPr/>
        <a:lstStyle/>
        <a:p>
          <a:endParaRPr lang="de-DE" sz="2400"/>
        </a:p>
      </dgm:t>
    </dgm:pt>
    <dgm:pt modelId="{B464B3B7-FE5F-4777-88C6-ED3AE35B9719}">
      <dgm:prSet custT="1"/>
      <dgm:spPr/>
      <dgm:t>
        <a:bodyPr/>
        <a:lstStyle/>
        <a:p>
          <a:r>
            <a:rPr lang="de-DE" sz="1050" dirty="0"/>
            <a:t>Stakeholder </a:t>
          </a:r>
          <a:r>
            <a:rPr lang="de-DE" sz="1050" dirty="0" err="1"/>
            <a:t>approach</a:t>
          </a:r>
          <a:endParaRPr lang="de-DE" sz="1050" dirty="0"/>
        </a:p>
      </dgm:t>
    </dgm:pt>
    <dgm:pt modelId="{4225C604-B964-4E8C-9A31-DA0AF0AB57E3}" type="parTrans" cxnId="{3990857E-F763-47AC-AB3E-0FCD1C996311}">
      <dgm:prSet custT="1"/>
      <dgm:spPr/>
      <dgm:t>
        <a:bodyPr/>
        <a:lstStyle/>
        <a:p>
          <a:endParaRPr lang="de-DE" sz="700"/>
        </a:p>
      </dgm:t>
    </dgm:pt>
    <dgm:pt modelId="{A790058F-C38C-46AF-8EFE-B0BE86C10A76}" type="sibTrans" cxnId="{3990857E-F763-47AC-AB3E-0FCD1C996311}">
      <dgm:prSet/>
      <dgm:spPr/>
      <dgm:t>
        <a:bodyPr/>
        <a:lstStyle/>
        <a:p>
          <a:endParaRPr lang="de-DE" sz="2400"/>
        </a:p>
      </dgm:t>
    </dgm:pt>
    <dgm:pt modelId="{ABF2595A-D2EE-4A04-B7A9-F227D1ABB80A}">
      <dgm:prSet custT="1"/>
      <dgm:spPr/>
      <dgm:t>
        <a:bodyPr/>
        <a:lstStyle/>
        <a:p>
          <a:r>
            <a:rPr lang="de-DE" sz="1050" dirty="0"/>
            <a:t>Corporate </a:t>
          </a:r>
          <a:r>
            <a:rPr lang="de-DE" sz="1050" dirty="0" err="1"/>
            <a:t>accountability</a:t>
          </a:r>
          <a:endParaRPr lang="de-DE" sz="1050" dirty="0"/>
        </a:p>
      </dgm:t>
    </dgm:pt>
    <dgm:pt modelId="{583B30CB-E42C-4EE0-A38C-E48093B93F4B}" type="parTrans" cxnId="{5B70EA4B-C6C5-442E-B8E3-70039127A54E}">
      <dgm:prSet custT="1"/>
      <dgm:spPr/>
      <dgm:t>
        <a:bodyPr/>
        <a:lstStyle/>
        <a:p>
          <a:endParaRPr lang="de-DE" sz="700"/>
        </a:p>
      </dgm:t>
    </dgm:pt>
    <dgm:pt modelId="{58093251-96AA-4D7B-9918-78E6E641DC36}" type="sibTrans" cxnId="{5B70EA4B-C6C5-442E-B8E3-70039127A54E}">
      <dgm:prSet/>
      <dgm:spPr/>
      <dgm:t>
        <a:bodyPr/>
        <a:lstStyle/>
        <a:p>
          <a:endParaRPr lang="de-DE" sz="2400"/>
        </a:p>
      </dgm:t>
    </dgm:pt>
    <dgm:pt modelId="{3A8AC281-FDC8-481A-B55C-FBDFC022EBD3}" type="pres">
      <dgm:prSet presAssocID="{EA3D44F1-0FBC-48C3-854F-3002426B58E9}" presName="cycle" presStyleCnt="0">
        <dgm:presLayoutVars>
          <dgm:chMax val="1"/>
          <dgm:dir/>
          <dgm:animLvl val="ctr"/>
          <dgm:resizeHandles val="exact"/>
        </dgm:presLayoutVars>
      </dgm:prSet>
      <dgm:spPr/>
      <dgm:t>
        <a:bodyPr/>
        <a:lstStyle/>
        <a:p>
          <a:endParaRPr lang="en-US"/>
        </a:p>
      </dgm:t>
    </dgm:pt>
    <dgm:pt modelId="{15DF80A1-B941-45EA-B134-1C0D8C83985E}" type="pres">
      <dgm:prSet presAssocID="{6C0DF711-0DA4-41BD-8EF6-A3156C8FB7B7}" presName="centerShape" presStyleLbl="node0" presStyleIdx="0" presStyleCnt="1"/>
      <dgm:spPr/>
      <dgm:t>
        <a:bodyPr/>
        <a:lstStyle/>
        <a:p>
          <a:endParaRPr lang="en-US"/>
        </a:p>
      </dgm:t>
    </dgm:pt>
    <dgm:pt modelId="{6382D651-5FB5-4E73-9065-3423A54D84BC}" type="pres">
      <dgm:prSet presAssocID="{28D8DA42-69E7-4CDA-9D4E-5288ADA6614A}" presName="Name9" presStyleLbl="parChTrans1D2" presStyleIdx="0" presStyleCnt="8"/>
      <dgm:spPr/>
      <dgm:t>
        <a:bodyPr/>
        <a:lstStyle/>
        <a:p>
          <a:endParaRPr lang="en-US"/>
        </a:p>
      </dgm:t>
    </dgm:pt>
    <dgm:pt modelId="{2CC08489-C8B4-4DC3-BA93-D68CD247DE8E}" type="pres">
      <dgm:prSet presAssocID="{28D8DA42-69E7-4CDA-9D4E-5288ADA6614A}" presName="connTx" presStyleLbl="parChTrans1D2" presStyleIdx="0" presStyleCnt="8"/>
      <dgm:spPr/>
      <dgm:t>
        <a:bodyPr/>
        <a:lstStyle/>
        <a:p>
          <a:endParaRPr lang="en-US"/>
        </a:p>
      </dgm:t>
    </dgm:pt>
    <dgm:pt modelId="{8F53E9D3-E250-449C-8E11-D3F2C80B4B69}" type="pres">
      <dgm:prSet presAssocID="{F8335AFF-B9D6-471D-8D34-29E9EDEC181D}" presName="node" presStyleLbl="node1" presStyleIdx="0" presStyleCnt="8">
        <dgm:presLayoutVars>
          <dgm:bulletEnabled val="1"/>
        </dgm:presLayoutVars>
      </dgm:prSet>
      <dgm:spPr/>
      <dgm:t>
        <a:bodyPr/>
        <a:lstStyle/>
        <a:p>
          <a:endParaRPr lang="en-US"/>
        </a:p>
      </dgm:t>
    </dgm:pt>
    <dgm:pt modelId="{D303A32F-A71E-4AEB-950F-DF365E5055E6}" type="pres">
      <dgm:prSet presAssocID="{46717585-AEB5-4371-A4DC-70E03CECBCA4}" presName="Name9" presStyleLbl="parChTrans1D2" presStyleIdx="1" presStyleCnt="8"/>
      <dgm:spPr/>
      <dgm:t>
        <a:bodyPr/>
        <a:lstStyle/>
        <a:p>
          <a:endParaRPr lang="en-US"/>
        </a:p>
      </dgm:t>
    </dgm:pt>
    <dgm:pt modelId="{4F4B1C4E-4135-4C12-AE85-3084D7523CC0}" type="pres">
      <dgm:prSet presAssocID="{46717585-AEB5-4371-A4DC-70E03CECBCA4}" presName="connTx" presStyleLbl="parChTrans1D2" presStyleIdx="1" presStyleCnt="8"/>
      <dgm:spPr/>
      <dgm:t>
        <a:bodyPr/>
        <a:lstStyle/>
        <a:p>
          <a:endParaRPr lang="en-US"/>
        </a:p>
      </dgm:t>
    </dgm:pt>
    <dgm:pt modelId="{F74E9161-A489-46AA-B41D-94489506FE02}" type="pres">
      <dgm:prSet presAssocID="{2C84F2F3-6802-4455-8C4A-356B12CC3F7A}" presName="node" presStyleLbl="node1" presStyleIdx="1" presStyleCnt="8">
        <dgm:presLayoutVars>
          <dgm:bulletEnabled val="1"/>
        </dgm:presLayoutVars>
      </dgm:prSet>
      <dgm:spPr/>
      <dgm:t>
        <a:bodyPr/>
        <a:lstStyle/>
        <a:p>
          <a:endParaRPr lang="en-US"/>
        </a:p>
      </dgm:t>
    </dgm:pt>
    <dgm:pt modelId="{4B7C7665-775D-47B0-9781-6A151F5121F0}" type="pres">
      <dgm:prSet presAssocID="{4225C604-B964-4E8C-9A31-DA0AF0AB57E3}" presName="Name9" presStyleLbl="parChTrans1D2" presStyleIdx="2" presStyleCnt="8"/>
      <dgm:spPr/>
      <dgm:t>
        <a:bodyPr/>
        <a:lstStyle/>
        <a:p>
          <a:endParaRPr lang="en-US"/>
        </a:p>
      </dgm:t>
    </dgm:pt>
    <dgm:pt modelId="{4A60C8ED-852E-4665-A174-BA53D8C96AEF}" type="pres">
      <dgm:prSet presAssocID="{4225C604-B964-4E8C-9A31-DA0AF0AB57E3}" presName="connTx" presStyleLbl="parChTrans1D2" presStyleIdx="2" presStyleCnt="8"/>
      <dgm:spPr/>
      <dgm:t>
        <a:bodyPr/>
        <a:lstStyle/>
        <a:p>
          <a:endParaRPr lang="en-US"/>
        </a:p>
      </dgm:t>
    </dgm:pt>
    <dgm:pt modelId="{CFE7EF34-2E96-45FF-84DA-356D0704E6D7}" type="pres">
      <dgm:prSet presAssocID="{B464B3B7-FE5F-4777-88C6-ED3AE35B9719}" presName="node" presStyleLbl="node1" presStyleIdx="2" presStyleCnt="8">
        <dgm:presLayoutVars>
          <dgm:bulletEnabled val="1"/>
        </dgm:presLayoutVars>
      </dgm:prSet>
      <dgm:spPr/>
      <dgm:t>
        <a:bodyPr/>
        <a:lstStyle/>
        <a:p>
          <a:endParaRPr lang="en-US"/>
        </a:p>
      </dgm:t>
    </dgm:pt>
    <dgm:pt modelId="{9822D03D-A71F-4DCB-98B6-0DD75F166658}" type="pres">
      <dgm:prSet presAssocID="{583B30CB-E42C-4EE0-A38C-E48093B93F4B}" presName="Name9" presStyleLbl="parChTrans1D2" presStyleIdx="3" presStyleCnt="8"/>
      <dgm:spPr/>
      <dgm:t>
        <a:bodyPr/>
        <a:lstStyle/>
        <a:p>
          <a:endParaRPr lang="en-US"/>
        </a:p>
      </dgm:t>
    </dgm:pt>
    <dgm:pt modelId="{34F138D9-41B8-4A34-9697-96F5273076A7}" type="pres">
      <dgm:prSet presAssocID="{583B30CB-E42C-4EE0-A38C-E48093B93F4B}" presName="connTx" presStyleLbl="parChTrans1D2" presStyleIdx="3" presStyleCnt="8"/>
      <dgm:spPr/>
      <dgm:t>
        <a:bodyPr/>
        <a:lstStyle/>
        <a:p>
          <a:endParaRPr lang="en-US"/>
        </a:p>
      </dgm:t>
    </dgm:pt>
    <dgm:pt modelId="{9170CE2C-E99D-4440-97AA-B12CEC8E9233}" type="pres">
      <dgm:prSet presAssocID="{ABF2595A-D2EE-4A04-B7A9-F227D1ABB80A}" presName="node" presStyleLbl="node1" presStyleIdx="3" presStyleCnt="8">
        <dgm:presLayoutVars>
          <dgm:bulletEnabled val="1"/>
        </dgm:presLayoutVars>
      </dgm:prSet>
      <dgm:spPr/>
      <dgm:t>
        <a:bodyPr/>
        <a:lstStyle/>
        <a:p>
          <a:endParaRPr lang="en-US"/>
        </a:p>
      </dgm:t>
    </dgm:pt>
    <dgm:pt modelId="{72A05B62-40C5-42D6-B495-0CF2FA025E2C}" type="pres">
      <dgm:prSet presAssocID="{D5675142-7F70-4AAC-B549-BE0CB3FC3371}" presName="Name9" presStyleLbl="parChTrans1D2" presStyleIdx="4" presStyleCnt="8"/>
      <dgm:spPr/>
      <dgm:t>
        <a:bodyPr/>
        <a:lstStyle/>
        <a:p>
          <a:endParaRPr lang="en-US"/>
        </a:p>
      </dgm:t>
    </dgm:pt>
    <dgm:pt modelId="{59E74FAC-29EA-49D4-A766-7D3D50CF7A3E}" type="pres">
      <dgm:prSet presAssocID="{D5675142-7F70-4AAC-B549-BE0CB3FC3371}" presName="connTx" presStyleLbl="parChTrans1D2" presStyleIdx="4" presStyleCnt="8"/>
      <dgm:spPr/>
      <dgm:t>
        <a:bodyPr/>
        <a:lstStyle/>
        <a:p>
          <a:endParaRPr lang="en-US"/>
        </a:p>
      </dgm:t>
    </dgm:pt>
    <dgm:pt modelId="{F01F6CB3-4B53-4608-9EB4-BDD40F996C3D}" type="pres">
      <dgm:prSet presAssocID="{6E757C4F-883C-4920-A98B-C252F24694D6}" presName="node" presStyleLbl="node1" presStyleIdx="4" presStyleCnt="8">
        <dgm:presLayoutVars>
          <dgm:bulletEnabled val="1"/>
        </dgm:presLayoutVars>
      </dgm:prSet>
      <dgm:spPr/>
      <dgm:t>
        <a:bodyPr/>
        <a:lstStyle/>
        <a:p>
          <a:endParaRPr lang="en-US"/>
        </a:p>
      </dgm:t>
    </dgm:pt>
    <dgm:pt modelId="{4CED7CE2-0850-4296-B5CD-F15903C86CE6}" type="pres">
      <dgm:prSet presAssocID="{CA771EC4-EB82-4CF8-8A1A-51C6B5866174}" presName="Name9" presStyleLbl="parChTrans1D2" presStyleIdx="5" presStyleCnt="8"/>
      <dgm:spPr/>
      <dgm:t>
        <a:bodyPr/>
        <a:lstStyle/>
        <a:p>
          <a:endParaRPr lang="en-US"/>
        </a:p>
      </dgm:t>
    </dgm:pt>
    <dgm:pt modelId="{B9240B4A-D799-44A0-A2F4-0FFA521627C9}" type="pres">
      <dgm:prSet presAssocID="{CA771EC4-EB82-4CF8-8A1A-51C6B5866174}" presName="connTx" presStyleLbl="parChTrans1D2" presStyleIdx="5" presStyleCnt="8"/>
      <dgm:spPr/>
      <dgm:t>
        <a:bodyPr/>
        <a:lstStyle/>
        <a:p>
          <a:endParaRPr lang="en-US"/>
        </a:p>
      </dgm:t>
    </dgm:pt>
    <dgm:pt modelId="{EE532547-2CFC-42BC-B622-E8B5545F91B9}" type="pres">
      <dgm:prSet presAssocID="{914CD50F-B3D3-4848-B920-27734BD8A250}" presName="node" presStyleLbl="node1" presStyleIdx="5" presStyleCnt="8">
        <dgm:presLayoutVars>
          <dgm:bulletEnabled val="1"/>
        </dgm:presLayoutVars>
      </dgm:prSet>
      <dgm:spPr/>
      <dgm:t>
        <a:bodyPr/>
        <a:lstStyle/>
        <a:p>
          <a:endParaRPr lang="en-US"/>
        </a:p>
      </dgm:t>
    </dgm:pt>
    <dgm:pt modelId="{8F0E7D9D-411D-4BEB-B88B-FCA5437F2D29}" type="pres">
      <dgm:prSet presAssocID="{C1622DAF-FEB3-459D-B1F5-1E95EF000092}" presName="Name9" presStyleLbl="parChTrans1D2" presStyleIdx="6" presStyleCnt="8"/>
      <dgm:spPr/>
      <dgm:t>
        <a:bodyPr/>
        <a:lstStyle/>
        <a:p>
          <a:endParaRPr lang="en-US"/>
        </a:p>
      </dgm:t>
    </dgm:pt>
    <dgm:pt modelId="{03E8A6A1-116C-4728-9C3A-EA135E9CC427}" type="pres">
      <dgm:prSet presAssocID="{C1622DAF-FEB3-459D-B1F5-1E95EF000092}" presName="connTx" presStyleLbl="parChTrans1D2" presStyleIdx="6" presStyleCnt="8"/>
      <dgm:spPr/>
      <dgm:t>
        <a:bodyPr/>
        <a:lstStyle/>
        <a:p>
          <a:endParaRPr lang="en-US"/>
        </a:p>
      </dgm:t>
    </dgm:pt>
    <dgm:pt modelId="{60E4CF1F-A3D1-472D-85E7-495C1581D099}" type="pres">
      <dgm:prSet presAssocID="{8C2B2053-7929-48C1-B11C-F9087D785E97}" presName="node" presStyleLbl="node1" presStyleIdx="6" presStyleCnt="8">
        <dgm:presLayoutVars>
          <dgm:bulletEnabled val="1"/>
        </dgm:presLayoutVars>
      </dgm:prSet>
      <dgm:spPr/>
      <dgm:t>
        <a:bodyPr/>
        <a:lstStyle/>
        <a:p>
          <a:endParaRPr lang="en-US"/>
        </a:p>
      </dgm:t>
    </dgm:pt>
    <dgm:pt modelId="{7E237291-D756-4779-8D3D-637BEB801962}" type="pres">
      <dgm:prSet presAssocID="{DE0224E5-376A-4052-B7DB-FC85C1DC4022}" presName="Name9" presStyleLbl="parChTrans1D2" presStyleIdx="7" presStyleCnt="8"/>
      <dgm:spPr/>
      <dgm:t>
        <a:bodyPr/>
        <a:lstStyle/>
        <a:p>
          <a:endParaRPr lang="en-US"/>
        </a:p>
      </dgm:t>
    </dgm:pt>
    <dgm:pt modelId="{F1DBA148-93EE-48FE-B983-B4F5B31AA9C2}" type="pres">
      <dgm:prSet presAssocID="{DE0224E5-376A-4052-B7DB-FC85C1DC4022}" presName="connTx" presStyleLbl="parChTrans1D2" presStyleIdx="7" presStyleCnt="8"/>
      <dgm:spPr/>
      <dgm:t>
        <a:bodyPr/>
        <a:lstStyle/>
        <a:p>
          <a:endParaRPr lang="en-US"/>
        </a:p>
      </dgm:t>
    </dgm:pt>
    <dgm:pt modelId="{17B4FD15-4D20-4466-B34A-57BBC9286188}" type="pres">
      <dgm:prSet presAssocID="{359EC759-9506-4CEB-895E-44B07B2A4ED7}" presName="node" presStyleLbl="node1" presStyleIdx="7" presStyleCnt="8">
        <dgm:presLayoutVars>
          <dgm:bulletEnabled val="1"/>
        </dgm:presLayoutVars>
      </dgm:prSet>
      <dgm:spPr/>
      <dgm:t>
        <a:bodyPr/>
        <a:lstStyle/>
        <a:p>
          <a:endParaRPr lang="en-US"/>
        </a:p>
      </dgm:t>
    </dgm:pt>
  </dgm:ptLst>
  <dgm:cxnLst>
    <dgm:cxn modelId="{340073CB-610F-4118-9445-894849283A52}" type="presOf" srcId="{28D8DA42-69E7-4CDA-9D4E-5288ADA6614A}" destId="{6382D651-5FB5-4E73-9065-3423A54D84BC}" srcOrd="0" destOrd="0" presId="urn:microsoft.com/office/officeart/2005/8/layout/radial1"/>
    <dgm:cxn modelId="{8B564C20-EC22-4797-B2D9-EFA4DC1FFF18}" type="presOf" srcId="{C1622DAF-FEB3-459D-B1F5-1E95EF000092}" destId="{03E8A6A1-116C-4728-9C3A-EA135E9CC427}" srcOrd="1" destOrd="0" presId="urn:microsoft.com/office/officeart/2005/8/layout/radial1"/>
    <dgm:cxn modelId="{23C56C5B-D216-4BE1-9DCF-915808157ADA}" type="presOf" srcId="{CA771EC4-EB82-4CF8-8A1A-51C6B5866174}" destId="{4CED7CE2-0850-4296-B5CD-F15903C86CE6}" srcOrd="0" destOrd="0" presId="urn:microsoft.com/office/officeart/2005/8/layout/radial1"/>
    <dgm:cxn modelId="{A63F166D-1BE1-43AD-8899-2C1A3AFB9AAB}" srcId="{6C0DF711-0DA4-41BD-8EF6-A3156C8FB7B7}" destId="{2C84F2F3-6802-4455-8C4A-356B12CC3F7A}" srcOrd="1" destOrd="0" parTransId="{46717585-AEB5-4371-A4DC-70E03CECBCA4}" sibTransId="{7884075E-B536-400F-9720-0CAB9A935A2C}"/>
    <dgm:cxn modelId="{83EAE904-2B56-46F0-AD38-E0FAAAC285E8}" type="presOf" srcId="{ABF2595A-D2EE-4A04-B7A9-F227D1ABB80A}" destId="{9170CE2C-E99D-4440-97AA-B12CEC8E9233}" srcOrd="0" destOrd="0" presId="urn:microsoft.com/office/officeart/2005/8/layout/radial1"/>
    <dgm:cxn modelId="{79FDA4F3-0195-4084-A3A3-0B090BD854BA}" srcId="{6C0DF711-0DA4-41BD-8EF6-A3156C8FB7B7}" destId="{359EC759-9506-4CEB-895E-44B07B2A4ED7}" srcOrd="7" destOrd="0" parTransId="{DE0224E5-376A-4052-B7DB-FC85C1DC4022}" sibTransId="{292C80B8-34AD-4C9F-9800-AE62084B6B58}"/>
    <dgm:cxn modelId="{4E4ABAFA-C7AD-468F-896E-662CC7A1ECE4}" type="presOf" srcId="{4225C604-B964-4E8C-9A31-DA0AF0AB57E3}" destId="{4B7C7665-775D-47B0-9781-6A151F5121F0}" srcOrd="0" destOrd="0" presId="urn:microsoft.com/office/officeart/2005/8/layout/radial1"/>
    <dgm:cxn modelId="{F674406C-3F74-4169-94C0-07D9EA260B9C}" type="presOf" srcId="{46717585-AEB5-4371-A4DC-70E03CECBCA4}" destId="{4F4B1C4E-4135-4C12-AE85-3084D7523CC0}" srcOrd="1" destOrd="0" presId="urn:microsoft.com/office/officeart/2005/8/layout/radial1"/>
    <dgm:cxn modelId="{7BB996CF-3D2A-4D69-B2D1-4B2C1E6364DE}" type="presOf" srcId="{D5675142-7F70-4AAC-B549-BE0CB3FC3371}" destId="{59E74FAC-29EA-49D4-A766-7D3D50CF7A3E}" srcOrd="1" destOrd="0" presId="urn:microsoft.com/office/officeart/2005/8/layout/radial1"/>
    <dgm:cxn modelId="{08BD0D4A-B4AB-4F4A-A6F0-45FEE4549CA2}" type="presOf" srcId="{6E757C4F-883C-4920-A98B-C252F24694D6}" destId="{F01F6CB3-4B53-4608-9EB4-BDD40F996C3D}" srcOrd="0" destOrd="0" presId="urn:microsoft.com/office/officeart/2005/8/layout/radial1"/>
    <dgm:cxn modelId="{527FEF9F-E5D7-4D67-97E6-DE693F86EA62}" type="presOf" srcId="{8C2B2053-7929-48C1-B11C-F9087D785E97}" destId="{60E4CF1F-A3D1-472D-85E7-495C1581D099}" srcOrd="0" destOrd="0" presId="urn:microsoft.com/office/officeart/2005/8/layout/radial1"/>
    <dgm:cxn modelId="{7F07D268-4EBA-40C0-8CCD-C8F27E4CCBE7}" type="presOf" srcId="{914CD50F-B3D3-4848-B920-27734BD8A250}" destId="{EE532547-2CFC-42BC-B622-E8B5545F91B9}" srcOrd="0" destOrd="0" presId="urn:microsoft.com/office/officeart/2005/8/layout/radial1"/>
    <dgm:cxn modelId="{3990857E-F763-47AC-AB3E-0FCD1C996311}" srcId="{6C0DF711-0DA4-41BD-8EF6-A3156C8FB7B7}" destId="{B464B3B7-FE5F-4777-88C6-ED3AE35B9719}" srcOrd="2" destOrd="0" parTransId="{4225C604-B964-4E8C-9A31-DA0AF0AB57E3}" sibTransId="{A790058F-C38C-46AF-8EFE-B0BE86C10A76}"/>
    <dgm:cxn modelId="{278B98DB-92B6-4B27-B5CC-E4DF9691A48E}" type="presOf" srcId="{46717585-AEB5-4371-A4DC-70E03CECBCA4}" destId="{D303A32F-A71E-4AEB-950F-DF365E5055E6}" srcOrd="0" destOrd="0" presId="urn:microsoft.com/office/officeart/2005/8/layout/radial1"/>
    <dgm:cxn modelId="{C2249985-FCB9-43C8-B63D-0DB6FA566310}" type="presOf" srcId="{D5675142-7F70-4AAC-B549-BE0CB3FC3371}" destId="{72A05B62-40C5-42D6-B495-0CF2FA025E2C}" srcOrd="0" destOrd="0" presId="urn:microsoft.com/office/officeart/2005/8/layout/radial1"/>
    <dgm:cxn modelId="{A1818F64-E8CE-4A20-9A67-6D106FE6281B}" type="presOf" srcId="{F8335AFF-B9D6-471D-8D34-29E9EDEC181D}" destId="{8F53E9D3-E250-449C-8E11-D3F2C80B4B69}" srcOrd="0" destOrd="0" presId="urn:microsoft.com/office/officeart/2005/8/layout/radial1"/>
    <dgm:cxn modelId="{4C23CBB8-E4EE-4F22-8B55-479386A9ADC2}" type="presOf" srcId="{28D8DA42-69E7-4CDA-9D4E-5288ADA6614A}" destId="{2CC08489-C8B4-4DC3-BA93-D68CD247DE8E}" srcOrd="1" destOrd="0" presId="urn:microsoft.com/office/officeart/2005/8/layout/radial1"/>
    <dgm:cxn modelId="{E40466B1-C195-4EFE-AD6E-07858F0F096A}" type="presOf" srcId="{CA771EC4-EB82-4CF8-8A1A-51C6B5866174}" destId="{B9240B4A-D799-44A0-A2F4-0FFA521627C9}" srcOrd="1" destOrd="0" presId="urn:microsoft.com/office/officeart/2005/8/layout/radial1"/>
    <dgm:cxn modelId="{B2667E8D-189E-42BB-B18F-82062F7C636F}" type="presOf" srcId="{4225C604-B964-4E8C-9A31-DA0AF0AB57E3}" destId="{4A60C8ED-852E-4665-A174-BA53D8C96AEF}" srcOrd="1" destOrd="0" presId="urn:microsoft.com/office/officeart/2005/8/layout/radial1"/>
    <dgm:cxn modelId="{5CA2A0FD-663C-43F1-AE4F-F79FCE836177}" type="presOf" srcId="{DE0224E5-376A-4052-B7DB-FC85C1DC4022}" destId="{7E237291-D756-4779-8D3D-637BEB801962}" srcOrd="0" destOrd="0" presId="urn:microsoft.com/office/officeart/2005/8/layout/radial1"/>
    <dgm:cxn modelId="{DA9FDE6A-4615-4C71-A591-1A24113DA28A}" type="presOf" srcId="{359EC759-9506-4CEB-895E-44B07B2A4ED7}" destId="{17B4FD15-4D20-4466-B34A-57BBC9286188}" srcOrd="0" destOrd="0" presId="urn:microsoft.com/office/officeart/2005/8/layout/radial1"/>
    <dgm:cxn modelId="{E587A4E8-672F-457D-9C44-55558933CDF8}" srcId="{6C0DF711-0DA4-41BD-8EF6-A3156C8FB7B7}" destId="{8C2B2053-7929-48C1-B11C-F9087D785E97}" srcOrd="6" destOrd="0" parTransId="{C1622DAF-FEB3-459D-B1F5-1E95EF000092}" sibTransId="{7DF004D6-9DE0-454D-A2E4-4F598D957FFA}"/>
    <dgm:cxn modelId="{BBE6A06C-1D47-4EBE-BE55-0BF4A8242657}" srcId="{6C0DF711-0DA4-41BD-8EF6-A3156C8FB7B7}" destId="{914CD50F-B3D3-4848-B920-27734BD8A250}" srcOrd="5" destOrd="0" parTransId="{CA771EC4-EB82-4CF8-8A1A-51C6B5866174}" sibTransId="{EEA45702-D14E-4B42-B353-94183771A222}"/>
    <dgm:cxn modelId="{12624D2F-8F49-4F01-AF5D-114149E1AEBF}" type="presOf" srcId="{583B30CB-E42C-4EE0-A38C-E48093B93F4B}" destId="{34F138D9-41B8-4A34-9697-96F5273076A7}" srcOrd="1" destOrd="0" presId="urn:microsoft.com/office/officeart/2005/8/layout/radial1"/>
    <dgm:cxn modelId="{0BBE06EF-1D48-4CD7-B08A-B91DD8BDEA5F}" type="presOf" srcId="{6C0DF711-0DA4-41BD-8EF6-A3156C8FB7B7}" destId="{15DF80A1-B941-45EA-B134-1C0D8C83985E}" srcOrd="0" destOrd="0" presId="urn:microsoft.com/office/officeart/2005/8/layout/radial1"/>
    <dgm:cxn modelId="{C13C2B22-0D21-4572-9AAE-7DA3A8044004}" srcId="{6C0DF711-0DA4-41BD-8EF6-A3156C8FB7B7}" destId="{6E757C4F-883C-4920-A98B-C252F24694D6}" srcOrd="4" destOrd="0" parTransId="{D5675142-7F70-4AAC-B549-BE0CB3FC3371}" sibTransId="{44145199-A5B3-4725-BC39-85938B3FC929}"/>
    <dgm:cxn modelId="{1C5ED1E5-E1B1-4F4F-BE87-51A2C65FF8BD}" type="presOf" srcId="{2C84F2F3-6802-4455-8C4A-356B12CC3F7A}" destId="{F74E9161-A489-46AA-B41D-94489506FE02}" srcOrd="0" destOrd="0" presId="urn:microsoft.com/office/officeart/2005/8/layout/radial1"/>
    <dgm:cxn modelId="{A5354EF3-1285-40C8-A115-FA098FDA94E3}" type="presOf" srcId="{DE0224E5-376A-4052-B7DB-FC85C1DC4022}" destId="{F1DBA148-93EE-48FE-B983-B4F5B31AA9C2}" srcOrd="1" destOrd="0" presId="urn:microsoft.com/office/officeart/2005/8/layout/radial1"/>
    <dgm:cxn modelId="{31405EC0-92BB-4CDA-814A-B1008152C484}" type="presOf" srcId="{C1622DAF-FEB3-459D-B1F5-1E95EF000092}" destId="{8F0E7D9D-411D-4BEB-B88B-FCA5437F2D29}" srcOrd="0" destOrd="0" presId="urn:microsoft.com/office/officeart/2005/8/layout/radial1"/>
    <dgm:cxn modelId="{5B70EA4B-C6C5-442E-B8E3-70039127A54E}" srcId="{6C0DF711-0DA4-41BD-8EF6-A3156C8FB7B7}" destId="{ABF2595A-D2EE-4A04-B7A9-F227D1ABB80A}" srcOrd="3" destOrd="0" parTransId="{583B30CB-E42C-4EE0-A38C-E48093B93F4B}" sibTransId="{58093251-96AA-4D7B-9918-78E6E641DC36}"/>
    <dgm:cxn modelId="{8D7004A8-4E75-4955-9607-6245D7573CEE}" srcId="{6C0DF711-0DA4-41BD-8EF6-A3156C8FB7B7}" destId="{F8335AFF-B9D6-471D-8D34-29E9EDEC181D}" srcOrd="0" destOrd="0" parTransId="{28D8DA42-69E7-4CDA-9D4E-5288ADA6614A}" sibTransId="{6635B0EF-12E9-4D67-B472-85023A17CB90}"/>
    <dgm:cxn modelId="{2574453F-3D99-40E1-AFF7-B22A4853DD00}" type="presOf" srcId="{B464B3B7-FE5F-4777-88C6-ED3AE35B9719}" destId="{CFE7EF34-2E96-45FF-84DA-356D0704E6D7}" srcOrd="0" destOrd="0" presId="urn:microsoft.com/office/officeart/2005/8/layout/radial1"/>
    <dgm:cxn modelId="{FD9B04C7-D08D-4D56-A605-61C380751596}" srcId="{EA3D44F1-0FBC-48C3-854F-3002426B58E9}" destId="{6C0DF711-0DA4-41BD-8EF6-A3156C8FB7B7}" srcOrd="0" destOrd="0" parTransId="{294E2261-C60F-4D14-9F60-004BD74008C5}" sibTransId="{DF4B806B-C8A5-4C80-B45D-84AD618F536D}"/>
    <dgm:cxn modelId="{2550263E-0394-4EA4-A7B3-D6C9FF3EFC65}" type="presOf" srcId="{EA3D44F1-0FBC-48C3-854F-3002426B58E9}" destId="{3A8AC281-FDC8-481A-B55C-FBDFC022EBD3}" srcOrd="0" destOrd="0" presId="urn:microsoft.com/office/officeart/2005/8/layout/radial1"/>
    <dgm:cxn modelId="{9705CBF0-CD6F-444F-BA53-38FFE4879A5D}" type="presOf" srcId="{583B30CB-E42C-4EE0-A38C-E48093B93F4B}" destId="{9822D03D-A71F-4DCB-98B6-0DD75F166658}" srcOrd="0" destOrd="0" presId="urn:microsoft.com/office/officeart/2005/8/layout/radial1"/>
    <dgm:cxn modelId="{7A4E9781-55CD-468D-B9B4-B2B4BBCB4EE6}" type="presParOf" srcId="{3A8AC281-FDC8-481A-B55C-FBDFC022EBD3}" destId="{15DF80A1-B941-45EA-B134-1C0D8C83985E}" srcOrd="0" destOrd="0" presId="urn:microsoft.com/office/officeart/2005/8/layout/radial1"/>
    <dgm:cxn modelId="{D1102FB9-F89A-4A18-9F75-0415637C3C58}" type="presParOf" srcId="{3A8AC281-FDC8-481A-B55C-FBDFC022EBD3}" destId="{6382D651-5FB5-4E73-9065-3423A54D84BC}" srcOrd="1" destOrd="0" presId="urn:microsoft.com/office/officeart/2005/8/layout/radial1"/>
    <dgm:cxn modelId="{893B77E3-1185-487E-9C44-B9F54A43B7A2}" type="presParOf" srcId="{6382D651-5FB5-4E73-9065-3423A54D84BC}" destId="{2CC08489-C8B4-4DC3-BA93-D68CD247DE8E}" srcOrd="0" destOrd="0" presId="urn:microsoft.com/office/officeart/2005/8/layout/radial1"/>
    <dgm:cxn modelId="{9B081834-CD53-44D9-AD16-0293B15069F1}" type="presParOf" srcId="{3A8AC281-FDC8-481A-B55C-FBDFC022EBD3}" destId="{8F53E9D3-E250-449C-8E11-D3F2C80B4B69}" srcOrd="2" destOrd="0" presId="urn:microsoft.com/office/officeart/2005/8/layout/radial1"/>
    <dgm:cxn modelId="{FBB367C6-D4E1-490A-9148-DCA083FF3169}" type="presParOf" srcId="{3A8AC281-FDC8-481A-B55C-FBDFC022EBD3}" destId="{D303A32F-A71E-4AEB-950F-DF365E5055E6}" srcOrd="3" destOrd="0" presId="urn:microsoft.com/office/officeart/2005/8/layout/radial1"/>
    <dgm:cxn modelId="{0D5BAB9E-1170-4D60-8AFA-C7D8AD5339ED}" type="presParOf" srcId="{D303A32F-A71E-4AEB-950F-DF365E5055E6}" destId="{4F4B1C4E-4135-4C12-AE85-3084D7523CC0}" srcOrd="0" destOrd="0" presId="urn:microsoft.com/office/officeart/2005/8/layout/radial1"/>
    <dgm:cxn modelId="{4CA2C26B-8371-42D5-9132-E34D93E1F74C}" type="presParOf" srcId="{3A8AC281-FDC8-481A-B55C-FBDFC022EBD3}" destId="{F74E9161-A489-46AA-B41D-94489506FE02}" srcOrd="4" destOrd="0" presId="urn:microsoft.com/office/officeart/2005/8/layout/radial1"/>
    <dgm:cxn modelId="{89766CA0-A58B-45F1-8717-E3435E0F9AC1}" type="presParOf" srcId="{3A8AC281-FDC8-481A-B55C-FBDFC022EBD3}" destId="{4B7C7665-775D-47B0-9781-6A151F5121F0}" srcOrd="5" destOrd="0" presId="urn:microsoft.com/office/officeart/2005/8/layout/radial1"/>
    <dgm:cxn modelId="{5684911D-FB2A-49D4-A82C-2E20D4DC3830}" type="presParOf" srcId="{4B7C7665-775D-47B0-9781-6A151F5121F0}" destId="{4A60C8ED-852E-4665-A174-BA53D8C96AEF}" srcOrd="0" destOrd="0" presId="urn:microsoft.com/office/officeart/2005/8/layout/radial1"/>
    <dgm:cxn modelId="{80422C8C-7FF9-407A-B659-605D064DC1C8}" type="presParOf" srcId="{3A8AC281-FDC8-481A-B55C-FBDFC022EBD3}" destId="{CFE7EF34-2E96-45FF-84DA-356D0704E6D7}" srcOrd="6" destOrd="0" presId="urn:microsoft.com/office/officeart/2005/8/layout/radial1"/>
    <dgm:cxn modelId="{B5319BE6-1505-4444-85C2-6FD348960A3F}" type="presParOf" srcId="{3A8AC281-FDC8-481A-B55C-FBDFC022EBD3}" destId="{9822D03D-A71F-4DCB-98B6-0DD75F166658}" srcOrd="7" destOrd="0" presId="urn:microsoft.com/office/officeart/2005/8/layout/radial1"/>
    <dgm:cxn modelId="{D6A950DF-8045-48C5-A33B-083EF76CBF18}" type="presParOf" srcId="{9822D03D-A71F-4DCB-98B6-0DD75F166658}" destId="{34F138D9-41B8-4A34-9697-96F5273076A7}" srcOrd="0" destOrd="0" presId="urn:microsoft.com/office/officeart/2005/8/layout/radial1"/>
    <dgm:cxn modelId="{0D9C0354-B2FC-4D9A-BF64-646B12F48700}" type="presParOf" srcId="{3A8AC281-FDC8-481A-B55C-FBDFC022EBD3}" destId="{9170CE2C-E99D-4440-97AA-B12CEC8E9233}" srcOrd="8" destOrd="0" presId="urn:microsoft.com/office/officeart/2005/8/layout/radial1"/>
    <dgm:cxn modelId="{2CE2A7D6-CCBB-4368-B1AD-FFDEA43F1187}" type="presParOf" srcId="{3A8AC281-FDC8-481A-B55C-FBDFC022EBD3}" destId="{72A05B62-40C5-42D6-B495-0CF2FA025E2C}" srcOrd="9" destOrd="0" presId="urn:microsoft.com/office/officeart/2005/8/layout/radial1"/>
    <dgm:cxn modelId="{F4FBD4D6-6969-4B8C-A378-5694CBB243AE}" type="presParOf" srcId="{72A05B62-40C5-42D6-B495-0CF2FA025E2C}" destId="{59E74FAC-29EA-49D4-A766-7D3D50CF7A3E}" srcOrd="0" destOrd="0" presId="urn:microsoft.com/office/officeart/2005/8/layout/radial1"/>
    <dgm:cxn modelId="{B578CD3D-B40C-44C8-BCE3-9FEFD34B7098}" type="presParOf" srcId="{3A8AC281-FDC8-481A-B55C-FBDFC022EBD3}" destId="{F01F6CB3-4B53-4608-9EB4-BDD40F996C3D}" srcOrd="10" destOrd="0" presId="urn:microsoft.com/office/officeart/2005/8/layout/radial1"/>
    <dgm:cxn modelId="{3DA5C2FF-8546-45D3-BA38-A5B9FF7C9CD6}" type="presParOf" srcId="{3A8AC281-FDC8-481A-B55C-FBDFC022EBD3}" destId="{4CED7CE2-0850-4296-B5CD-F15903C86CE6}" srcOrd="11" destOrd="0" presId="urn:microsoft.com/office/officeart/2005/8/layout/radial1"/>
    <dgm:cxn modelId="{A87262ED-52E9-4B4C-9942-FE2E8B6FB571}" type="presParOf" srcId="{4CED7CE2-0850-4296-B5CD-F15903C86CE6}" destId="{B9240B4A-D799-44A0-A2F4-0FFA521627C9}" srcOrd="0" destOrd="0" presId="urn:microsoft.com/office/officeart/2005/8/layout/radial1"/>
    <dgm:cxn modelId="{690AB0C1-FF01-495F-9195-FC1CEC8C3A67}" type="presParOf" srcId="{3A8AC281-FDC8-481A-B55C-FBDFC022EBD3}" destId="{EE532547-2CFC-42BC-B622-E8B5545F91B9}" srcOrd="12" destOrd="0" presId="urn:microsoft.com/office/officeart/2005/8/layout/radial1"/>
    <dgm:cxn modelId="{CE85FB57-4893-4183-966D-9AF43EA79CCF}" type="presParOf" srcId="{3A8AC281-FDC8-481A-B55C-FBDFC022EBD3}" destId="{8F0E7D9D-411D-4BEB-B88B-FCA5437F2D29}" srcOrd="13" destOrd="0" presId="urn:microsoft.com/office/officeart/2005/8/layout/radial1"/>
    <dgm:cxn modelId="{5D10A2AC-88C0-4B02-89AF-B12138C0F01C}" type="presParOf" srcId="{8F0E7D9D-411D-4BEB-B88B-FCA5437F2D29}" destId="{03E8A6A1-116C-4728-9C3A-EA135E9CC427}" srcOrd="0" destOrd="0" presId="urn:microsoft.com/office/officeart/2005/8/layout/radial1"/>
    <dgm:cxn modelId="{5AB0049C-DD47-4F77-9AB4-9032C7155B29}" type="presParOf" srcId="{3A8AC281-FDC8-481A-B55C-FBDFC022EBD3}" destId="{60E4CF1F-A3D1-472D-85E7-495C1581D099}" srcOrd="14" destOrd="0" presId="urn:microsoft.com/office/officeart/2005/8/layout/radial1"/>
    <dgm:cxn modelId="{D895764F-F89A-40B7-BFA3-395E64CABD63}" type="presParOf" srcId="{3A8AC281-FDC8-481A-B55C-FBDFC022EBD3}" destId="{7E237291-D756-4779-8D3D-637BEB801962}" srcOrd="15" destOrd="0" presId="urn:microsoft.com/office/officeart/2005/8/layout/radial1"/>
    <dgm:cxn modelId="{430E9FB5-9FA6-4429-8F97-4DA7A6552EA3}" type="presParOf" srcId="{7E237291-D756-4779-8D3D-637BEB801962}" destId="{F1DBA148-93EE-48FE-B983-B4F5B31AA9C2}" srcOrd="0" destOrd="0" presId="urn:microsoft.com/office/officeart/2005/8/layout/radial1"/>
    <dgm:cxn modelId="{A7449645-54B8-4488-AB3F-DEC1FBEB3714}" type="presParOf" srcId="{3A8AC281-FDC8-481A-B55C-FBDFC022EBD3}" destId="{17B4FD15-4D20-4466-B34A-57BBC9286188}"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F80A1-B941-45EA-B134-1C0D8C83985E}">
      <dsp:nvSpPr>
        <dsp:cNvPr id="0" name=""/>
        <dsp:cNvSpPr/>
      </dsp:nvSpPr>
      <dsp:spPr>
        <a:xfrm>
          <a:off x="3360855" y="1926584"/>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de-DE" sz="3200" kern="1200" dirty="0"/>
            <a:t>CSR</a:t>
          </a:r>
        </a:p>
      </dsp:txBody>
      <dsp:txXfrm>
        <a:off x="3524998" y="2090727"/>
        <a:ext cx="792552" cy="792552"/>
      </dsp:txXfrm>
    </dsp:sp>
    <dsp:sp modelId="{6382D651-5FB5-4E73-9065-3423A54D84BC}">
      <dsp:nvSpPr>
        <dsp:cNvPr id="0" name=""/>
        <dsp:cNvSpPr/>
      </dsp:nvSpPr>
      <dsp:spPr>
        <a:xfrm rot="16200000">
          <a:off x="3528761" y="1521208"/>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a:off x="3901649" y="1514445"/>
        <a:ext cx="39251" cy="39251"/>
      </dsp:txXfrm>
    </dsp:sp>
    <dsp:sp modelId="{8F53E9D3-E250-449C-8E11-D3F2C80B4B69}">
      <dsp:nvSpPr>
        <dsp:cNvPr id="0" name=""/>
        <dsp:cNvSpPr/>
      </dsp:nvSpPr>
      <dsp:spPr>
        <a:xfrm>
          <a:off x="3360855" y="20718"/>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e-DE" sz="1050" kern="1200" dirty="0"/>
            <a:t>Business </a:t>
          </a:r>
          <a:r>
            <a:rPr lang="de-DE" sz="1050" kern="1200" dirty="0" err="1"/>
            <a:t>ethics</a:t>
          </a:r>
          <a:r>
            <a:rPr lang="de-DE" sz="1050" kern="1200" dirty="0"/>
            <a:t> </a:t>
          </a:r>
        </a:p>
      </dsp:txBody>
      <dsp:txXfrm>
        <a:off x="3524998" y="184861"/>
        <a:ext cx="792552" cy="792552"/>
      </dsp:txXfrm>
    </dsp:sp>
    <dsp:sp modelId="{D303A32F-A71E-4AEB-950F-DF365E5055E6}">
      <dsp:nvSpPr>
        <dsp:cNvPr id="0" name=""/>
        <dsp:cNvSpPr/>
      </dsp:nvSpPr>
      <dsp:spPr>
        <a:xfrm rot="18900000">
          <a:off x="4202586" y="1800316"/>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a:off x="4575474" y="1793553"/>
        <a:ext cx="39251" cy="39251"/>
      </dsp:txXfrm>
    </dsp:sp>
    <dsp:sp modelId="{F74E9161-A489-46AA-B41D-94489506FE02}">
      <dsp:nvSpPr>
        <dsp:cNvPr id="0" name=""/>
        <dsp:cNvSpPr/>
      </dsp:nvSpPr>
      <dsp:spPr>
        <a:xfrm>
          <a:off x="4708506" y="578934"/>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e-DE" sz="1050" kern="1200" dirty="0"/>
            <a:t>Corporate </a:t>
          </a:r>
          <a:r>
            <a:rPr lang="de-DE" sz="1050" kern="1200" dirty="0" err="1"/>
            <a:t>sustainability</a:t>
          </a:r>
          <a:endParaRPr lang="de-DE" sz="1050" kern="1200" dirty="0"/>
        </a:p>
      </dsp:txBody>
      <dsp:txXfrm>
        <a:off x="4872649" y="743077"/>
        <a:ext cx="792552" cy="792552"/>
      </dsp:txXfrm>
    </dsp:sp>
    <dsp:sp modelId="{4B7C7665-775D-47B0-9781-6A151F5121F0}">
      <dsp:nvSpPr>
        <dsp:cNvPr id="0" name=""/>
        <dsp:cNvSpPr/>
      </dsp:nvSpPr>
      <dsp:spPr>
        <a:xfrm>
          <a:off x="4481694" y="2474141"/>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a:off x="4854582" y="2467378"/>
        <a:ext cx="39251" cy="39251"/>
      </dsp:txXfrm>
    </dsp:sp>
    <dsp:sp modelId="{CFE7EF34-2E96-45FF-84DA-356D0704E6D7}">
      <dsp:nvSpPr>
        <dsp:cNvPr id="0" name=""/>
        <dsp:cNvSpPr/>
      </dsp:nvSpPr>
      <dsp:spPr>
        <a:xfrm>
          <a:off x="5266721" y="1926584"/>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e-DE" sz="1050" kern="1200" dirty="0"/>
            <a:t>Stakeholder </a:t>
          </a:r>
          <a:r>
            <a:rPr lang="de-DE" sz="1050" kern="1200" dirty="0" err="1"/>
            <a:t>approach</a:t>
          </a:r>
          <a:endParaRPr lang="de-DE" sz="1050" kern="1200" dirty="0"/>
        </a:p>
      </dsp:txBody>
      <dsp:txXfrm>
        <a:off x="5430864" y="2090727"/>
        <a:ext cx="792552" cy="792552"/>
      </dsp:txXfrm>
    </dsp:sp>
    <dsp:sp modelId="{9822D03D-A71F-4DCB-98B6-0DD75F166658}">
      <dsp:nvSpPr>
        <dsp:cNvPr id="0" name=""/>
        <dsp:cNvSpPr/>
      </dsp:nvSpPr>
      <dsp:spPr>
        <a:xfrm rot="2700000">
          <a:off x="4202586" y="3147966"/>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a:off x="4575474" y="3141203"/>
        <a:ext cx="39251" cy="39251"/>
      </dsp:txXfrm>
    </dsp:sp>
    <dsp:sp modelId="{9170CE2C-E99D-4440-97AA-B12CEC8E9233}">
      <dsp:nvSpPr>
        <dsp:cNvPr id="0" name=""/>
        <dsp:cNvSpPr/>
      </dsp:nvSpPr>
      <dsp:spPr>
        <a:xfrm>
          <a:off x="4708506" y="3274235"/>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e-DE" sz="1050" kern="1200" dirty="0"/>
            <a:t>Corporate </a:t>
          </a:r>
          <a:r>
            <a:rPr lang="de-DE" sz="1050" kern="1200" dirty="0" err="1"/>
            <a:t>accountability</a:t>
          </a:r>
          <a:endParaRPr lang="de-DE" sz="1050" kern="1200" dirty="0"/>
        </a:p>
      </dsp:txBody>
      <dsp:txXfrm>
        <a:off x="4872649" y="3438378"/>
        <a:ext cx="792552" cy="792552"/>
      </dsp:txXfrm>
    </dsp:sp>
    <dsp:sp modelId="{72A05B62-40C5-42D6-B495-0CF2FA025E2C}">
      <dsp:nvSpPr>
        <dsp:cNvPr id="0" name=""/>
        <dsp:cNvSpPr/>
      </dsp:nvSpPr>
      <dsp:spPr>
        <a:xfrm rot="5400000">
          <a:off x="3528761" y="3427074"/>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a:off x="3901649" y="3420311"/>
        <a:ext cx="39251" cy="39251"/>
      </dsp:txXfrm>
    </dsp:sp>
    <dsp:sp modelId="{F01F6CB3-4B53-4608-9EB4-BDD40F996C3D}">
      <dsp:nvSpPr>
        <dsp:cNvPr id="0" name=""/>
        <dsp:cNvSpPr/>
      </dsp:nvSpPr>
      <dsp:spPr>
        <a:xfrm>
          <a:off x="3360855" y="3832450"/>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e-DE" sz="1050" kern="1200" dirty="0"/>
            <a:t>Corporate </a:t>
          </a:r>
          <a:r>
            <a:rPr lang="de-DE" sz="1050" kern="1200" dirty="0" err="1"/>
            <a:t>citizenship</a:t>
          </a:r>
          <a:endParaRPr lang="de-DE" sz="1050" kern="1200" dirty="0"/>
        </a:p>
      </dsp:txBody>
      <dsp:txXfrm>
        <a:off x="3524998" y="3996593"/>
        <a:ext cx="792552" cy="792552"/>
      </dsp:txXfrm>
    </dsp:sp>
    <dsp:sp modelId="{4CED7CE2-0850-4296-B5CD-F15903C86CE6}">
      <dsp:nvSpPr>
        <dsp:cNvPr id="0" name=""/>
        <dsp:cNvSpPr/>
      </dsp:nvSpPr>
      <dsp:spPr>
        <a:xfrm rot="8100000">
          <a:off x="2854936" y="3147966"/>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rot="10800000">
        <a:off x="3227824" y="3141203"/>
        <a:ext cx="39251" cy="39251"/>
      </dsp:txXfrm>
    </dsp:sp>
    <dsp:sp modelId="{EE532547-2CFC-42BC-B622-E8B5545F91B9}">
      <dsp:nvSpPr>
        <dsp:cNvPr id="0" name=""/>
        <dsp:cNvSpPr/>
      </dsp:nvSpPr>
      <dsp:spPr>
        <a:xfrm>
          <a:off x="2013205" y="3274235"/>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e-DE" sz="1050" kern="1200" dirty="0"/>
            <a:t>Corporate </a:t>
          </a:r>
          <a:r>
            <a:rPr lang="de-DE" sz="1050" kern="1200" dirty="0" err="1"/>
            <a:t>social</a:t>
          </a:r>
          <a:r>
            <a:rPr lang="de-DE" sz="1050" kern="1200" dirty="0"/>
            <a:t> </a:t>
          </a:r>
          <a:r>
            <a:rPr lang="de-DE" sz="1050" kern="1200" dirty="0" err="1"/>
            <a:t>performance</a:t>
          </a:r>
          <a:endParaRPr lang="de-DE" sz="1050" kern="1200" dirty="0"/>
        </a:p>
      </dsp:txBody>
      <dsp:txXfrm>
        <a:off x="2177348" y="3438378"/>
        <a:ext cx="792552" cy="792552"/>
      </dsp:txXfrm>
    </dsp:sp>
    <dsp:sp modelId="{8F0E7D9D-411D-4BEB-B88B-FCA5437F2D29}">
      <dsp:nvSpPr>
        <dsp:cNvPr id="0" name=""/>
        <dsp:cNvSpPr/>
      </dsp:nvSpPr>
      <dsp:spPr>
        <a:xfrm rot="10800000">
          <a:off x="2575828" y="2474141"/>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rot="10800000">
        <a:off x="2948716" y="2467378"/>
        <a:ext cx="39251" cy="39251"/>
      </dsp:txXfrm>
    </dsp:sp>
    <dsp:sp modelId="{60E4CF1F-A3D1-472D-85E7-495C1581D099}">
      <dsp:nvSpPr>
        <dsp:cNvPr id="0" name=""/>
        <dsp:cNvSpPr/>
      </dsp:nvSpPr>
      <dsp:spPr>
        <a:xfrm>
          <a:off x="1454989" y="1926584"/>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e-DE" sz="1050" kern="1200" dirty="0" err="1"/>
            <a:t>Ethical</a:t>
          </a:r>
          <a:r>
            <a:rPr lang="de-DE" sz="1050" kern="1200" dirty="0"/>
            <a:t> </a:t>
          </a:r>
          <a:r>
            <a:rPr lang="de-DE" sz="1050" kern="1200" dirty="0" err="1"/>
            <a:t>stakeholder</a:t>
          </a:r>
          <a:r>
            <a:rPr lang="de-DE" sz="1050" kern="1200" dirty="0"/>
            <a:t> </a:t>
          </a:r>
          <a:r>
            <a:rPr lang="de-DE" sz="1050" kern="1200" dirty="0" err="1"/>
            <a:t>behavior</a:t>
          </a:r>
          <a:endParaRPr lang="de-DE" sz="1050" kern="1200" dirty="0"/>
        </a:p>
      </dsp:txBody>
      <dsp:txXfrm>
        <a:off x="1619132" y="2090727"/>
        <a:ext cx="792552" cy="792552"/>
      </dsp:txXfrm>
    </dsp:sp>
    <dsp:sp modelId="{7E237291-D756-4779-8D3D-637BEB801962}">
      <dsp:nvSpPr>
        <dsp:cNvPr id="0" name=""/>
        <dsp:cNvSpPr/>
      </dsp:nvSpPr>
      <dsp:spPr>
        <a:xfrm rot="13500000">
          <a:off x="2854936" y="1800316"/>
          <a:ext cx="785027" cy="25725"/>
        </a:xfrm>
        <a:custGeom>
          <a:avLst/>
          <a:gdLst/>
          <a:ahLst/>
          <a:cxnLst/>
          <a:rect l="0" t="0" r="0" b="0"/>
          <a:pathLst>
            <a:path>
              <a:moveTo>
                <a:pt x="0" y="12862"/>
              </a:moveTo>
              <a:lnTo>
                <a:pt x="785027" y="128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de-DE" sz="700" kern="1200"/>
        </a:p>
      </dsp:txBody>
      <dsp:txXfrm rot="10800000">
        <a:off x="3227824" y="1793553"/>
        <a:ext cx="39251" cy="39251"/>
      </dsp:txXfrm>
    </dsp:sp>
    <dsp:sp modelId="{17B4FD15-4D20-4466-B34A-57BBC9286188}">
      <dsp:nvSpPr>
        <dsp:cNvPr id="0" name=""/>
        <dsp:cNvSpPr/>
      </dsp:nvSpPr>
      <dsp:spPr>
        <a:xfrm>
          <a:off x="2013205" y="578934"/>
          <a:ext cx="1120838" cy="112083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de-DE" sz="1050" kern="1200" dirty="0" err="1"/>
            <a:t>Good</a:t>
          </a:r>
          <a:r>
            <a:rPr lang="de-DE" sz="1050" kern="1200" dirty="0"/>
            <a:t> </a:t>
          </a:r>
          <a:r>
            <a:rPr lang="de-DE" sz="1050" kern="1200" dirty="0" err="1"/>
            <a:t>corporate</a:t>
          </a:r>
          <a:r>
            <a:rPr lang="de-DE" sz="1050" kern="1200" dirty="0"/>
            <a:t> </a:t>
          </a:r>
          <a:r>
            <a:rPr lang="de-DE" sz="1050" kern="1200" dirty="0" err="1"/>
            <a:t>governance</a:t>
          </a:r>
          <a:endParaRPr lang="de-DE" sz="1050" kern="1200" dirty="0"/>
        </a:p>
      </dsp:txBody>
      <dsp:txXfrm>
        <a:off x="2177348" y="743077"/>
        <a:ext cx="792552" cy="79255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lt-LT"/>
          </a:p>
        </p:txBody>
      </p:sp>
      <p:sp>
        <p:nvSpPr>
          <p:cNvPr id="3" name="Datos vietos rezervavimo ženklas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6D2CC101-83B2-4FCF-8E40-64EEF50EDD64}" type="datetimeFigureOut">
              <a:rPr lang="lt-LT" smtClean="0"/>
              <a:t>2022-02-07</a:t>
            </a:fld>
            <a:endParaRPr lang="lt-LT"/>
          </a:p>
        </p:txBody>
      </p:sp>
      <p:sp>
        <p:nvSpPr>
          <p:cNvPr id="4" name="Skaidrės vaizdo vietos rezervavimo ženkla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lt-LT"/>
          </a:p>
        </p:txBody>
      </p:sp>
      <p:sp>
        <p:nvSpPr>
          <p:cNvPr id="5" name="Pastabų vietos rezervavimo ženklas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lt-LT"/>
          </a:p>
        </p:txBody>
      </p:sp>
      <p:sp>
        <p:nvSpPr>
          <p:cNvPr id="7" name="Skaidrės numerio vietos rezervavimo ženklas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ADC4DBD5-18D9-404A-9580-46B63D4EF5A6}" type="datetimeFigureOut">
              <a:rPr lang="en-US" smtClean="0"/>
              <a:t>2/7/2022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C507BA2C-6D61-4939-A52F-AB021122427E}" type="slidenum">
              <a:rPr lang="en-US" smtClean="0"/>
              <a:t>‹#›</a:t>
            </a:fld>
            <a:endParaRPr lang="en-US"/>
          </a:p>
        </p:txBody>
      </p:sp>
    </p:spTree>
    <p:extLst>
      <p:ext uri="{BB962C8B-B14F-4D97-AF65-F5344CB8AC3E}">
        <p14:creationId xmlns:p14="http://schemas.microsoft.com/office/powerpoint/2010/main" val="146858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 id="214748366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hyperlink" Target="https://www.forbes.com/sites/vickyvalet/2019/09/17/the-worlds-most-reputable-companies-for-corporate-responsibility-2019/?sh=5f7eaa07679b" TargetMode="Externa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s://www.forbes.com/sites/simonmainwaring/2016/08/11/how-lego-rebuilt-itself-as-a-purposeful-and-sustainable-brand/?sh=641e125c6f3c" TargetMode="External"/><Relationship Id="rId2" Type="http://schemas.openxmlformats.org/officeDocument/2006/relationships/hyperlink" Target="https://www.theguardian.com/environment/2014/oct/09/lego-ends-shell-partnership-following-greenpeace-campaign" TargetMode="Externa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hyperlink" Target="https://youtu.be/1bpf_sHebLI" TargetMode="External"/><Relationship Id="rId2" Type="http://schemas.openxmlformats.org/officeDocument/2006/relationships/hyperlink" Target="https://www.goodreturns.org/blog/5-creative-csr-initiatives" TargetMode="External"/><Relationship Id="rId1" Type="http://schemas.openxmlformats.org/officeDocument/2006/relationships/slideLayout" Target="../slideLayouts/slideLayout11.xml"/><Relationship Id="rId6" Type="http://schemas.openxmlformats.org/officeDocument/2006/relationships/hyperlink" Target="https://youtu.be/nkteAJBtM9A" TargetMode="External"/><Relationship Id="rId5" Type="http://schemas.openxmlformats.org/officeDocument/2006/relationships/hyperlink" Target="https://youtu.be/l9IyDvkxADU" TargetMode="External"/><Relationship Id="rId4" Type="http://schemas.openxmlformats.org/officeDocument/2006/relationships/hyperlink" Target="https://www.youtube.com/watch?v=Z5KZhm19EO0"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a:xfrm>
            <a:off x="875756" y="489857"/>
            <a:ext cx="10058400" cy="3346517"/>
          </a:xfrm>
        </p:spPr>
        <p:txBody>
          <a:bodyPr>
            <a:normAutofit/>
          </a:bodyPr>
          <a:lstStyle/>
          <a:p>
            <a:r>
              <a:rPr lang="en-GB" noProof="0" dirty="0"/>
              <a:t>Unit 2</a:t>
            </a:r>
            <a:r>
              <a:rPr lang="en-GB" dirty="0"/>
              <a:t> </a:t>
            </a:r>
            <a:r>
              <a:rPr lang="en-GB" noProof="0" dirty="0"/>
              <a:t>Session 2  Commitment to Corporate Social Responsibility</a:t>
            </a:r>
          </a:p>
        </p:txBody>
      </p:sp>
      <p:sp>
        <p:nvSpPr>
          <p:cNvPr id="3" name="Antrinis pavadinimas 2">
            <a:extLst>
              <a:ext uri="{FF2B5EF4-FFF2-40B4-BE49-F238E27FC236}">
                <a16:creationId xmlns:a16="http://schemas.microsoft.com/office/drawing/2014/main" id="{11E258F2-1684-456C-BD99-58FC3C8EEE07}"/>
              </a:ext>
            </a:extLst>
          </p:cNvPr>
          <p:cNvSpPr>
            <a:spLocks noGrp="1"/>
          </p:cNvSpPr>
          <p:nvPr>
            <p:ph type="subTitle" idx="1"/>
          </p:nvPr>
        </p:nvSpPr>
        <p:spPr>
          <a:xfrm>
            <a:off x="875756" y="3836374"/>
            <a:ext cx="10058400" cy="1356112"/>
          </a:xfrm>
        </p:spPr>
        <p:txBody>
          <a:bodyPr>
            <a:normAutofit/>
          </a:bodyPr>
          <a:lstStyle/>
          <a:p>
            <a:r>
              <a:rPr lang="en-GB" noProof="0" dirty="0"/>
              <a:t> 2.2p: Definition, Conceptual Framework, Motives. Role of HRM</a:t>
            </a:r>
          </a:p>
          <a:p>
            <a:r>
              <a:rPr lang="en-GB" dirty="0"/>
              <a:t> </a:t>
            </a:r>
          </a:p>
          <a:p>
            <a:r>
              <a:rPr lang="en-GB" noProof="0" dirty="0"/>
              <a:t>Filiz Keser Aschenberger, Monika </a:t>
            </a:r>
            <a:r>
              <a:rPr lang="en-GB" noProof="0" dirty="0" err="1"/>
              <a:t>Petermandl</a:t>
            </a:r>
            <a:r>
              <a:rPr lang="en-GB" noProof="0" dirty="0"/>
              <a:t>, </a:t>
            </a:r>
            <a:r>
              <a:rPr lang="en-GB" noProof="0" dirty="0" err="1"/>
              <a:t>Klausjürgen</a:t>
            </a:r>
            <a:r>
              <a:rPr lang="en-GB" noProof="0" dirty="0"/>
              <a:t> Heinrich</a:t>
            </a:r>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41513" y="5776151"/>
            <a:ext cx="896520" cy="315182"/>
          </a:xfrm>
          <a:prstGeom prst="rect">
            <a:avLst/>
          </a:prstGeom>
        </p:spPr>
      </p:pic>
      <p:sp>
        <p:nvSpPr>
          <p:cNvPr id="6" name="TextBox 5"/>
          <p:cNvSpPr txBox="1"/>
          <p:nvPr/>
        </p:nvSpPr>
        <p:spPr>
          <a:xfrm>
            <a:off x="4753511" y="6091333"/>
            <a:ext cx="3584578" cy="461665"/>
          </a:xfrm>
          <a:prstGeom prst="rect">
            <a:avLst/>
          </a:prstGeom>
          <a:noFill/>
        </p:spPr>
        <p:txBody>
          <a:bodyPr wrap="square" rtlCol="0">
            <a:spAutoFit/>
          </a:body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866773"/>
            <a:ext cx="10515600" cy="781685"/>
          </a:xfrm>
        </p:spPr>
        <p:txBody>
          <a:bodyPr>
            <a:normAutofit/>
          </a:bodyPr>
          <a:lstStyle/>
          <a:p>
            <a:r>
              <a:rPr lang="en-GB" sz="4000" dirty="0"/>
              <a:t>Role of Context</a:t>
            </a:r>
          </a:p>
        </p:txBody>
      </p:sp>
      <p:sp>
        <p:nvSpPr>
          <p:cNvPr id="3" name="Inhaltsplatzhalter 2"/>
          <p:cNvSpPr>
            <a:spLocks noGrp="1"/>
          </p:cNvSpPr>
          <p:nvPr>
            <p:ph idx="1"/>
          </p:nvPr>
        </p:nvSpPr>
        <p:spPr>
          <a:xfrm>
            <a:off x="838200" y="1875416"/>
            <a:ext cx="10515600" cy="4469014"/>
          </a:xfrm>
        </p:spPr>
        <p:txBody>
          <a:bodyPr>
            <a:normAutofit/>
          </a:bodyPr>
          <a:lstStyle/>
          <a:p>
            <a:pPr>
              <a:lnSpc>
                <a:spcPct val="100000"/>
              </a:lnSpc>
              <a:spcBef>
                <a:spcPts val="600"/>
              </a:spcBef>
            </a:pPr>
            <a:r>
              <a:rPr lang="en-GB" dirty="0">
                <a:solidFill>
                  <a:schemeClr val="tx1">
                    <a:lumMod val="95000"/>
                    <a:lumOff val="5000"/>
                  </a:schemeClr>
                </a:solidFill>
              </a:rPr>
              <a:t>Context matters: CSR and Institutional Context of the Corporation</a:t>
            </a:r>
          </a:p>
          <a:p>
            <a:pPr lvl="1">
              <a:lnSpc>
                <a:spcPct val="100000"/>
              </a:lnSpc>
              <a:spcBef>
                <a:spcPts val="600"/>
              </a:spcBef>
            </a:pPr>
            <a:r>
              <a:rPr lang="en-GB" sz="2000" dirty="0">
                <a:solidFill>
                  <a:schemeClr val="tx1">
                    <a:lumMod val="95000"/>
                    <a:lumOff val="5000"/>
                  </a:schemeClr>
                </a:solidFill>
              </a:rPr>
              <a:t>Matten &amp; Moon (2008) developed a framework based on the interaction of following elements: </a:t>
            </a:r>
          </a:p>
          <a:p>
            <a:pPr lvl="2">
              <a:lnSpc>
                <a:spcPct val="100000"/>
              </a:lnSpc>
              <a:spcBef>
                <a:spcPts val="600"/>
              </a:spcBef>
            </a:pPr>
            <a:r>
              <a:rPr lang="en-GB" sz="1800" dirty="0">
                <a:solidFill>
                  <a:schemeClr val="tx1">
                    <a:lumMod val="95000"/>
                    <a:lumOff val="5000"/>
                  </a:schemeClr>
                </a:solidFill>
              </a:rPr>
              <a:t>National Context</a:t>
            </a:r>
          </a:p>
          <a:p>
            <a:pPr lvl="3">
              <a:lnSpc>
                <a:spcPct val="100000"/>
              </a:lnSpc>
              <a:spcBef>
                <a:spcPts val="600"/>
              </a:spcBef>
            </a:pPr>
            <a:r>
              <a:rPr lang="en-GB" sz="1600" dirty="0">
                <a:solidFill>
                  <a:schemeClr val="tx1">
                    <a:lumMod val="95000"/>
                    <a:lumOff val="5000"/>
                  </a:schemeClr>
                </a:solidFill>
              </a:rPr>
              <a:t>Political system</a:t>
            </a:r>
          </a:p>
          <a:p>
            <a:pPr lvl="3">
              <a:lnSpc>
                <a:spcPct val="100000"/>
              </a:lnSpc>
              <a:spcBef>
                <a:spcPts val="600"/>
              </a:spcBef>
            </a:pPr>
            <a:r>
              <a:rPr lang="en-GB" sz="1600" dirty="0">
                <a:solidFill>
                  <a:schemeClr val="tx1">
                    <a:lumMod val="95000"/>
                    <a:lumOff val="5000"/>
                  </a:schemeClr>
                </a:solidFill>
              </a:rPr>
              <a:t>Financial system</a:t>
            </a:r>
          </a:p>
          <a:p>
            <a:pPr lvl="3">
              <a:lnSpc>
                <a:spcPct val="100000"/>
              </a:lnSpc>
              <a:spcBef>
                <a:spcPts val="600"/>
              </a:spcBef>
            </a:pPr>
            <a:r>
              <a:rPr lang="en-GB" sz="1600" dirty="0">
                <a:solidFill>
                  <a:schemeClr val="tx1">
                    <a:lumMod val="95000"/>
                    <a:lumOff val="5000"/>
                  </a:schemeClr>
                </a:solidFill>
              </a:rPr>
              <a:t>Education and Labour system</a:t>
            </a:r>
          </a:p>
          <a:p>
            <a:pPr lvl="3">
              <a:lnSpc>
                <a:spcPct val="100000"/>
              </a:lnSpc>
              <a:spcBef>
                <a:spcPts val="600"/>
              </a:spcBef>
            </a:pPr>
            <a:r>
              <a:rPr lang="en-GB" sz="1600" dirty="0">
                <a:solidFill>
                  <a:schemeClr val="tx1">
                    <a:lumMod val="95000"/>
                    <a:lumOff val="5000"/>
                  </a:schemeClr>
                </a:solidFill>
              </a:rPr>
              <a:t>Cultural system</a:t>
            </a:r>
          </a:p>
          <a:p>
            <a:pPr lvl="2">
              <a:lnSpc>
                <a:spcPct val="100000"/>
              </a:lnSpc>
              <a:spcBef>
                <a:spcPts val="600"/>
              </a:spcBef>
            </a:pPr>
            <a:r>
              <a:rPr lang="en-GB" sz="1800" dirty="0">
                <a:solidFill>
                  <a:schemeClr val="tx1">
                    <a:lumMod val="95000"/>
                    <a:lumOff val="5000"/>
                  </a:schemeClr>
                </a:solidFill>
              </a:rPr>
              <a:t>The corporation </a:t>
            </a:r>
          </a:p>
          <a:p>
            <a:pPr lvl="3">
              <a:lnSpc>
                <a:spcPct val="100000"/>
              </a:lnSpc>
              <a:spcBef>
                <a:spcPts val="600"/>
              </a:spcBef>
            </a:pPr>
            <a:r>
              <a:rPr lang="en-GB" sz="1600" dirty="0">
                <a:solidFill>
                  <a:schemeClr val="tx1">
                    <a:lumMod val="95000"/>
                    <a:lumOff val="5000"/>
                  </a:schemeClr>
                </a:solidFill>
              </a:rPr>
              <a:t>Nature of the firm</a:t>
            </a:r>
          </a:p>
          <a:p>
            <a:pPr lvl="3">
              <a:lnSpc>
                <a:spcPct val="100000"/>
              </a:lnSpc>
              <a:spcBef>
                <a:spcPts val="600"/>
              </a:spcBef>
            </a:pPr>
            <a:r>
              <a:rPr lang="en-GB" sz="1600" dirty="0">
                <a:solidFill>
                  <a:schemeClr val="tx1">
                    <a:lumMod val="95000"/>
                    <a:lumOff val="5000"/>
                  </a:schemeClr>
                </a:solidFill>
              </a:rPr>
              <a:t>Organization of market processes</a:t>
            </a:r>
          </a:p>
          <a:p>
            <a:pPr lvl="3">
              <a:lnSpc>
                <a:spcPct val="100000"/>
              </a:lnSpc>
              <a:spcBef>
                <a:spcPts val="600"/>
              </a:spcBef>
            </a:pPr>
            <a:r>
              <a:rPr lang="en-GB" sz="1600" dirty="0">
                <a:solidFill>
                  <a:schemeClr val="tx1">
                    <a:lumMod val="95000"/>
                    <a:lumOff val="5000"/>
                  </a:schemeClr>
                </a:solidFill>
              </a:rPr>
              <a:t>Control and coordination systems</a:t>
            </a:r>
          </a:p>
        </p:txBody>
      </p:sp>
      <p:sp>
        <p:nvSpPr>
          <p:cNvPr id="5" name="Fußzeilenplatzhalter 2">
            <a:extLst>
              <a:ext uri="{FF2B5EF4-FFF2-40B4-BE49-F238E27FC236}">
                <a16:creationId xmlns:a16="http://schemas.microsoft.com/office/drawing/2014/main" id="{35990A3E-4746-410F-BCE7-A337191179F0}"/>
              </a:ext>
            </a:extLst>
          </p:cNvPr>
          <p:cNvSpPr>
            <a:spLocks noGrp="1"/>
          </p:cNvSpPr>
          <p:nvPr>
            <p:ph type="ftr" sz="quarter" idx="11"/>
          </p:nvPr>
        </p:nvSpPr>
        <p:spPr>
          <a:xfrm>
            <a:off x="2082362" y="5954171"/>
            <a:ext cx="1613338" cy="274324"/>
          </a:xfrm>
        </p:spPr>
        <p:txBody>
          <a:bodyPr/>
          <a:lstStyle/>
          <a:p>
            <a:r>
              <a:rPr lang="lt-LT"/>
              <a:t>connect-erasmus.eu</a:t>
            </a:r>
          </a:p>
        </p:txBody>
      </p:sp>
    </p:spTree>
    <p:extLst>
      <p:ext uri="{BB962C8B-B14F-4D97-AF65-F5344CB8AC3E}">
        <p14:creationId xmlns:p14="http://schemas.microsoft.com/office/powerpoint/2010/main" val="4036071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72815"/>
            <a:ext cx="10515600" cy="781685"/>
          </a:xfrm>
        </p:spPr>
        <p:txBody>
          <a:bodyPr>
            <a:normAutofit/>
          </a:bodyPr>
          <a:lstStyle/>
          <a:p>
            <a:r>
              <a:rPr lang="en-GB" sz="4000" dirty="0"/>
              <a:t>Role of Context		</a:t>
            </a:r>
          </a:p>
        </p:txBody>
      </p:sp>
      <p:sp>
        <p:nvSpPr>
          <p:cNvPr id="3" name="Inhaltsplatzhalter 2"/>
          <p:cNvSpPr>
            <a:spLocks noGrp="1"/>
          </p:cNvSpPr>
          <p:nvPr>
            <p:ph idx="1"/>
          </p:nvPr>
        </p:nvSpPr>
        <p:spPr>
          <a:xfrm>
            <a:off x="838200" y="1550126"/>
            <a:ext cx="10515600" cy="4626837"/>
          </a:xfrm>
        </p:spPr>
        <p:txBody>
          <a:bodyPr/>
          <a:lstStyle/>
          <a:p>
            <a:r>
              <a:rPr lang="en-GB" dirty="0">
                <a:solidFill>
                  <a:schemeClr val="tx1">
                    <a:lumMod val="95000"/>
                    <a:lumOff val="5000"/>
                  </a:schemeClr>
                </a:solidFill>
              </a:rPr>
              <a:t>Context matters: </a:t>
            </a:r>
          </a:p>
          <a:p>
            <a:r>
              <a:rPr lang="en-GB" sz="2200" b="0" dirty="0">
                <a:solidFill>
                  <a:schemeClr val="tx1">
                    <a:lumMod val="95000"/>
                    <a:lumOff val="5000"/>
                  </a:schemeClr>
                </a:solidFill>
              </a:rPr>
              <a:t>CSR issues in the American and European contexts (examples) </a:t>
            </a:r>
            <a:r>
              <a:rPr lang="en-GB" sz="1600" b="0" dirty="0">
                <a:solidFill>
                  <a:schemeClr val="tx1">
                    <a:lumMod val="95000"/>
                    <a:lumOff val="5000"/>
                  </a:schemeClr>
                </a:solidFill>
              </a:rPr>
              <a:t>(Matten &amp; Moon, 2008)</a:t>
            </a:r>
          </a:p>
          <a:p>
            <a:endParaRPr lang="en-GB" dirty="0">
              <a:solidFill>
                <a:schemeClr val="tx1">
                  <a:lumMod val="95000"/>
                  <a:lumOff val="5000"/>
                </a:schemeClr>
              </a:solidFill>
            </a:endParaRPr>
          </a:p>
        </p:txBody>
      </p:sp>
      <p:pic>
        <p:nvPicPr>
          <p:cNvPr id="5" name="Grafik 4"/>
          <p:cNvPicPr>
            <a:picLocks noChangeAspect="1"/>
          </p:cNvPicPr>
          <p:nvPr/>
        </p:nvPicPr>
        <p:blipFill>
          <a:blip r:embed="rId2"/>
          <a:stretch>
            <a:fillRect/>
          </a:stretch>
        </p:blipFill>
        <p:spPr>
          <a:xfrm>
            <a:off x="3011903" y="2416734"/>
            <a:ext cx="5494532" cy="4108001"/>
          </a:xfrm>
          <a:prstGeom prst="rect">
            <a:avLst/>
          </a:prstGeom>
        </p:spPr>
      </p:pic>
    </p:spTree>
    <p:extLst>
      <p:ext uri="{BB962C8B-B14F-4D97-AF65-F5344CB8AC3E}">
        <p14:creationId xmlns:p14="http://schemas.microsoft.com/office/powerpoint/2010/main" val="3804689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709189"/>
            <a:ext cx="10515600" cy="781685"/>
          </a:xfrm>
        </p:spPr>
        <p:txBody>
          <a:bodyPr>
            <a:normAutofit/>
          </a:bodyPr>
          <a:lstStyle/>
          <a:p>
            <a:r>
              <a:rPr lang="en-GB" sz="4000" dirty="0"/>
              <a:t>Motives for CSR</a:t>
            </a:r>
          </a:p>
        </p:txBody>
      </p:sp>
      <p:sp>
        <p:nvSpPr>
          <p:cNvPr id="3" name="Inhaltsplatzhalter 2"/>
          <p:cNvSpPr>
            <a:spLocks noGrp="1"/>
          </p:cNvSpPr>
          <p:nvPr>
            <p:ph idx="1"/>
          </p:nvPr>
        </p:nvSpPr>
        <p:spPr>
          <a:xfrm>
            <a:off x="838200" y="1495689"/>
            <a:ext cx="10515600" cy="4755813"/>
          </a:xfrm>
        </p:spPr>
        <p:txBody>
          <a:bodyPr>
            <a:normAutofit fontScale="85000" lnSpcReduction="10000"/>
          </a:bodyPr>
          <a:lstStyle/>
          <a:p>
            <a:pPr>
              <a:lnSpc>
                <a:spcPct val="120000"/>
              </a:lnSpc>
              <a:spcBef>
                <a:spcPts val="600"/>
              </a:spcBef>
            </a:pPr>
            <a:r>
              <a:rPr lang="en-GB" dirty="0">
                <a:solidFill>
                  <a:schemeClr val="tx1">
                    <a:lumMod val="95000"/>
                    <a:lumOff val="5000"/>
                  </a:schemeClr>
                </a:solidFill>
              </a:rPr>
              <a:t>Two main motives</a:t>
            </a:r>
          </a:p>
          <a:p>
            <a:pPr lvl="1">
              <a:lnSpc>
                <a:spcPct val="120000"/>
              </a:lnSpc>
              <a:spcBef>
                <a:spcPts val="600"/>
              </a:spcBef>
            </a:pPr>
            <a:r>
              <a:rPr lang="en-GB" dirty="0">
                <a:solidFill>
                  <a:schemeClr val="tx1">
                    <a:lumMod val="95000"/>
                    <a:lumOff val="5000"/>
                  </a:schemeClr>
                </a:solidFill>
              </a:rPr>
              <a:t>Ethical motives (intrinsic)</a:t>
            </a:r>
          </a:p>
          <a:p>
            <a:pPr lvl="2">
              <a:lnSpc>
                <a:spcPct val="120000"/>
              </a:lnSpc>
              <a:spcBef>
                <a:spcPts val="600"/>
              </a:spcBef>
            </a:pPr>
            <a:r>
              <a:rPr lang="en-GB" dirty="0">
                <a:solidFill>
                  <a:schemeClr val="tx1">
                    <a:lumMod val="95000"/>
                    <a:lumOff val="5000"/>
                  </a:schemeClr>
                </a:solidFill>
              </a:rPr>
              <a:t>Promoting social innovation, cohesion, inclusion and sustainability </a:t>
            </a:r>
          </a:p>
          <a:p>
            <a:pPr lvl="1">
              <a:lnSpc>
                <a:spcPct val="120000"/>
              </a:lnSpc>
              <a:spcBef>
                <a:spcPts val="600"/>
              </a:spcBef>
            </a:pPr>
            <a:r>
              <a:rPr lang="en-GB" dirty="0">
                <a:solidFill>
                  <a:schemeClr val="tx1">
                    <a:lumMod val="95000"/>
                    <a:lumOff val="5000"/>
                  </a:schemeClr>
                </a:solidFill>
              </a:rPr>
              <a:t>Instrumental (extrinsic) motives</a:t>
            </a:r>
          </a:p>
          <a:p>
            <a:pPr lvl="2">
              <a:lnSpc>
                <a:spcPct val="120000"/>
              </a:lnSpc>
              <a:spcBef>
                <a:spcPts val="600"/>
              </a:spcBef>
            </a:pPr>
            <a:r>
              <a:rPr lang="en-GB" b="0" dirty="0">
                <a:solidFill>
                  <a:schemeClr val="tx1">
                    <a:lumMod val="95000"/>
                    <a:lumOff val="5000"/>
                  </a:schemeClr>
                </a:solidFill>
              </a:rPr>
              <a:t>to attract talent, increase employee engagement, motivation and satisfaction, and reduce employee retention, all of which would ultimately contribute to job performance and productivity.</a:t>
            </a:r>
            <a:r>
              <a:rPr lang="en-GB" dirty="0">
                <a:solidFill>
                  <a:schemeClr val="tx1">
                    <a:lumMod val="95000"/>
                    <a:lumOff val="5000"/>
                  </a:schemeClr>
                </a:solidFill>
              </a:rPr>
              <a:t> </a:t>
            </a:r>
          </a:p>
          <a:p>
            <a:pPr lvl="2">
              <a:lnSpc>
                <a:spcPct val="120000"/>
              </a:lnSpc>
              <a:spcBef>
                <a:spcPts val="600"/>
              </a:spcBef>
            </a:pPr>
            <a:r>
              <a:rPr lang="en-GB" dirty="0">
                <a:solidFill>
                  <a:schemeClr val="tx1">
                    <a:lumMod val="95000"/>
                    <a:lumOff val="5000"/>
                  </a:schemeClr>
                </a:solidFill>
              </a:rPr>
              <a:t>t</a:t>
            </a:r>
            <a:r>
              <a:rPr lang="en-GB" b="0" dirty="0">
                <a:solidFill>
                  <a:schemeClr val="tx1">
                    <a:lumMod val="95000"/>
                    <a:lumOff val="5000"/>
                  </a:schemeClr>
                </a:solidFill>
              </a:rPr>
              <a:t>o enhance trust and support of consumers and investors in products and brands. This allows for creating a favourable reputation, increased sales, and the ability to charge a price premium for socially responsible and sustainable products.</a:t>
            </a:r>
          </a:p>
          <a:p>
            <a:pPr lvl="2">
              <a:lnSpc>
                <a:spcPct val="120000"/>
              </a:lnSpc>
              <a:spcBef>
                <a:spcPts val="600"/>
              </a:spcBef>
            </a:pPr>
            <a:r>
              <a:rPr lang="en-GB" b="0" dirty="0">
                <a:solidFill>
                  <a:schemeClr val="tx1">
                    <a:lumMod val="95000"/>
                    <a:lumOff val="5000"/>
                  </a:schemeClr>
                </a:solidFill>
              </a:rPr>
              <a:t>to reduce costs. For instance, the implementation of eco-efficiency or recycling measures leads to energy savings and reductions in waste and raw materials used.</a:t>
            </a:r>
          </a:p>
          <a:p>
            <a:pPr lvl="2">
              <a:lnSpc>
                <a:spcPct val="120000"/>
              </a:lnSpc>
              <a:spcBef>
                <a:spcPts val="600"/>
              </a:spcBef>
            </a:pPr>
            <a:r>
              <a:rPr lang="en-GB" dirty="0">
                <a:solidFill>
                  <a:schemeClr val="tx1">
                    <a:lumMod val="95000"/>
                    <a:lumOff val="5000"/>
                  </a:schemeClr>
                </a:solidFill>
              </a:rPr>
              <a:t>t</a:t>
            </a:r>
            <a:r>
              <a:rPr lang="en-GB" b="0" dirty="0">
                <a:solidFill>
                  <a:schemeClr val="tx1">
                    <a:lumMod val="95000"/>
                    <a:lumOff val="5000"/>
                  </a:schemeClr>
                </a:solidFill>
              </a:rPr>
              <a:t>o achieve more effective management of environmental and social risks.</a:t>
            </a:r>
            <a:r>
              <a:rPr lang="en-GB" dirty="0">
                <a:solidFill>
                  <a:schemeClr val="tx1">
                    <a:lumMod val="95000"/>
                    <a:lumOff val="5000"/>
                  </a:schemeClr>
                </a:solidFill>
              </a:rPr>
              <a:t> </a:t>
            </a:r>
          </a:p>
          <a:p>
            <a:pPr lvl="2">
              <a:lnSpc>
                <a:spcPct val="120000"/>
              </a:lnSpc>
              <a:spcBef>
                <a:spcPts val="600"/>
              </a:spcBef>
            </a:pPr>
            <a:r>
              <a:rPr lang="en-GB" dirty="0">
                <a:solidFill>
                  <a:schemeClr val="tx1">
                    <a:lumMod val="95000"/>
                    <a:lumOff val="5000"/>
                  </a:schemeClr>
                </a:solidFill>
              </a:rPr>
              <a:t>to contribute to a company’s competitiveness </a:t>
            </a:r>
            <a:r>
              <a:rPr lang="en-GB" sz="1800" dirty="0">
                <a:solidFill>
                  <a:schemeClr val="tx1">
                    <a:lumMod val="95000"/>
                    <a:lumOff val="5000"/>
                  </a:schemeClr>
                </a:solidFill>
              </a:rPr>
              <a:t>(</a:t>
            </a:r>
            <a:r>
              <a:rPr lang="en-GB" sz="1800" dirty="0" err="1">
                <a:solidFill>
                  <a:schemeClr val="tx1">
                    <a:lumMod val="95000"/>
                    <a:lumOff val="5000"/>
                  </a:schemeClr>
                </a:solidFill>
              </a:rPr>
              <a:t>Wickert</a:t>
            </a:r>
            <a:r>
              <a:rPr lang="en-GB" sz="1800" dirty="0">
                <a:solidFill>
                  <a:schemeClr val="tx1">
                    <a:lumMod val="95000"/>
                    <a:lumOff val="5000"/>
                  </a:schemeClr>
                </a:solidFill>
              </a:rPr>
              <a:t> &amp; </a:t>
            </a:r>
            <a:r>
              <a:rPr lang="en-GB" sz="1800" dirty="0" err="1">
                <a:solidFill>
                  <a:schemeClr val="tx1">
                    <a:lumMod val="95000"/>
                    <a:lumOff val="5000"/>
                  </a:schemeClr>
                </a:solidFill>
              </a:rPr>
              <a:t>Risi</a:t>
            </a:r>
            <a:r>
              <a:rPr lang="en-GB" sz="1800" dirty="0">
                <a:solidFill>
                  <a:schemeClr val="tx1">
                    <a:lumMod val="95000"/>
                    <a:lumOff val="5000"/>
                  </a:schemeClr>
                </a:solidFill>
              </a:rPr>
              <a:t>, 2019, pp. 25-31). </a:t>
            </a:r>
            <a:endParaRPr lang="en-GB" dirty="0">
              <a:solidFill>
                <a:schemeClr val="tx1">
                  <a:lumMod val="95000"/>
                  <a:lumOff val="5000"/>
                </a:schemeClr>
              </a:solidFill>
            </a:endParaRPr>
          </a:p>
          <a:p>
            <a:pPr marL="914400" lvl="2" indent="0">
              <a:buNone/>
            </a:pPr>
            <a:endParaRPr lang="en-GB" dirty="0">
              <a:solidFill>
                <a:schemeClr val="tx1">
                  <a:lumMod val="95000"/>
                  <a:lumOff val="5000"/>
                </a:schemeClr>
              </a:solidFill>
            </a:endParaRPr>
          </a:p>
        </p:txBody>
      </p:sp>
      <p:sp>
        <p:nvSpPr>
          <p:cNvPr id="4" name="Fußzeilenplatzhalter 2">
            <a:extLst>
              <a:ext uri="{FF2B5EF4-FFF2-40B4-BE49-F238E27FC236}">
                <a16:creationId xmlns:a16="http://schemas.microsoft.com/office/drawing/2014/main" id="{75039D1A-A2AF-47B2-8C0B-6FBC4E833594}"/>
              </a:ext>
            </a:extLst>
          </p:cNvPr>
          <p:cNvSpPr>
            <a:spLocks noGrp="1"/>
          </p:cNvSpPr>
          <p:nvPr>
            <p:ph type="ftr" sz="quarter" idx="11"/>
          </p:nvPr>
        </p:nvSpPr>
        <p:spPr>
          <a:xfrm>
            <a:off x="2082362" y="5954171"/>
            <a:ext cx="1613338" cy="274324"/>
          </a:xfrm>
        </p:spPr>
        <p:txBody>
          <a:bodyPr/>
          <a:lstStyle/>
          <a:p>
            <a:r>
              <a:rPr lang="lt-LT"/>
              <a:t>connect-erasmus.eu</a:t>
            </a:r>
          </a:p>
        </p:txBody>
      </p:sp>
    </p:spTree>
    <p:extLst>
      <p:ext uri="{BB962C8B-B14F-4D97-AF65-F5344CB8AC3E}">
        <p14:creationId xmlns:p14="http://schemas.microsoft.com/office/powerpoint/2010/main" val="4163012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Impact of Social Responsibility </a:t>
            </a:r>
          </a:p>
        </p:txBody>
      </p:sp>
      <p:sp>
        <p:nvSpPr>
          <p:cNvPr id="3" name="Inhaltsplatzhalter 2"/>
          <p:cNvSpPr>
            <a:spLocks noGrp="1"/>
          </p:cNvSpPr>
          <p:nvPr>
            <p:ph idx="1"/>
          </p:nvPr>
        </p:nvSpPr>
        <p:spPr/>
        <p:txBody>
          <a:bodyPr>
            <a:normAutofit fontScale="70000" lnSpcReduction="20000"/>
          </a:bodyPr>
          <a:lstStyle/>
          <a:p>
            <a:pPr>
              <a:lnSpc>
                <a:spcPct val="110000"/>
              </a:lnSpc>
              <a:spcBef>
                <a:spcPts val="600"/>
              </a:spcBef>
            </a:pPr>
            <a:r>
              <a:rPr lang="en-GB" dirty="0">
                <a:solidFill>
                  <a:schemeClr val="tx1">
                    <a:lumMod val="95000"/>
                    <a:lumOff val="5000"/>
                  </a:schemeClr>
                </a:solidFill>
              </a:rPr>
              <a:t>An organization’s performance on social responsibility can influence, among other things:</a:t>
            </a:r>
          </a:p>
          <a:p>
            <a:pPr lvl="1">
              <a:lnSpc>
                <a:spcPct val="110000"/>
              </a:lnSpc>
              <a:spcBef>
                <a:spcPts val="600"/>
              </a:spcBef>
            </a:pPr>
            <a:r>
              <a:rPr lang="en-GB" dirty="0">
                <a:solidFill>
                  <a:schemeClr val="tx1">
                    <a:lumMod val="95000"/>
                    <a:lumOff val="5000"/>
                  </a:schemeClr>
                </a:solidFill>
              </a:rPr>
              <a:t>Competitive advantage</a:t>
            </a:r>
          </a:p>
          <a:p>
            <a:pPr lvl="1">
              <a:lnSpc>
                <a:spcPct val="110000"/>
              </a:lnSpc>
              <a:spcBef>
                <a:spcPts val="600"/>
              </a:spcBef>
            </a:pPr>
            <a:r>
              <a:rPr lang="en-GB" dirty="0">
                <a:solidFill>
                  <a:schemeClr val="tx1">
                    <a:lumMod val="95000"/>
                    <a:lumOff val="5000"/>
                  </a:schemeClr>
                </a:solidFill>
              </a:rPr>
              <a:t>Reputation</a:t>
            </a:r>
          </a:p>
          <a:p>
            <a:pPr lvl="1">
              <a:lnSpc>
                <a:spcPct val="110000"/>
              </a:lnSpc>
              <a:spcBef>
                <a:spcPts val="600"/>
              </a:spcBef>
            </a:pPr>
            <a:r>
              <a:rPr lang="en-GB" dirty="0">
                <a:solidFill>
                  <a:schemeClr val="tx1">
                    <a:lumMod val="95000"/>
                    <a:lumOff val="5000"/>
                  </a:schemeClr>
                </a:solidFill>
              </a:rPr>
              <a:t>The ability to attract and retain workers or members, customers, clients and users</a:t>
            </a:r>
          </a:p>
          <a:p>
            <a:pPr lvl="1">
              <a:lnSpc>
                <a:spcPct val="110000"/>
              </a:lnSpc>
              <a:spcBef>
                <a:spcPts val="600"/>
              </a:spcBef>
            </a:pPr>
            <a:r>
              <a:rPr lang="en-GB" dirty="0">
                <a:solidFill>
                  <a:schemeClr val="tx1">
                    <a:lumMod val="95000"/>
                    <a:lumOff val="5000"/>
                  </a:schemeClr>
                </a:solidFill>
              </a:rPr>
              <a:t>The maintenance of employee morale, commitment and productivity</a:t>
            </a:r>
          </a:p>
          <a:p>
            <a:pPr lvl="1">
              <a:lnSpc>
                <a:spcPct val="110000"/>
              </a:lnSpc>
              <a:spcBef>
                <a:spcPts val="600"/>
              </a:spcBef>
            </a:pPr>
            <a:r>
              <a:rPr lang="en-GB" dirty="0">
                <a:solidFill>
                  <a:schemeClr val="tx1">
                    <a:lumMod val="95000"/>
                    <a:lumOff val="5000"/>
                  </a:schemeClr>
                </a:solidFill>
              </a:rPr>
              <a:t>The perception of investors, owners, donors, sponsors and the financial community</a:t>
            </a:r>
          </a:p>
          <a:p>
            <a:pPr lvl="1">
              <a:lnSpc>
                <a:spcPct val="110000"/>
              </a:lnSpc>
              <a:spcBef>
                <a:spcPts val="600"/>
              </a:spcBef>
            </a:pPr>
            <a:r>
              <a:rPr lang="en-GB" dirty="0">
                <a:solidFill>
                  <a:schemeClr val="tx1">
                    <a:lumMod val="95000"/>
                    <a:lumOff val="5000"/>
                  </a:schemeClr>
                </a:solidFill>
              </a:rPr>
              <a:t>Relationships with companies, governments, the media, suppliers, peers, customers and the community in which it operates (ISO 26000)</a:t>
            </a:r>
          </a:p>
          <a:p>
            <a:pPr lvl="1">
              <a:lnSpc>
                <a:spcPct val="110000"/>
              </a:lnSpc>
              <a:spcBef>
                <a:spcPts val="600"/>
              </a:spcBef>
            </a:pPr>
            <a:endParaRPr lang="en-GB" dirty="0">
              <a:solidFill>
                <a:schemeClr val="tx1">
                  <a:lumMod val="95000"/>
                  <a:lumOff val="5000"/>
                </a:schemeClr>
              </a:solidFill>
            </a:endParaRPr>
          </a:p>
          <a:p>
            <a:pPr lvl="2">
              <a:lnSpc>
                <a:spcPct val="110000"/>
              </a:lnSpc>
              <a:spcBef>
                <a:spcPts val="600"/>
              </a:spcBef>
            </a:pPr>
            <a:endParaRPr lang="en-GB" dirty="0">
              <a:solidFill>
                <a:schemeClr val="tx1">
                  <a:lumMod val="95000"/>
                  <a:lumOff val="5000"/>
                </a:schemeClr>
              </a:solidFill>
            </a:endParaRPr>
          </a:p>
          <a:p>
            <a:pPr>
              <a:lnSpc>
                <a:spcPct val="110000"/>
              </a:lnSpc>
              <a:spcBef>
                <a:spcPts val="600"/>
              </a:spcBef>
            </a:pPr>
            <a:r>
              <a:rPr lang="en-GB" dirty="0">
                <a:solidFill>
                  <a:schemeClr val="tx1">
                    <a:lumMod val="95000"/>
                    <a:lumOff val="5000"/>
                  </a:schemeClr>
                </a:solidFill>
              </a:rPr>
              <a:t>There is not strong evidence on the relationship between increased profit and CSR.</a:t>
            </a:r>
          </a:p>
          <a:p>
            <a:pPr lvl="1"/>
            <a:endParaRPr lang="en-GB" dirty="0">
              <a:solidFill>
                <a:schemeClr val="tx1">
                  <a:lumMod val="95000"/>
                  <a:lumOff val="5000"/>
                </a:schemeClr>
              </a:solidFill>
            </a:endParaRPr>
          </a:p>
        </p:txBody>
      </p:sp>
    </p:spTree>
    <p:extLst>
      <p:ext uri="{BB962C8B-B14F-4D97-AF65-F5344CB8AC3E}">
        <p14:creationId xmlns:p14="http://schemas.microsoft.com/office/powerpoint/2010/main" val="2067662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25031"/>
            <a:ext cx="10515600" cy="781685"/>
          </a:xfrm>
        </p:spPr>
        <p:txBody>
          <a:bodyPr>
            <a:normAutofit/>
          </a:bodyPr>
          <a:lstStyle/>
          <a:p>
            <a:r>
              <a:rPr lang="en-GB" sz="4000" dirty="0"/>
              <a:t>CSR &amp; HRM Relationship</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10686127"/>
              </p:ext>
            </p:extLst>
          </p:nvPr>
        </p:nvGraphicFramePr>
        <p:xfrm>
          <a:off x="1337952" y="2031591"/>
          <a:ext cx="8438606" cy="3686131"/>
        </p:xfrm>
        <a:graphic>
          <a:graphicData uri="http://schemas.openxmlformats.org/drawingml/2006/table">
            <a:tbl>
              <a:tblPr firstRow="1" firstCol="1" bandRow="1">
                <a:tableStyleId>{B301B821-A1FF-4177-AEE7-76D212191A09}</a:tableStyleId>
              </a:tblPr>
              <a:tblGrid>
                <a:gridCol w="3215574">
                  <a:extLst>
                    <a:ext uri="{9D8B030D-6E8A-4147-A177-3AD203B41FA5}">
                      <a16:colId xmlns:a16="http://schemas.microsoft.com/office/drawing/2014/main" val="3066354312"/>
                    </a:ext>
                  </a:extLst>
                </a:gridCol>
                <a:gridCol w="5223032">
                  <a:extLst>
                    <a:ext uri="{9D8B030D-6E8A-4147-A177-3AD203B41FA5}">
                      <a16:colId xmlns:a16="http://schemas.microsoft.com/office/drawing/2014/main" val="3824083427"/>
                    </a:ext>
                  </a:extLst>
                </a:gridCol>
              </a:tblGrid>
              <a:tr h="218554">
                <a:tc>
                  <a:txBody>
                    <a:bodyPr/>
                    <a:lstStyle/>
                    <a:p>
                      <a:pPr>
                        <a:lnSpc>
                          <a:spcPct val="107000"/>
                        </a:lnSpc>
                        <a:spcAft>
                          <a:spcPts val="0"/>
                        </a:spcAft>
                      </a:pPr>
                      <a:r>
                        <a:rPr lang="en-US" sz="1400" dirty="0">
                          <a:effectLst/>
                        </a:rPr>
                        <a:t>CSR and HRM relationship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Specifications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4306621"/>
                  </a:ext>
                </a:extLst>
              </a:tr>
              <a:tr h="982202">
                <a:tc>
                  <a:txBody>
                    <a:bodyPr/>
                    <a:lstStyle/>
                    <a:p>
                      <a:pPr>
                        <a:lnSpc>
                          <a:spcPct val="107000"/>
                        </a:lnSpc>
                        <a:spcAft>
                          <a:spcPts val="0"/>
                        </a:spcAft>
                      </a:pPr>
                      <a:r>
                        <a:rPr lang="en-US" sz="1100" dirty="0">
                          <a:effectLst/>
                        </a:rPr>
                        <a:t>HRM as a component of CSR</a:t>
                      </a:r>
                    </a:p>
                    <a:p>
                      <a:pPr>
                        <a:lnSpc>
                          <a:spcPct val="107000"/>
                        </a:lnSpc>
                        <a:spcAft>
                          <a:spcPts val="0"/>
                        </a:spcAft>
                      </a:pPr>
                      <a:r>
                        <a:rPr lang="en-US" sz="1100" b="0" dirty="0">
                          <a:effectLst/>
                        </a:rPr>
                        <a:t>HRM as an element of CSR.</a:t>
                      </a:r>
                    </a:p>
                    <a:p>
                      <a:pPr>
                        <a:lnSpc>
                          <a:spcPct val="107000"/>
                        </a:lnSpc>
                        <a:spcAft>
                          <a:spcPts val="0"/>
                        </a:spcAft>
                      </a:pPr>
                      <a:r>
                        <a:rPr lang="en-US" sz="1100" b="0" dirty="0">
                          <a:effectLst/>
                        </a:rPr>
                        <a:t>CSR as the focus of the research</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dirty="0">
                          <a:effectLst/>
                        </a:rPr>
                        <a:t>HRM as antecedent to CSR</a:t>
                      </a:r>
                    </a:p>
                    <a:p>
                      <a:pPr>
                        <a:lnSpc>
                          <a:spcPct val="107000"/>
                        </a:lnSpc>
                        <a:spcAft>
                          <a:spcPts val="0"/>
                        </a:spcAft>
                      </a:pPr>
                      <a:r>
                        <a:rPr lang="en-US" sz="1100" dirty="0">
                          <a:effectLst/>
                        </a:rPr>
                        <a:t>“Human resources” (i.e. workers) and human resource management as enabling of CSR in the organization</a:t>
                      </a:r>
                    </a:p>
                    <a:p>
                      <a:pPr>
                        <a:lnSpc>
                          <a:spcPct val="107000"/>
                        </a:lnSpc>
                        <a:spcAft>
                          <a:spcPts val="0"/>
                        </a:spcAft>
                      </a:pPr>
                      <a:r>
                        <a:rPr lang="en-US" sz="1100" b="1" dirty="0">
                          <a:effectLst/>
                        </a:rPr>
                        <a:t>HRM as subset of CSR</a:t>
                      </a:r>
                    </a:p>
                    <a:p>
                      <a:pPr>
                        <a:lnSpc>
                          <a:spcPct val="107000"/>
                        </a:lnSpc>
                        <a:spcAft>
                          <a:spcPts val="0"/>
                        </a:spcAft>
                      </a:pPr>
                      <a:r>
                        <a:rPr lang="en-US" sz="1100" dirty="0">
                          <a:effectLst/>
                        </a:rPr>
                        <a:t>HRM is one of several factors that make up CSR.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4216931"/>
                  </a:ext>
                </a:extLst>
              </a:tr>
              <a:tr h="908588">
                <a:tc>
                  <a:txBody>
                    <a:bodyPr/>
                    <a:lstStyle/>
                    <a:p>
                      <a:pPr>
                        <a:lnSpc>
                          <a:spcPct val="107000"/>
                        </a:lnSpc>
                        <a:spcAft>
                          <a:spcPts val="0"/>
                        </a:spcAft>
                      </a:pPr>
                      <a:r>
                        <a:rPr lang="en-US" sz="1100" dirty="0">
                          <a:effectLst/>
                        </a:rPr>
                        <a:t>CSR as a component of HRM</a:t>
                      </a:r>
                    </a:p>
                    <a:p>
                      <a:pPr>
                        <a:lnSpc>
                          <a:spcPct val="107000"/>
                        </a:lnSpc>
                        <a:spcAft>
                          <a:spcPts val="0"/>
                        </a:spcAft>
                      </a:pPr>
                      <a:r>
                        <a:rPr lang="en-US" sz="1100" b="0" dirty="0">
                          <a:effectLst/>
                        </a:rPr>
                        <a:t>CSR as an element of HRM.</a:t>
                      </a:r>
                    </a:p>
                    <a:p>
                      <a:pPr>
                        <a:lnSpc>
                          <a:spcPct val="107000"/>
                        </a:lnSpc>
                        <a:spcAft>
                          <a:spcPts val="0"/>
                        </a:spcAft>
                      </a:pPr>
                      <a:r>
                        <a:rPr lang="en-US" sz="1100" b="0" dirty="0">
                          <a:effectLst/>
                        </a:rPr>
                        <a:t>HRM as the focus of the research</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dirty="0">
                          <a:effectLst/>
                        </a:rPr>
                        <a:t>CSR as enabling “effective” HRM</a:t>
                      </a:r>
                    </a:p>
                    <a:p>
                      <a:pPr>
                        <a:lnSpc>
                          <a:spcPct val="107000"/>
                        </a:lnSpc>
                        <a:spcAft>
                          <a:spcPts val="0"/>
                        </a:spcAft>
                      </a:pPr>
                      <a:r>
                        <a:rPr lang="en-US" sz="1100" dirty="0">
                          <a:effectLst/>
                        </a:rPr>
                        <a:t>CSR is used to achieve HRM goals (e.g. improving recruitment or mitigating regulation).</a:t>
                      </a:r>
                    </a:p>
                    <a:p>
                      <a:pPr>
                        <a:lnSpc>
                          <a:spcPct val="107000"/>
                        </a:lnSpc>
                        <a:spcAft>
                          <a:spcPts val="0"/>
                        </a:spcAft>
                      </a:pPr>
                      <a:r>
                        <a:rPr lang="en-US" sz="1100" b="1" dirty="0">
                          <a:effectLst/>
                        </a:rPr>
                        <a:t>CSR as enabling “responsible” HRM</a:t>
                      </a:r>
                    </a:p>
                    <a:p>
                      <a:pPr>
                        <a:lnSpc>
                          <a:spcPct val="107000"/>
                        </a:lnSpc>
                        <a:spcAft>
                          <a:spcPts val="0"/>
                        </a:spcAft>
                      </a:pPr>
                      <a:r>
                        <a:rPr lang="en-US" sz="1100" dirty="0">
                          <a:effectLst/>
                        </a:rPr>
                        <a:t>CSR is considered a means for ensuring responsible management of workers.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2760343"/>
                  </a:ext>
                </a:extLst>
              </a:tr>
              <a:tr h="1576787">
                <a:tc>
                  <a:txBody>
                    <a:bodyPr/>
                    <a:lstStyle/>
                    <a:p>
                      <a:pPr>
                        <a:lnSpc>
                          <a:spcPct val="107000"/>
                        </a:lnSpc>
                        <a:spcAft>
                          <a:spcPts val="0"/>
                        </a:spcAft>
                      </a:pPr>
                      <a:r>
                        <a:rPr lang="en-US" sz="1100" dirty="0">
                          <a:effectLst/>
                        </a:rPr>
                        <a:t>CSR and HRM as mutually dependent</a:t>
                      </a:r>
                    </a:p>
                    <a:p>
                      <a:pPr>
                        <a:lnSpc>
                          <a:spcPct val="107000"/>
                        </a:lnSpc>
                        <a:spcAft>
                          <a:spcPts val="0"/>
                        </a:spcAft>
                      </a:pPr>
                      <a:r>
                        <a:rPr lang="en-US" sz="1100" b="0" dirty="0">
                          <a:effectLst/>
                        </a:rPr>
                        <a:t>Both CSR and HRM are the focus of the research</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100" b="1" dirty="0">
                          <a:effectLst/>
                        </a:rPr>
                        <a:t>CSR and HRM present but no overlap</a:t>
                      </a:r>
                    </a:p>
                    <a:p>
                      <a:pPr>
                        <a:lnSpc>
                          <a:spcPct val="107000"/>
                        </a:lnSpc>
                        <a:spcAft>
                          <a:spcPts val="0"/>
                        </a:spcAft>
                      </a:pPr>
                      <a:r>
                        <a:rPr lang="en-US" sz="1100" dirty="0">
                          <a:effectLst/>
                        </a:rPr>
                        <a:t>CSR and HRM both identified as subjects but discussed in parallel (e.g. both are variables of another construct).</a:t>
                      </a:r>
                    </a:p>
                    <a:p>
                      <a:pPr>
                        <a:lnSpc>
                          <a:spcPct val="107000"/>
                        </a:lnSpc>
                        <a:spcAft>
                          <a:spcPts val="0"/>
                        </a:spcAft>
                      </a:pPr>
                      <a:r>
                        <a:rPr lang="en-US" sz="1100" b="1" dirty="0">
                          <a:effectLst/>
                        </a:rPr>
                        <a:t>CSR and HRM in interaction</a:t>
                      </a:r>
                    </a:p>
                    <a:p>
                      <a:pPr>
                        <a:lnSpc>
                          <a:spcPct val="107000"/>
                        </a:lnSpc>
                        <a:spcAft>
                          <a:spcPts val="0"/>
                        </a:spcAft>
                      </a:pPr>
                      <a:r>
                        <a:rPr lang="en-US" sz="1100" dirty="0">
                          <a:effectLst/>
                        </a:rPr>
                        <a:t>CSR–HRM as a complex and rich interactive phenomena. Workers, worker representatives, and</a:t>
                      </a:r>
                    </a:p>
                    <a:p>
                      <a:pPr>
                        <a:lnSpc>
                          <a:spcPct val="107000"/>
                        </a:lnSpc>
                        <a:spcAft>
                          <a:spcPts val="0"/>
                        </a:spcAft>
                      </a:pPr>
                      <a:r>
                        <a:rPr lang="en-US" sz="1100" dirty="0">
                          <a:effectLst/>
                        </a:rPr>
                        <a:t>those who manage workers, are actors in networks involving multiple stakeholders and institutions.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6368035"/>
                  </a:ext>
                </a:extLst>
              </a:tr>
            </a:tbl>
          </a:graphicData>
        </a:graphic>
      </p:graphicFrame>
      <p:sp>
        <p:nvSpPr>
          <p:cNvPr id="5" name="Textfeld 4"/>
          <p:cNvSpPr txBox="1"/>
          <p:nvPr/>
        </p:nvSpPr>
        <p:spPr>
          <a:xfrm>
            <a:off x="1140823" y="1376766"/>
            <a:ext cx="8508274" cy="584775"/>
          </a:xfrm>
          <a:prstGeom prst="rect">
            <a:avLst/>
          </a:prstGeom>
          <a:noFill/>
        </p:spPr>
        <p:txBody>
          <a:bodyPr wrap="square" rtlCol="0">
            <a:spAutoFit/>
          </a:bodyPr>
          <a:lstStyle/>
          <a:p>
            <a:r>
              <a:rPr lang="en-US" dirty="0"/>
              <a:t>Trends in CSR–HRM research with regard to the CSR and HRM relationship. </a:t>
            </a:r>
            <a:r>
              <a:rPr lang="en-US" sz="1400" dirty="0"/>
              <a:t>Voegtlin &amp; Greenwood (2016)</a:t>
            </a:r>
          </a:p>
        </p:txBody>
      </p:sp>
    </p:spTree>
    <p:extLst>
      <p:ext uri="{BB962C8B-B14F-4D97-AF65-F5344CB8AC3E}">
        <p14:creationId xmlns:p14="http://schemas.microsoft.com/office/powerpoint/2010/main" val="1078415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Implications for HRM</a:t>
            </a:r>
          </a:p>
        </p:txBody>
      </p:sp>
      <p:sp>
        <p:nvSpPr>
          <p:cNvPr id="3" name="Inhaltsplatzhalter 2"/>
          <p:cNvSpPr>
            <a:spLocks noGrp="1"/>
          </p:cNvSpPr>
          <p:nvPr>
            <p:ph idx="1"/>
          </p:nvPr>
        </p:nvSpPr>
        <p:spPr/>
        <p:txBody>
          <a:bodyPr>
            <a:normAutofit fontScale="92500" lnSpcReduction="20000"/>
          </a:bodyPr>
          <a:lstStyle/>
          <a:p>
            <a:pPr>
              <a:lnSpc>
                <a:spcPct val="110000"/>
              </a:lnSpc>
              <a:spcBef>
                <a:spcPts val="600"/>
              </a:spcBef>
            </a:pPr>
            <a:r>
              <a:rPr lang="en-GB" b="0" dirty="0">
                <a:solidFill>
                  <a:schemeClr val="tx1">
                    <a:lumMod val="95000"/>
                    <a:lumOff val="5000"/>
                  </a:schemeClr>
                </a:solidFill>
              </a:rPr>
              <a:t>The rise of CSR has significant implications for HRM practice. Ranging from ethical standards in dealing with important stakeholders through employment practices that attract employees to social involvement in the form of employee volunteering, the HRM role is awash with CSR-related tasks. </a:t>
            </a:r>
            <a:r>
              <a:rPr lang="en-GB" sz="1900" b="0" dirty="0">
                <a:solidFill>
                  <a:schemeClr val="tx1">
                    <a:lumMod val="95000"/>
                    <a:lumOff val="5000"/>
                  </a:schemeClr>
                </a:solidFill>
              </a:rPr>
              <a:t>(Preuss et al., 2009)</a:t>
            </a:r>
            <a:endParaRPr lang="en-GB" b="0" dirty="0">
              <a:solidFill>
                <a:schemeClr val="tx1">
                  <a:lumMod val="95000"/>
                  <a:lumOff val="5000"/>
                </a:schemeClr>
              </a:solidFill>
            </a:endParaRPr>
          </a:p>
          <a:p>
            <a:pPr>
              <a:lnSpc>
                <a:spcPct val="110000"/>
              </a:lnSpc>
              <a:spcBef>
                <a:spcPts val="600"/>
              </a:spcBef>
            </a:pPr>
            <a:r>
              <a:rPr lang="en-GB" b="0" dirty="0">
                <a:solidFill>
                  <a:schemeClr val="tx1">
                    <a:lumMod val="95000"/>
                    <a:lumOff val="5000"/>
                  </a:schemeClr>
                </a:solidFill>
              </a:rPr>
              <a:t>HR is the key to CSR‘s successful deployment and implementation</a:t>
            </a:r>
          </a:p>
          <a:p>
            <a:pPr>
              <a:lnSpc>
                <a:spcPct val="110000"/>
              </a:lnSpc>
              <a:spcBef>
                <a:spcPts val="600"/>
              </a:spcBef>
            </a:pPr>
            <a:r>
              <a:rPr lang="en-GB" b="0" dirty="0">
                <a:solidFill>
                  <a:schemeClr val="tx1">
                    <a:lumMod val="95000"/>
                    <a:lumOff val="5000"/>
                  </a:schemeClr>
                </a:solidFill>
              </a:rPr>
              <a:t>HRM can provide a promising managerial framework that can support organizational efforts in translating CSR strategies into practical managerial actions and out comes, especially within the internal organizational environment</a:t>
            </a:r>
          </a:p>
          <a:p>
            <a:pPr>
              <a:lnSpc>
                <a:spcPct val="110000"/>
              </a:lnSpc>
              <a:spcBef>
                <a:spcPts val="600"/>
              </a:spcBef>
            </a:pPr>
            <a:r>
              <a:rPr lang="en-GB" b="0" dirty="0">
                <a:solidFill>
                  <a:schemeClr val="tx1">
                    <a:lumMod val="95000"/>
                    <a:lumOff val="5000"/>
                  </a:schemeClr>
                </a:solidFill>
              </a:rPr>
              <a:t>At company level, socially responsible practices involve primarily employees and relate to issues such as investing in human capital, health and safety, and managing change </a:t>
            </a:r>
            <a:r>
              <a:rPr lang="en-GB" sz="2200" b="0" dirty="0">
                <a:solidFill>
                  <a:schemeClr val="tx1">
                    <a:lumMod val="95000"/>
                    <a:lumOff val="5000"/>
                  </a:schemeClr>
                </a:solidFill>
              </a:rPr>
              <a:t>(Green Paper). </a:t>
            </a:r>
            <a:endParaRPr lang="en-GB" sz="1900" b="0" dirty="0">
              <a:solidFill>
                <a:schemeClr val="tx1">
                  <a:lumMod val="95000"/>
                  <a:lumOff val="5000"/>
                </a:schemeClr>
              </a:solidFill>
            </a:endParaRPr>
          </a:p>
        </p:txBody>
      </p:sp>
    </p:spTree>
    <p:extLst>
      <p:ext uri="{BB962C8B-B14F-4D97-AF65-F5344CB8AC3E}">
        <p14:creationId xmlns:p14="http://schemas.microsoft.com/office/powerpoint/2010/main" val="1334938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Role of HR in CSR</a:t>
            </a:r>
          </a:p>
        </p:txBody>
      </p:sp>
      <p:sp>
        <p:nvSpPr>
          <p:cNvPr id="3" name="Inhaltsplatzhalter 2"/>
          <p:cNvSpPr>
            <a:spLocks noGrp="1"/>
          </p:cNvSpPr>
          <p:nvPr>
            <p:ph idx="1"/>
          </p:nvPr>
        </p:nvSpPr>
        <p:spPr/>
        <p:txBody>
          <a:bodyPr/>
          <a:lstStyle/>
          <a:p>
            <a:r>
              <a:rPr lang="en-GB" dirty="0">
                <a:solidFill>
                  <a:schemeClr val="tx1">
                    <a:lumMod val="95000"/>
                    <a:lumOff val="5000"/>
                  </a:schemeClr>
                </a:solidFill>
              </a:rPr>
              <a:t>Strategic human resource management (HRM) partnership model </a:t>
            </a:r>
            <a:r>
              <a:rPr lang="en-GB" sz="2000" b="0" dirty="0">
                <a:solidFill>
                  <a:schemeClr val="tx1">
                    <a:lumMod val="95000"/>
                    <a:lumOff val="5000"/>
                  </a:schemeClr>
                </a:solidFill>
              </a:rPr>
              <a:t>(</a:t>
            </a:r>
            <a:r>
              <a:rPr lang="en-GB" sz="2000" b="0" dirty="0" err="1">
                <a:solidFill>
                  <a:schemeClr val="tx1">
                    <a:lumMod val="95000"/>
                    <a:lumOff val="5000"/>
                  </a:schemeClr>
                </a:solidFill>
              </a:rPr>
              <a:t>Jamali</a:t>
            </a:r>
            <a:r>
              <a:rPr lang="en-GB" sz="2000" b="0" dirty="0">
                <a:solidFill>
                  <a:schemeClr val="tx1">
                    <a:lumMod val="95000"/>
                    <a:lumOff val="5000"/>
                  </a:schemeClr>
                </a:solidFill>
              </a:rPr>
              <a:t> et al. 2015, p. 130)</a:t>
            </a:r>
          </a:p>
        </p:txBody>
      </p:sp>
      <p:pic>
        <p:nvPicPr>
          <p:cNvPr id="4" name="Grafik 3"/>
          <p:cNvPicPr>
            <a:picLocks noChangeAspect="1"/>
          </p:cNvPicPr>
          <p:nvPr/>
        </p:nvPicPr>
        <p:blipFill>
          <a:blip r:embed="rId2"/>
          <a:stretch>
            <a:fillRect/>
          </a:stretch>
        </p:blipFill>
        <p:spPr>
          <a:xfrm>
            <a:off x="2812869" y="2414916"/>
            <a:ext cx="5476358" cy="4262744"/>
          </a:xfrm>
          <a:prstGeom prst="rect">
            <a:avLst/>
          </a:prstGeom>
        </p:spPr>
      </p:pic>
    </p:spTree>
    <p:extLst>
      <p:ext uri="{BB962C8B-B14F-4D97-AF65-F5344CB8AC3E}">
        <p14:creationId xmlns:p14="http://schemas.microsoft.com/office/powerpoint/2010/main" val="3307084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Domains of Contributions </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982184278"/>
              </p:ext>
            </p:extLst>
          </p:nvPr>
        </p:nvGraphicFramePr>
        <p:xfrm>
          <a:off x="838200" y="2418767"/>
          <a:ext cx="10439399" cy="2041888"/>
        </p:xfrm>
        <a:graphic>
          <a:graphicData uri="http://schemas.openxmlformats.org/drawingml/2006/table">
            <a:tbl>
              <a:tblPr firstRow="1" bandRow="1">
                <a:tableStyleId>{5C22544A-7EE6-4342-B048-85BDC9FD1C3A}</a:tableStyleId>
              </a:tblPr>
              <a:tblGrid>
                <a:gridCol w="6846746">
                  <a:extLst>
                    <a:ext uri="{9D8B030D-6E8A-4147-A177-3AD203B41FA5}">
                      <a16:colId xmlns:a16="http://schemas.microsoft.com/office/drawing/2014/main" val="587917861"/>
                    </a:ext>
                  </a:extLst>
                </a:gridCol>
                <a:gridCol w="3592653">
                  <a:extLst>
                    <a:ext uri="{9D8B030D-6E8A-4147-A177-3AD203B41FA5}">
                      <a16:colId xmlns:a16="http://schemas.microsoft.com/office/drawing/2014/main" val="3813135566"/>
                    </a:ext>
                  </a:extLst>
                </a:gridCol>
              </a:tblGrid>
              <a:tr h="558528">
                <a:tc>
                  <a:txBody>
                    <a:bodyPr/>
                    <a:lstStyle/>
                    <a:p>
                      <a:pPr>
                        <a:lnSpc>
                          <a:spcPct val="100000"/>
                        </a:lnSpc>
                        <a:spcBef>
                          <a:spcPts val="600"/>
                        </a:spcBef>
                      </a:pPr>
                      <a:r>
                        <a:rPr lang="en-US" sz="2800" dirty="0">
                          <a:latin typeface="+mn-lt"/>
                        </a:rPr>
                        <a:t>HRM’s domains of contribution into CSR </a:t>
                      </a:r>
                    </a:p>
                  </a:txBody>
                  <a:tcPr/>
                </a:tc>
                <a:tc>
                  <a:txBody>
                    <a:bodyPr/>
                    <a:lstStyle/>
                    <a:p>
                      <a:pPr>
                        <a:lnSpc>
                          <a:spcPct val="100000"/>
                        </a:lnSpc>
                        <a:spcBef>
                          <a:spcPts val="600"/>
                        </a:spcBef>
                      </a:pPr>
                      <a:r>
                        <a:rPr lang="de-DE" sz="2800" dirty="0">
                          <a:latin typeface="+mn-lt"/>
                        </a:rPr>
                        <a:t>Role</a:t>
                      </a:r>
                      <a:endParaRPr lang="en-US" sz="2800" dirty="0">
                        <a:latin typeface="+mn-lt"/>
                      </a:endParaRPr>
                    </a:p>
                  </a:txBody>
                  <a:tcPr/>
                </a:tc>
                <a:extLst>
                  <a:ext uri="{0D108BD9-81ED-4DB2-BD59-A6C34878D82A}">
                    <a16:rowId xmlns:a16="http://schemas.microsoft.com/office/drawing/2014/main" val="195600553"/>
                  </a:ext>
                </a:extLst>
              </a:tr>
              <a:tr h="370840">
                <a:tc>
                  <a:txBody>
                    <a:bodyPr/>
                    <a:lstStyle/>
                    <a:p>
                      <a:pPr>
                        <a:lnSpc>
                          <a:spcPct val="100000"/>
                        </a:lnSpc>
                        <a:spcBef>
                          <a:spcPts val="600"/>
                        </a:spcBef>
                        <a:spcAft>
                          <a:spcPts val="0"/>
                        </a:spcAft>
                      </a:pPr>
                      <a:r>
                        <a:rPr lang="en-US" sz="2400" b="0" dirty="0">
                          <a:effectLst/>
                          <a:latin typeface="+mn-lt"/>
                          <a:ea typeface="Calibri" panose="020F0502020204030204" pitchFamily="34" charset="0"/>
                          <a:cs typeface="Times New Roman" panose="02020603050405020304" pitchFamily="18" charset="0"/>
                        </a:rPr>
                        <a:t>Helps define and execute CSR </a:t>
                      </a:r>
                      <a:endParaRPr lang="en-US" sz="36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Bef>
                          <a:spcPts val="600"/>
                        </a:spcBef>
                        <a:spcAft>
                          <a:spcPts val="0"/>
                        </a:spcAft>
                      </a:pPr>
                      <a:r>
                        <a:rPr lang="en-US" sz="2400" b="0" dirty="0">
                          <a:effectLst/>
                          <a:latin typeface="+mn-lt"/>
                          <a:ea typeface="Calibri" panose="020F0502020204030204" pitchFamily="34" charset="0"/>
                          <a:cs typeface="Times New Roman" panose="02020603050405020304" pitchFamily="18" charset="0"/>
                        </a:rPr>
                        <a:t>Strategic partner</a:t>
                      </a:r>
                      <a:endParaRPr lang="en-US" sz="36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654648"/>
                  </a:ext>
                </a:extLst>
              </a:tr>
              <a:tr h="370840">
                <a:tc>
                  <a:txBody>
                    <a:bodyPr/>
                    <a:lstStyle/>
                    <a:p>
                      <a:pPr>
                        <a:lnSpc>
                          <a:spcPct val="100000"/>
                        </a:lnSpc>
                        <a:spcBef>
                          <a:spcPts val="600"/>
                        </a:spcBef>
                        <a:spcAft>
                          <a:spcPts val="0"/>
                        </a:spcAft>
                      </a:pPr>
                      <a:r>
                        <a:rPr lang="en-US" sz="2400" b="0" dirty="0">
                          <a:effectLst/>
                          <a:latin typeface="+mn-lt"/>
                          <a:ea typeface="Calibri" panose="020F0502020204030204" pitchFamily="34" charset="0"/>
                          <a:cs typeface="Times New Roman" panose="02020603050405020304" pitchFamily="18" charset="0"/>
                        </a:rPr>
                        <a:t>Helps create CSR change </a:t>
                      </a:r>
                      <a:endParaRPr lang="en-US" sz="36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Bef>
                          <a:spcPts val="600"/>
                        </a:spcBef>
                        <a:spcAft>
                          <a:spcPts val="0"/>
                        </a:spcAft>
                      </a:pPr>
                      <a:r>
                        <a:rPr lang="en-US" sz="2400" b="0" dirty="0">
                          <a:effectLst/>
                          <a:latin typeface="+mn-lt"/>
                          <a:ea typeface="Calibri" panose="020F0502020204030204" pitchFamily="34" charset="0"/>
                          <a:cs typeface="Times New Roman" panose="02020603050405020304" pitchFamily="18" charset="0"/>
                        </a:rPr>
                        <a:t>Change agent</a:t>
                      </a:r>
                      <a:endParaRPr lang="en-US" sz="36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6585372"/>
                  </a:ext>
                </a:extLst>
              </a:tr>
              <a:tr h="370840">
                <a:tc>
                  <a:txBody>
                    <a:bodyPr/>
                    <a:lstStyle/>
                    <a:p>
                      <a:pPr>
                        <a:lnSpc>
                          <a:spcPct val="100000"/>
                        </a:lnSpc>
                        <a:spcBef>
                          <a:spcPts val="600"/>
                        </a:spcBef>
                        <a:spcAft>
                          <a:spcPts val="0"/>
                        </a:spcAft>
                      </a:pPr>
                      <a:r>
                        <a:rPr lang="en-US" sz="2400" b="0" dirty="0">
                          <a:effectLst/>
                          <a:latin typeface="+mn-lt"/>
                          <a:ea typeface="Calibri" panose="020F0502020204030204" pitchFamily="34" charset="0"/>
                          <a:cs typeface="Times New Roman" panose="02020603050405020304" pitchFamily="18" charset="0"/>
                        </a:rPr>
                        <a:t>Helps increase employee contribution to CSR </a:t>
                      </a:r>
                      <a:endParaRPr lang="en-US" sz="36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Bef>
                          <a:spcPts val="600"/>
                        </a:spcBef>
                        <a:spcAft>
                          <a:spcPts val="0"/>
                        </a:spcAft>
                      </a:pPr>
                      <a:r>
                        <a:rPr lang="en-US" sz="2400" b="0" dirty="0">
                          <a:effectLst/>
                          <a:latin typeface="+mn-lt"/>
                          <a:ea typeface="Calibri" panose="020F0502020204030204" pitchFamily="34" charset="0"/>
                          <a:cs typeface="Times New Roman" panose="02020603050405020304" pitchFamily="18" charset="0"/>
                        </a:rPr>
                        <a:t>Employee champion</a:t>
                      </a:r>
                      <a:endParaRPr lang="en-US" sz="36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3268598"/>
                  </a:ext>
                </a:extLst>
              </a:tr>
              <a:tr h="370840">
                <a:tc>
                  <a:txBody>
                    <a:bodyPr/>
                    <a:lstStyle/>
                    <a:p>
                      <a:pPr>
                        <a:lnSpc>
                          <a:spcPct val="100000"/>
                        </a:lnSpc>
                        <a:spcBef>
                          <a:spcPts val="600"/>
                        </a:spcBef>
                        <a:spcAft>
                          <a:spcPts val="0"/>
                        </a:spcAft>
                      </a:pPr>
                      <a:r>
                        <a:rPr lang="en-US" sz="2400" b="0" dirty="0">
                          <a:effectLst/>
                          <a:latin typeface="+mn-lt"/>
                          <a:ea typeface="Calibri" panose="020F0502020204030204" pitchFamily="34" charset="0"/>
                          <a:cs typeface="Times New Roman" panose="02020603050405020304" pitchFamily="18" charset="0"/>
                        </a:rPr>
                        <a:t>Helps deliver CSR efficiently </a:t>
                      </a:r>
                      <a:endParaRPr lang="en-US" sz="36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0000"/>
                        </a:lnSpc>
                        <a:spcBef>
                          <a:spcPts val="600"/>
                        </a:spcBef>
                        <a:spcAft>
                          <a:spcPts val="0"/>
                        </a:spcAft>
                      </a:pPr>
                      <a:r>
                        <a:rPr lang="en-US" sz="2400" b="0" dirty="0">
                          <a:effectLst/>
                          <a:latin typeface="+mn-lt"/>
                          <a:ea typeface="Calibri" panose="020F0502020204030204" pitchFamily="34" charset="0"/>
                          <a:cs typeface="Times New Roman" panose="02020603050405020304" pitchFamily="18" charset="0"/>
                        </a:rPr>
                        <a:t>Administrative expert</a:t>
                      </a:r>
                      <a:endParaRPr lang="en-US" sz="3600" b="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0207817"/>
                  </a:ext>
                </a:extLst>
              </a:tr>
            </a:tbl>
          </a:graphicData>
        </a:graphic>
      </p:graphicFrame>
      <p:sp>
        <p:nvSpPr>
          <p:cNvPr id="5" name="Textfeld 4"/>
          <p:cNvSpPr txBox="1"/>
          <p:nvPr/>
        </p:nvSpPr>
        <p:spPr>
          <a:xfrm>
            <a:off x="838200" y="4929051"/>
            <a:ext cx="7062651" cy="369332"/>
          </a:xfrm>
          <a:prstGeom prst="rect">
            <a:avLst/>
          </a:prstGeom>
          <a:noFill/>
        </p:spPr>
        <p:txBody>
          <a:bodyPr wrap="square" rtlCol="0">
            <a:spAutoFit/>
          </a:bodyPr>
          <a:lstStyle/>
          <a:p>
            <a:r>
              <a:rPr lang="en-US" dirty="0"/>
              <a:t>Source: </a:t>
            </a:r>
            <a:r>
              <a:rPr lang="en-US" dirty="0" err="1"/>
              <a:t>Jamali</a:t>
            </a:r>
            <a:r>
              <a:rPr lang="en-US" dirty="0"/>
              <a:t> et al., 2015, p. 135</a:t>
            </a:r>
          </a:p>
        </p:txBody>
      </p:sp>
    </p:spTree>
    <p:extLst>
      <p:ext uri="{BB962C8B-B14F-4D97-AF65-F5344CB8AC3E}">
        <p14:creationId xmlns:p14="http://schemas.microsoft.com/office/powerpoint/2010/main" val="2452240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Domains of Contributions </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367823888"/>
              </p:ext>
            </p:extLst>
          </p:nvPr>
        </p:nvGraphicFramePr>
        <p:xfrm>
          <a:off x="1280160" y="2394858"/>
          <a:ext cx="9937968" cy="3082832"/>
        </p:xfrm>
        <a:graphic>
          <a:graphicData uri="http://schemas.openxmlformats.org/drawingml/2006/table">
            <a:tbl>
              <a:tblPr firstRow="1" firstCol="1" bandRow="1">
                <a:tableStyleId>{69012ECD-51FC-41F1-AA8D-1B2483CD663E}</a:tableStyleId>
              </a:tblPr>
              <a:tblGrid>
                <a:gridCol w="9937968">
                  <a:extLst>
                    <a:ext uri="{9D8B030D-6E8A-4147-A177-3AD203B41FA5}">
                      <a16:colId xmlns:a16="http://schemas.microsoft.com/office/drawing/2014/main" val="3342789835"/>
                    </a:ext>
                  </a:extLst>
                </a:gridCol>
              </a:tblGrid>
              <a:tr h="509882">
                <a:tc>
                  <a:txBody>
                    <a:bodyPr/>
                    <a:lstStyle/>
                    <a:p>
                      <a:pPr>
                        <a:lnSpc>
                          <a:spcPct val="107000"/>
                        </a:lnSpc>
                        <a:spcAft>
                          <a:spcPts val="0"/>
                        </a:spcAft>
                      </a:pPr>
                      <a:r>
                        <a:rPr lang="en-US" sz="2000" dirty="0">
                          <a:effectLst/>
                        </a:rPr>
                        <a:t>Helps define and execute CSR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6319280"/>
                  </a:ext>
                </a:extLst>
              </a:tr>
              <a:tr h="509882">
                <a:tc>
                  <a:txBody>
                    <a:bodyPr/>
                    <a:lstStyle/>
                    <a:p>
                      <a:pPr>
                        <a:lnSpc>
                          <a:spcPct val="107000"/>
                        </a:lnSpc>
                        <a:spcAft>
                          <a:spcPts val="0"/>
                        </a:spcAft>
                      </a:pPr>
                      <a:r>
                        <a:rPr lang="en-US" sz="2000" b="0" dirty="0">
                          <a:effectLst/>
                        </a:rPr>
                        <a:t>• Contributing to the development of CSR</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9450166"/>
                  </a:ext>
                </a:extLst>
              </a:tr>
              <a:tr h="509882">
                <a:tc>
                  <a:txBody>
                    <a:bodyPr/>
                    <a:lstStyle/>
                    <a:p>
                      <a:pPr>
                        <a:lnSpc>
                          <a:spcPct val="107000"/>
                        </a:lnSpc>
                        <a:spcAft>
                          <a:spcPts val="0"/>
                        </a:spcAft>
                      </a:pPr>
                      <a:r>
                        <a:rPr lang="en-US" sz="2000" b="0" dirty="0">
                          <a:effectLst/>
                        </a:rPr>
                        <a:t>• Suggest CSR scopes from HRM point of view</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5259040"/>
                  </a:ext>
                </a:extLst>
              </a:tr>
              <a:tr h="509882">
                <a:tc>
                  <a:txBody>
                    <a:bodyPr/>
                    <a:lstStyle/>
                    <a:p>
                      <a:pPr>
                        <a:lnSpc>
                          <a:spcPct val="107000"/>
                        </a:lnSpc>
                        <a:spcAft>
                          <a:spcPts val="0"/>
                        </a:spcAft>
                      </a:pPr>
                      <a:r>
                        <a:rPr lang="en-US" sz="2000" b="0" dirty="0">
                          <a:effectLst/>
                        </a:rPr>
                        <a:t>• Integrating CSR into HRM’s mission and functions</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5047584"/>
                  </a:ext>
                </a:extLst>
              </a:tr>
              <a:tr h="1043304">
                <a:tc>
                  <a:txBody>
                    <a:bodyPr/>
                    <a:lstStyle/>
                    <a:p>
                      <a:pPr>
                        <a:lnSpc>
                          <a:spcPct val="107000"/>
                        </a:lnSpc>
                        <a:spcAft>
                          <a:spcPts val="0"/>
                        </a:spcAft>
                      </a:pPr>
                      <a:r>
                        <a:rPr lang="en-US" sz="2000" b="0" dirty="0">
                          <a:effectLst/>
                        </a:rPr>
                        <a:t>• Developing plans to gather information about CSR orientations from stakeholder perspectives with specific focus on employees</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376382"/>
                  </a:ext>
                </a:extLst>
              </a:tr>
            </a:tbl>
          </a:graphicData>
        </a:graphic>
      </p:graphicFrame>
      <p:sp>
        <p:nvSpPr>
          <p:cNvPr id="5" name="Textfeld 4"/>
          <p:cNvSpPr txBox="1"/>
          <p:nvPr/>
        </p:nvSpPr>
        <p:spPr>
          <a:xfrm>
            <a:off x="1280160" y="1846217"/>
            <a:ext cx="4598126" cy="523220"/>
          </a:xfrm>
          <a:prstGeom prst="rect">
            <a:avLst/>
          </a:prstGeom>
          <a:noFill/>
        </p:spPr>
        <p:txBody>
          <a:bodyPr wrap="square" rtlCol="0">
            <a:spAutoFit/>
          </a:bodyPr>
          <a:lstStyle/>
          <a:p>
            <a:pPr marL="285750" indent="-285750">
              <a:buFont typeface="Arial" panose="020B0604020202020204" pitchFamily="34" charset="0"/>
              <a:buChar char="•"/>
            </a:pPr>
            <a:r>
              <a:rPr lang="de-DE" sz="2800" b="1" dirty="0"/>
              <a:t>As Strategic Partner: </a:t>
            </a:r>
            <a:endParaRPr lang="en-US" sz="2800" b="1" dirty="0"/>
          </a:p>
        </p:txBody>
      </p:sp>
      <p:sp>
        <p:nvSpPr>
          <p:cNvPr id="6" name="Textfeld 5"/>
          <p:cNvSpPr txBox="1"/>
          <p:nvPr/>
        </p:nvSpPr>
        <p:spPr>
          <a:xfrm>
            <a:off x="1280160" y="5503111"/>
            <a:ext cx="7062651" cy="369332"/>
          </a:xfrm>
          <a:prstGeom prst="rect">
            <a:avLst/>
          </a:prstGeom>
          <a:noFill/>
        </p:spPr>
        <p:txBody>
          <a:bodyPr wrap="square" rtlCol="0">
            <a:spAutoFit/>
          </a:bodyPr>
          <a:lstStyle/>
          <a:p>
            <a:r>
              <a:rPr lang="en-US" dirty="0"/>
              <a:t>Source: </a:t>
            </a:r>
            <a:r>
              <a:rPr lang="en-US" dirty="0" err="1"/>
              <a:t>Jamali</a:t>
            </a:r>
            <a:r>
              <a:rPr lang="en-US" dirty="0"/>
              <a:t> et al., 2015, p. 135</a:t>
            </a:r>
          </a:p>
        </p:txBody>
      </p:sp>
    </p:spTree>
    <p:extLst>
      <p:ext uri="{BB962C8B-B14F-4D97-AF65-F5344CB8AC3E}">
        <p14:creationId xmlns:p14="http://schemas.microsoft.com/office/powerpoint/2010/main" val="1115296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Domains of Contributions </a:t>
            </a:r>
          </a:p>
        </p:txBody>
      </p:sp>
      <p:sp>
        <p:nvSpPr>
          <p:cNvPr id="3" name="Inhaltsplatzhalter 2"/>
          <p:cNvSpPr>
            <a:spLocks noGrp="1"/>
          </p:cNvSpPr>
          <p:nvPr>
            <p:ph idx="1"/>
          </p:nvPr>
        </p:nvSpPr>
        <p:spPr/>
        <p:txBody>
          <a:bodyPr/>
          <a:lstStyle/>
          <a:p>
            <a:r>
              <a:rPr lang="en-GB" b="1" dirty="0">
                <a:solidFill>
                  <a:schemeClr val="tx1">
                    <a:lumMod val="95000"/>
                    <a:lumOff val="5000"/>
                  </a:schemeClr>
                </a:solidFill>
              </a:rPr>
              <a:t>As Change Agent </a:t>
            </a:r>
          </a:p>
        </p:txBody>
      </p:sp>
      <p:graphicFrame>
        <p:nvGraphicFramePr>
          <p:cNvPr id="4" name="Tabelle 3"/>
          <p:cNvGraphicFramePr>
            <a:graphicFrameLocks noGrp="1"/>
          </p:cNvGraphicFramePr>
          <p:nvPr>
            <p:extLst>
              <p:ext uri="{D42A27DB-BD31-4B8C-83A1-F6EECF244321}">
                <p14:modId xmlns:p14="http://schemas.microsoft.com/office/powerpoint/2010/main" val="2767447189"/>
              </p:ext>
            </p:extLst>
          </p:nvPr>
        </p:nvGraphicFramePr>
        <p:xfrm>
          <a:off x="1197823" y="2108067"/>
          <a:ext cx="9953397" cy="3058294"/>
        </p:xfrm>
        <a:graphic>
          <a:graphicData uri="http://schemas.openxmlformats.org/drawingml/2006/table">
            <a:tbl>
              <a:tblPr firstRow="1" firstCol="1" bandRow="1">
                <a:tableStyleId>{69012ECD-51FC-41F1-AA8D-1B2483CD663E}</a:tableStyleId>
              </a:tblPr>
              <a:tblGrid>
                <a:gridCol w="9953397">
                  <a:extLst>
                    <a:ext uri="{9D8B030D-6E8A-4147-A177-3AD203B41FA5}">
                      <a16:colId xmlns:a16="http://schemas.microsoft.com/office/drawing/2014/main" val="160107391"/>
                    </a:ext>
                  </a:extLst>
                </a:gridCol>
              </a:tblGrid>
              <a:tr h="332978">
                <a:tc>
                  <a:txBody>
                    <a:bodyPr/>
                    <a:lstStyle/>
                    <a:p>
                      <a:pPr>
                        <a:lnSpc>
                          <a:spcPct val="107000"/>
                        </a:lnSpc>
                        <a:spcAft>
                          <a:spcPts val="0"/>
                        </a:spcAft>
                      </a:pPr>
                      <a:r>
                        <a:rPr lang="en-US" sz="2000" dirty="0">
                          <a:effectLst/>
                        </a:rPr>
                        <a:t>Helps create CSR change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0155972"/>
                  </a:ext>
                </a:extLst>
              </a:tr>
              <a:tr h="681329">
                <a:tc>
                  <a:txBody>
                    <a:bodyPr/>
                    <a:lstStyle/>
                    <a:p>
                      <a:pPr>
                        <a:lnSpc>
                          <a:spcPct val="107000"/>
                        </a:lnSpc>
                        <a:spcAft>
                          <a:spcPts val="0"/>
                        </a:spcAft>
                      </a:pPr>
                      <a:r>
                        <a:rPr lang="en-US" sz="2000" b="0" dirty="0">
                          <a:effectLst/>
                        </a:rPr>
                        <a:t>• Understanding how CSR change will affect other stakeholders (customers, investors, community)</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2882876"/>
                  </a:ext>
                </a:extLst>
              </a:tr>
              <a:tr h="681329">
                <a:tc>
                  <a:txBody>
                    <a:bodyPr/>
                    <a:lstStyle/>
                    <a:p>
                      <a:pPr>
                        <a:lnSpc>
                          <a:spcPct val="107000"/>
                        </a:lnSpc>
                        <a:spcAft>
                          <a:spcPts val="0"/>
                        </a:spcAft>
                      </a:pPr>
                      <a:r>
                        <a:rPr lang="en-US" sz="2000" b="0" dirty="0">
                          <a:effectLst/>
                        </a:rPr>
                        <a:t>• Increasing employees’ sensitivity and readiness to interact with the change to incorporate CSR </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9629244"/>
                  </a:ext>
                </a:extLst>
              </a:tr>
              <a:tr h="681329">
                <a:tc>
                  <a:txBody>
                    <a:bodyPr/>
                    <a:lstStyle/>
                    <a:p>
                      <a:pPr>
                        <a:lnSpc>
                          <a:spcPct val="107000"/>
                        </a:lnSpc>
                        <a:spcAft>
                          <a:spcPts val="0"/>
                        </a:spcAft>
                      </a:pPr>
                      <a:r>
                        <a:rPr lang="en-US" sz="2000" b="0" dirty="0">
                          <a:effectLst/>
                        </a:rPr>
                        <a:t>• Introducing initiatives that promote CSR objectives and overcome resistance to change and other barriers</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282383"/>
                  </a:ext>
                </a:extLst>
              </a:tr>
              <a:tr h="681329">
                <a:tc>
                  <a:txBody>
                    <a:bodyPr/>
                    <a:lstStyle/>
                    <a:p>
                      <a:pPr>
                        <a:lnSpc>
                          <a:spcPct val="107000"/>
                        </a:lnSpc>
                        <a:spcAft>
                          <a:spcPts val="0"/>
                        </a:spcAft>
                      </a:pPr>
                      <a:r>
                        <a:rPr lang="en-US" sz="2000" b="0" dirty="0">
                          <a:effectLst/>
                        </a:rPr>
                        <a:t>• Raising managers’ awareness to CSR change through training and development</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7810397"/>
                  </a:ext>
                </a:extLst>
              </a:tr>
            </a:tbl>
          </a:graphicData>
        </a:graphic>
      </p:graphicFrame>
      <p:sp>
        <p:nvSpPr>
          <p:cNvPr id="5" name="Textfeld 4"/>
          <p:cNvSpPr txBox="1"/>
          <p:nvPr/>
        </p:nvSpPr>
        <p:spPr>
          <a:xfrm>
            <a:off x="1124528" y="5455708"/>
            <a:ext cx="7062651" cy="369332"/>
          </a:xfrm>
          <a:prstGeom prst="rect">
            <a:avLst/>
          </a:prstGeom>
          <a:noFill/>
        </p:spPr>
        <p:txBody>
          <a:bodyPr wrap="square" rtlCol="0">
            <a:spAutoFit/>
          </a:bodyPr>
          <a:lstStyle/>
          <a:p>
            <a:r>
              <a:rPr lang="en-US" dirty="0"/>
              <a:t>Source: </a:t>
            </a:r>
            <a:r>
              <a:rPr lang="en-US" dirty="0" err="1"/>
              <a:t>Jamali</a:t>
            </a:r>
            <a:r>
              <a:rPr lang="en-US" dirty="0"/>
              <a:t> et al., 2015, p. 135</a:t>
            </a:r>
          </a:p>
        </p:txBody>
      </p:sp>
    </p:spTree>
    <p:extLst>
      <p:ext uri="{BB962C8B-B14F-4D97-AF65-F5344CB8AC3E}">
        <p14:creationId xmlns:p14="http://schemas.microsoft.com/office/powerpoint/2010/main" val="88313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87766-35FA-44BE-B22F-3E336B70F368}"/>
              </a:ext>
            </a:extLst>
          </p:cNvPr>
          <p:cNvSpPr>
            <a:spLocks noGrp="1"/>
          </p:cNvSpPr>
          <p:nvPr>
            <p:ph type="title"/>
          </p:nvPr>
        </p:nvSpPr>
        <p:spPr/>
        <p:txBody>
          <a:bodyPr>
            <a:normAutofit/>
          </a:bodyPr>
          <a:lstStyle/>
          <a:p>
            <a:r>
              <a:rPr lang="en-GB" sz="4000" dirty="0"/>
              <a:t>Overview of the Session</a:t>
            </a:r>
          </a:p>
        </p:txBody>
      </p:sp>
      <p:sp>
        <p:nvSpPr>
          <p:cNvPr id="3" name="Fußzeilenplatzhalter 2">
            <a:extLst>
              <a:ext uri="{FF2B5EF4-FFF2-40B4-BE49-F238E27FC236}">
                <a16:creationId xmlns:a16="http://schemas.microsoft.com/office/drawing/2014/main" id="{E7D17FB5-4A56-44C4-AFC2-B155245D396E}"/>
              </a:ext>
            </a:extLst>
          </p:cNvPr>
          <p:cNvSpPr>
            <a:spLocks noGrp="1"/>
          </p:cNvSpPr>
          <p:nvPr>
            <p:ph type="ftr" sz="quarter" idx="11"/>
          </p:nvPr>
        </p:nvSpPr>
        <p:spPr/>
        <p:txBody>
          <a:bodyPr/>
          <a:lstStyle/>
          <a:p>
            <a:r>
              <a:rPr lang="lt-LT"/>
              <a:t>connect-erasmus.eu</a:t>
            </a:r>
          </a:p>
        </p:txBody>
      </p:sp>
      <p:sp>
        <p:nvSpPr>
          <p:cNvPr id="4" name="Textplatzhalter 3">
            <a:extLst>
              <a:ext uri="{FF2B5EF4-FFF2-40B4-BE49-F238E27FC236}">
                <a16:creationId xmlns:a16="http://schemas.microsoft.com/office/drawing/2014/main" id="{CACFE39C-CCC4-4DCA-A062-76373A290E97}"/>
              </a:ext>
            </a:extLst>
          </p:cNvPr>
          <p:cNvSpPr>
            <a:spLocks noGrp="1"/>
          </p:cNvSpPr>
          <p:nvPr>
            <p:ph type="body" sz="quarter" idx="10"/>
          </p:nvPr>
        </p:nvSpPr>
        <p:spPr>
          <a:xfrm>
            <a:off x="1163637" y="1747157"/>
            <a:ext cx="10188575" cy="680024"/>
          </a:xfrm>
        </p:spPr>
        <p:txBody>
          <a:bodyPr>
            <a:normAutofit/>
          </a:bodyPr>
          <a:lstStyle/>
          <a:p>
            <a:r>
              <a:rPr lang="en-GB" dirty="0">
                <a:solidFill>
                  <a:schemeClr val="tx1">
                    <a:lumMod val="95000"/>
                    <a:lumOff val="5000"/>
                  </a:schemeClr>
                </a:solidFill>
              </a:rPr>
              <a:t>The goal:</a:t>
            </a:r>
          </a:p>
        </p:txBody>
      </p:sp>
      <p:sp>
        <p:nvSpPr>
          <p:cNvPr id="5" name="Textplatzhalter 4">
            <a:extLst>
              <a:ext uri="{FF2B5EF4-FFF2-40B4-BE49-F238E27FC236}">
                <a16:creationId xmlns:a16="http://schemas.microsoft.com/office/drawing/2014/main" id="{12684791-2E56-4079-A117-F8DFB7E81D44}"/>
              </a:ext>
            </a:extLst>
          </p:cNvPr>
          <p:cNvSpPr>
            <a:spLocks noGrp="1"/>
          </p:cNvSpPr>
          <p:nvPr>
            <p:ph type="body" sz="quarter" idx="12"/>
          </p:nvPr>
        </p:nvSpPr>
        <p:spPr>
          <a:xfrm>
            <a:off x="1163638" y="2253343"/>
            <a:ext cx="10190162" cy="1077905"/>
          </a:xfrm>
        </p:spPr>
        <p:txBody>
          <a:bodyPr>
            <a:noAutofit/>
          </a:bodyPr>
          <a:lstStyle/>
          <a:p>
            <a:r>
              <a:rPr lang="en-GB" sz="2400" dirty="0">
                <a:solidFill>
                  <a:schemeClr val="tx1">
                    <a:lumMod val="95000"/>
                    <a:lumOff val="5000"/>
                  </a:schemeClr>
                </a:solidFill>
              </a:rPr>
              <a:t>At the end of this session, you will be able to </a:t>
            </a:r>
          </a:p>
          <a:p>
            <a:r>
              <a:rPr lang="en-GB" sz="2400" dirty="0">
                <a:solidFill>
                  <a:schemeClr val="tx1">
                    <a:lumMod val="95000"/>
                    <a:lumOff val="5000"/>
                  </a:schemeClr>
                </a:solidFill>
              </a:rPr>
              <a:t>-explain corporate social responsibility as a driver in our society</a:t>
            </a:r>
          </a:p>
          <a:p>
            <a:r>
              <a:rPr lang="en-GB" sz="2400" dirty="0">
                <a:solidFill>
                  <a:schemeClr val="tx1">
                    <a:lumMod val="95000"/>
                    <a:lumOff val="5000"/>
                  </a:schemeClr>
                </a:solidFill>
              </a:rPr>
              <a:t>-identify the role of HR professionals for CSR</a:t>
            </a:r>
          </a:p>
          <a:p>
            <a:r>
              <a:rPr lang="en-GB" sz="2400" dirty="0">
                <a:solidFill>
                  <a:schemeClr val="tx1">
                    <a:lumMod val="95000"/>
                    <a:lumOff val="5000"/>
                  </a:schemeClr>
                </a:solidFill>
              </a:rPr>
              <a:t>-describe examples of successful social responsibility activities </a:t>
            </a:r>
          </a:p>
        </p:txBody>
      </p:sp>
    </p:spTree>
    <p:extLst>
      <p:ext uri="{BB962C8B-B14F-4D97-AF65-F5344CB8AC3E}">
        <p14:creationId xmlns:p14="http://schemas.microsoft.com/office/powerpoint/2010/main" val="3667602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87047"/>
            <a:ext cx="10515600" cy="781685"/>
          </a:xfrm>
        </p:spPr>
        <p:txBody>
          <a:bodyPr>
            <a:normAutofit/>
          </a:bodyPr>
          <a:lstStyle/>
          <a:p>
            <a:r>
              <a:rPr lang="en-GB" sz="4000" dirty="0"/>
              <a:t>Domains of Contributions </a:t>
            </a:r>
          </a:p>
        </p:txBody>
      </p:sp>
      <p:sp>
        <p:nvSpPr>
          <p:cNvPr id="3" name="Inhaltsplatzhalter 2"/>
          <p:cNvSpPr>
            <a:spLocks noGrp="1"/>
          </p:cNvSpPr>
          <p:nvPr>
            <p:ph idx="1"/>
          </p:nvPr>
        </p:nvSpPr>
        <p:spPr>
          <a:xfrm>
            <a:off x="838200" y="1303705"/>
            <a:ext cx="10515600" cy="3716973"/>
          </a:xfrm>
        </p:spPr>
        <p:txBody>
          <a:bodyPr/>
          <a:lstStyle/>
          <a:p>
            <a:r>
              <a:rPr lang="en-GB" b="1" dirty="0">
                <a:solidFill>
                  <a:schemeClr val="tx1">
                    <a:lumMod val="95000"/>
                    <a:lumOff val="5000"/>
                  </a:schemeClr>
                </a:solidFill>
              </a:rPr>
              <a:t>As Employee Champion </a:t>
            </a:r>
          </a:p>
        </p:txBody>
      </p:sp>
      <p:graphicFrame>
        <p:nvGraphicFramePr>
          <p:cNvPr id="4" name="Tabelle 3"/>
          <p:cNvGraphicFramePr>
            <a:graphicFrameLocks noGrp="1"/>
          </p:cNvGraphicFramePr>
          <p:nvPr>
            <p:extLst>
              <p:ext uri="{D42A27DB-BD31-4B8C-83A1-F6EECF244321}">
                <p14:modId xmlns:p14="http://schemas.microsoft.com/office/powerpoint/2010/main" val="2904899789"/>
              </p:ext>
            </p:extLst>
          </p:nvPr>
        </p:nvGraphicFramePr>
        <p:xfrm>
          <a:off x="1022923" y="1801658"/>
          <a:ext cx="10250960" cy="3048000"/>
        </p:xfrm>
        <a:graphic>
          <a:graphicData uri="http://schemas.openxmlformats.org/drawingml/2006/table">
            <a:tbl>
              <a:tblPr firstRow="1" firstCol="1" bandRow="1">
                <a:tableStyleId>{69012ECD-51FC-41F1-AA8D-1B2483CD663E}</a:tableStyleId>
              </a:tblPr>
              <a:tblGrid>
                <a:gridCol w="10250960">
                  <a:extLst>
                    <a:ext uri="{9D8B030D-6E8A-4147-A177-3AD203B41FA5}">
                      <a16:colId xmlns:a16="http://schemas.microsoft.com/office/drawing/2014/main" val="3196473725"/>
                    </a:ext>
                  </a:extLst>
                </a:gridCol>
              </a:tblGrid>
              <a:tr h="0">
                <a:tc>
                  <a:txBody>
                    <a:bodyPr/>
                    <a:lstStyle/>
                    <a:p>
                      <a:pPr>
                        <a:lnSpc>
                          <a:spcPct val="100000"/>
                        </a:lnSpc>
                        <a:spcBef>
                          <a:spcPts val="600"/>
                        </a:spcBef>
                        <a:spcAft>
                          <a:spcPts val="0"/>
                        </a:spcAft>
                      </a:pPr>
                      <a:r>
                        <a:rPr lang="en-US" sz="2000" dirty="0">
                          <a:effectLst/>
                        </a:rPr>
                        <a:t>Helps increase employee contribution to CSR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0706994"/>
                  </a:ext>
                </a:extLst>
              </a:tr>
              <a:tr h="0">
                <a:tc>
                  <a:txBody>
                    <a:bodyPr/>
                    <a:lstStyle/>
                    <a:p>
                      <a:pPr>
                        <a:lnSpc>
                          <a:spcPct val="100000"/>
                        </a:lnSpc>
                        <a:spcBef>
                          <a:spcPts val="600"/>
                        </a:spcBef>
                        <a:spcAft>
                          <a:spcPts val="0"/>
                        </a:spcAft>
                      </a:pPr>
                      <a:r>
                        <a:rPr lang="en-US" sz="2000" b="0" dirty="0">
                          <a:effectLst/>
                        </a:rPr>
                        <a:t>• Increasing employee engagement and motivation for CSR</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3846648"/>
                  </a:ext>
                </a:extLst>
              </a:tr>
              <a:tr h="0">
                <a:tc>
                  <a:txBody>
                    <a:bodyPr/>
                    <a:lstStyle/>
                    <a:p>
                      <a:pPr>
                        <a:lnSpc>
                          <a:spcPct val="100000"/>
                        </a:lnSpc>
                        <a:spcBef>
                          <a:spcPts val="600"/>
                        </a:spcBef>
                        <a:spcAft>
                          <a:spcPts val="0"/>
                        </a:spcAft>
                      </a:pPr>
                      <a:r>
                        <a:rPr lang="en-US" sz="2000" b="0" dirty="0">
                          <a:effectLst/>
                        </a:rPr>
                        <a:t>• Sharing and communicating the value of CSR to employees from early recruitment stages to performance management to compensation and rewarding to retention plans</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9917923"/>
                  </a:ext>
                </a:extLst>
              </a:tr>
              <a:tr h="0">
                <a:tc>
                  <a:txBody>
                    <a:bodyPr/>
                    <a:lstStyle/>
                    <a:p>
                      <a:pPr>
                        <a:lnSpc>
                          <a:spcPct val="100000"/>
                        </a:lnSpc>
                        <a:spcBef>
                          <a:spcPts val="600"/>
                        </a:spcBef>
                        <a:spcAft>
                          <a:spcPts val="0"/>
                        </a:spcAft>
                      </a:pPr>
                      <a:r>
                        <a:rPr lang="en-US" sz="2000" b="0" dirty="0">
                          <a:effectLst/>
                        </a:rPr>
                        <a:t>• Enhancing employee education and awareness about CSR</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4405259"/>
                  </a:ext>
                </a:extLst>
              </a:tr>
              <a:tr h="0">
                <a:tc>
                  <a:txBody>
                    <a:bodyPr/>
                    <a:lstStyle/>
                    <a:p>
                      <a:pPr>
                        <a:lnSpc>
                          <a:spcPct val="100000"/>
                        </a:lnSpc>
                        <a:spcBef>
                          <a:spcPts val="600"/>
                        </a:spcBef>
                        <a:spcAft>
                          <a:spcPts val="0"/>
                        </a:spcAft>
                      </a:pPr>
                      <a:r>
                        <a:rPr lang="en-US" sz="2000" b="0" dirty="0">
                          <a:effectLst/>
                        </a:rPr>
                        <a:t>• Providing initiatives that help employees serve the community, such as social volunteering programs</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042868"/>
                  </a:ext>
                </a:extLst>
              </a:tr>
              <a:tr h="0">
                <a:tc>
                  <a:txBody>
                    <a:bodyPr/>
                    <a:lstStyle/>
                    <a:p>
                      <a:pPr>
                        <a:lnSpc>
                          <a:spcPct val="100000"/>
                        </a:lnSpc>
                        <a:spcBef>
                          <a:spcPts val="600"/>
                        </a:spcBef>
                        <a:spcAft>
                          <a:spcPts val="0"/>
                        </a:spcAft>
                      </a:pPr>
                      <a:r>
                        <a:rPr lang="en-US" sz="2000" b="0" dirty="0">
                          <a:effectLst/>
                        </a:rPr>
                        <a:t>• Gathering/sharing information with employees in relation to CSR</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5840219"/>
                  </a:ext>
                </a:extLst>
              </a:tr>
              <a:tr h="0">
                <a:tc>
                  <a:txBody>
                    <a:bodyPr/>
                    <a:lstStyle/>
                    <a:p>
                      <a:pPr>
                        <a:lnSpc>
                          <a:spcPct val="100000"/>
                        </a:lnSpc>
                        <a:spcBef>
                          <a:spcPts val="600"/>
                        </a:spcBef>
                        <a:spcAft>
                          <a:spcPts val="0"/>
                        </a:spcAft>
                      </a:pPr>
                      <a:r>
                        <a:rPr lang="en-US" sz="2000" b="0" dirty="0">
                          <a:effectLst/>
                        </a:rPr>
                        <a:t>• Celebrating successful CSR activities with employees</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3798362"/>
                  </a:ext>
                </a:extLst>
              </a:tr>
              <a:tr h="0">
                <a:tc>
                  <a:txBody>
                    <a:bodyPr/>
                    <a:lstStyle/>
                    <a:p>
                      <a:pPr>
                        <a:lnSpc>
                          <a:spcPct val="100000"/>
                        </a:lnSpc>
                        <a:spcBef>
                          <a:spcPts val="600"/>
                        </a:spcBef>
                        <a:spcAft>
                          <a:spcPts val="0"/>
                        </a:spcAft>
                      </a:pPr>
                      <a:r>
                        <a:rPr lang="en-US" sz="2000" b="0" dirty="0">
                          <a:effectLst/>
                        </a:rPr>
                        <a:t>• Drafting and implementing employee codes of conduct</a:t>
                      </a:r>
                      <a:endParaRPr lang="en-US" sz="3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3604655"/>
                  </a:ext>
                </a:extLst>
              </a:tr>
            </a:tbl>
          </a:graphicData>
        </a:graphic>
      </p:graphicFrame>
      <p:sp>
        <p:nvSpPr>
          <p:cNvPr id="5" name="Textfeld 4"/>
          <p:cNvSpPr txBox="1"/>
          <p:nvPr/>
        </p:nvSpPr>
        <p:spPr>
          <a:xfrm>
            <a:off x="1022923" y="5270794"/>
            <a:ext cx="7062651" cy="369332"/>
          </a:xfrm>
          <a:prstGeom prst="rect">
            <a:avLst/>
          </a:prstGeom>
          <a:noFill/>
        </p:spPr>
        <p:txBody>
          <a:bodyPr wrap="square" rtlCol="0">
            <a:spAutoFit/>
          </a:bodyPr>
          <a:lstStyle/>
          <a:p>
            <a:r>
              <a:rPr lang="en-US" dirty="0"/>
              <a:t>Source: </a:t>
            </a:r>
            <a:r>
              <a:rPr lang="en-US" dirty="0" err="1"/>
              <a:t>Jamali</a:t>
            </a:r>
            <a:r>
              <a:rPr lang="en-US" dirty="0"/>
              <a:t> et al., 2015, p. 135</a:t>
            </a:r>
          </a:p>
        </p:txBody>
      </p:sp>
    </p:spTree>
    <p:extLst>
      <p:ext uri="{BB962C8B-B14F-4D97-AF65-F5344CB8AC3E}">
        <p14:creationId xmlns:p14="http://schemas.microsoft.com/office/powerpoint/2010/main" val="534970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87892"/>
            <a:ext cx="10515600" cy="781685"/>
          </a:xfrm>
        </p:spPr>
        <p:txBody>
          <a:bodyPr>
            <a:normAutofit/>
          </a:bodyPr>
          <a:lstStyle/>
          <a:p>
            <a:r>
              <a:rPr lang="en-GB" sz="4000" dirty="0"/>
              <a:t>Domains of Contributions </a:t>
            </a:r>
          </a:p>
        </p:txBody>
      </p:sp>
      <p:sp>
        <p:nvSpPr>
          <p:cNvPr id="3" name="Inhaltsplatzhalter 2"/>
          <p:cNvSpPr>
            <a:spLocks noGrp="1"/>
          </p:cNvSpPr>
          <p:nvPr>
            <p:ph idx="1"/>
          </p:nvPr>
        </p:nvSpPr>
        <p:spPr>
          <a:xfrm>
            <a:off x="838200" y="1410280"/>
            <a:ext cx="10515600" cy="3716973"/>
          </a:xfrm>
        </p:spPr>
        <p:txBody>
          <a:bodyPr/>
          <a:lstStyle/>
          <a:p>
            <a:r>
              <a:rPr lang="en-GB" b="1" dirty="0">
                <a:solidFill>
                  <a:schemeClr val="tx1">
                    <a:lumMod val="95000"/>
                    <a:lumOff val="5000"/>
                  </a:schemeClr>
                </a:solidFill>
              </a:rPr>
              <a:t>As Administrative Expert</a:t>
            </a:r>
          </a:p>
          <a:p>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1053285218"/>
              </p:ext>
            </p:extLst>
          </p:nvPr>
        </p:nvGraphicFramePr>
        <p:xfrm>
          <a:off x="967443" y="1956478"/>
          <a:ext cx="10161474" cy="3405737"/>
        </p:xfrm>
        <a:graphic>
          <a:graphicData uri="http://schemas.openxmlformats.org/drawingml/2006/table">
            <a:tbl>
              <a:tblPr firstRow="1" firstCol="1" bandRow="1">
                <a:tableStyleId>{69012ECD-51FC-41F1-AA8D-1B2483CD663E}</a:tableStyleId>
              </a:tblPr>
              <a:tblGrid>
                <a:gridCol w="10161474">
                  <a:extLst>
                    <a:ext uri="{9D8B030D-6E8A-4147-A177-3AD203B41FA5}">
                      <a16:colId xmlns:a16="http://schemas.microsoft.com/office/drawing/2014/main" val="63148430"/>
                    </a:ext>
                  </a:extLst>
                </a:gridCol>
              </a:tblGrid>
              <a:tr h="244176">
                <a:tc>
                  <a:txBody>
                    <a:bodyPr/>
                    <a:lstStyle/>
                    <a:p>
                      <a:pPr>
                        <a:lnSpc>
                          <a:spcPct val="107000"/>
                        </a:lnSpc>
                        <a:spcAft>
                          <a:spcPts val="0"/>
                        </a:spcAft>
                      </a:pPr>
                      <a:r>
                        <a:rPr lang="en-US" sz="2000" dirty="0">
                          <a:effectLst/>
                        </a:rPr>
                        <a:t>Helps deliver CSR efficiently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5774093"/>
                  </a:ext>
                </a:extLst>
              </a:tr>
              <a:tr h="755075">
                <a:tc>
                  <a:txBody>
                    <a:bodyPr/>
                    <a:lstStyle/>
                    <a:p>
                      <a:pPr>
                        <a:lnSpc>
                          <a:spcPct val="107000"/>
                        </a:lnSpc>
                        <a:spcAft>
                          <a:spcPts val="0"/>
                        </a:spcAft>
                      </a:pPr>
                      <a:r>
                        <a:rPr lang="en-US" sz="1800" b="0" dirty="0">
                          <a:effectLst/>
                        </a:rPr>
                        <a:t>• Setting CSR performance indicators and monitoring results to performance objectives within the HRM performance management systems </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7946896"/>
                  </a:ext>
                </a:extLst>
              </a:tr>
              <a:tr h="755075">
                <a:tc>
                  <a:txBody>
                    <a:bodyPr/>
                    <a:lstStyle/>
                    <a:p>
                      <a:pPr>
                        <a:lnSpc>
                          <a:spcPct val="107000"/>
                        </a:lnSpc>
                        <a:spcAft>
                          <a:spcPts val="0"/>
                        </a:spcAft>
                      </a:pPr>
                      <a:r>
                        <a:rPr lang="en-US" sz="1800" b="0" dirty="0">
                          <a:effectLst/>
                        </a:rPr>
                        <a:t>• Dealing with social and legal issues associated with CSR practices once applicable from an HRM perspectives and depending on HRM’s expertise and capabilities</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6240449"/>
                  </a:ext>
                </a:extLst>
              </a:tr>
              <a:tr h="499624">
                <a:tc>
                  <a:txBody>
                    <a:bodyPr/>
                    <a:lstStyle/>
                    <a:p>
                      <a:pPr>
                        <a:lnSpc>
                          <a:spcPct val="107000"/>
                        </a:lnSpc>
                        <a:spcAft>
                          <a:spcPts val="0"/>
                        </a:spcAft>
                      </a:pPr>
                      <a:r>
                        <a:rPr lang="en-US" sz="1800" b="0" dirty="0">
                          <a:effectLst/>
                        </a:rPr>
                        <a:t>• Measuring and reporting CSR performance and bottom line pay off through HRM devices and assessment tools</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6435404"/>
                  </a:ext>
                </a:extLst>
              </a:tr>
              <a:tr h="1010523">
                <a:tc>
                  <a:txBody>
                    <a:bodyPr/>
                    <a:lstStyle/>
                    <a:p>
                      <a:pPr>
                        <a:lnSpc>
                          <a:spcPct val="107000"/>
                        </a:lnSpc>
                        <a:spcAft>
                          <a:spcPts val="0"/>
                        </a:spcAft>
                      </a:pPr>
                      <a:r>
                        <a:rPr lang="en-US" sz="1800" b="0" dirty="0">
                          <a:effectLst/>
                        </a:rPr>
                        <a:t>• Measuring and reporting human capital metrics such as turnover, health and safety, employee development, and diversity as part of wider social performance measurement across the whole organization</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2117704"/>
                  </a:ext>
                </a:extLst>
              </a:tr>
            </a:tbl>
          </a:graphicData>
        </a:graphic>
      </p:graphicFrame>
      <p:sp>
        <p:nvSpPr>
          <p:cNvPr id="5" name="Textfeld 4"/>
          <p:cNvSpPr txBox="1"/>
          <p:nvPr/>
        </p:nvSpPr>
        <p:spPr>
          <a:xfrm>
            <a:off x="967443" y="5528009"/>
            <a:ext cx="7062651" cy="369332"/>
          </a:xfrm>
          <a:prstGeom prst="rect">
            <a:avLst/>
          </a:prstGeom>
          <a:noFill/>
        </p:spPr>
        <p:txBody>
          <a:bodyPr wrap="square" rtlCol="0">
            <a:spAutoFit/>
          </a:bodyPr>
          <a:lstStyle/>
          <a:p>
            <a:r>
              <a:rPr lang="en-US" dirty="0"/>
              <a:t>Source: Jamali et al., 2015, p. 135</a:t>
            </a:r>
          </a:p>
        </p:txBody>
      </p:sp>
    </p:spTree>
    <p:extLst>
      <p:ext uri="{BB962C8B-B14F-4D97-AF65-F5344CB8AC3E}">
        <p14:creationId xmlns:p14="http://schemas.microsoft.com/office/powerpoint/2010/main" val="3871052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81196"/>
            <a:ext cx="10515600" cy="781685"/>
          </a:xfrm>
        </p:spPr>
        <p:txBody>
          <a:bodyPr>
            <a:normAutofit/>
          </a:bodyPr>
          <a:lstStyle/>
          <a:p>
            <a:r>
              <a:rPr lang="en-GB" sz="4000" dirty="0"/>
              <a:t>Domains of Contributions </a:t>
            </a:r>
          </a:p>
        </p:txBody>
      </p:sp>
      <p:sp>
        <p:nvSpPr>
          <p:cNvPr id="3" name="Inhaltsplatzhalter 2"/>
          <p:cNvSpPr>
            <a:spLocks noGrp="1"/>
          </p:cNvSpPr>
          <p:nvPr>
            <p:ph idx="1"/>
          </p:nvPr>
        </p:nvSpPr>
        <p:spPr>
          <a:xfrm>
            <a:off x="838200" y="1601681"/>
            <a:ext cx="3696478" cy="4351338"/>
          </a:xfrm>
        </p:spPr>
        <p:txBody>
          <a:bodyPr>
            <a:normAutofit fontScale="92500" lnSpcReduction="10000"/>
          </a:bodyPr>
          <a:lstStyle/>
          <a:p>
            <a:pPr>
              <a:lnSpc>
                <a:spcPct val="100000"/>
              </a:lnSpc>
              <a:spcBef>
                <a:spcPts val="600"/>
              </a:spcBef>
            </a:pPr>
            <a:r>
              <a:rPr lang="en-GB" dirty="0">
                <a:solidFill>
                  <a:schemeClr val="tx1">
                    <a:lumMod val="95000"/>
                    <a:lumOff val="5000"/>
                  </a:schemeClr>
                </a:solidFill>
              </a:rPr>
              <a:t>The CSR-HRM Co-creation Model</a:t>
            </a:r>
          </a:p>
          <a:p>
            <a:pPr>
              <a:lnSpc>
                <a:spcPct val="100000"/>
              </a:lnSpc>
              <a:spcBef>
                <a:spcPts val="600"/>
              </a:spcBef>
            </a:pPr>
            <a:r>
              <a:rPr lang="en-GB" sz="1900" b="0" dirty="0">
                <a:solidFill>
                  <a:schemeClr val="tx1">
                    <a:lumMod val="95000"/>
                    <a:lumOff val="5000"/>
                  </a:schemeClr>
                </a:solidFill>
              </a:rPr>
              <a:t>The model maps the HRM roles over three important milestones of a typical strategic CSR lifecycle namely, </a:t>
            </a:r>
          </a:p>
          <a:p>
            <a:pPr lvl="1">
              <a:lnSpc>
                <a:spcPct val="100000"/>
              </a:lnSpc>
              <a:spcBef>
                <a:spcPts val="600"/>
              </a:spcBef>
            </a:pPr>
            <a:r>
              <a:rPr lang="en-GB" sz="1900" b="0" dirty="0">
                <a:solidFill>
                  <a:schemeClr val="tx1">
                    <a:lumMod val="95000"/>
                    <a:lumOff val="5000"/>
                  </a:schemeClr>
                </a:solidFill>
              </a:rPr>
              <a:t>(1) the inception and strategy setting phase; </a:t>
            </a:r>
          </a:p>
          <a:p>
            <a:pPr lvl="1">
              <a:lnSpc>
                <a:spcPct val="100000"/>
              </a:lnSpc>
              <a:spcBef>
                <a:spcPts val="600"/>
              </a:spcBef>
            </a:pPr>
            <a:r>
              <a:rPr lang="en-GB" sz="1900" b="0" dirty="0">
                <a:solidFill>
                  <a:schemeClr val="tx1">
                    <a:lumMod val="95000"/>
                    <a:lumOff val="5000"/>
                  </a:schemeClr>
                </a:solidFill>
              </a:rPr>
              <a:t>(2) enacting CSR implementation;</a:t>
            </a:r>
          </a:p>
          <a:p>
            <a:pPr lvl="1">
              <a:lnSpc>
                <a:spcPct val="100000"/>
              </a:lnSpc>
              <a:spcBef>
                <a:spcPts val="600"/>
              </a:spcBef>
            </a:pPr>
            <a:r>
              <a:rPr lang="en-GB" sz="1900" b="0" dirty="0">
                <a:solidFill>
                  <a:schemeClr val="tx1">
                    <a:lumMod val="95000"/>
                    <a:lumOff val="5000"/>
                  </a:schemeClr>
                </a:solidFill>
              </a:rPr>
              <a:t>(3) engaging in learning and improvement through continuous assessment of outcomes</a:t>
            </a:r>
          </a:p>
          <a:p>
            <a:pPr>
              <a:lnSpc>
                <a:spcPct val="100000"/>
              </a:lnSpc>
              <a:spcBef>
                <a:spcPts val="600"/>
              </a:spcBef>
            </a:pPr>
            <a:r>
              <a:rPr lang="en-GB" sz="1900" b="0" dirty="0" err="1">
                <a:solidFill>
                  <a:schemeClr val="tx1">
                    <a:lumMod val="95000"/>
                    <a:lumOff val="5000"/>
                  </a:schemeClr>
                </a:solidFill>
              </a:rPr>
              <a:t>Jamali</a:t>
            </a:r>
            <a:r>
              <a:rPr lang="en-GB" sz="1900" b="0" dirty="0">
                <a:solidFill>
                  <a:schemeClr val="tx1">
                    <a:lumMod val="95000"/>
                    <a:lumOff val="5000"/>
                  </a:schemeClr>
                </a:solidFill>
              </a:rPr>
              <a:t> et al., 2015, p. 133</a:t>
            </a:r>
          </a:p>
        </p:txBody>
      </p:sp>
      <p:pic>
        <p:nvPicPr>
          <p:cNvPr id="4" name="Grafik 3"/>
          <p:cNvPicPr>
            <a:picLocks noChangeAspect="1"/>
          </p:cNvPicPr>
          <p:nvPr/>
        </p:nvPicPr>
        <p:blipFill>
          <a:blip r:embed="rId2"/>
          <a:stretch>
            <a:fillRect/>
          </a:stretch>
        </p:blipFill>
        <p:spPr>
          <a:xfrm>
            <a:off x="4463151" y="1690688"/>
            <a:ext cx="7582309" cy="4838469"/>
          </a:xfrm>
          <a:prstGeom prst="rect">
            <a:avLst/>
          </a:prstGeom>
        </p:spPr>
      </p:pic>
    </p:spTree>
    <p:extLst>
      <p:ext uri="{BB962C8B-B14F-4D97-AF65-F5344CB8AC3E}">
        <p14:creationId xmlns:p14="http://schemas.microsoft.com/office/powerpoint/2010/main" val="856395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CSR Embedded in HRM Practices</a:t>
            </a:r>
          </a:p>
        </p:txBody>
      </p:sp>
      <p:sp>
        <p:nvSpPr>
          <p:cNvPr id="3" name="Inhaltsplatzhalter 2"/>
          <p:cNvSpPr>
            <a:spLocks noGrp="1"/>
          </p:cNvSpPr>
          <p:nvPr>
            <p:ph idx="1"/>
          </p:nvPr>
        </p:nvSpPr>
        <p:spPr/>
        <p:txBody>
          <a:bodyPr>
            <a:normAutofit lnSpcReduction="10000"/>
          </a:bodyPr>
          <a:lstStyle/>
          <a:p>
            <a:pPr>
              <a:lnSpc>
                <a:spcPct val="100000"/>
              </a:lnSpc>
              <a:spcBef>
                <a:spcPts val="600"/>
              </a:spcBef>
            </a:pPr>
            <a:r>
              <a:rPr lang="en-GB" dirty="0">
                <a:solidFill>
                  <a:schemeClr val="tx1">
                    <a:lumMod val="95000"/>
                    <a:lumOff val="5000"/>
                  </a:schemeClr>
                </a:solidFill>
              </a:rPr>
              <a:t>HRM Practices </a:t>
            </a:r>
          </a:p>
          <a:p>
            <a:pPr lvl="1">
              <a:lnSpc>
                <a:spcPct val="100000"/>
              </a:lnSpc>
              <a:spcBef>
                <a:spcPts val="600"/>
              </a:spcBef>
            </a:pPr>
            <a:r>
              <a:rPr lang="en-GB" dirty="0">
                <a:solidFill>
                  <a:schemeClr val="tx1">
                    <a:lumMod val="95000"/>
                    <a:lumOff val="5000"/>
                  </a:schemeClr>
                </a:solidFill>
              </a:rPr>
              <a:t>Recruitment and selection</a:t>
            </a:r>
          </a:p>
          <a:p>
            <a:pPr lvl="2">
              <a:lnSpc>
                <a:spcPct val="100000"/>
              </a:lnSpc>
              <a:spcBef>
                <a:spcPts val="600"/>
              </a:spcBef>
            </a:pPr>
            <a:r>
              <a:rPr lang="en-GB" dirty="0">
                <a:solidFill>
                  <a:schemeClr val="tx1">
                    <a:lumMod val="95000"/>
                    <a:lumOff val="5000"/>
                  </a:schemeClr>
                </a:solidFill>
              </a:rPr>
              <a:t>Hiring new recruits capable of contributing to CSR</a:t>
            </a:r>
          </a:p>
          <a:p>
            <a:pPr lvl="2">
              <a:lnSpc>
                <a:spcPct val="100000"/>
              </a:lnSpc>
              <a:spcBef>
                <a:spcPts val="600"/>
              </a:spcBef>
            </a:pPr>
            <a:r>
              <a:rPr lang="en-GB" dirty="0">
                <a:solidFill>
                  <a:schemeClr val="tx1">
                    <a:lumMod val="95000"/>
                    <a:lumOff val="5000"/>
                  </a:schemeClr>
                </a:solidFill>
              </a:rPr>
              <a:t>Screening new recruits with knowledge and awareness and appreciation for CSR</a:t>
            </a:r>
          </a:p>
          <a:p>
            <a:pPr lvl="2">
              <a:lnSpc>
                <a:spcPct val="100000"/>
              </a:lnSpc>
              <a:spcBef>
                <a:spcPts val="600"/>
              </a:spcBef>
            </a:pPr>
            <a:r>
              <a:rPr lang="en-GB" dirty="0">
                <a:solidFill>
                  <a:schemeClr val="tx1">
                    <a:lumMod val="95000"/>
                    <a:lumOff val="5000"/>
                  </a:schemeClr>
                </a:solidFill>
              </a:rPr>
              <a:t>Hiring new recruits capable of contributing to CSR and, for example, with previous experience in volunteering activities</a:t>
            </a:r>
          </a:p>
          <a:p>
            <a:pPr lvl="2">
              <a:lnSpc>
                <a:spcPct val="100000"/>
              </a:lnSpc>
              <a:spcBef>
                <a:spcPts val="600"/>
              </a:spcBef>
            </a:pPr>
            <a:r>
              <a:rPr lang="en-GB" dirty="0">
                <a:solidFill>
                  <a:schemeClr val="tx1">
                    <a:lumMod val="95000"/>
                    <a:lumOff val="5000"/>
                  </a:schemeClr>
                </a:solidFill>
              </a:rPr>
              <a:t>Include questions and case studies about CSR within the interview stages with candidates</a:t>
            </a:r>
          </a:p>
          <a:p>
            <a:pPr lvl="2">
              <a:lnSpc>
                <a:spcPct val="100000"/>
              </a:lnSpc>
              <a:spcBef>
                <a:spcPts val="600"/>
              </a:spcBef>
            </a:pPr>
            <a:r>
              <a:rPr lang="en-GB" dirty="0">
                <a:solidFill>
                  <a:schemeClr val="tx1">
                    <a:lumMod val="95000"/>
                    <a:lumOff val="5000"/>
                  </a:schemeClr>
                </a:solidFill>
              </a:rPr>
              <a:t>Include sections on CSR activities in employee handbook and orientation programs (</a:t>
            </a:r>
            <a:r>
              <a:rPr lang="en-GB" dirty="0" err="1">
                <a:solidFill>
                  <a:schemeClr val="tx1">
                    <a:lumMod val="95000"/>
                    <a:lumOff val="5000"/>
                  </a:schemeClr>
                </a:solidFill>
              </a:rPr>
              <a:t>Jamali</a:t>
            </a:r>
            <a:r>
              <a:rPr lang="en-GB" dirty="0">
                <a:solidFill>
                  <a:schemeClr val="tx1">
                    <a:lumMod val="95000"/>
                    <a:lumOff val="5000"/>
                  </a:schemeClr>
                </a:solidFill>
              </a:rPr>
              <a:t> et al., 2015)</a:t>
            </a:r>
          </a:p>
        </p:txBody>
      </p:sp>
    </p:spTree>
    <p:extLst>
      <p:ext uri="{BB962C8B-B14F-4D97-AF65-F5344CB8AC3E}">
        <p14:creationId xmlns:p14="http://schemas.microsoft.com/office/powerpoint/2010/main" val="2933985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CSR Embedded in HRM Practices</a:t>
            </a:r>
          </a:p>
        </p:txBody>
      </p:sp>
      <p:sp>
        <p:nvSpPr>
          <p:cNvPr id="3" name="Inhaltsplatzhalter 2"/>
          <p:cNvSpPr>
            <a:spLocks noGrp="1"/>
          </p:cNvSpPr>
          <p:nvPr>
            <p:ph idx="1"/>
          </p:nvPr>
        </p:nvSpPr>
        <p:spPr>
          <a:xfrm>
            <a:off x="838200" y="1691640"/>
            <a:ext cx="10515600" cy="4093340"/>
          </a:xfrm>
        </p:spPr>
        <p:txBody>
          <a:bodyPr>
            <a:normAutofit fontScale="92500"/>
          </a:bodyPr>
          <a:lstStyle/>
          <a:p>
            <a:pPr>
              <a:lnSpc>
                <a:spcPct val="110000"/>
              </a:lnSpc>
              <a:spcBef>
                <a:spcPts val="600"/>
              </a:spcBef>
            </a:pPr>
            <a:r>
              <a:rPr lang="en-GB" dirty="0">
                <a:solidFill>
                  <a:schemeClr val="tx1">
                    <a:lumMod val="95000"/>
                    <a:lumOff val="5000"/>
                  </a:schemeClr>
                </a:solidFill>
              </a:rPr>
              <a:t>HRM Practices</a:t>
            </a:r>
          </a:p>
          <a:p>
            <a:pPr lvl="1">
              <a:lnSpc>
                <a:spcPct val="110000"/>
              </a:lnSpc>
              <a:spcBef>
                <a:spcPts val="600"/>
              </a:spcBef>
            </a:pPr>
            <a:r>
              <a:rPr lang="en-GB" dirty="0">
                <a:solidFill>
                  <a:schemeClr val="tx1">
                    <a:lumMod val="95000"/>
                    <a:lumOff val="5000"/>
                  </a:schemeClr>
                </a:solidFill>
              </a:rPr>
              <a:t>Performance appraisal</a:t>
            </a:r>
          </a:p>
          <a:p>
            <a:pPr lvl="2">
              <a:lnSpc>
                <a:spcPct val="110000"/>
              </a:lnSpc>
              <a:spcBef>
                <a:spcPts val="600"/>
              </a:spcBef>
            </a:pPr>
            <a:r>
              <a:rPr lang="en-GB" dirty="0">
                <a:solidFill>
                  <a:schemeClr val="tx1">
                    <a:lumMod val="95000"/>
                    <a:lumOff val="5000"/>
                  </a:schemeClr>
                </a:solidFill>
              </a:rPr>
              <a:t>Defining performance based not only on outcomes and results but also on social objectives</a:t>
            </a:r>
          </a:p>
          <a:p>
            <a:pPr lvl="2">
              <a:lnSpc>
                <a:spcPct val="110000"/>
              </a:lnSpc>
              <a:spcBef>
                <a:spcPts val="600"/>
              </a:spcBef>
            </a:pPr>
            <a:r>
              <a:rPr lang="en-GB" dirty="0">
                <a:solidFill>
                  <a:schemeClr val="tx1">
                    <a:lumMod val="95000"/>
                    <a:lumOff val="5000"/>
                  </a:schemeClr>
                </a:solidFill>
              </a:rPr>
              <a:t>Include service to community and participation and involvement and contribution to social initiatives as part of the performance appraisal and link it to rewards such as bonuses</a:t>
            </a:r>
          </a:p>
          <a:p>
            <a:pPr lvl="2">
              <a:lnSpc>
                <a:spcPct val="110000"/>
              </a:lnSpc>
              <a:spcBef>
                <a:spcPts val="600"/>
              </a:spcBef>
            </a:pPr>
            <a:r>
              <a:rPr lang="en-GB" dirty="0">
                <a:solidFill>
                  <a:schemeClr val="tx1">
                    <a:lumMod val="95000"/>
                    <a:lumOff val="5000"/>
                  </a:schemeClr>
                </a:solidFill>
              </a:rPr>
              <a:t>Follow up with employees on CSR and include CSR action plans and motivate employees to engage more in CSR during regular performance evaluation meetings</a:t>
            </a:r>
          </a:p>
          <a:p>
            <a:pPr lvl="2">
              <a:lnSpc>
                <a:spcPct val="110000"/>
              </a:lnSpc>
              <a:spcBef>
                <a:spcPts val="600"/>
              </a:spcBef>
            </a:pPr>
            <a:r>
              <a:rPr lang="en-GB" dirty="0">
                <a:solidFill>
                  <a:schemeClr val="tx1">
                    <a:lumMod val="95000"/>
                    <a:lumOff val="5000"/>
                  </a:schemeClr>
                </a:solidFill>
              </a:rPr>
              <a:t>Allow employees to contribute to formulating CSR performance indicators and involve them in CSR projects (</a:t>
            </a:r>
            <a:r>
              <a:rPr lang="en-GB" dirty="0" err="1">
                <a:solidFill>
                  <a:schemeClr val="tx1">
                    <a:lumMod val="95000"/>
                    <a:lumOff val="5000"/>
                  </a:schemeClr>
                </a:solidFill>
              </a:rPr>
              <a:t>Jamali</a:t>
            </a:r>
            <a:r>
              <a:rPr lang="en-GB" dirty="0">
                <a:solidFill>
                  <a:schemeClr val="tx1">
                    <a:lumMod val="95000"/>
                    <a:lumOff val="5000"/>
                  </a:schemeClr>
                </a:solidFill>
              </a:rPr>
              <a:t> et al., 2015)</a:t>
            </a:r>
          </a:p>
        </p:txBody>
      </p:sp>
    </p:spTree>
    <p:extLst>
      <p:ext uri="{BB962C8B-B14F-4D97-AF65-F5344CB8AC3E}">
        <p14:creationId xmlns:p14="http://schemas.microsoft.com/office/powerpoint/2010/main" val="2583569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CSR Embedded in HRM Practices</a:t>
            </a:r>
          </a:p>
        </p:txBody>
      </p:sp>
      <p:sp>
        <p:nvSpPr>
          <p:cNvPr id="3" name="Inhaltsplatzhalter 2"/>
          <p:cNvSpPr>
            <a:spLocks noGrp="1"/>
          </p:cNvSpPr>
          <p:nvPr>
            <p:ph idx="1"/>
          </p:nvPr>
        </p:nvSpPr>
        <p:spPr/>
        <p:txBody>
          <a:bodyPr>
            <a:normAutofit/>
          </a:bodyPr>
          <a:lstStyle/>
          <a:p>
            <a:pPr>
              <a:lnSpc>
                <a:spcPct val="100000"/>
              </a:lnSpc>
              <a:spcBef>
                <a:spcPts val="600"/>
              </a:spcBef>
            </a:pPr>
            <a:r>
              <a:rPr lang="en-GB" dirty="0">
                <a:solidFill>
                  <a:schemeClr val="tx1">
                    <a:lumMod val="95000"/>
                    <a:lumOff val="5000"/>
                  </a:schemeClr>
                </a:solidFill>
              </a:rPr>
              <a:t>HRM Practices</a:t>
            </a:r>
          </a:p>
          <a:p>
            <a:pPr lvl="1">
              <a:lnSpc>
                <a:spcPct val="100000"/>
              </a:lnSpc>
              <a:spcBef>
                <a:spcPts val="600"/>
              </a:spcBef>
            </a:pPr>
            <a:r>
              <a:rPr lang="en-GB" dirty="0">
                <a:solidFill>
                  <a:schemeClr val="tx1">
                    <a:lumMod val="95000"/>
                    <a:lumOff val="5000"/>
                  </a:schemeClr>
                </a:solidFill>
              </a:rPr>
              <a:t>Reward and compensation</a:t>
            </a:r>
          </a:p>
          <a:p>
            <a:pPr lvl="2">
              <a:lnSpc>
                <a:spcPct val="100000"/>
              </a:lnSpc>
              <a:spcBef>
                <a:spcPts val="600"/>
              </a:spcBef>
            </a:pPr>
            <a:r>
              <a:rPr lang="en-GB" dirty="0">
                <a:solidFill>
                  <a:schemeClr val="tx1">
                    <a:lumMod val="95000"/>
                    <a:lumOff val="5000"/>
                  </a:schemeClr>
                </a:solidFill>
              </a:rPr>
              <a:t>Employees for behaviours consistent with CSR values to motivate them and emphasize the importance of CSR to the organization</a:t>
            </a:r>
          </a:p>
          <a:p>
            <a:pPr lvl="2">
              <a:lnSpc>
                <a:spcPct val="100000"/>
              </a:lnSpc>
              <a:spcBef>
                <a:spcPts val="600"/>
              </a:spcBef>
            </a:pPr>
            <a:r>
              <a:rPr lang="en-GB" dirty="0">
                <a:solidFill>
                  <a:schemeClr val="tx1">
                    <a:lumMod val="95000"/>
                    <a:lumOff val="5000"/>
                  </a:schemeClr>
                </a:solidFill>
              </a:rPr>
              <a:t>Preparing tangible and intangible rewards for employees’ participation in CSR</a:t>
            </a:r>
          </a:p>
          <a:p>
            <a:pPr lvl="2">
              <a:lnSpc>
                <a:spcPct val="100000"/>
              </a:lnSpc>
              <a:spcBef>
                <a:spcPts val="600"/>
              </a:spcBef>
            </a:pPr>
            <a:r>
              <a:rPr lang="en-GB" dirty="0">
                <a:solidFill>
                  <a:schemeClr val="tx1">
                    <a:lumMod val="95000"/>
                    <a:lumOff val="5000"/>
                  </a:schemeClr>
                </a:solidFill>
              </a:rPr>
              <a:t>Preparing incentives that promote social goals</a:t>
            </a:r>
          </a:p>
          <a:p>
            <a:pPr lvl="2">
              <a:lnSpc>
                <a:spcPct val="100000"/>
              </a:lnSpc>
              <a:spcBef>
                <a:spcPts val="600"/>
              </a:spcBef>
            </a:pPr>
            <a:r>
              <a:rPr lang="en-GB" dirty="0">
                <a:solidFill>
                  <a:schemeClr val="tx1">
                    <a:lumMod val="95000"/>
                    <a:lumOff val="5000"/>
                  </a:schemeClr>
                </a:solidFill>
              </a:rPr>
              <a:t>Communicating such schemes with external stakeholders to enhance the company’s reputation and market attractiveness (</a:t>
            </a:r>
            <a:r>
              <a:rPr lang="en-GB" dirty="0" err="1">
                <a:solidFill>
                  <a:schemeClr val="tx1">
                    <a:lumMod val="95000"/>
                    <a:lumOff val="5000"/>
                  </a:schemeClr>
                </a:solidFill>
              </a:rPr>
              <a:t>Jamali</a:t>
            </a:r>
            <a:r>
              <a:rPr lang="en-GB" dirty="0">
                <a:solidFill>
                  <a:schemeClr val="tx1">
                    <a:lumMod val="95000"/>
                    <a:lumOff val="5000"/>
                  </a:schemeClr>
                </a:solidFill>
              </a:rPr>
              <a:t> et al., 2015)</a:t>
            </a:r>
          </a:p>
        </p:txBody>
      </p:sp>
    </p:spTree>
    <p:extLst>
      <p:ext uri="{BB962C8B-B14F-4D97-AF65-F5344CB8AC3E}">
        <p14:creationId xmlns:p14="http://schemas.microsoft.com/office/powerpoint/2010/main" val="264193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CSR Embedded in HRM Practices</a:t>
            </a:r>
          </a:p>
        </p:txBody>
      </p:sp>
      <p:sp>
        <p:nvSpPr>
          <p:cNvPr id="3" name="Inhaltsplatzhalter 2"/>
          <p:cNvSpPr>
            <a:spLocks noGrp="1"/>
          </p:cNvSpPr>
          <p:nvPr>
            <p:ph idx="1"/>
          </p:nvPr>
        </p:nvSpPr>
        <p:spPr/>
        <p:txBody>
          <a:bodyPr>
            <a:normAutofit fontScale="92500" lnSpcReduction="20000"/>
          </a:bodyPr>
          <a:lstStyle/>
          <a:p>
            <a:pPr>
              <a:lnSpc>
                <a:spcPct val="110000"/>
              </a:lnSpc>
              <a:spcBef>
                <a:spcPts val="600"/>
              </a:spcBef>
            </a:pPr>
            <a:r>
              <a:rPr lang="en-GB" dirty="0">
                <a:solidFill>
                  <a:schemeClr val="tx1">
                    <a:lumMod val="95000"/>
                    <a:lumOff val="5000"/>
                  </a:schemeClr>
                </a:solidFill>
              </a:rPr>
              <a:t>HRM Practices</a:t>
            </a:r>
          </a:p>
          <a:p>
            <a:pPr lvl="1">
              <a:lnSpc>
                <a:spcPct val="110000"/>
              </a:lnSpc>
              <a:spcBef>
                <a:spcPts val="600"/>
              </a:spcBef>
            </a:pPr>
            <a:r>
              <a:rPr lang="en-GB" dirty="0">
                <a:solidFill>
                  <a:schemeClr val="tx1">
                    <a:lumMod val="95000"/>
                    <a:lumOff val="5000"/>
                  </a:schemeClr>
                </a:solidFill>
              </a:rPr>
              <a:t>Training and development</a:t>
            </a:r>
          </a:p>
          <a:p>
            <a:pPr lvl="2">
              <a:lnSpc>
                <a:spcPct val="110000"/>
              </a:lnSpc>
              <a:spcBef>
                <a:spcPts val="600"/>
              </a:spcBef>
            </a:pPr>
            <a:r>
              <a:rPr lang="en-GB" dirty="0">
                <a:solidFill>
                  <a:schemeClr val="tx1">
                    <a:lumMod val="95000"/>
                    <a:lumOff val="5000"/>
                  </a:schemeClr>
                </a:solidFill>
              </a:rPr>
              <a:t>Training and raising employees’ awareness to CSR, for example, sustainability practices such as green practices and recycling inside as well as outside the organization</a:t>
            </a:r>
          </a:p>
          <a:p>
            <a:pPr lvl="2">
              <a:lnSpc>
                <a:spcPct val="110000"/>
              </a:lnSpc>
              <a:spcBef>
                <a:spcPts val="600"/>
              </a:spcBef>
            </a:pPr>
            <a:r>
              <a:rPr lang="en-GB" dirty="0">
                <a:solidFill>
                  <a:schemeClr val="tx1">
                    <a:lumMod val="95000"/>
                    <a:lumOff val="5000"/>
                  </a:schemeClr>
                </a:solidFill>
              </a:rPr>
              <a:t>Holding regular seminars and workshops on CSR and linking some incentives and rewards to employees’ participation in them</a:t>
            </a:r>
          </a:p>
          <a:p>
            <a:pPr lvl="2">
              <a:lnSpc>
                <a:spcPct val="110000"/>
              </a:lnSpc>
              <a:spcBef>
                <a:spcPts val="600"/>
              </a:spcBef>
            </a:pPr>
            <a:r>
              <a:rPr lang="en-GB" dirty="0">
                <a:solidFill>
                  <a:schemeClr val="tx1">
                    <a:lumMod val="95000"/>
                    <a:lumOff val="5000"/>
                  </a:schemeClr>
                </a:solidFill>
              </a:rPr>
              <a:t>Training programs and skills development could be for both lower and higher employee levels</a:t>
            </a:r>
          </a:p>
          <a:p>
            <a:pPr lvl="2">
              <a:lnSpc>
                <a:spcPct val="110000"/>
              </a:lnSpc>
              <a:spcBef>
                <a:spcPts val="600"/>
              </a:spcBef>
            </a:pPr>
            <a:r>
              <a:rPr lang="en-GB" dirty="0">
                <a:solidFill>
                  <a:schemeClr val="tx1">
                    <a:lumMod val="95000"/>
                    <a:lumOff val="5000"/>
                  </a:schemeClr>
                </a:solidFill>
              </a:rPr>
              <a:t>Invite NGO representatives to share experience with employees in relation to common CSR projects </a:t>
            </a:r>
            <a:r>
              <a:rPr lang="en-GB" sz="1800" dirty="0">
                <a:solidFill>
                  <a:schemeClr val="tx1">
                    <a:lumMod val="95000"/>
                    <a:lumOff val="5000"/>
                  </a:schemeClr>
                </a:solidFill>
              </a:rPr>
              <a:t>(</a:t>
            </a:r>
            <a:r>
              <a:rPr lang="en-GB" sz="1800" dirty="0" err="1">
                <a:solidFill>
                  <a:schemeClr val="tx1">
                    <a:lumMod val="95000"/>
                    <a:lumOff val="5000"/>
                  </a:schemeClr>
                </a:solidFill>
              </a:rPr>
              <a:t>Jamali</a:t>
            </a:r>
            <a:r>
              <a:rPr lang="en-GB" sz="1800" dirty="0">
                <a:solidFill>
                  <a:schemeClr val="tx1">
                    <a:lumMod val="95000"/>
                    <a:lumOff val="5000"/>
                  </a:schemeClr>
                </a:solidFill>
              </a:rPr>
              <a:t> et al., 2015)</a:t>
            </a:r>
            <a:endParaRPr lang="en-GB" dirty="0">
              <a:solidFill>
                <a:schemeClr val="tx1">
                  <a:lumMod val="95000"/>
                  <a:lumOff val="5000"/>
                </a:schemeClr>
              </a:solidFill>
            </a:endParaRPr>
          </a:p>
        </p:txBody>
      </p:sp>
    </p:spTree>
    <p:extLst>
      <p:ext uri="{BB962C8B-B14F-4D97-AF65-F5344CB8AC3E}">
        <p14:creationId xmlns:p14="http://schemas.microsoft.com/office/powerpoint/2010/main" val="2015822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73A50-E158-4641-A6C5-A37E85E3BD5B}"/>
              </a:ext>
            </a:extLst>
          </p:cNvPr>
          <p:cNvSpPr>
            <a:spLocks noGrp="1"/>
          </p:cNvSpPr>
          <p:nvPr>
            <p:ph type="title"/>
          </p:nvPr>
        </p:nvSpPr>
        <p:spPr/>
        <p:txBody>
          <a:bodyPr/>
          <a:lstStyle/>
          <a:p>
            <a:r>
              <a:rPr lang="de-DE" dirty="0"/>
              <a:t>CSR in SMEs</a:t>
            </a:r>
            <a:endParaRPr lang="de-AT" dirty="0"/>
          </a:p>
        </p:txBody>
      </p:sp>
      <p:sp>
        <p:nvSpPr>
          <p:cNvPr id="3" name="Inhaltsplatzhalter 2">
            <a:extLst>
              <a:ext uri="{FF2B5EF4-FFF2-40B4-BE49-F238E27FC236}">
                <a16:creationId xmlns:a16="http://schemas.microsoft.com/office/drawing/2014/main" id="{750D8498-7B56-4C32-93BE-E6A5AB930376}"/>
              </a:ext>
            </a:extLst>
          </p:cNvPr>
          <p:cNvSpPr>
            <a:spLocks noGrp="1"/>
          </p:cNvSpPr>
          <p:nvPr>
            <p:ph idx="1"/>
          </p:nvPr>
        </p:nvSpPr>
        <p:spPr>
          <a:xfrm>
            <a:off x="838200" y="1691640"/>
            <a:ext cx="4924425" cy="4262531"/>
          </a:xfrm>
        </p:spPr>
        <p:txBody>
          <a:bodyPr>
            <a:normAutofit/>
          </a:bodyPr>
          <a:lstStyle/>
          <a:p>
            <a:pPr marL="0" indent="0">
              <a:lnSpc>
                <a:spcPct val="120000"/>
              </a:lnSpc>
              <a:spcBef>
                <a:spcPts val="600"/>
              </a:spcBef>
              <a:buNone/>
            </a:pPr>
            <a:r>
              <a:rPr lang="en-US" sz="1900" i="0" u="none" strike="noStrike" baseline="0" dirty="0">
                <a:solidFill>
                  <a:srgbClr val="1F1E1F"/>
                </a:solidFill>
              </a:rPr>
              <a:t>CSR may differ in SEMs</a:t>
            </a:r>
          </a:p>
          <a:p>
            <a:pPr>
              <a:lnSpc>
                <a:spcPct val="120000"/>
              </a:lnSpc>
              <a:spcBef>
                <a:spcPts val="600"/>
              </a:spcBef>
            </a:pPr>
            <a:r>
              <a:rPr lang="en-US" sz="1600" b="0" i="0" u="none" strike="noStrike" baseline="0" dirty="0">
                <a:solidFill>
                  <a:srgbClr val="1F1E1F"/>
                </a:solidFill>
              </a:rPr>
              <a:t>In the crucial who, why, how and what of CSR, SMEs response may differ due to cultural differences created by diverse ownership structures, strategic direction, owner-manager characteristics and geographic location. </a:t>
            </a:r>
          </a:p>
          <a:p>
            <a:pPr>
              <a:lnSpc>
                <a:spcPct val="120000"/>
              </a:lnSpc>
              <a:spcBef>
                <a:spcPts val="600"/>
              </a:spcBef>
            </a:pPr>
            <a:r>
              <a:rPr lang="en-US" sz="1600" b="0" i="0" u="none" strike="noStrike" baseline="0" dirty="0">
                <a:solidFill>
                  <a:srgbClr val="1F1E1F"/>
                </a:solidFill>
              </a:rPr>
              <a:t>Large companies are usually very aware of their CSR, while small companies may be carrying out CSR without recognizing it as such. </a:t>
            </a:r>
          </a:p>
          <a:p>
            <a:pPr>
              <a:lnSpc>
                <a:spcPct val="120000"/>
              </a:lnSpc>
              <a:spcBef>
                <a:spcPts val="600"/>
              </a:spcBef>
            </a:pPr>
            <a:r>
              <a:rPr lang="en-US" sz="1600" b="0" dirty="0">
                <a:solidFill>
                  <a:srgbClr val="1F1E1F"/>
                </a:solidFill>
              </a:rPr>
              <a:t>T</a:t>
            </a:r>
            <a:r>
              <a:rPr lang="en-US" sz="1600" b="0" i="0" u="none" strike="noStrike" baseline="0" dirty="0">
                <a:solidFill>
                  <a:srgbClr val="1F1E1F"/>
                </a:solidFill>
              </a:rPr>
              <a:t>here are many opportunities for SME managers to embrace the CSR agenda as  they are more flexible, more responsive and better at internal communication. (Jenkins, 2004, p. 51)</a:t>
            </a:r>
            <a:endParaRPr lang="de-AT" sz="2000" dirty="0"/>
          </a:p>
        </p:txBody>
      </p:sp>
      <p:sp>
        <p:nvSpPr>
          <p:cNvPr id="4" name="Fußzeilenplatzhalter 3">
            <a:extLst>
              <a:ext uri="{FF2B5EF4-FFF2-40B4-BE49-F238E27FC236}">
                <a16:creationId xmlns:a16="http://schemas.microsoft.com/office/drawing/2014/main" id="{9197232E-3BEF-4C24-9B4F-C00B817BAB2F}"/>
              </a:ext>
            </a:extLst>
          </p:cNvPr>
          <p:cNvSpPr>
            <a:spLocks noGrp="1"/>
          </p:cNvSpPr>
          <p:nvPr>
            <p:ph type="ftr" sz="quarter" idx="11"/>
          </p:nvPr>
        </p:nvSpPr>
        <p:spPr/>
        <p:txBody>
          <a:bodyPr/>
          <a:lstStyle/>
          <a:p>
            <a:endParaRPr lang="en-US"/>
          </a:p>
        </p:txBody>
      </p:sp>
      <p:pic>
        <p:nvPicPr>
          <p:cNvPr id="6" name="Grafik 5">
            <a:extLst>
              <a:ext uri="{FF2B5EF4-FFF2-40B4-BE49-F238E27FC236}">
                <a16:creationId xmlns:a16="http://schemas.microsoft.com/office/drawing/2014/main" id="{6A5DA802-7195-4858-81EF-95081CB66B90}"/>
              </a:ext>
            </a:extLst>
          </p:cNvPr>
          <p:cNvPicPr>
            <a:picLocks noChangeAspect="1"/>
          </p:cNvPicPr>
          <p:nvPr/>
        </p:nvPicPr>
        <p:blipFill>
          <a:blip r:embed="rId2"/>
          <a:stretch>
            <a:fillRect/>
          </a:stretch>
        </p:blipFill>
        <p:spPr>
          <a:xfrm>
            <a:off x="5762625" y="319087"/>
            <a:ext cx="5591175" cy="6219825"/>
          </a:xfrm>
          <a:prstGeom prst="rect">
            <a:avLst/>
          </a:prstGeom>
        </p:spPr>
      </p:pic>
    </p:spTree>
    <p:extLst>
      <p:ext uri="{BB962C8B-B14F-4D97-AF65-F5344CB8AC3E}">
        <p14:creationId xmlns:p14="http://schemas.microsoft.com/office/powerpoint/2010/main" val="3464104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Global and EU Principles &amp; Guidelines</a:t>
            </a:r>
          </a:p>
        </p:txBody>
      </p:sp>
      <p:sp>
        <p:nvSpPr>
          <p:cNvPr id="3" name="Inhaltsplatzhalter 2"/>
          <p:cNvSpPr>
            <a:spLocks noGrp="1"/>
          </p:cNvSpPr>
          <p:nvPr>
            <p:ph idx="1"/>
          </p:nvPr>
        </p:nvSpPr>
        <p:spPr/>
        <p:txBody>
          <a:bodyPr/>
          <a:lstStyle/>
          <a:p>
            <a:pPr>
              <a:lnSpc>
                <a:spcPct val="100000"/>
              </a:lnSpc>
              <a:spcBef>
                <a:spcPts val="600"/>
              </a:spcBef>
            </a:pPr>
            <a:r>
              <a:rPr lang="en-GB" dirty="0">
                <a:solidFill>
                  <a:schemeClr val="tx1">
                    <a:lumMod val="95000"/>
                    <a:lumOff val="5000"/>
                  </a:schemeClr>
                </a:solidFill>
              </a:rPr>
              <a:t>Some common guidelines</a:t>
            </a:r>
          </a:p>
          <a:p>
            <a:pPr lvl="1">
              <a:lnSpc>
                <a:spcPct val="100000"/>
              </a:lnSpc>
              <a:spcBef>
                <a:spcPts val="600"/>
              </a:spcBef>
            </a:pPr>
            <a:r>
              <a:rPr lang="en-GB" sz="2200" dirty="0">
                <a:solidFill>
                  <a:schemeClr val="tx1">
                    <a:lumMod val="95000"/>
                    <a:lumOff val="5000"/>
                  </a:schemeClr>
                </a:solidFill>
              </a:rPr>
              <a:t>EU Green Paper </a:t>
            </a:r>
          </a:p>
          <a:p>
            <a:pPr lvl="1">
              <a:lnSpc>
                <a:spcPct val="100000"/>
              </a:lnSpc>
              <a:spcBef>
                <a:spcPts val="600"/>
              </a:spcBef>
            </a:pPr>
            <a:r>
              <a:rPr lang="en-GB" sz="2200" dirty="0">
                <a:solidFill>
                  <a:schemeClr val="tx1">
                    <a:lumMod val="95000"/>
                    <a:lumOff val="5000"/>
                  </a:schemeClr>
                </a:solidFill>
              </a:rPr>
              <a:t>UN Global Compact Principles</a:t>
            </a:r>
          </a:p>
          <a:p>
            <a:pPr lvl="1">
              <a:lnSpc>
                <a:spcPct val="100000"/>
              </a:lnSpc>
              <a:spcBef>
                <a:spcPts val="600"/>
              </a:spcBef>
            </a:pPr>
            <a:r>
              <a:rPr lang="en-GB" sz="2200" dirty="0">
                <a:solidFill>
                  <a:schemeClr val="tx1">
                    <a:lumMod val="95000"/>
                    <a:lumOff val="5000"/>
                  </a:schemeClr>
                </a:solidFill>
              </a:rPr>
              <a:t>ISO 26000- Guidance on Social Responsibility</a:t>
            </a:r>
          </a:p>
          <a:p>
            <a:pPr lvl="1">
              <a:lnSpc>
                <a:spcPct val="100000"/>
              </a:lnSpc>
              <a:spcBef>
                <a:spcPts val="600"/>
              </a:spcBef>
            </a:pPr>
            <a:r>
              <a:rPr lang="en-GB" sz="2200" dirty="0">
                <a:solidFill>
                  <a:schemeClr val="tx1">
                    <a:lumMod val="95000"/>
                    <a:lumOff val="5000"/>
                  </a:schemeClr>
                </a:solidFill>
              </a:rPr>
              <a:t>OECD- Guidelines for Responsible Business</a:t>
            </a:r>
          </a:p>
          <a:p>
            <a:pPr lvl="1"/>
            <a:endParaRPr lang="en-GB" dirty="0">
              <a:solidFill>
                <a:schemeClr val="tx1">
                  <a:lumMod val="95000"/>
                  <a:lumOff val="5000"/>
                </a:schemeClr>
              </a:solidFill>
            </a:endParaRPr>
          </a:p>
          <a:p>
            <a:pPr lvl="1"/>
            <a:endParaRPr lang="en-GB" dirty="0">
              <a:solidFill>
                <a:schemeClr val="tx1">
                  <a:lumMod val="95000"/>
                  <a:lumOff val="5000"/>
                </a:schemeClr>
              </a:solidFill>
            </a:endParaRPr>
          </a:p>
        </p:txBody>
      </p:sp>
      <p:sp>
        <p:nvSpPr>
          <p:cNvPr id="4" name="Fußzeilenplatzhalt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07485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296948"/>
            <a:ext cx="10515600" cy="4665306"/>
          </a:xfrm>
        </p:spPr>
        <p:txBody>
          <a:bodyPr>
            <a:normAutofit fontScale="92500" lnSpcReduction="20000"/>
          </a:bodyPr>
          <a:lstStyle/>
          <a:p>
            <a:pPr>
              <a:lnSpc>
                <a:spcPct val="120000"/>
              </a:lnSpc>
              <a:spcBef>
                <a:spcPts val="600"/>
              </a:spcBef>
            </a:pPr>
            <a:r>
              <a:rPr lang="en-GB" sz="2000" dirty="0">
                <a:solidFill>
                  <a:schemeClr val="tx1">
                    <a:lumMod val="95000"/>
                    <a:lumOff val="5000"/>
                  </a:schemeClr>
                </a:solidFill>
              </a:rPr>
              <a:t>Green Paper (2001): Promoting a European framework for Corporate Social Responsibility</a:t>
            </a:r>
          </a:p>
          <a:p>
            <a:pPr>
              <a:lnSpc>
                <a:spcPct val="120000"/>
              </a:lnSpc>
              <a:spcBef>
                <a:spcPts val="600"/>
              </a:spcBef>
            </a:pPr>
            <a:r>
              <a:rPr lang="en-GB" sz="1700" dirty="0">
                <a:solidFill>
                  <a:schemeClr val="tx1">
                    <a:lumMod val="95000"/>
                    <a:lumOff val="5000"/>
                  </a:schemeClr>
                </a:solidFill>
              </a:rPr>
              <a:t>Key Issues: </a:t>
            </a:r>
          </a:p>
          <a:p>
            <a:pPr lvl="1">
              <a:lnSpc>
                <a:spcPct val="120000"/>
              </a:lnSpc>
              <a:spcBef>
                <a:spcPts val="600"/>
              </a:spcBef>
            </a:pPr>
            <a:r>
              <a:rPr lang="en-GB" sz="1700" dirty="0">
                <a:solidFill>
                  <a:schemeClr val="tx1">
                    <a:lumMod val="95000"/>
                    <a:lumOff val="5000"/>
                  </a:schemeClr>
                </a:solidFill>
              </a:rPr>
              <a:t>Corporate social responsibility: the internal dimension</a:t>
            </a:r>
          </a:p>
          <a:p>
            <a:pPr marL="914400" lvl="2" indent="0">
              <a:lnSpc>
                <a:spcPct val="120000"/>
              </a:lnSpc>
              <a:spcBef>
                <a:spcPts val="600"/>
              </a:spcBef>
              <a:buNone/>
            </a:pPr>
            <a:r>
              <a:rPr lang="en-GB" sz="1500" dirty="0">
                <a:solidFill>
                  <a:schemeClr val="tx1">
                    <a:lumMod val="95000"/>
                    <a:lumOff val="5000"/>
                  </a:schemeClr>
                </a:solidFill>
              </a:rPr>
              <a:t>1. Human resources management </a:t>
            </a:r>
          </a:p>
          <a:p>
            <a:pPr marL="914400" lvl="2" indent="0">
              <a:lnSpc>
                <a:spcPct val="120000"/>
              </a:lnSpc>
              <a:spcBef>
                <a:spcPts val="600"/>
              </a:spcBef>
              <a:buNone/>
            </a:pPr>
            <a:r>
              <a:rPr lang="en-GB" sz="1500" dirty="0">
                <a:solidFill>
                  <a:schemeClr val="tx1">
                    <a:lumMod val="95000"/>
                    <a:lumOff val="5000"/>
                  </a:schemeClr>
                </a:solidFill>
              </a:rPr>
              <a:t>2. Health and safety at work</a:t>
            </a:r>
          </a:p>
          <a:p>
            <a:pPr marL="914400" lvl="2" indent="0">
              <a:lnSpc>
                <a:spcPct val="120000"/>
              </a:lnSpc>
              <a:spcBef>
                <a:spcPts val="600"/>
              </a:spcBef>
              <a:buNone/>
            </a:pPr>
            <a:r>
              <a:rPr lang="en-GB" sz="1500" dirty="0">
                <a:solidFill>
                  <a:schemeClr val="tx1">
                    <a:lumMod val="95000"/>
                    <a:lumOff val="5000"/>
                  </a:schemeClr>
                </a:solidFill>
              </a:rPr>
              <a:t>3. Adaptation to change </a:t>
            </a:r>
          </a:p>
          <a:p>
            <a:pPr lvl="1">
              <a:lnSpc>
                <a:spcPct val="120000"/>
              </a:lnSpc>
              <a:spcBef>
                <a:spcPts val="600"/>
              </a:spcBef>
            </a:pPr>
            <a:r>
              <a:rPr lang="en-GB" sz="1700" dirty="0">
                <a:solidFill>
                  <a:schemeClr val="tx1">
                    <a:lumMod val="95000"/>
                    <a:lumOff val="5000"/>
                  </a:schemeClr>
                </a:solidFill>
              </a:rPr>
              <a:t>Corporate social responsibility: the external dimension </a:t>
            </a:r>
          </a:p>
          <a:p>
            <a:pPr marL="914400" lvl="2" indent="0">
              <a:lnSpc>
                <a:spcPct val="120000"/>
              </a:lnSpc>
              <a:spcBef>
                <a:spcPts val="600"/>
              </a:spcBef>
              <a:buNone/>
            </a:pPr>
            <a:r>
              <a:rPr lang="en-GB" sz="1500" dirty="0">
                <a:solidFill>
                  <a:schemeClr val="tx1">
                    <a:lumMod val="95000"/>
                    <a:lumOff val="5000"/>
                  </a:schemeClr>
                </a:solidFill>
              </a:rPr>
              <a:t>1. Local communities</a:t>
            </a:r>
          </a:p>
          <a:p>
            <a:pPr marL="914400" lvl="2" indent="0">
              <a:lnSpc>
                <a:spcPct val="120000"/>
              </a:lnSpc>
              <a:spcBef>
                <a:spcPts val="600"/>
              </a:spcBef>
              <a:buNone/>
            </a:pPr>
            <a:r>
              <a:rPr lang="en-GB" sz="1500" dirty="0">
                <a:solidFill>
                  <a:schemeClr val="tx1">
                    <a:lumMod val="95000"/>
                    <a:lumOff val="5000"/>
                  </a:schemeClr>
                </a:solidFill>
              </a:rPr>
              <a:t>2. Business partners, suppliers and consumers </a:t>
            </a:r>
          </a:p>
          <a:p>
            <a:pPr marL="914400" lvl="2" indent="0">
              <a:lnSpc>
                <a:spcPct val="120000"/>
              </a:lnSpc>
              <a:spcBef>
                <a:spcPts val="600"/>
              </a:spcBef>
              <a:buNone/>
            </a:pPr>
            <a:r>
              <a:rPr lang="en-GB" sz="1500" dirty="0">
                <a:solidFill>
                  <a:schemeClr val="tx1">
                    <a:lumMod val="95000"/>
                    <a:lumOff val="5000"/>
                  </a:schemeClr>
                </a:solidFill>
              </a:rPr>
              <a:t>3. Human rights</a:t>
            </a:r>
          </a:p>
          <a:p>
            <a:pPr marL="914400" lvl="2" indent="0">
              <a:lnSpc>
                <a:spcPct val="120000"/>
              </a:lnSpc>
              <a:spcBef>
                <a:spcPts val="600"/>
              </a:spcBef>
              <a:buNone/>
            </a:pPr>
            <a:r>
              <a:rPr lang="en-GB" sz="1500" dirty="0">
                <a:solidFill>
                  <a:schemeClr val="tx1">
                    <a:lumMod val="95000"/>
                    <a:lumOff val="5000"/>
                  </a:schemeClr>
                </a:solidFill>
              </a:rPr>
              <a:t>4. Environmental Responsibility</a:t>
            </a:r>
          </a:p>
          <a:p>
            <a:pPr marL="914400" lvl="2" indent="0">
              <a:lnSpc>
                <a:spcPct val="120000"/>
              </a:lnSpc>
              <a:spcBef>
                <a:spcPts val="600"/>
              </a:spcBef>
              <a:buNone/>
            </a:pPr>
            <a:r>
              <a:rPr lang="en-GB" sz="1500" dirty="0">
                <a:solidFill>
                  <a:schemeClr val="tx1">
                    <a:lumMod val="95000"/>
                    <a:lumOff val="5000"/>
                  </a:schemeClr>
                </a:solidFill>
              </a:rPr>
              <a:t>5. Sustainable development</a:t>
            </a:r>
          </a:p>
          <a:p>
            <a:pPr lvl="1">
              <a:lnSpc>
                <a:spcPct val="120000"/>
              </a:lnSpc>
              <a:spcBef>
                <a:spcPts val="600"/>
              </a:spcBef>
            </a:pPr>
            <a:r>
              <a:rPr lang="en-GB" sz="1700" dirty="0">
                <a:solidFill>
                  <a:schemeClr val="tx1">
                    <a:lumMod val="95000"/>
                    <a:lumOff val="5000"/>
                  </a:schemeClr>
                </a:solidFill>
              </a:rPr>
              <a:t>Social responsibility integrated management</a:t>
            </a:r>
          </a:p>
          <a:p>
            <a:pPr lvl="1">
              <a:lnSpc>
                <a:spcPct val="120000"/>
              </a:lnSpc>
              <a:spcBef>
                <a:spcPts val="600"/>
              </a:spcBef>
            </a:pPr>
            <a:r>
              <a:rPr lang="en-GB" sz="1700" dirty="0">
                <a:solidFill>
                  <a:schemeClr val="tx1">
                    <a:lumMod val="95000"/>
                    <a:lumOff val="5000"/>
                  </a:schemeClr>
                </a:solidFill>
              </a:rPr>
              <a:t>Socially responsible investment</a:t>
            </a:r>
          </a:p>
        </p:txBody>
      </p:sp>
      <p:sp>
        <p:nvSpPr>
          <p:cNvPr id="4" name="Titel 1"/>
          <p:cNvSpPr txBox="1">
            <a:spLocks/>
          </p:cNvSpPr>
          <p:nvPr/>
        </p:nvSpPr>
        <p:spPr>
          <a:xfrm>
            <a:off x="990600" y="510517"/>
            <a:ext cx="10515600" cy="7816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Global and EU Principles &amp; Guidelines</a:t>
            </a:r>
          </a:p>
        </p:txBody>
      </p:sp>
    </p:spTree>
    <p:extLst>
      <p:ext uri="{BB962C8B-B14F-4D97-AF65-F5344CB8AC3E}">
        <p14:creationId xmlns:p14="http://schemas.microsoft.com/office/powerpoint/2010/main" val="15357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Overview of the Session</a:t>
            </a:r>
          </a:p>
        </p:txBody>
      </p:sp>
      <p:sp>
        <p:nvSpPr>
          <p:cNvPr id="3" name="Fußzeilenplatzhalter 2"/>
          <p:cNvSpPr>
            <a:spLocks noGrp="1"/>
          </p:cNvSpPr>
          <p:nvPr>
            <p:ph type="ftr" sz="quarter" idx="11"/>
          </p:nvPr>
        </p:nvSpPr>
        <p:spPr/>
        <p:txBody>
          <a:bodyPr/>
          <a:lstStyle/>
          <a:p>
            <a:r>
              <a:rPr lang="lt-LT"/>
              <a:t>connect-erasmus.eu</a:t>
            </a:r>
          </a:p>
        </p:txBody>
      </p:sp>
      <p:sp>
        <p:nvSpPr>
          <p:cNvPr id="4" name="Textplatzhalter 3"/>
          <p:cNvSpPr>
            <a:spLocks noGrp="1"/>
          </p:cNvSpPr>
          <p:nvPr>
            <p:ph type="body" sz="quarter" idx="10"/>
          </p:nvPr>
        </p:nvSpPr>
        <p:spPr/>
        <p:txBody>
          <a:bodyPr>
            <a:normAutofit lnSpcReduction="10000"/>
          </a:bodyPr>
          <a:lstStyle/>
          <a:p>
            <a:r>
              <a:rPr lang="en-GB" dirty="0">
                <a:solidFill>
                  <a:schemeClr val="tx1">
                    <a:lumMod val="95000"/>
                    <a:lumOff val="5000"/>
                  </a:schemeClr>
                </a:solidFill>
              </a:rPr>
              <a:t>The Topics</a:t>
            </a:r>
          </a:p>
        </p:txBody>
      </p:sp>
      <p:sp>
        <p:nvSpPr>
          <p:cNvPr id="5" name="Textplatzhalter 4"/>
          <p:cNvSpPr>
            <a:spLocks noGrp="1"/>
          </p:cNvSpPr>
          <p:nvPr>
            <p:ph type="body" sz="quarter" idx="12"/>
          </p:nvPr>
        </p:nvSpPr>
        <p:spPr>
          <a:xfrm>
            <a:off x="1163638" y="2450347"/>
            <a:ext cx="10190162" cy="3100708"/>
          </a:xfrm>
        </p:spPr>
        <p:txBody>
          <a:bodyPr>
            <a:normAutofit fontScale="92500" lnSpcReduction="10000"/>
          </a:bodyPr>
          <a:lstStyle/>
          <a:p>
            <a:pPr marL="342900" indent="-342900">
              <a:buFont typeface="Arial" panose="020B0604020202020204" pitchFamily="34" charset="0"/>
              <a:buChar char="•"/>
            </a:pPr>
            <a:r>
              <a:rPr lang="en-GB" dirty="0">
                <a:solidFill>
                  <a:schemeClr val="tx1">
                    <a:lumMod val="95000"/>
                    <a:lumOff val="5000"/>
                  </a:schemeClr>
                </a:solidFill>
              </a:rPr>
              <a:t>Conceptual framework</a:t>
            </a:r>
          </a:p>
          <a:p>
            <a:pPr marL="342900" indent="-342900">
              <a:buFont typeface="Arial" panose="020B0604020202020204" pitchFamily="34" charset="0"/>
              <a:buChar char="•"/>
            </a:pPr>
            <a:r>
              <a:rPr lang="en-GB" dirty="0">
                <a:solidFill>
                  <a:schemeClr val="tx1">
                    <a:lumMod val="95000"/>
                    <a:lumOff val="5000"/>
                  </a:schemeClr>
                </a:solidFill>
              </a:rPr>
              <a:t>Role of context</a:t>
            </a:r>
          </a:p>
          <a:p>
            <a:pPr marL="342900" indent="-342900">
              <a:buFont typeface="Arial" panose="020B0604020202020204" pitchFamily="34" charset="0"/>
              <a:buChar char="•"/>
            </a:pPr>
            <a:r>
              <a:rPr lang="en-GB" dirty="0">
                <a:solidFill>
                  <a:schemeClr val="tx1">
                    <a:lumMod val="95000"/>
                    <a:lumOff val="5000"/>
                  </a:schemeClr>
                </a:solidFill>
              </a:rPr>
              <a:t>Motivation for CSR</a:t>
            </a:r>
          </a:p>
          <a:p>
            <a:pPr marL="342900" indent="-342900">
              <a:buFont typeface="Arial" panose="020B0604020202020204" pitchFamily="34" charset="0"/>
              <a:buChar char="•"/>
            </a:pPr>
            <a:r>
              <a:rPr lang="en-GB" dirty="0">
                <a:solidFill>
                  <a:schemeClr val="tx1">
                    <a:lumMod val="95000"/>
                    <a:lumOff val="5000"/>
                  </a:schemeClr>
                </a:solidFill>
              </a:rPr>
              <a:t>Impact on HR/Role of HR in CSR</a:t>
            </a:r>
          </a:p>
          <a:p>
            <a:pPr marL="342900" indent="-342900">
              <a:buFont typeface="Arial" panose="020B0604020202020204" pitchFamily="34" charset="0"/>
              <a:buChar char="•"/>
            </a:pPr>
            <a:r>
              <a:rPr lang="en-GB" dirty="0">
                <a:solidFill>
                  <a:schemeClr val="tx1">
                    <a:lumMod val="95000"/>
                    <a:lumOff val="5000"/>
                  </a:schemeClr>
                </a:solidFill>
              </a:rPr>
              <a:t>HRM‘s Domains of Contribution to CSR</a:t>
            </a:r>
          </a:p>
          <a:p>
            <a:pPr marL="342900" indent="-342900">
              <a:buFont typeface="Arial" panose="020B0604020202020204" pitchFamily="34" charset="0"/>
              <a:buChar char="•"/>
            </a:pPr>
            <a:r>
              <a:rPr lang="en-GB" dirty="0">
                <a:solidFill>
                  <a:schemeClr val="tx1">
                    <a:lumMod val="95000"/>
                    <a:lumOff val="5000"/>
                  </a:schemeClr>
                </a:solidFill>
              </a:rPr>
              <a:t>CSR in SMEs</a:t>
            </a:r>
          </a:p>
          <a:p>
            <a:pPr marL="342900" indent="-342900">
              <a:buFont typeface="Arial" panose="020B0604020202020204" pitchFamily="34" charset="0"/>
              <a:buChar char="•"/>
            </a:pPr>
            <a:r>
              <a:rPr lang="en-GB" dirty="0">
                <a:solidFill>
                  <a:schemeClr val="tx1">
                    <a:lumMod val="95000"/>
                    <a:lumOff val="5000"/>
                  </a:schemeClr>
                </a:solidFill>
              </a:rPr>
              <a:t>Global and EU principles &amp; guidelines</a:t>
            </a:r>
          </a:p>
          <a:p>
            <a:pPr marL="342900" indent="-342900">
              <a:buFont typeface="Arial" panose="020B0604020202020204" pitchFamily="34" charset="0"/>
              <a:buChar char="•"/>
            </a:pPr>
            <a:r>
              <a:rPr lang="en-GB" dirty="0">
                <a:solidFill>
                  <a:schemeClr val="tx1">
                    <a:lumMod val="95000"/>
                    <a:lumOff val="5000"/>
                  </a:schemeClr>
                </a:solidFill>
              </a:rPr>
              <a:t>Best Practice Examples</a:t>
            </a:r>
          </a:p>
          <a:p>
            <a:endParaRPr lang="en-GB" dirty="0">
              <a:solidFill>
                <a:schemeClr val="tx1">
                  <a:lumMod val="95000"/>
                  <a:lumOff val="5000"/>
                </a:schemeClr>
              </a:solidFill>
            </a:endParaRPr>
          </a:p>
        </p:txBody>
      </p:sp>
    </p:spTree>
    <p:extLst>
      <p:ext uri="{BB962C8B-B14F-4D97-AF65-F5344CB8AC3E}">
        <p14:creationId xmlns:p14="http://schemas.microsoft.com/office/powerpoint/2010/main" val="2630750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72815"/>
            <a:ext cx="10515600" cy="781685"/>
          </a:xfrm>
        </p:spPr>
        <p:txBody>
          <a:bodyPr>
            <a:normAutofit/>
          </a:bodyPr>
          <a:lstStyle/>
          <a:p>
            <a:r>
              <a:rPr lang="en-GB" sz="4000" dirty="0"/>
              <a:t>Global and EU Principles &amp; Guidelines</a:t>
            </a:r>
          </a:p>
        </p:txBody>
      </p:sp>
      <p:sp>
        <p:nvSpPr>
          <p:cNvPr id="3" name="Inhaltsplatzhalter 2"/>
          <p:cNvSpPr>
            <a:spLocks noGrp="1"/>
          </p:cNvSpPr>
          <p:nvPr>
            <p:ph idx="1"/>
          </p:nvPr>
        </p:nvSpPr>
        <p:spPr>
          <a:xfrm>
            <a:off x="838200" y="1534628"/>
            <a:ext cx="9839036" cy="4385887"/>
          </a:xfrm>
        </p:spPr>
        <p:txBody>
          <a:bodyPr>
            <a:normAutofit fontScale="92500" lnSpcReduction="10000"/>
          </a:bodyPr>
          <a:lstStyle/>
          <a:p>
            <a:pPr>
              <a:lnSpc>
                <a:spcPct val="110000"/>
              </a:lnSpc>
              <a:spcBef>
                <a:spcPts val="600"/>
              </a:spcBef>
            </a:pPr>
            <a:r>
              <a:rPr lang="en-GB" sz="2600" dirty="0">
                <a:solidFill>
                  <a:schemeClr val="tx1">
                    <a:lumMod val="95000"/>
                    <a:lumOff val="5000"/>
                  </a:schemeClr>
                </a:solidFill>
              </a:rPr>
              <a:t>Human Resources Management in Green Paper </a:t>
            </a:r>
          </a:p>
          <a:p>
            <a:pPr lvl="1">
              <a:lnSpc>
                <a:spcPct val="110000"/>
              </a:lnSpc>
              <a:spcBef>
                <a:spcPts val="600"/>
              </a:spcBef>
            </a:pPr>
            <a:r>
              <a:rPr lang="en-GB" sz="1800" b="0" dirty="0">
                <a:solidFill>
                  <a:schemeClr val="tx1">
                    <a:lumMod val="95000"/>
                    <a:lumOff val="5000"/>
                  </a:schemeClr>
                </a:solidFill>
              </a:rPr>
              <a:t>33. A major challenge for enterprises today is to attract and retain skilled workers. In this context, measures developed by companies to motivate employees include </a:t>
            </a:r>
          </a:p>
          <a:p>
            <a:pPr lvl="2">
              <a:lnSpc>
                <a:spcPct val="110000"/>
              </a:lnSpc>
              <a:spcBef>
                <a:spcPts val="600"/>
              </a:spcBef>
            </a:pPr>
            <a:r>
              <a:rPr lang="en-GB" sz="1400" b="0" dirty="0">
                <a:solidFill>
                  <a:schemeClr val="tx1">
                    <a:lumMod val="95000"/>
                    <a:lumOff val="5000"/>
                  </a:schemeClr>
                </a:solidFill>
              </a:rPr>
              <a:t>life long learning, </a:t>
            </a:r>
          </a:p>
          <a:p>
            <a:pPr lvl="2">
              <a:lnSpc>
                <a:spcPct val="110000"/>
              </a:lnSpc>
              <a:spcBef>
                <a:spcPts val="600"/>
              </a:spcBef>
            </a:pPr>
            <a:r>
              <a:rPr lang="en-GB" sz="1400" b="0" dirty="0">
                <a:solidFill>
                  <a:schemeClr val="tx1">
                    <a:lumMod val="95000"/>
                    <a:lumOff val="5000"/>
                  </a:schemeClr>
                </a:solidFill>
              </a:rPr>
              <a:t>empowerment of employees, </a:t>
            </a:r>
          </a:p>
          <a:p>
            <a:pPr lvl="2">
              <a:lnSpc>
                <a:spcPct val="110000"/>
              </a:lnSpc>
              <a:spcBef>
                <a:spcPts val="600"/>
              </a:spcBef>
            </a:pPr>
            <a:r>
              <a:rPr lang="en-GB" sz="1400" b="0" dirty="0">
                <a:solidFill>
                  <a:schemeClr val="tx1">
                    <a:lumMod val="95000"/>
                    <a:lumOff val="5000"/>
                  </a:schemeClr>
                </a:solidFill>
              </a:rPr>
              <a:t>better information throughout the company, </a:t>
            </a:r>
          </a:p>
          <a:p>
            <a:pPr lvl="2">
              <a:lnSpc>
                <a:spcPct val="110000"/>
              </a:lnSpc>
              <a:spcBef>
                <a:spcPts val="600"/>
              </a:spcBef>
            </a:pPr>
            <a:r>
              <a:rPr lang="en-GB" sz="1400" b="0" dirty="0">
                <a:solidFill>
                  <a:schemeClr val="tx1">
                    <a:lumMod val="95000"/>
                    <a:lumOff val="5000"/>
                  </a:schemeClr>
                </a:solidFill>
              </a:rPr>
              <a:t>better balance between work, family, and leisure, </a:t>
            </a:r>
          </a:p>
          <a:p>
            <a:pPr lvl="2">
              <a:lnSpc>
                <a:spcPct val="110000"/>
              </a:lnSpc>
              <a:spcBef>
                <a:spcPts val="600"/>
              </a:spcBef>
            </a:pPr>
            <a:r>
              <a:rPr lang="en-GB" sz="1400" b="0" dirty="0">
                <a:solidFill>
                  <a:schemeClr val="tx1">
                    <a:lumMod val="95000"/>
                    <a:lumOff val="5000"/>
                  </a:schemeClr>
                </a:solidFill>
              </a:rPr>
              <a:t>greater work force diversity, equal pay and career prospects for women, </a:t>
            </a:r>
          </a:p>
          <a:p>
            <a:pPr lvl="2">
              <a:lnSpc>
                <a:spcPct val="110000"/>
              </a:lnSpc>
              <a:spcBef>
                <a:spcPts val="600"/>
              </a:spcBef>
            </a:pPr>
            <a:r>
              <a:rPr lang="en-GB" sz="1400" b="0" dirty="0">
                <a:solidFill>
                  <a:schemeClr val="tx1">
                    <a:lumMod val="95000"/>
                    <a:lumOff val="5000"/>
                  </a:schemeClr>
                </a:solidFill>
              </a:rPr>
              <a:t>profit sharing and share ownership schemes, and </a:t>
            </a:r>
          </a:p>
          <a:p>
            <a:pPr lvl="2">
              <a:lnSpc>
                <a:spcPct val="110000"/>
              </a:lnSpc>
              <a:spcBef>
                <a:spcPts val="600"/>
              </a:spcBef>
            </a:pPr>
            <a:r>
              <a:rPr lang="en-GB" sz="1400" b="0" dirty="0">
                <a:solidFill>
                  <a:schemeClr val="tx1">
                    <a:lumMod val="95000"/>
                    <a:lumOff val="5000"/>
                  </a:schemeClr>
                </a:solidFill>
              </a:rPr>
              <a:t>concern for employability as well as job security. </a:t>
            </a:r>
          </a:p>
          <a:p>
            <a:pPr lvl="1">
              <a:lnSpc>
                <a:spcPct val="110000"/>
              </a:lnSpc>
              <a:spcBef>
                <a:spcPts val="600"/>
              </a:spcBef>
            </a:pPr>
            <a:r>
              <a:rPr lang="en-GB" sz="1800" b="0" dirty="0">
                <a:solidFill>
                  <a:schemeClr val="tx1">
                    <a:lumMod val="95000"/>
                    <a:lumOff val="5000"/>
                  </a:schemeClr>
                </a:solidFill>
              </a:rPr>
              <a:t>34. Responsible recruitment practices, involving in particular non-discriminatory practices, should facilitate the recruitment of people from ethnic minorities, older workers, women and the long term unemployed and people at disadvantage. Such practices are essential in relation to achieving the European Employment Strategy objectives of </a:t>
            </a:r>
            <a:r>
              <a:rPr lang="en-GB" sz="1800" b="0" i="1" dirty="0">
                <a:solidFill>
                  <a:schemeClr val="tx1">
                    <a:lumMod val="95000"/>
                    <a:lumOff val="5000"/>
                  </a:schemeClr>
                </a:solidFill>
              </a:rPr>
              <a:t>reducing unemployment</a:t>
            </a:r>
            <a:r>
              <a:rPr lang="en-GB" sz="1800" b="0" dirty="0">
                <a:solidFill>
                  <a:schemeClr val="tx1">
                    <a:lumMod val="95000"/>
                    <a:lumOff val="5000"/>
                  </a:schemeClr>
                </a:solidFill>
              </a:rPr>
              <a:t>, </a:t>
            </a:r>
            <a:r>
              <a:rPr lang="en-GB" sz="1800" b="0" i="1" dirty="0">
                <a:solidFill>
                  <a:schemeClr val="tx1">
                    <a:lumMod val="95000"/>
                    <a:lumOff val="5000"/>
                  </a:schemeClr>
                </a:solidFill>
              </a:rPr>
              <a:t>raising the employment rate</a:t>
            </a:r>
            <a:r>
              <a:rPr lang="en-GB" sz="1800" b="0" dirty="0">
                <a:solidFill>
                  <a:schemeClr val="tx1">
                    <a:lumMod val="95000"/>
                    <a:lumOff val="5000"/>
                  </a:schemeClr>
                </a:solidFill>
              </a:rPr>
              <a:t>, and </a:t>
            </a:r>
            <a:r>
              <a:rPr lang="en-GB" sz="1800" b="0" i="1" dirty="0">
                <a:solidFill>
                  <a:schemeClr val="tx1">
                    <a:lumMod val="95000"/>
                    <a:lumOff val="5000"/>
                  </a:schemeClr>
                </a:solidFill>
              </a:rPr>
              <a:t>fighting against social exclusion</a:t>
            </a:r>
            <a:r>
              <a:rPr lang="en-GB" sz="1800" b="0" dirty="0">
                <a:solidFill>
                  <a:schemeClr val="tx1">
                    <a:lumMod val="95000"/>
                    <a:lumOff val="5000"/>
                  </a:schemeClr>
                </a:solidFill>
              </a:rPr>
              <a:t>.</a:t>
            </a:r>
          </a:p>
        </p:txBody>
      </p:sp>
    </p:spTree>
    <p:extLst>
      <p:ext uri="{BB962C8B-B14F-4D97-AF65-F5344CB8AC3E}">
        <p14:creationId xmlns:p14="http://schemas.microsoft.com/office/powerpoint/2010/main" val="376160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35871"/>
            <a:ext cx="10515600" cy="781685"/>
          </a:xfrm>
        </p:spPr>
        <p:txBody>
          <a:bodyPr>
            <a:normAutofit/>
          </a:bodyPr>
          <a:lstStyle/>
          <a:p>
            <a:r>
              <a:rPr lang="en-GB" sz="4000" dirty="0"/>
              <a:t>Global and EU Principles &amp; Guidelines</a:t>
            </a:r>
          </a:p>
        </p:txBody>
      </p:sp>
      <p:sp>
        <p:nvSpPr>
          <p:cNvPr id="3" name="Inhaltsplatzhalter 2"/>
          <p:cNvSpPr>
            <a:spLocks noGrp="1"/>
          </p:cNvSpPr>
          <p:nvPr>
            <p:ph idx="1"/>
          </p:nvPr>
        </p:nvSpPr>
        <p:spPr>
          <a:xfrm>
            <a:off x="838200" y="1414552"/>
            <a:ext cx="10023764" cy="4662978"/>
          </a:xfrm>
        </p:spPr>
        <p:txBody>
          <a:bodyPr>
            <a:normAutofit fontScale="77500" lnSpcReduction="20000"/>
          </a:bodyPr>
          <a:lstStyle/>
          <a:p>
            <a:pPr>
              <a:lnSpc>
                <a:spcPct val="120000"/>
              </a:lnSpc>
              <a:spcBef>
                <a:spcPts val="600"/>
              </a:spcBef>
            </a:pPr>
            <a:r>
              <a:rPr lang="en-GB" sz="3100" dirty="0">
                <a:solidFill>
                  <a:schemeClr val="tx1">
                    <a:lumMod val="95000"/>
                    <a:lumOff val="5000"/>
                  </a:schemeClr>
                </a:solidFill>
              </a:rPr>
              <a:t>Human Resources Management in Green Paper </a:t>
            </a:r>
          </a:p>
          <a:p>
            <a:pPr lvl="1">
              <a:lnSpc>
                <a:spcPct val="120000"/>
              </a:lnSpc>
              <a:spcBef>
                <a:spcPts val="600"/>
              </a:spcBef>
            </a:pPr>
            <a:r>
              <a:rPr lang="en-GB" sz="2300" dirty="0">
                <a:solidFill>
                  <a:schemeClr val="tx1">
                    <a:lumMod val="95000"/>
                    <a:lumOff val="5000"/>
                  </a:schemeClr>
                </a:solidFill>
              </a:rPr>
              <a:t>35. In relation to life-long learning, businesses have a key role to play at several levels:</a:t>
            </a:r>
          </a:p>
          <a:p>
            <a:pPr lvl="2">
              <a:lnSpc>
                <a:spcPct val="120000"/>
              </a:lnSpc>
              <a:spcBef>
                <a:spcPts val="600"/>
              </a:spcBef>
            </a:pPr>
            <a:r>
              <a:rPr lang="en-GB" sz="1900" dirty="0">
                <a:solidFill>
                  <a:schemeClr val="tx1">
                    <a:lumMod val="95000"/>
                    <a:lumOff val="5000"/>
                  </a:schemeClr>
                </a:solidFill>
              </a:rPr>
              <a:t>contributing to a better definition of training needs through close partnership with local actors who design education and training programmes; </a:t>
            </a:r>
          </a:p>
          <a:p>
            <a:pPr lvl="2">
              <a:lnSpc>
                <a:spcPct val="120000"/>
              </a:lnSpc>
              <a:spcBef>
                <a:spcPts val="600"/>
              </a:spcBef>
            </a:pPr>
            <a:r>
              <a:rPr lang="en-GB" sz="1900" dirty="0">
                <a:solidFill>
                  <a:schemeClr val="tx1">
                    <a:lumMod val="95000"/>
                    <a:lumOff val="5000"/>
                  </a:schemeClr>
                </a:solidFill>
              </a:rPr>
              <a:t>supporting the transition from school to work for young people, for example by providing apprenticeship places; </a:t>
            </a:r>
          </a:p>
          <a:p>
            <a:pPr lvl="2">
              <a:lnSpc>
                <a:spcPct val="120000"/>
              </a:lnSpc>
              <a:spcBef>
                <a:spcPts val="600"/>
              </a:spcBef>
            </a:pPr>
            <a:r>
              <a:rPr lang="en-GB" sz="1900" dirty="0">
                <a:solidFill>
                  <a:schemeClr val="tx1">
                    <a:lumMod val="95000"/>
                    <a:lumOff val="5000"/>
                  </a:schemeClr>
                </a:solidFill>
              </a:rPr>
              <a:t>valuing learning, in particular in the Accreditation of Prior and Experiential Learning (APEL); and </a:t>
            </a:r>
          </a:p>
          <a:p>
            <a:pPr lvl="2">
              <a:lnSpc>
                <a:spcPct val="120000"/>
              </a:lnSpc>
              <a:spcBef>
                <a:spcPts val="600"/>
              </a:spcBef>
            </a:pPr>
            <a:r>
              <a:rPr lang="en-GB" sz="1900" dirty="0">
                <a:solidFill>
                  <a:schemeClr val="tx1">
                    <a:lumMod val="95000"/>
                    <a:lumOff val="5000"/>
                  </a:schemeClr>
                </a:solidFill>
              </a:rPr>
              <a:t>providing an environment which encourages lifelong learning by all employees, particularly by the less educated, the less skilled and older workers.</a:t>
            </a:r>
          </a:p>
          <a:p>
            <a:pPr lvl="1">
              <a:lnSpc>
                <a:spcPct val="120000"/>
              </a:lnSpc>
              <a:spcBef>
                <a:spcPts val="600"/>
              </a:spcBef>
            </a:pPr>
            <a:r>
              <a:rPr lang="en-GB" sz="2300" dirty="0">
                <a:solidFill>
                  <a:schemeClr val="tx1">
                    <a:lumMod val="95000"/>
                    <a:lumOff val="5000"/>
                  </a:schemeClr>
                </a:solidFill>
              </a:rPr>
              <a:t>36. Those practices which improve quality in work can have a direct impact on profits through </a:t>
            </a:r>
          </a:p>
          <a:p>
            <a:pPr lvl="2">
              <a:lnSpc>
                <a:spcPct val="120000"/>
              </a:lnSpc>
              <a:spcBef>
                <a:spcPts val="600"/>
              </a:spcBef>
            </a:pPr>
            <a:r>
              <a:rPr lang="en-GB" sz="1900" dirty="0">
                <a:solidFill>
                  <a:schemeClr val="tx1">
                    <a:lumMod val="95000"/>
                    <a:lumOff val="5000"/>
                  </a:schemeClr>
                </a:solidFill>
              </a:rPr>
              <a:t>increased productivity, </a:t>
            </a:r>
          </a:p>
          <a:p>
            <a:pPr lvl="2">
              <a:lnSpc>
                <a:spcPct val="120000"/>
              </a:lnSpc>
              <a:spcBef>
                <a:spcPts val="600"/>
              </a:spcBef>
            </a:pPr>
            <a:r>
              <a:rPr lang="en-GB" sz="1900" dirty="0">
                <a:solidFill>
                  <a:schemeClr val="tx1">
                    <a:lumMod val="95000"/>
                    <a:lumOff val="5000"/>
                  </a:schemeClr>
                </a:solidFill>
              </a:rPr>
              <a:t>lower staff turnover, </a:t>
            </a:r>
          </a:p>
          <a:p>
            <a:pPr lvl="2">
              <a:lnSpc>
                <a:spcPct val="120000"/>
              </a:lnSpc>
              <a:spcBef>
                <a:spcPts val="600"/>
              </a:spcBef>
            </a:pPr>
            <a:r>
              <a:rPr lang="en-GB" sz="1900" dirty="0">
                <a:solidFill>
                  <a:schemeClr val="tx1">
                    <a:lumMod val="95000"/>
                    <a:lumOff val="5000"/>
                  </a:schemeClr>
                </a:solidFill>
              </a:rPr>
              <a:t>less resistance to change and greater innovation, </a:t>
            </a:r>
          </a:p>
          <a:p>
            <a:pPr lvl="2">
              <a:lnSpc>
                <a:spcPct val="120000"/>
              </a:lnSpc>
              <a:spcBef>
                <a:spcPts val="600"/>
              </a:spcBef>
            </a:pPr>
            <a:r>
              <a:rPr lang="en-GB" sz="1900" dirty="0">
                <a:solidFill>
                  <a:schemeClr val="tx1">
                    <a:lumMod val="95000"/>
                    <a:lumOff val="5000"/>
                  </a:schemeClr>
                </a:solidFill>
              </a:rPr>
              <a:t>higher quality and reliability of products and services. </a:t>
            </a:r>
          </a:p>
        </p:txBody>
      </p:sp>
    </p:spTree>
    <p:extLst>
      <p:ext uri="{BB962C8B-B14F-4D97-AF65-F5344CB8AC3E}">
        <p14:creationId xmlns:p14="http://schemas.microsoft.com/office/powerpoint/2010/main" val="1406721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69227"/>
            <a:ext cx="10515600" cy="781685"/>
          </a:xfrm>
        </p:spPr>
        <p:txBody>
          <a:bodyPr>
            <a:normAutofit/>
          </a:bodyPr>
          <a:lstStyle/>
          <a:p>
            <a:r>
              <a:rPr lang="en-GB" sz="4000" dirty="0"/>
              <a:t>Global and EU Principles &amp; Guidelines</a:t>
            </a:r>
          </a:p>
        </p:txBody>
      </p:sp>
      <p:sp>
        <p:nvSpPr>
          <p:cNvPr id="3" name="Inhaltsplatzhalter 2"/>
          <p:cNvSpPr>
            <a:spLocks noGrp="1"/>
          </p:cNvSpPr>
          <p:nvPr>
            <p:ph idx="1"/>
          </p:nvPr>
        </p:nvSpPr>
        <p:spPr>
          <a:xfrm>
            <a:off x="985792" y="1356010"/>
            <a:ext cx="10515600" cy="4540926"/>
          </a:xfrm>
        </p:spPr>
        <p:txBody>
          <a:bodyPr>
            <a:normAutofit fontScale="70000" lnSpcReduction="20000"/>
          </a:bodyPr>
          <a:lstStyle/>
          <a:p>
            <a:pPr>
              <a:lnSpc>
                <a:spcPct val="120000"/>
              </a:lnSpc>
              <a:spcBef>
                <a:spcPts val="600"/>
              </a:spcBef>
            </a:pPr>
            <a:r>
              <a:rPr lang="en-GB" sz="2600" dirty="0">
                <a:solidFill>
                  <a:schemeClr val="tx1">
                    <a:lumMod val="95000"/>
                    <a:lumOff val="5000"/>
                  </a:schemeClr>
                </a:solidFill>
              </a:rPr>
              <a:t>UN Global Compact Principles</a:t>
            </a:r>
          </a:p>
          <a:p>
            <a:pPr lvl="1">
              <a:lnSpc>
                <a:spcPct val="120000"/>
              </a:lnSpc>
              <a:spcBef>
                <a:spcPts val="600"/>
              </a:spcBef>
            </a:pPr>
            <a:r>
              <a:rPr lang="en-GB" sz="2100" dirty="0">
                <a:solidFill>
                  <a:schemeClr val="tx1">
                    <a:lumMod val="95000"/>
                    <a:lumOff val="5000"/>
                  </a:schemeClr>
                </a:solidFill>
              </a:rPr>
              <a:t>Human Rights</a:t>
            </a:r>
          </a:p>
          <a:p>
            <a:pPr lvl="2">
              <a:lnSpc>
                <a:spcPct val="120000"/>
              </a:lnSpc>
              <a:spcBef>
                <a:spcPts val="600"/>
              </a:spcBef>
            </a:pPr>
            <a:r>
              <a:rPr lang="en-GB" sz="1800" dirty="0">
                <a:solidFill>
                  <a:schemeClr val="tx1">
                    <a:lumMod val="95000"/>
                    <a:lumOff val="5000"/>
                  </a:schemeClr>
                </a:solidFill>
              </a:rPr>
              <a:t>Principle 1: Businesses should support and respect the protection of internationally proclaimed human rights; and</a:t>
            </a:r>
          </a:p>
          <a:p>
            <a:pPr lvl="2">
              <a:lnSpc>
                <a:spcPct val="120000"/>
              </a:lnSpc>
              <a:spcBef>
                <a:spcPts val="600"/>
              </a:spcBef>
            </a:pPr>
            <a:r>
              <a:rPr lang="en-GB" sz="1800" dirty="0">
                <a:solidFill>
                  <a:schemeClr val="tx1">
                    <a:lumMod val="95000"/>
                    <a:lumOff val="5000"/>
                  </a:schemeClr>
                </a:solidFill>
              </a:rPr>
              <a:t>Principle 2: make sure that they are not complicit in human rights abuses.</a:t>
            </a:r>
          </a:p>
          <a:p>
            <a:pPr lvl="1">
              <a:lnSpc>
                <a:spcPct val="120000"/>
              </a:lnSpc>
              <a:spcBef>
                <a:spcPts val="600"/>
              </a:spcBef>
            </a:pPr>
            <a:r>
              <a:rPr lang="en-GB" sz="2100" dirty="0">
                <a:solidFill>
                  <a:schemeClr val="tx1">
                    <a:lumMod val="95000"/>
                    <a:lumOff val="5000"/>
                  </a:schemeClr>
                </a:solidFill>
              </a:rPr>
              <a:t>Labour</a:t>
            </a:r>
          </a:p>
          <a:p>
            <a:pPr lvl="2">
              <a:lnSpc>
                <a:spcPct val="120000"/>
              </a:lnSpc>
              <a:spcBef>
                <a:spcPts val="600"/>
              </a:spcBef>
            </a:pPr>
            <a:r>
              <a:rPr lang="en-GB" sz="1800" dirty="0">
                <a:solidFill>
                  <a:schemeClr val="tx1">
                    <a:lumMod val="95000"/>
                    <a:lumOff val="5000"/>
                  </a:schemeClr>
                </a:solidFill>
              </a:rPr>
              <a:t>Principle 3: Businesses should uphold the freedom of association and the effective recognition of the right to collective bargaining;</a:t>
            </a:r>
          </a:p>
          <a:p>
            <a:pPr lvl="2">
              <a:lnSpc>
                <a:spcPct val="120000"/>
              </a:lnSpc>
              <a:spcBef>
                <a:spcPts val="600"/>
              </a:spcBef>
            </a:pPr>
            <a:r>
              <a:rPr lang="en-GB" sz="1800" dirty="0">
                <a:solidFill>
                  <a:schemeClr val="tx1">
                    <a:lumMod val="95000"/>
                    <a:lumOff val="5000"/>
                  </a:schemeClr>
                </a:solidFill>
              </a:rPr>
              <a:t>Principle 4: the elimination of all forms of forced and compulsory labour;</a:t>
            </a:r>
          </a:p>
          <a:p>
            <a:pPr lvl="2">
              <a:lnSpc>
                <a:spcPct val="120000"/>
              </a:lnSpc>
              <a:spcBef>
                <a:spcPts val="600"/>
              </a:spcBef>
            </a:pPr>
            <a:r>
              <a:rPr lang="en-GB" sz="1800" dirty="0">
                <a:solidFill>
                  <a:schemeClr val="tx1">
                    <a:lumMod val="95000"/>
                    <a:lumOff val="5000"/>
                  </a:schemeClr>
                </a:solidFill>
              </a:rPr>
              <a:t>Principle 5: the effective abolition of child labour; and</a:t>
            </a:r>
          </a:p>
          <a:p>
            <a:pPr lvl="2">
              <a:lnSpc>
                <a:spcPct val="120000"/>
              </a:lnSpc>
              <a:spcBef>
                <a:spcPts val="600"/>
              </a:spcBef>
            </a:pPr>
            <a:r>
              <a:rPr lang="en-GB" sz="1800" dirty="0">
                <a:solidFill>
                  <a:schemeClr val="tx1">
                    <a:lumMod val="95000"/>
                    <a:lumOff val="5000"/>
                  </a:schemeClr>
                </a:solidFill>
              </a:rPr>
              <a:t>Principle 6: the elimination of discrimination in respect of employment and occupation.</a:t>
            </a:r>
          </a:p>
          <a:p>
            <a:pPr lvl="1">
              <a:lnSpc>
                <a:spcPct val="120000"/>
              </a:lnSpc>
              <a:spcBef>
                <a:spcPts val="600"/>
              </a:spcBef>
            </a:pPr>
            <a:r>
              <a:rPr lang="en-GB" sz="2100" dirty="0">
                <a:solidFill>
                  <a:schemeClr val="tx1">
                    <a:lumMod val="95000"/>
                    <a:lumOff val="5000"/>
                  </a:schemeClr>
                </a:solidFill>
              </a:rPr>
              <a:t>Environment</a:t>
            </a:r>
          </a:p>
          <a:p>
            <a:pPr lvl="2">
              <a:lnSpc>
                <a:spcPct val="120000"/>
              </a:lnSpc>
              <a:spcBef>
                <a:spcPts val="600"/>
              </a:spcBef>
            </a:pPr>
            <a:r>
              <a:rPr lang="en-GB" sz="1800" dirty="0">
                <a:solidFill>
                  <a:schemeClr val="tx1">
                    <a:lumMod val="95000"/>
                    <a:lumOff val="5000"/>
                  </a:schemeClr>
                </a:solidFill>
              </a:rPr>
              <a:t>Principle 7: Businesses should support a precautionary approach to environmental challenges;</a:t>
            </a:r>
          </a:p>
          <a:p>
            <a:pPr lvl="2">
              <a:lnSpc>
                <a:spcPct val="120000"/>
              </a:lnSpc>
              <a:spcBef>
                <a:spcPts val="600"/>
              </a:spcBef>
            </a:pPr>
            <a:r>
              <a:rPr lang="en-GB" sz="1800" dirty="0">
                <a:solidFill>
                  <a:schemeClr val="tx1">
                    <a:lumMod val="95000"/>
                    <a:lumOff val="5000"/>
                  </a:schemeClr>
                </a:solidFill>
              </a:rPr>
              <a:t>Principle 8: undertake initiatives to promote greater environmental responsibility; and</a:t>
            </a:r>
          </a:p>
          <a:p>
            <a:pPr lvl="2">
              <a:lnSpc>
                <a:spcPct val="120000"/>
              </a:lnSpc>
              <a:spcBef>
                <a:spcPts val="600"/>
              </a:spcBef>
            </a:pPr>
            <a:r>
              <a:rPr lang="en-GB" sz="1800" dirty="0">
                <a:solidFill>
                  <a:schemeClr val="tx1">
                    <a:lumMod val="95000"/>
                    <a:lumOff val="5000"/>
                  </a:schemeClr>
                </a:solidFill>
              </a:rPr>
              <a:t>Principle 9: encourage the development and diffusion of environmentally friendly technologies.</a:t>
            </a:r>
          </a:p>
          <a:p>
            <a:pPr lvl="1">
              <a:lnSpc>
                <a:spcPct val="120000"/>
              </a:lnSpc>
              <a:spcBef>
                <a:spcPts val="600"/>
              </a:spcBef>
            </a:pPr>
            <a:r>
              <a:rPr lang="en-GB" sz="2100" dirty="0">
                <a:solidFill>
                  <a:schemeClr val="tx1">
                    <a:lumMod val="95000"/>
                    <a:lumOff val="5000"/>
                  </a:schemeClr>
                </a:solidFill>
              </a:rPr>
              <a:t>Anti-Corruption</a:t>
            </a:r>
          </a:p>
          <a:p>
            <a:pPr lvl="2">
              <a:lnSpc>
                <a:spcPct val="120000"/>
              </a:lnSpc>
              <a:spcBef>
                <a:spcPts val="600"/>
              </a:spcBef>
            </a:pPr>
            <a:r>
              <a:rPr lang="en-GB" sz="1800" dirty="0">
                <a:solidFill>
                  <a:schemeClr val="tx1">
                    <a:lumMod val="95000"/>
                    <a:lumOff val="5000"/>
                  </a:schemeClr>
                </a:solidFill>
              </a:rPr>
              <a:t>Principle 10: Businesses should work against corruption in all its forms, including extortion and bribery.</a:t>
            </a:r>
          </a:p>
        </p:txBody>
      </p:sp>
    </p:spTree>
    <p:extLst>
      <p:ext uri="{BB962C8B-B14F-4D97-AF65-F5344CB8AC3E}">
        <p14:creationId xmlns:p14="http://schemas.microsoft.com/office/powerpoint/2010/main" val="4104140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69230"/>
            <a:ext cx="10515600" cy="781685"/>
          </a:xfrm>
        </p:spPr>
        <p:txBody>
          <a:bodyPr>
            <a:normAutofit/>
          </a:bodyPr>
          <a:lstStyle/>
          <a:p>
            <a:r>
              <a:rPr lang="en-GB" sz="4000" dirty="0"/>
              <a:t>Global and EU Principles &amp; Guidelines</a:t>
            </a:r>
          </a:p>
        </p:txBody>
      </p:sp>
      <p:sp>
        <p:nvSpPr>
          <p:cNvPr id="3" name="Inhaltsplatzhalter 2"/>
          <p:cNvSpPr>
            <a:spLocks noGrp="1"/>
          </p:cNvSpPr>
          <p:nvPr>
            <p:ph idx="1"/>
          </p:nvPr>
        </p:nvSpPr>
        <p:spPr>
          <a:xfrm>
            <a:off x="838200" y="1629677"/>
            <a:ext cx="10515600" cy="4131831"/>
          </a:xfrm>
        </p:spPr>
        <p:txBody>
          <a:bodyPr>
            <a:normAutofit fontScale="92500" lnSpcReduction="20000"/>
          </a:bodyPr>
          <a:lstStyle/>
          <a:p>
            <a:pPr>
              <a:lnSpc>
                <a:spcPct val="120000"/>
              </a:lnSpc>
              <a:spcBef>
                <a:spcPts val="600"/>
              </a:spcBef>
            </a:pPr>
            <a:r>
              <a:rPr lang="en-GB" sz="1800" dirty="0">
                <a:solidFill>
                  <a:schemeClr val="tx1">
                    <a:lumMod val="95000"/>
                    <a:lumOff val="5000"/>
                  </a:schemeClr>
                </a:solidFill>
              </a:rPr>
              <a:t>ISO 26000-Guidance on Social Responsibility</a:t>
            </a:r>
          </a:p>
          <a:p>
            <a:pPr lvl="1">
              <a:lnSpc>
                <a:spcPct val="120000"/>
              </a:lnSpc>
              <a:spcBef>
                <a:spcPts val="600"/>
              </a:spcBef>
            </a:pPr>
            <a:r>
              <a:rPr lang="en-GB" sz="1500" b="0" dirty="0">
                <a:solidFill>
                  <a:schemeClr val="tx1">
                    <a:lumMod val="95000"/>
                    <a:lumOff val="5000"/>
                  </a:schemeClr>
                </a:solidFill>
              </a:rPr>
              <a:t>It is a stepping stone for organizations in both the public and private sectors who want to implement ISO 26000 as a means of achieving the benefits of operating in a socially responsible manner.</a:t>
            </a:r>
          </a:p>
          <a:p>
            <a:pPr lvl="1">
              <a:lnSpc>
                <a:spcPct val="120000"/>
              </a:lnSpc>
              <a:spcBef>
                <a:spcPts val="600"/>
              </a:spcBef>
            </a:pPr>
            <a:r>
              <a:rPr lang="en-GB" sz="1500" b="0" dirty="0">
                <a:solidFill>
                  <a:schemeClr val="tx1">
                    <a:lumMod val="95000"/>
                    <a:lumOff val="5000"/>
                  </a:schemeClr>
                </a:solidFill>
              </a:rPr>
              <a:t>ISO 26000 provides guidance for all types of organization, regardless of their size or location, on :</a:t>
            </a:r>
          </a:p>
          <a:p>
            <a:pPr marL="0" indent="0">
              <a:lnSpc>
                <a:spcPct val="120000"/>
              </a:lnSpc>
              <a:spcBef>
                <a:spcPts val="600"/>
              </a:spcBef>
              <a:buNone/>
            </a:pPr>
            <a:r>
              <a:rPr lang="en-GB" sz="1500" b="0" dirty="0">
                <a:solidFill>
                  <a:schemeClr val="tx1">
                    <a:lumMod val="95000"/>
                    <a:lumOff val="5000"/>
                  </a:schemeClr>
                </a:solidFill>
              </a:rPr>
              <a:t>	1. Concepts, terms and definitions related to social responsibility</a:t>
            </a:r>
          </a:p>
          <a:p>
            <a:pPr marL="0" indent="0">
              <a:lnSpc>
                <a:spcPct val="120000"/>
              </a:lnSpc>
              <a:spcBef>
                <a:spcPts val="600"/>
              </a:spcBef>
              <a:buNone/>
            </a:pPr>
            <a:r>
              <a:rPr lang="en-GB" sz="1500" b="0" dirty="0">
                <a:solidFill>
                  <a:schemeClr val="tx1">
                    <a:lumMod val="95000"/>
                    <a:lumOff val="5000"/>
                  </a:schemeClr>
                </a:solidFill>
              </a:rPr>
              <a:t>	2. Background, trends and characteristics of social responsibility</a:t>
            </a:r>
          </a:p>
          <a:p>
            <a:pPr marL="0" indent="0">
              <a:lnSpc>
                <a:spcPct val="120000"/>
              </a:lnSpc>
              <a:spcBef>
                <a:spcPts val="600"/>
              </a:spcBef>
              <a:buNone/>
            </a:pPr>
            <a:r>
              <a:rPr lang="en-GB" sz="1500" b="0" dirty="0">
                <a:solidFill>
                  <a:schemeClr val="tx1">
                    <a:lumMod val="95000"/>
                    <a:lumOff val="5000"/>
                  </a:schemeClr>
                </a:solidFill>
              </a:rPr>
              <a:t>	3. Principles and practices relating to social responsibility</a:t>
            </a:r>
          </a:p>
          <a:p>
            <a:pPr marL="0" indent="0">
              <a:lnSpc>
                <a:spcPct val="120000"/>
              </a:lnSpc>
              <a:spcBef>
                <a:spcPts val="600"/>
              </a:spcBef>
              <a:buNone/>
            </a:pPr>
            <a:r>
              <a:rPr lang="en-GB" sz="1500" b="0" dirty="0">
                <a:solidFill>
                  <a:schemeClr val="tx1">
                    <a:lumMod val="95000"/>
                    <a:lumOff val="5000"/>
                  </a:schemeClr>
                </a:solidFill>
              </a:rPr>
              <a:t>	4. Core subjects and issues of social responsibility</a:t>
            </a:r>
          </a:p>
          <a:p>
            <a:pPr marL="0" indent="0">
              <a:lnSpc>
                <a:spcPct val="120000"/>
              </a:lnSpc>
              <a:spcBef>
                <a:spcPts val="600"/>
              </a:spcBef>
              <a:buNone/>
            </a:pPr>
            <a:r>
              <a:rPr lang="en-GB" sz="1500" b="0" dirty="0">
                <a:solidFill>
                  <a:schemeClr val="tx1">
                    <a:lumMod val="95000"/>
                    <a:lumOff val="5000"/>
                  </a:schemeClr>
                </a:solidFill>
              </a:rPr>
              <a:t>	5. Integrating, implementing and promoting socially responsible behaviour throughout the organization and, through 	its policies 	and practices, within its sphere of influence</a:t>
            </a:r>
          </a:p>
          <a:p>
            <a:pPr marL="0" indent="0">
              <a:lnSpc>
                <a:spcPct val="120000"/>
              </a:lnSpc>
              <a:spcBef>
                <a:spcPts val="600"/>
              </a:spcBef>
              <a:buNone/>
            </a:pPr>
            <a:r>
              <a:rPr lang="en-GB" sz="1500" b="0" dirty="0">
                <a:solidFill>
                  <a:schemeClr val="tx1">
                    <a:lumMod val="95000"/>
                    <a:lumOff val="5000"/>
                  </a:schemeClr>
                </a:solidFill>
              </a:rPr>
              <a:t>	6. Identifying and engaging with stakeholders</a:t>
            </a:r>
          </a:p>
          <a:p>
            <a:pPr marL="0" indent="0">
              <a:lnSpc>
                <a:spcPct val="120000"/>
              </a:lnSpc>
              <a:spcBef>
                <a:spcPts val="600"/>
              </a:spcBef>
              <a:buNone/>
            </a:pPr>
            <a:r>
              <a:rPr lang="en-GB" sz="1500" b="0" dirty="0">
                <a:solidFill>
                  <a:schemeClr val="tx1">
                    <a:lumMod val="95000"/>
                    <a:lumOff val="5000"/>
                  </a:schemeClr>
                </a:solidFill>
              </a:rPr>
              <a:t>	7. Communicating commitments, performance and other information related to social responsibility</a:t>
            </a:r>
          </a:p>
          <a:p>
            <a:pPr lvl="1">
              <a:lnSpc>
                <a:spcPct val="120000"/>
              </a:lnSpc>
              <a:spcBef>
                <a:spcPts val="600"/>
              </a:spcBef>
            </a:pPr>
            <a:r>
              <a:rPr lang="en-GB" sz="1500" b="0" dirty="0">
                <a:solidFill>
                  <a:schemeClr val="tx1">
                    <a:lumMod val="95000"/>
                    <a:lumOff val="5000"/>
                  </a:schemeClr>
                </a:solidFill>
              </a:rPr>
              <a:t>ISO 26000 is not a management system standard. It does not contain requirements and, as such, cannot be used for certification. Any offer to certify, or claims to be certified, against ISO 26000 would be a misrepresentation of its intent and purpose.</a:t>
            </a:r>
          </a:p>
        </p:txBody>
      </p:sp>
    </p:spTree>
    <p:extLst>
      <p:ext uri="{BB962C8B-B14F-4D97-AF65-F5344CB8AC3E}">
        <p14:creationId xmlns:p14="http://schemas.microsoft.com/office/powerpoint/2010/main" val="3020472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en-GB" dirty="0">
                <a:solidFill>
                  <a:schemeClr val="tx1">
                    <a:lumMod val="95000"/>
                    <a:lumOff val="5000"/>
                  </a:schemeClr>
                </a:solidFill>
              </a:rPr>
              <a:t>ISO-26000 Core Concepts</a:t>
            </a:r>
          </a:p>
        </p:txBody>
      </p:sp>
      <p:pic>
        <p:nvPicPr>
          <p:cNvPr id="4" name="Grafik 3"/>
          <p:cNvPicPr>
            <a:picLocks noChangeAspect="1"/>
          </p:cNvPicPr>
          <p:nvPr/>
        </p:nvPicPr>
        <p:blipFill>
          <a:blip r:embed="rId2"/>
          <a:stretch>
            <a:fillRect/>
          </a:stretch>
        </p:blipFill>
        <p:spPr>
          <a:xfrm>
            <a:off x="2899953" y="2241209"/>
            <a:ext cx="4941089" cy="4280362"/>
          </a:xfrm>
          <a:prstGeom prst="rect">
            <a:avLst/>
          </a:prstGeom>
        </p:spPr>
      </p:pic>
      <p:sp>
        <p:nvSpPr>
          <p:cNvPr id="5" name="Titel 1"/>
          <p:cNvSpPr txBox="1">
            <a:spLocks/>
          </p:cNvSpPr>
          <p:nvPr/>
        </p:nvSpPr>
        <p:spPr>
          <a:xfrm>
            <a:off x="838200" y="556664"/>
            <a:ext cx="10515600" cy="7816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t>Global </a:t>
            </a:r>
            <a:r>
              <a:rPr lang="de-DE" sz="4000" dirty="0" err="1"/>
              <a:t>and</a:t>
            </a:r>
            <a:r>
              <a:rPr lang="de-DE" sz="4000" dirty="0"/>
              <a:t> EU </a:t>
            </a:r>
            <a:r>
              <a:rPr lang="de-DE" sz="4000" dirty="0" err="1"/>
              <a:t>Principles</a:t>
            </a:r>
            <a:r>
              <a:rPr lang="de-DE" sz="4000" dirty="0"/>
              <a:t> &amp; Guidelines</a:t>
            </a:r>
            <a:endParaRPr lang="en-US" sz="4000" dirty="0"/>
          </a:p>
        </p:txBody>
      </p:sp>
    </p:spTree>
    <p:extLst>
      <p:ext uri="{BB962C8B-B14F-4D97-AF65-F5344CB8AC3E}">
        <p14:creationId xmlns:p14="http://schemas.microsoft.com/office/powerpoint/2010/main" val="696910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lnSpcReduction="10000"/>
          </a:bodyPr>
          <a:lstStyle/>
          <a:p>
            <a:pPr>
              <a:lnSpc>
                <a:spcPct val="100000"/>
              </a:lnSpc>
              <a:spcBef>
                <a:spcPts val="600"/>
              </a:spcBef>
            </a:pPr>
            <a:r>
              <a:rPr lang="en-GB" dirty="0">
                <a:solidFill>
                  <a:schemeClr val="tx1">
                    <a:lumMod val="95000"/>
                    <a:lumOff val="5000"/>
                  </a:schemeClr>
                </a:solidFill>
              </a:rPr>
              <a:t>OECD (2011) Guidelines for Responsible Business</a:t>
            </a:r>
          </a:p>
          <a:p>
            <a:pPr lvl="1">
              <a:lnSpc>
                <a:spcPct val="100000"/>
              </a:lnSpc>
              <a:spcBef>
                <a:spcPts val="600"/>
              </a:spcBef>
            </a:pPr>
            <a:r>
              <a:rPr lang="en-GB" dirty="0">
                <a:solidFill>
                  <a:schemeClr val="tx1">
                    <a:lumMod val="95000"/>
                    <a:lumOff val="5000"/>
                  </a:schemeClr>
                </a:solidFill>
              </a:rPr>
              <a:t>Principles</a:t>
            </a:r>
          </a:p>
          <a:p>
            <a:pPr lvl="2">
              <a:lnSpc>
                <a:spcPct val="100000"/>
              </a:lnSpc>
              <a:spcBef>
                <a:spcPts val="600"/>
              </a:spcBef>
            </a:pPr>
            <a:r>
              <a:rPr lang="en-GB" dirty="0">
                <a:solidFill>
                  <a:schemeClr val="tx1">
                    <a:lumMod val="95000"/>
                    <a:lumOff val="5000"/>
                  </a:schemeClr>
                </a:solidFill>
              </a:rPr>
              <a:t>Human Rights </a:t>
            </a:r>
          </a:p>
          <a:p>
            <a:pPr lvl="2">
              <a:lnSpc>
                <a:spcPct val="100000"/>
              </a:lnSpc>
              <a:spcBef>
                <a:spcPts val="600"/>
              </a:spcBef>
            </a:pPr>
            <a:r>
              <a:rPr lang="en-GB" dirty="0">
                <a:solidFill>
                  <a:schemeClr val="tx1">
                    <a:lumMod val="95000"/>
                    <a:lumOff val="5000"/>
                  </a:schemeClr>
                </a:solidFill>
              </a:rPr>
              <a:t>Employment and Industrial Relations </a:t>
            </a:r>
          </a:p>
          <a:p>
            <a:pPr lvl="2">
              <a:lnSpc>
                <a:spcPct val="100000"/>
              </a:lnSpc>
              <a:spcBef>
                <a:spcPts val="600"/>
              </a:spcBef>
            </a:pPr>
            <a:r>
              <a:rPr lang="en-GB" dirty="0">
                <a:solidFill>
                  <a:schemeClr val="tx1">
                    <a:lumMod val="95000"/>
                    <a:lumOff val="5000"/>
                  </a:schemeClr>
                </a:solidFill>
              </a:rPr>
              <a:t>Environment </a:t>
            </a:r>
          </a:p>
          <a:p>
            <a:pPr lvl="2">
              <a:lnSpc>
                <a:spcPct val="100000"/>
              </a:lnSpc>
              <a:spcBef>
                <a:spcPts val="600"/>
              </a:spcBef>
            </a:pPr>
            <a:r>
              <a:rPr lang="en-GB" dirty="0">
                <a:solidFill>
                  <a:schemeClr val="tx1">
                    <a:lumMod val="95000"/>
                    <a:lumOff val="5000"/>
                  </a:schemeClr>
                </a:solidFill>
              </a:rPr>
              <a:t>Combating Bribery, Bribe Solicitation and Extortion</a:t>
            </a:r>
          </a:p>
          <a:p>
            <a:pPr lvl="2">
              <a:lnSpc>
                <a:spcPct val="100000"/>
              </a:lnSpc>
              <a:spcBef>
                <a:spcPts val="600"/>
              </a:spcBef>
            </a:pPr>
            <a:r>
              <a:rPr lang="en-GB" dirty="0">
                <a:solidFill>
                  <a:schemeClr val="tx1">
                    <a:lumMod val="95000"/>
                    <a:lumOff val="5000"/>
                  </a:schemeClr>
                </a:solidFill>
              </a:rPr>
              <a:t>Consumer Interests </a:t>
            </a:r>
          </a:p>
          <a:p>
            <a:pPr lvl="2">
              <a:lnSpc>
                <a:spcPct val="100000"/>
              </a:lnSpc>
              <a:spcBef>
                <a:spcPts val="600"/>
              </a:spcBef>
            </a:pPr>
            <a:r>
              <a:rPr lang="en-GB" dirty="0">
                <a:solidFill>
                  <a:schemeClr val="tx1">
                    <a:lumMod val="95000"/>
                    <a:lumOff val="5000"/>
                  </a:schemeClr>
                </a:solidFill>
              </a:rPr>
              <a:t>Science and Technology </a:t>
            </a:r>
          </a:p>
          <a:p>
            <a:pPr lvl="2">
              <a:lnSpc>
                <a:spcPct val="100000"/>
              </a:lnSpc>
              <a:spcBef>
                <a:spcPts val="600"/>
              </a:spcBef>
            </a:pPr>
            <a:r>
              <a:rPr lang="en-GB" dirty="0">
                <a:solidFill>
                  <a:schemeClr val="tx1">
                    <a:lumMod val="95000"/>
                    <a:lumOff val="5000"/>
                  </a:schemeClr>
                </a:solidFill>
              </a:rPr>
              <a:t>Competition</a:t>
            </a:r>
          </a:p>
          <a:p>
            <a:pPr lvl="2">
              <a:lnSpc>
                <a:spcPct val="100000"/>
              </a:lnSpc>
              <a:spcBef>
                <a:spcPts val="600"/>
              </a:spcBef>
            </a:pPr>
            <a:r>
              <a:rPr lang="en-GB" dirty="0">
                <a:solidFill>
                  <a:schemeClr val="tx1">
                    <a:lumMod val="95000"/>
                    <a:lumOff val="5000"/>
                  </a:schemeClr>
                </a:solidFill>
              </a:rPr>
              <a:t>Taxation</a:t>
            </a:r>
          </a:p>
          <a:p>
            <a:endParaRPr lang="en-GB" dirty="0">
              <a:solidFill>
                <a:schemeClr val="tx1">
                  <a:lumMod val="95000"/>
                  <a:lumOff val="5000"/>
                </a:schemeClr>
              </a:solidFill>
            </a:endParaRPr>
          </a:p>
        </p:txBody>
      </p:sp>
      <p:sp>
        <p:nvSpPr>
          <p:cNvPr id="4" name="Titel 1"/>
          <p:cNvSpPr txBox="1">
            <a:spLocks/>
          </p:cNvSpPr>
          <p:nvPr/>
        </p:nvSpPr>
        <p:spPr>
          <a:xfrm>
            <a:off x="838200" y="556664"/>
            <a:ext cx="10515600" cy="7816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t>Global </a:t>
            </a:r>
            <a:r>
              <a:rPr lang="de-DE" sz="4000" dirty="0" err="1"/>
              <a:t>and</a:t>
            </a:r>
            <a:r>
              <a:rPr lang="de-DE" sz="4000" dirty="0"/>
              <a:t> EU </a:t>
            </a:r>
            <a:r>
              <a:rPr lang="de-DE" sz="4000" dirty="0" err="1"/>
              <a:t>Principles</a:t>
            </a:r>
            <a:r>
              <a:rPr lang="de-DE" sz="4000" dirty="0"/>
              <a:t> &amp; Guidelines</a:t>
            </a:r>
            <a:endParaRPr lang="en-US" sz="4000" dirty="0"/>
          </a:p>
        </p:txBody>
      </p:sp>
    </p:spTree>
    <p:extLst>
      <p:ext uri="{BB962C8B-B14F-4D97-AF65-F5344CB8AC3E}">
        <p14:creationId xmlns:p14="http://schemas.microsoft.com/office/powerpoint/2010/main" val="1834793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Best Practice Examples</a:t>
            </a:r>
          </a:p>
        </p:txBody>
      </p:sp>
      <p:sp>
        <p:nvSpPr>
          <p:cNvPr id="3" name="Inhaltsplatzhalter 2"/>
          <p:cNvSpPr>
            <a:spLocks noGrp="1"/>
          </p:cNvSpPr>
          <p:nvPr>
            <p:ph idx="1"/>
          </p:nvPr>
        </p:nvSpPr>
        <p:spPr/>
        <p:txBody>
          <a:bodyPr/>
          <a:lstStyle/>
          <a:p>
            <a:r>
              <a:rPr lang="en-GB" dirty="0">
                <a:solidFill>
                  <a:schemeClr val="tx1">
                    <a:lumMod val="95000"/>
                    <a:lumOff val="5000"/>
                  </a:schemeClr>
                </a:solidFill>
              </a:rPr>
              <a:t>Forbes List for world’s most reputable companies for corporate responsibility (2019)</a:t>
            </a:r>
            <a:endParaRPr lang="en-GB" dirty="0">
              <a:solidFill>
                <a:schemeClr val="tx1">
                  <a:lumMod val="95000"/>
                  <a:lumOff val="5000"/>
                </a:schemeClr>
              </a:solidFill>
              <a:hlinkClick r:id="rId2">
                <a:extLst>
                  <a:ext uri="{A12FA001-AC4F-418D-AE19-62706E023703}">
                    <ahyp:hlinkClr xmlns:ahyp="http://schemas.microsoft.com/office/drawing/2018/hyperlinkcolor" xmlns="" val="tx"/>
                  </a:ext>
                </a:extLst>
              </a:hlinkClick>
            </a:endParaRPr>
          </a:p>
          <a:p>
            <a:r>
              <a:rPr lang="en-GB" sz="1800" dirty="0">
                <a:solidFill>
                  <a:srgbClr val="CC9900"/>
                </a:solidFill>
                <a:hlinkClick r:id="rId2">
                  <a:extLst>
                    <a:ext uri="{A12FA001-AC4F-418D-AE19-62706E023703}">
                      <ahyp:hlinkClr xmlns:ahyp="http://schemas.microsoft.com/office/drawing/2018/hyperlinkcolor" xmlns="" val="tx"/>
                    </a:ext>
                  </a:extLst>
                </a:hlinkClick>
              </a:rPr>
              <a:t>https://www.forbes.com/sites/vickyvalet/2019/09/17/the-worlds-most-reputable-companies-for-corporate-responsibility-2019/?sh=5f7eaa07679b</a:t>
            </a:r>
            <a:endParaRPr lang="en-GB" sz="1800" dirty="0"/>
          </a:p>
          <a:p>
            <a:endParaRPr lang="en-GB" dirty="0"/>
          </a:p>
        </p:txBody>
      </p:sp>
      <p:graphicFrame>
        <p:nvGraphicFramePr>
          <p:cNvPr id="4" name="Tabelle 3"/>
          <p:cNvGraphicFramePr>
            <a:graphicFrameLocks noGrp="1"/>
          </p:cNvGraphicFramePr>
          <p:nvPr>
            <p:extLst>
              <p:ext uri="{D42A27DB-BD31-4B8C-83A1-F6EECF244321}">
                <p14:modId xmlns:p14="http://schemas.microsoft.com/office/powerpoint/2010/main" val="1836687919"/>
              </p:ext>
            </p:extLst>
          </p:nvPr>
        </p:nvGraphicFramePr>
        <p:xfrm>
          <a:off x="3058886" y="3036747"/>
          <a:ext cx="3263537" cy="3352800"/>
        </p:xfrm>
        <a:graphic>
          <a:graphicData uri="http://schemas.openxmlformats.org/drawingml/2006/table">
            <a:tbl>
              <a:tblPr>
                <a:tableStyleId>{5FD0F851-EC5A-4D38-B0AD-8093EC10F338}</a:tableStyleId>
              </a:tblPr>
              <a:tblGrid>
                <a:gridCol w="534789">
                  <a:extLst>
                    <a:ext uri="{9D8B030D-6E8A-4147-A177-3AD203B41FA5}">
                      <a16:colId xmlns:a16="http://schemas.microsoft.com/office/drawing/2014/main" val="906905478"/>
                    </a:ext>
                  </a:extLst>
                </a:gridCol>
                <a:gridCol w="2728748">
                  <a:extLst>
                    <a:ext uri="{9D8B030D-6E8A-4147-A177-3AD203B41FA5}">
                      <a16:colId xmlns:a16="http://schemas.microsoft.com/office/drawing/2014/main" val="3480449575"/>
                    </a:ext>
                  </a:extLst>
                </a:gridCol>
              </a:tblGrid>
              <a:tr h="310749">
                <a:tc>
                  <a:txBody>
                    <a:bodyPr/>
                    <a:lstStyle/>
                    <a:p>
                      <a:r>
                        <a:rPr lang="en-US" sz="1600" dirty="0">
                          <a:effectLst/>
                        </a:rPr>
                        <a:t>1</a:t>
                      </a:r>
                      <a:endParaRPr lang="en-US" sz="1600" dirty="0"/>
                    </a:p>
                  </a:txBody>
                  <a:tcPr anchor="ctr"/>
                </a:tc>
                <a:tc>
                  <a:txBody>
                    <a:bodyPr/>
                    <a:lstStyle/>
                    <a:p>
                      <a:r>
                        <a:rPr lang="en-US" sz="1600" dirty="0">
                          <a:effectLst/>
                        </a:rPr>
                        <a:t>LEGO Group</a:t>
                      </a:r>
                      <a:endParaRPr lang="en-US" sz="1600" dirty="0"/>
                    </a:p>
                  </a:txBody>
                  <a:tcPr anchor="ctr"/>
                </a:tc>
                <a:extLst>
                  <a:ext uri="{0D108BD9-81ED-4DB2-BD59-A6C34878D82A}">
                    <a16:rowId xmlns:a16="http://schemas.microsoft.com/office/drawing/2014/main" val="3974003190"/>
                  </a:ext>
                </a:extLst>
              </a:tr>
              <a:tr h="310749">
                <a:tc>
                  <a:txBody>
                    <a:bodyPr/>
                    <a:lstStyle/>
                    <a:p>
                      <a:r>
                        <a:rPr lang="en-US" sz="1600" dirty="0">
                          <a:effectLst/>
                        </a:rPr>
                        <a:t>2</a:t>
                      </a:r>
                      <a:endParaRPr lang="en-US" sz="1600" dirty="0"/>
                    </a:p>
                  </a:txBody>
                  <a:tcPr anchor="ctr"/>
                </a:tc>
                <a:tc>
                  <a:txBody>
                    <a:bodyPr/>
                    <a:lstStyle/>
                    <a:p>
                      <a:r>
                        <a:rPr lang="en-US" sz="1600" dirty="0">
                          <a:effectLst/>
                        </a:rPr>
                        <a:t>Natura</a:t>
                      </a:r>
                      <a:endParaRPr lang="en-US" sz="1600" dirty="0"/>
                    </a:p>
                  </a:txBody>
                  <a:tcPr anchor="ctr"/>
                </a:tc>
                <a:extLst>
                  <a:ext uri="{0D108BD9-81ED-4DB2-BD59-A6C34878D82A}">
                    <a16:rowId xmlns:a16="http://schemas.microsoft.com/office/drawing/2014/main" val="2889245136"/>
                  </a:ext>
                </a:extLst>
              </a:tr>
              <a:tr h="310749">
                <a:tc>
                  <a:txBody>
                    <a:bodyPr/>
                    <a:lstStyle/>
                    <a:p>
                      <a:r>
                        <a:rPr lang="en-US" sz="1600">
                          <a:effectLst/>
                        </a:rPr>
                        <a:t>3</a:t>
                      </a:r>
                      <a:endParaRPr lang="en-US" sz="1600"/>
                    </a:p>
                  </a:txBody>
                  <a:tcPr anchor="ctr"/>
                </a:tc>
                <a:tc>
                  <a:txBody>
                    <a:bodyPr/>
                    <a:lstStyle/>
                    <a:p>
                      <a:r>
                        <a:rPr lang="en-US" sz="1600" dirty="0">
                          <a:effectLst/>
                        </a:rPr>
                        <a:t>Microsoft</a:t>
                      </a:r>
                      <a:endParaRPr lang="en-US" sz="1600" dirty="0"/>
                    </a:p>
                  </a:txBody>
                  <a:tcPr anchor="ctr"/>
                </a:tc>
                <a:extLst>
                  <a:ext uri="{0D108BD9-81ED-4DB2-BD59-A6C34878D82A}">
                    <a16:rowId xmlns:a16="http://schemas.microsoft.com/office/drawing/2014/main" val="1512060323"/>
                  </a:ext>
                </a:extLst>
              </a:tr>
              <a:tr h="310749">
                <a:tc>
                  <a:txBody>
                    <a:bodyPr/>
                    <a:lstStyle/>
                    <a:p>
                      <a:r>
                        <a:rPr lang="en-US" sz="1600">
                          <a:effectLst/>
                        </a:rPr>
                        <a:t>4</a:t>
                      </a:r>
                      <a:endParaRPr lang="en-US" sz="1600"/>
                    </a:p>
                  </a:txBody>
                  <a:tcPr anchor="ctr"/>
                </a:tc>
                <a:tc>
                  <a:txBody>
                    <a:bodyPr/>
                    <a:lstStyle/>
                    <a:p>
                      <a:r>
                        <a:rPr lang="en-US" sz="1600" dirty="0">
                          <a:effectLst/>
                        </a:rPr>
                        <a:t>Google</a:t>
                      </a:r>
                      <a:endParaRPr lang="en-US" sz="1600" dirty="0"/>
                    </a:p>
                  </a:txBody>
                  <a:tcPr anchor="ctr"/>
                </a:tc>
                <a:extLst>
                  <a:ext uri="{0D108BD9-81ED-4DB2-BD59-A6C34878D82A}">
                    <a16:rowId xmlns:a16="http://schemas.microsoft.com/office/drawing/2014/main" val="2016458721"/>
                  </a:ext>
                </a:extLst>
              </a:tr>
              <a:tr h="310749">
                <a:tc>
                  <a:txBody>
                    <a:bodyPr/>
                    <a:lstStyle/>
                    <a:p>
                      <a:r>
                        <a:rPr lang="en-US" sz="1600">
                          <a:effectLst/>
                        </a:rPr>
                        <a:t>5</a:t>
                      </a:r>
                      <a:endParaRPr lang="en-US" sz="1600"/>
                    </a:p>
                  </a:txBody>
                  <a:tcPr anchor="ctr"/>
                </a:tc>
                <a:tc>
                  <a:txBody>
                    <a:bodyPr/>
                    <a:lstStyle/>
                    <a:p>
                      <a:r>
                        <a:rPr lang="en-US" sz="1600" dirty="0">
                          <a:effectLst/>
                        </a:rPr>
                        <a:t>The Walt Disney Company</a:t>
                      </a:r>
                      <a:endParaRPr lang="en-US" sz="1600" dirty="0"/>
                    </a:p>
                  </a:txBody>
                  <a:tcPr anchor="ctr"/>
                </a:tc>
                <a:extLst>
                  <a:ext uri="{0D108BD9-81ED-4DB2-BD59-A6C34878D82A}">
                    <a16:rowId xmlns:a16="http://schemas.microsoft.com/office/drawing/2014/main" val="3122777330"/>
                  </a:ext>
                </a:extLst>
              </a:tr>
              <a:tr h="310749">
                <a:tc>
                  <a:txBody>
                    <a:bodyPr/>
                    <a:lstStyle/>
                    <a:p>
                      <a:r>
                        <a:rPr lang="en-US" sz="1600">
                          <a:effectLst/>
                        </a:rPr>
                        <a:t>6</a:t>
                      </a:r>
                      <a:endParaRPr lang="en-US" sz="1600"/>
                    </a:p>
                  </a:txBody>
                  <a:tcPr anchor="ctr"/>
                </a:tc>
                <a:tc>
                  <a:txBody>
                    <a:bodyPr/>
                    <a:lstStyle/>
                    <a:p>
                      <a:r>
                        <a:rPr lang="en-US" sz="1600" dirty="0">
                          <a:effectLst/>
                        </a:rPr>
                        <a:t>The Bosch Group</a:t>
                      </a:r>
                      <a:endParaRPr lang="en-US" sz="1600" dirty="0"/>
                    </a:p>
                  </a:txBody>
                  <a:tcPr anchor="ctr"/>
                </a:tc>
                <a:extLst>
                  <a:ext uri="{0D108BD9-81ED-4DB2-BD59-A6C34878D82A}">
                    <a16:rowId xmlns:a16="http://schemas.microsoft.com/office/drawing/2014/main" val="309054236"/>
                  </a:ext>
                </a:extLst>
              </a:tr>
              <a:tr h="310749">
                <a:tc>
                  <a:txBody>
                    <a:bodyPr/>
                    <a:lstStyle/>
                    <a:p>
                      <a:r>
                        <a:rPr lang="en-US" sz="1600">
                          <a:effectLst/>
                        </a:rPr>
                        <a:t>7</a:t>
                      </a:r>
                      <a:endParaRPr lang="en-US" sz="1600"/>
                    </a:p>
                  </a:txBody>
                  <a:tcPr anchor="ctr"/>
                </a:tc>
                <a:tc>
                  <a:txBody>
                    <a:bodyPr/>
                    <a:lstStyle/>
                    <a:p>
                      <a:r>
                        <a:rPr lang="en-US" sz="1600" dirty="0" err="1">
                          <a:effectLst/>
                        </a:rPr>
                        <a:t>Havaianas</a:t>
                      </a:r>
                      <a:endParaRPr lang="en-US" sz="1600" dirty="0"/>
                    </a:p>
                  </a:txBody>
                  <a:tcPr anchor="ctr"/>
                </a:tc>
                <a:extLst>
                  <a:ext uri="{0D108BD9-81ED-4DB2-BD59-A6C34878D82A}">
                    <a16:rowId xmlns:a16="http://schemas.microsoft.com/office/drawing/2014/main" val="3319910694"/>
                  </a:ext>
                </a:extLst>
              </a:tr>
              <a:tr h="310749">
                <a:tc>
                  <a:txBody>
                    <a:bodyPr/>
                    <a:lstStyle/>
                    <a:p>
                      <a:r>
                        <a:rPr lang="en-US" sz="1600">
                          <a:effectLst/>
                        </a:rPr>
                        <a:t>8</a:t>
                      </a:r>
                      <a:endParaRPr lang="en-US" sz="1600"/>
                    </a:p>
                  </a:txBody>
                  <a:tcPr anchor="ctr"/>
                </a:tc>
                <a:tc>
                  <a:txBody>
                    <a:bodyPr/>
                    <a:lstStyle/>
                    <a:p>
                      <a:r>
                        <a:rPr lang="en-US" sz="1600" dirty="0">
                          <a:effectLst/>
                        </a:rPr>
                        <a:t>Intel</a:t>
                      </a:r>
                      <a:endParaRPr lang="en-US" sz="1600" dirty="0"/>
                    </a:p>
                  </a:txBody>
                  <a:tcPr anchor="ctr"/>
                </a:tc>
                <a:extLst>
                  <a:ext uri="{0D108BD9-81ED-4DB2-BD59-A6C34878D82A}">
                    <a16:rowId xmlns:a16="http://schemas.microsoft.com/office/drawing/2014/main" val="1478883465"/>
                  </a:ext>
                </a:extLst>
              </a:tr>
              <a:tr h="310749">
                <a:tc>
                  <a:txBody>
                    <a:bodyPr/>
                    <a:lstStyle/>
                    <a:p>
                      <a:r>
                        <a:rPr lang="en-US" sz="1600">
                          <a:effectLst/>
                        </a:rPr>
                        <a:t>9</a:t>
                      </a:r>
                      <a:endParaRPr lang="en-US" sz="1600"/>
                    </a:p>
                  </a:txBody>
                  <a:tcPr anchor="ctr"/>
                </a:tc>
                <a:tc>
                  <a:txBody>
                    <a:bodyPr/>
                    <a:lstStyle/>
                    <a:p>
                      <a:r>
                        <a:rPr lang="en-US" sz="1600" dirty="0">
                          <a:effectLst/>
                        </a:rPr>
                        <a:t>Lavazza</a:t>
                      </a:r>
                      <a:endParaRPr lang="en-US" sz="1600" dirty="0"/>
                    </a:p>
                  </a:txBody>
                  <a:tcPr anchor="ctr"/>
                </a:tc>
                <a:extLst>
                  <a:ext uri="{0D108BD9-81ED-4DB2-BD59-A6C34878D82A}">
                    <a16:rowId xmlns:a16="http://schemas.microsoft.com/office/drawing/2014/main" val="4122239468"/>
                  </a:ext>
                </a:extLst>
              </a:tr>
              <a:tr h="310749">
                <a:tc>
                  <a:txBody>
                    <a:bodyPr/>
                    <a:lstStyle/>
                    <a:p>
                      <a:r>
                        <a:rPr lang="en-US" sz="1600">
                          <a:effectLst/>
                        </a:rPr>
                        <a:t>10</a:t>
                      </a:r>
                      <a:endParaRPr lang="en-US" sz="1600"/>
                    </a:p>
                  </a:txBody>
                  <a:tcPr anchor="ctr"/>
                </a:tc>
                <a:tc>
                  <a:txBody>
                    <a:bodyPr/>
                    <a:lstStyle/>
                    <a:p>
                      <a:r>
                        <a:rPr lang="en-US" sz="1600" dirty="0">
                          <a:effectLst/>
                        </a:rPr>
                        <a:t>IKEA</a:t>
                      </a:r>
                      <a:endParaRPr lang="en-US" sz="1600" dirty="0"/>
                    </a:p>
                  </a:txBody>
                  <a:tcPr anchor="ctr"/>
                </a:tc>
                <a:extLst>
                  <a:ext uri="{0D108BD9-81ED-4DB2-BD59-A6C34878D82A}">
                    <a16:rowId xmlns:a16="http://schemas.microsoft.com/office/drawing/2014/main" val="3214447272"/>
                  </a:ext>
                </a:extLst>
              </a:tr>
            </a:tbl>
          </a:graphicData>
        </a:graphic>
      </p:graphicFrame>
    </p:spTree>
    <p:extLst>
      <p:ext uri="{BB962C8B-B14F-4D97-AF65-F5344CB8AC3E}">
        <p14:creationId xmlns:p14="http://schemas.microsoft.com/office/powerpoint/2010/main" val="1777710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Best Practice Examples</a:t>
            </a:r>
          </a:p>
        </p:txBody>
      </p:sp>
      <p:sp>
        <p:nvSpPr>
          <p:cNvPr id="3" name="Inhaltsplatzhalter 2"/>
          <p:cNvSpPr>
            <a:spLocks noGrp="1"/>
          </p:cNvSpPr>
          <p:nvPr>
            <p:ph idx="1"/>
          </p:nvPr>
        </p:nvSpPr>
        <p:spPr>
          <a:xfrm>
            <a:off x="838200" y="1691640"/>
            <a:ext cx="10515600" cy="4262531"/>
          </a:xfrm>
        </p:spPr>
        <p:txBody>
          <a:bodyPr>
            <a:normAutofit fontScale="55000" lnSpcReduction="20000"/>
          </a:bodyPr>
          <a:lstStyle/>
          <a:p>
            <a:pPr marL="0" indent="0">
              <a:lnSpc>
                <a:spcPct val="120000"/>
              </a:lnSpc>
              <a:spcBef>
                <a:spcPts val="600"/>
              </a:spcBef>
              <a:buNone/>
            </a:pPr>
            <a:r>
              <a:rPr lang="en-GB" sz="3600" dirty="0">
                <a:solidFill>
                  <a:schemeClr val="tx1">
                    <a:lumMod val="95000"/>
                    <a:lumOff val="5000"/>
                  </a:schemeClr>
                </a:solidFill>
              </a:rPr>
              <a:t>LEGO</a:t>
            </a:r>
            <a:r>
              <a:rPr lang="en-GB" sz="2900" dirty="0">
                <a:solidFill>
                  <a:schemeClr val="tx1">
                    <a:lumMod val="95000"/>
                    <a:lumOff val="5000"/>
                  </a:schemeClr>
                </a:solidFill>
              </a:rPr>
              <a:t> </a:t>
            </a:r>
          </a:p>
          <a:p>
            <a:pPr>
              <a:lnSpc>
                <a:spcPct val="120000"/>
              </a:lnSpc>
              <a:spcBef>
                <a:spcPts val="600"/>
              </a:spcBef>
            </a:pPr>
            <a:r>
              <a:rPr lang="en-GB" sz="2900" dirty="0">
                <a:solidFill>
                  <a:schemeClr val="tx1">
                    <a:lumMod val="95000"/>
                    <a:lumOff val="5000"/>
                  </a:schemeClr>
                </a:solidFill>
              </a:rPr>
              <a:t>Greenpeace Case: </a:t>
            </a:r>
            <a:r>
              <a:rPr lang="en-GB" sz="2900" b="0" dirty="0">
                <a:solidFill>
                  <a:schemeClr val="tx1">
                    <a:lumMod val="95000"/>
                    <a:lumOff val="5000"/>
                  </a:schemeClr>
                </a:solidFill>
              </a:rPr>
              <a:t>How did LEGO react to campaign organized by Greenpeace? </a:t>
            </a:r>
          </a:p>
          <a:p>
            <a:pPr>
              <a:lnSpc>
                <a:spcPct val="120000"/>
              </a:lnSpc>
              <a:spcBef>
                <a:spcPts val="600"/>
              </a:spcBef>
            </a:pPr>
            <a:endParaRPr lang="en-GB" dirty="0"/>
          </a:p>
          <a:p>
            <a:pPr>
              <a:lnSpc>
                <a:spcPct val="120000"/>
              </a:lnSpc>
              <a:spcBef>
                <a:spcPts val="600"/>
              </a:spcBef>
            </a:pPr>
            <a:endParaRPr lang="en-GB" dirty="0"/>
          </a:p>
          <a:p>
            <a:pPr>
              <a:lnSpc>
                <a:spcPct val="120000"/>
              </a:lnSpc>
              <a:spcBef>
                <a:spcPts val="600"/>
              </a:spcBef>
            </a:pPr>
            <a:endParaRPr lang="en-GB" dirty="0"/>
          </a:p>
          <a:p>
            <a:pPr>
              <a:lnSpc>
                <a:spcPct val="120000"/>
              </a:lnSpc>
              <a:spcBef>
                <a:spcPts val="600"/>
              </a:spcBef>
            </a:pPr>
            <a:endParaRPr lang="en-GB" dirty="0"/>
          </a:p>
          <a:p>
            <a:pPr>
              <a:lnSpc>
                <a:spcPct val="120000"/>
              </a:lnSpc>
              <a:spcBef>
                <a:spcPts val="600"/>
              </a:spcBef>
            </a:pPr>
            <a:endParaRPr lang="en-GB" dirty="0"/>
          </a:p>
          <a:p>
            <a:pPr>
              <a:lnSpc>
                <a:spcPct val="120000"/>
              </a:lnSpc>
              <a:spcBef>
                <a:spcPts val="600"/>
              </a:spcBef>
            </a:pPr>
            <a:endParaRPr lang="en-GB" dirty="0"/>
          </a:p>
          <a:p>
            <a:pPr>
              <a:lnSpc>
                <a:spcPct val="120000"/>
              </a:lnSpc>
              <a:spcBef>
                <a:spcPts val="600"/>
              </a:spcBef>
            </a:pPr>
            <a:endParaRPr lang="en-GB" dirty="0"/>
          </a:p>
          <a:p>
            <a:pPr>
              <a:lnSpc>
                <a:spcPct val="120000"/>
              </a:lnSpc>
              <a:spcBef>
                <a:spcPts val="600"/>
              </a:spcBef>
            </a:pPr>
            <a:endParaRPr lang="en-GB" dirty="0"/>
          </a:p>
          <a:p>
            <a:pPr lvl="1">
              <a:lnSpc>
                <a:spcPct val="120000"/>
              </a:lnSpc>
              <a:spcBef>
                <a:spcPts val="600"/>
              </a:spcBef>
            </a:pPr>
            <a:r>
              <a:rPr lang="en-GB" dirty="0">
                <a:hlinkClick r:id="rId2"/>
              </a:rPr>
              <a:t>https://youtu.be/qhbliUq0_r4</a:t>
            </a:r>
          </a:p>
          <a:p>
            <a:pPr lvl="1">
              <a:lnSpc>
                <a:spcPct val="120000"/>
              </a:lnSpc>
              <a:spcBef>
                <a:spcPts val="600"/>
              </a:spcBef>
            </a:pPr>
            <a:r>
              <a:rPr lang="en-GB" dirty="0">
                <a:hlinkClick r:id="rId2"/>
              </a:rPr>
              <a:t>https://www.theguardian.com/environment/2014/oct/09/lego-ends-shell-partnership-following-greenpeace-campaign</a:t>
            </a:r>
            <a:r>
              <a:rPr lang="en-GB" dirty="0"/>
              <a:t> </a:t>
            </a:r>
          </a:p>
          <a:p>
            <a:pPr>
              <a:lnSpc>
                <a:spcPct val="120000"/>
              </a:lnSpc>
              <a:spcBef>
                <a:spcPts val="600"/>
              </a:spcBef>
            </a:pPr>
            <a:r>
              <a:rPr lang="en-GB" sz="2900" b="1" dirty="0">
                <a:solidFill>
                  <a:schemeClr val="tx1">
                    <a:lumMod val="95000"/>
                    <a:lumOff val="5000"/>
                  </a:schemeClr>
                </a:solidFill>
              </a:rPr>
              <a:t>How LEGO rebuilt itself as a purposeful and sustainable brand?</a:t>
            </a:r>
          </a:p>
          <a:p>
            <a:pPr lvl="1">
              <a:lnSpc>
                <a:spcPct val="120000"/>
              </a:lnSpc>
              <a:spcBef>
                <a:spcPts val="600"/>
              </a:spcBef>
            </a:pPr>
            <a:r>
              <a:rPr lang="en-GB" dirty="0">
                <a:hlinkClick r:id="rId3"/>
              </a:rPr>
              <a:t>https://www.forbes.com/sites/simonmainwaring/2016/08/11/how-lego-rebuilt-itself-as-a-purposeful-and-sustainable-brand/?sh=641e125c6f3c</a:t>
            </a:r>
            <a:r>
              <a:rPr lang="en-GB" dirty="0"/>
              <a:t> </a:t>
            </a:r>
          </a:p>
          <a:p>
            <a:pPr lvl="1"/>
            <a:endParaRPr lang="en-GB" dirty="0"/>
          </a:p>
        </p:txBody>
      </p:sp>
      <p:sp>
        <p:nvSpPr>
          <p:cNvPr id="4" name="Fußzeilenplatzhalter 3"/>
          <p:cNvSpPr>
            <a:spLocks noGrp="1"/>
          </p:cNvSpPr>
          <p:nvPr>
            <p:ph type="ftr" sz="quarter" idx="11"/>
          </p:nvPr>
        </p:nvSpPr>
        <p:spPr/>
        <p:txBody>
          <a:bodyPr/>
          <a:lstStyle/>
          <a:p>
            <a:endParaRPr lang="en-US"/>
          </a:p>
        </p:txBody>
      </p:sp>
      <p:pic>
        <p:nvPicPr>
          <p:cNvPr id="5" name="Grafik 4"/>
          <p:cNvPicPr>
            <a:picLocks noChangeAspect="1"/>
          </p:cNvPicPr>
          <p:nvPr/>
        </p:nvPicPr>
        <p:blipFill>
          <a:blip r:embed="rId4"/>
          <a:stretch>
            <a:fillRect/>
          </a:stretch>
        </p:blipFill>
        <p:spPr>
          <a:xfrm>
            <a:off x="1148471" y="2459134"/>
            <a:ext cx="3481119" cy="2088671"/>
          </a:xfrm>
          <a:prstGeom prst="rect">
            <a:avLst/>
          </a:prstGeom>
        </p:spPr>
      </p:pic>
    </p:spTree>
    <p:extLst>
      <p:ext uri="{BB962C8B-B14F-4D97-AF65-F5344CB8AC3E}">
        <p14:creationId xmlns:p14="http://schemas.microsoft.com/office/powerpoint/2010/main" val="2472144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Further Sources on CSR</a:t>
            </a:r>
          </a:p>
        </p:txBody>
      </p:sp>
      <p:sp>
        <p:nvSpPr>
          <p:cNvPr id="3" name="Inhaltsplatzhalter 2"/>
          <p:cNvSpPr>
            <a:spLocks noGrp="1"/>
          </p:cNvSpPr>
          <p:nvPr>
            <p:ph idx="1"/>
          </p:nvPr>
        </p:nvSpPr>
        <p:spPr/>
        <p:txBody>
          <a:bodyPr/>
          <a:lstStyle/>
          <a:p>
            <a:pPr>
              <a:lnSpc>
                <a:spcPct val="100000"/>
              </a:lnSpc>
              <a:spcBef>
                <a:spcPts val="600"/>
              </a:spcBef>
            </a:pPr>
            <a:r>
              <a:rPr lang="en-GB" sz="2000" dirty="0">
                <a:hlinkClick r:id="rId2"/>
              </a:rPr>
              <a:t>https://www.goodreturns.org/blog/5-creative-csr-initiatives</a:t>
            </a:r>
            <a:endParaRPr lang="en-GB" sz="2000" dirty="0"/>
          </a:p>
          <a:p>
            <a:pPr lvl="0">
              <a:lnSpc>
                <a:spcPct val="100000"/>
              </a:lnSpc>
              <a:spcBef>
                <a:spcPts val="600"/>
              </a:spcBef>
            </a:pPr>
            <a:r>
              <a:rPr lang="en-GB" sz="2000" dirty="0"/>
              <a:t>What is CSR: </a:t>
            </a:r>
            <a:r>
              <a:rPr lang="en-GB" sz="2000" u="sng" dirty="0">
                <a:hlinkClick r:id="rId3"/>
              </a:rPr>
              <a:t>https://youtu.be/1bpf_sHebLI</a:t>
            </a:r>
            <a:endParaRPr lang="en-GB" sz="2000" dirty="0"/>
          </a:p>
          <a:p>
            <a:pPr lvl="0">
              <a:lnSpc>
                <a:spcPct val="100000"/>
              </a:lnSpc>
              <a:spcBef>
                <a:spcPts val="600"/>
              </a:spcBef>
            </a:pPr>
            <a:r>
              <a:rPr lang="en-GB" sz="2000" dirty="0" err="1"/>
              <a:t>TedTalk</a:t>
            </a:r>
            <a:r>
              <a:rPr lang="en-GB" sz="2000" dirty="0"/>
              <a:t> The social responsibility of business | Alex Edmans | </a:t>
            </a:r>
            <a:r>
              <a:rPr lang="en-GB" sz="2000" dirty="0" err="1"/>
              <a:t>TEDxLondonBusinessSchool</a:t>
            </a:r>
            <a:r>
              <a:rPr lang="en-GB" sz="2000" dirty="0"/>
              <a:t> </a:t>
            </a:r>
            <a:r>
              <a:rPr lang="en-GB" sz="2000" u="sng" dirty="0">
                <a:hlinkClick r:id="rId4"/>
              </a:rPr>
              <a:t>https://www.youtube.com/watch?v=Z5KZhm19EO0</a:t>
            </a:r>
            <a:endParaRPr lang="en-GB" sz="2000" dirty="0"/>
          </a:p>
          <a:p>
            <a:pPr lvl="0">
              <a:lnSpc>
                <a:spcPct val="100000"/>
              </a:lnSpc>
              <a:spcBef>
                <a:spcPts val="600"/>
              </a:spcBef>
            </a:pPr>
            <a:r>
              <a:rPr lang="en-GB" sz="2000" dirty="0"/>
              <a:t>Corporate Social Responsibility (CSR): Practical Perspectives by Thomas </a:t>
            </a:r>
            <a:r>
              <a:rPr lang="en-GB" sz="2000" dirty="0" err="1"/>
              <a:t>Beschorner</a:t>
            </a:r>
            <a:r>
              <a:rPr lang="en-GB" sz="2000" dirty="0"/>
              <a:t> </a:t>
            </a:r>
            <a:r>
              <a:rPr lang="en-GB" sz="2000" u="sng" dirty="0">
                <a:hlinkClick r:id="rId5"/>
              </a:rPr>
              <a:t>https://youtu.be/l9IyDvkxADU</a:t>
            </a:r>
            <a:r>
              <a:rPr lang="en-GB" sz="2000" dirty="0"/>
              <a:t> </a:t>
            </a:r>
          </a:p>
          <a:p>
            <a:pPr lvl="0">
              <a:lnSpc>
                <a:spcPct val="100000"/>
              </a:lnSpc>
              <a:spcBef>
                <a:spcPts val="600"/>
              </a:spcBef>
            </a:pPr>
            <a:r>
              <a:rPr lang="en-GB" sz="2000" dirty="0"/>
              <a:t>Business and Corporate Social Responsibility (CSR) </a:t>
            </a:r>
            <a:r>
              <a:rPr lang="en-GB" sz="2000" u="sng" dirty="0">
                <a:hlinkClick r:id="rId6"/>
              </a:rPr>
              <a:t>https://youtu.be/nkteAJBtM9A</a:t>
            </a:r>
            <a:r>
              <a:rPr lang="en-GB" sz="2000" dirty="0"/>
              <a:t> </a:t>
            </a:r>
          </a:p>
          <a:p>
            <a:endParaRPr lang="en-GB" dirty="0"/>
          </a:p>
          <a:p>
            <a:endParaRPr lang="en-GB" dirty="0"/>
          </a:p>
        </p:txBody>
      </p:sp>
    </p:spTree>
    <p:extLst>
      <p:ext uri="{BB962C8B-B14F-4D97-AF65-F5344CB8AC3E}">
        <p14:creationId xmlns:p14="http://schemas.microsoft.com/office/powerpoint/2010/main" val="1850610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1766E-C461-44C6-999D-2AF60C111AAC}"/>
              </a:ext>
            </a:extLst>
          </p:cNvPr>
          <p:cNvSpPr>
            <a:spLocks noGrp="1"/>
          </p:cNvSpPr>
          <p:nvPr>
            <p:ph type="title"/>
          </p:nvPr>
        </p:nvSpPr>
        <p:spPr>
          <a:xfrm>
            <a:off x="838200" y="1183821"/>
            <a:ext cx="10515600" cy="2955472"/>
          </a:xfrm>
        </p:spPr>
        <p:txBody>
          <a:bodyPr/>
          <a:lstStyle/>
          <a:p>
            <a:r>
              <a:rPr lang="en-GB" dirty="0"/>
              <a:t>Thank you for your attention.</a:t>
            </a:r>
            <a:br>
              <a:rPr lang="en-GB" dirty="0"/>
            </a:br>
            <a:r>
              <a:rPr lang="en-GB" dirty="0"/>
              <a:t/>
            </a:r>
            <a:br>
              <a:rPr lang="en-GB" dirty="0"/>
            </a:br>
            <a:r>
              <a:rPr lang="en-GB" dirty="0"/>
              <a:t>We are looking forward to your comments and your questions.</a:t>
            </a:r>
          </a:p>
        </p:txBody>
      </p:sp>
      <p:sp>
        <p:nvSpPr>
          <p:cNvPr id="3" name="Fußzeilenplatzhalter 2">
            <a:extLst>
              <a:ext uri="{FF2B5EF4-FFF2-40B4-BE49-F238E27FC236}">
                <a16:creationId xmlns:a16="http://schemas.microsoft.com/office/drawing/2014/main" id="{29F50C51-C445-4F1A-96E0-5965085B925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496307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05161"/>
            <a:ext cx="10515600" cy="781685"/>
          </a:xfrm>
        </p:spPr>
        <p:txBody>
          <a:bodyPr>
            <a:normAutofit/>
          </a:bodyPr>
          <a:lstStyle/>
          <a:p>
            <a:r>
              <a:rPr lang="en-GB" sz="4000" dirty="0"/>
              <a:t>Conceptual Framework</a:t>
            </a:r>
          </a:p>
        </p:txBody>
      </p:sp>
      <p:sp>
        <p:nvSpPr>
          <p:cNvPr id="3" name="Inhaltsplatzhalter 2"/>
          <p:cNvSpPr>
            <a:spLocks noGrp="1"/>
          </p:cNvSpPr>
          <p:nvPr>
            <p:ph idx="1"/>
          </p:nvPr>
        </p:nvSpPr>
        <p:spPr>
          <a:xfrm>
            <a:off x="838200" y="1311158"/>
            <a:ext cx="10515600" cy="4829233"/>
          </a:xfrm>
        </p:spPr>
        <p:txBody>
          <a:bodyPr>
            <a:normAutofit/>
          </a:bodyPr>
          <a:lstStyle/>
          <a:p>
            <a:pPr marL="0" indent="0">
              <a:lnSpc>
                <a:spcPct val="100000"/>
              </a:lnSpc>
              <a:spcBef>
                <a:spcPts val="600"/>
              </a:spcBef>
              <a:buNone/>
            </a:pPr>
            <a:r>
              <a:rPr lang="en-GB" sz="2800" dirty="0">
                <a:solidFill>
                  <a:schemeClr val="accent4">
                    <a:lumMod val="75000"/>
                  </a:schemeClr>
                </a:solidFill>
              </a:rPr>
              <a:t>History</a:t>
            </a:r>
          </a:p>
          <a:p>
            <a:pPr>
              <a:lnSpc>
                <a:spcPct val="100000"/>
              </a:lnSpc>
              <a:spcBef>
                <a:spcPts val="600"/>
              </a:spcBef>
            </a:pPr>
            <a:r>
              <a:rPr lang="en-GB" sz="2000" dirty="0">
                <a:solidFill>
                  <a:schemeClr val="tx1">
                    <a:lumMod val="95000"/>
                    <a:lumOff val="5000"/>
                  </a:schemeClr>
                </a:solidFill>
              </a:rPr>
              <a:t>CSR is not a new issue </a:t>
            </a:r>
          </a:p>
          <a:p>
            <a:pPr lvl="1">
              <a:lnSpc>
                <a:spcPct val="100000"/>
              </a:lnSpc>
              <a:spcBef>
                <a:spcPts val="600"/>
              </a:spcBef>
            </a:pPr>
            <a:r>
              <a:rPr lang="en-GB" sz="1800" dirty="0">
                <a:solidFill>
                  <a:schemeClr val="tx1">
                    <a:lumMod val="95000"/>
                    <a:lumOff val="5000"/>
                  </a:schemeClr>
                </a:solidFill>
              </a:rPr>
              <a:t>social responsibility discourses ‘become not only acceptable in leading business circles, but even fashionable’ in 1953 (Gond et al., 2011, p. 44)</a:t>
            </a:r>
          </a:p>
          <a:p>
            <a:pPr>
              <a:lnSpc>
                <a:spcPct val="100000"/>
              </a:lnSpc>
              <a:spcBef>
                <a:spcPts val="600"/>
              </a:spcBef>
            </a:pPr>
            <a:r>
              <a:rPr lang="en-GB" sz="2000" dirty="0">
                <a:solidFill>
                  <a:schemeClr val="tx1">
                    <a:lumMod val="95000"/>
                    <a:lumOff val="5000"/>
                  </a:schemeClr>
                </a:solidFill>
              </a:rPr>
              <a:t>Over the past two decades interest in CSR has been steadily increasing. This is a result of three related developments:</a:t>
            </a:r>
          </a:p>
          <a:p>
            <a:pPr lvl="1">
              <a:lnSpc>
                <a:spcPct val="100000"/>
              </a:lnSpc>
              <a:spcBef>
                <a:spcPts val="600"/>
              </a:spcBef>
            </a:pPr>
            <a:r>
              <a:rPr lang="en-GB" sz="1800" b="1" dirty="0">
                <a:solidFill>
                  <a:schemeClr val="tx1">
                    <a:lumMod val="95000"/>
                    <a:lumOff val="5000"/>
                  </a:schemeClr>
                </a:solidFill>
              </a:rPr>
              <a:t>First</a:t>
            </a:r>
            <a:r>
              <a:rPr lang="en-GB" sz="1800" dirty="0">
                <a:solidFill>
                  <a:schemeClr val="tx1">
                    <a:lumMod val="95000"/>
                    <a:lumOff val="5000"/>
                  </a:schemeClr>
                </a:solidFill>
              </a:rPr>
              <a:t>, political changes have led to a relative erosion of the power of national governments</a:t>
            </a:r>
          </a:p>
          <a:p>
            <a:pPr lvl="1">
              <a:lnSpc>
                <a:spcPct val="100000"/>
              </a:lnSpc>
              <a:spcBef>
                <a:spcPts val="600"/>
              </a:spcBef>
            </a:pPr>
            <a:r>
              <a:rPr lang="en-GB" sz="1800" b="1" dirty="0">
                <a:solidFill>
                  <a:schemeClr val="tx1">
                    <a:lumMod val="95000"/>
                    <a:lumOff val="5000"/>
                  </a:schemeClr>
                </a:solidFill>
              </a:rPr>
              <a:t>Second, </a:t>
            </a:r>
            <a:r>
              <a:rPr lang="en-GB" sz="1800" dirty="0">
                <a:solidFill>
                  <a:schemeClr val="tx1">
                    <a:lumMod val="95000"/>
                    <a:lumOff val="5000"/>
                  </a:schemeClr>
                </a:solidFill>
              </a:rPr>
              <a:t>civil society in industrialised countries has undergone important changes in recent decades regarding awareness of environmental problems and persisting social inequality,</a:t>
            </a:r>
          </a:p>
          <a:p>
            <a:pPr lvl="1">
              <a:lnSpc>
                <a:spcPct val="100000"/>
              </a:lnSpc>
              <a:spcBef>
                <a:spcPts val="600"/>
              </a:spcBef>
            </a:pPr>
            <a:r>
              <a:rPr lang="en-GB" sz="1800" b="1" dirty="0">
                <a:solidFill>
                  <a:schemeClr val="tx1">
                    <a:lumMod val="95000"/>
                    <a:lumOff val="5000"/>
                  </a:schemeClr>
                </a:solidFill>
              </a:rPr>
              <a:t>Third</a:t>
            </a:r>
            <a:r>
              <a:rPr lang="en-GB" sz="1800" dirty="0">
                <a:solidFill>
                  <a:schemeClr val="tx1">
                    <a:lumMod val="95000"/>
                    <a:lumOff val="5000"/>
                  </a:schemeClr>
                </a:solidFill>
              </a:rPr>
              <a:t>, we see an increasing mobility of corporations and a growing importance of financial markets for economic success. </a:t>
            </a:r>
          </a:p>
          <a:p>
            <a:pPr lvl="1">
              <a:lnSpc>
                <a:spcPct val="100000"/>
              </a:lnSpc>
              <a:spcBef>
                <a:spcPts val="600"/>
              </a:spcBef>
            </a:pPr>
            <a:r>
              <a:rPr lang="en-GB" sz="1800" dirty="0">
                <a:solidFill>
                  <a:schemeClr val="tx1">
                    <a:lumMod val="95000"/>
                    <a:lumOff val="5000"/>
                  </a:schemeClr>
                </a:solidFill>
              </a:rPr>
              <a:t>Magnified by media pressure and advances in information technology, these three developments have raised expectations that business – given its growing economic role in society – should play a more prominent social role too. (</a:t>
            </a:r>
            <a:r>
              <a:rPr lang="en-GB" sz="1800" dirty="0" err="1">
                <a:solidFill>
                  <a:schemeClr val="tx1">
                    <a:lumMod val="95000"/>
                    <a:lumOff val="5000"/>
                  </a:schemeClr>
                </a:solidFill>
              </a:rPr>
              <a:t>Preuss</a:t>
            </a:r>
            <a:r>
              <a:rPr lang="en-GB" sz="1800" dirty="0">
                <a:solidFill>
                  <a:schemeClr val="tx1">
                    <a:lumMod val="95000"/>
                    <a:lumOff val="5000"/>
                  </a:schemeClr>
                </a:solidFill>
              </a:rPr>
              <a:t> et al, 2009, p. 955)</a:t>
            </a:r>
          </a:p>
          <a:p>
            <a:pPr lvl="1"/>
            <a:endParaRPr lang="en-GB" dirty="0"/>
          </a:p>
        </p:txBody>
      </p:sp>
    </p:spTree>
    <p:extLst>
      <p:ext uri="{BB962C8B-B14F-4D97-AF65-F5344CB8AC3E}">
        <p14:creationId xmlns:p14="http://schemas.microsoft.com/office/powerpoint/2010/main" val="1165841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71865"/>
            <a:ext cx="10515600" cy="781685"/>
          </a:xfrm>
        </p:spPr>
        <p:txBody>
          <a:bodyPr>
            <a:normAutofit/>
          </a:bodyPr>
          <a:lstStyle/>
          <a:p>
            <a:r>
              <a:rPr lang="en-GB" sz="4000" dirty="0"/>
              <a:t>Conceptual Framework</a:t>
            </a:r>
          </a:p>
        </p:txBody>
      </p:sp>
      <p:sp>
        <p:nvSpPr>
          <p:cNvPr id="3" name="Fußzeilenplatzhalter 2"/>
          <p:cNvSpPr>
            <a:spLocks noGrp="1"/>
          </p:cNvSpPr>
          <p:nvPr>
            <p:ph type="ftr" sz="quarter" idx="11"/>
          </p:nvPr>
        </p:nvSpPr>
        <p:spPr/>
        <p:txBody>
          <a:bodyPr/>
          <a:lstStyle/>
          <a:p>
            <a:r>
              <a:rPr lang="lt-LT"/>
              <a:t>connect-erasmus.eu</a:t>
            </a:r>
          </a:p>
        </p:txBody>
      </p:sp>
      <p:sp>
        <p:nvSpPr>
          <p:cNvPr id="5" name="Textplatzhalter 4"/>
          <p:cNvSpPr>
            <a:spLocks noGrp="1"/>
          </p:cNvSpPr>
          <p:nvPr>
            <p:ph type="body" sz="quarter" idx="12"/>
          </p:nvPr>
        </p:nvSpPr>
        <p:spPr>
          <a:xfrm>
            <a:off x="942392" y="1324947"/>
            <a:ext cx="10411408" cy="4752591"/>
          </a:xfrm>
        </p:spPr>
        <p:txBody>
          <a:bodyPr>
            <a:normAutofit fontScale="92500" lnSpcReduction="10000"/>
          </a:bodyPr>
          <a:lstStyle/>
          <a:p>
            <a:pPr marL="342900" indent="-342900">
              <a:lnSpc>
                <a:spcPct val="120000"/>
              </a:lnSpc>
              <a:spcBef>
                <a:spcPts val="600"/>
              </a:spcBef>
              <a:buFont typeface="Arial" panose="020B0604020202020204" pitchFamily="34" charset="0"/>
              <a:buChar char="•"/>
            </a:pPr>
            <a:r>
              <a:rPr lang="en-GB" sz="1800" b="1" dirty="0">
                <a:solidFill>
                  <a:schemeClr val="tx1">
                    <a:lumMod val="95000"/>
                    <a:lumOff val="5000"/>
                  </a:schemeClr>
                </a:solidFill>
              </a:rPr>
              <a:t>Is it best understood as</a:t>
            </a:r>
          </a:p>
          <a:p>
            <a:pPr marL="1028700" lvl="1" indent="-342900">
              <a:lnSpc>
                <a:spcPct val="120000"/>
              </a:lnSpc>
              <a:spcBef>
                <a:spcPts val="600"/>
              </a:spcBef>
            </a:pPr>
            <a:r>
              <a:rPr lang="en-GB" sz="1600" dirty="0">
                <a:solidFill>
                  <a:schemeClr val="tx1">
                    <a:lumMod val="95000"/>
                    <a:lumOff val="5000"/>
                  </a:schemeClr>
                </a:solidFill>
              </a:rPr>
              <a:t>ideology, policy, practice, or process?</a:t>
            </a:r>
          </a:p>
          <a:p>
            <a:pPr marL="1028700" lvl="1" indent="-342900">
              <a:lnSpc>
                <a:spcPct val="120000"/>
              </a:lnSpc>
              <a:spcBef>
                <a:spcPts val="600"/>
              </a:spcBef>
            </a:pPr>
            <a:r>
              <a:rPr lang="en-GB" sz="1600" dirty="0">
                <a:solidFill>
                  <a:schemeClr val="tx1">
                    <a:lumMod val="95000"/>
                    <a:lumOff val="5000"/>
                  </a:schemeClr>
                </a:solidFill>
              </a:rPr>
              <a:t>corporate largesse, soft regulation, public relations, corporate accountability, corporate hegemony?</a:t>
            </a:r>
          </a:p>
          <a:p>
            <a:pPr marL="342900" indent="-342900">
              <a:lnSpc>
                <a:spcPct val="120000"/>
              </a:lnSpc>
              <a:spcBef>
                <a:spcPts val="600"/>
              </a:spcBef>
              <a:buFont typeface="Arial" panose="020B0604020202020204" pitchFamily="34" charset="0"/>
              <a:buChar char="•"/>
            </a:pPr>
            <a:r>
              <a:rPr lang="en-GB" sz="1800" b="1" dirty="0">
                <a:solidFill>
                  <a:schemeClr val="tx1">
                    <a:lumMod val="95000"/>
                    <a:lumOff val="5000"/>
                  </a:schemeClr>
                </a:solidFill>
              </a:rPr>
              <a:t>It is amorphous, contested, and dynamic phenomenon </a:t>
            </a:r>
          </a:p>
          <a:p>
            <a:pPr marL="1028700" lvl="1" indent="-342900">
              <a:lnSpc>
                <a:spcPct val="120000"/>
              </a:lnSpc>
              <a:spcBef>
                <a:spcPts val="600"/>
              </a:spcBef>
            </a:pPr>
            <a:r>
              <a:rPr lang="en-GB" sz="1600" dirty="0">
                <a:solidFill>
                  <a:schemeClr val="tx1">
                    <a:lumMod val="95000"/>
                    <a:lumOff val="5000"/>
                  </a:schemeClr>
                </a:solidFill>
              </a:rPr>
              <a:t>Its definition varies with time, region, country and culture as well with types of organizations. </a:t>
            </a:r>
          </a:p>
          <a:p>
            <a:pPr marL="1028700" lvl="1" indent="-342900">
              <a:lnSpc>
                <a:spcPct val="120000"/>
              </a:lnSpc>
              <a:spcBef>
                <a:spcPts val="600"/>
              </a:spcBef>
            </a:pPr>
            <a:r>
              <a:rPr lang="en-GB" sz="1600" dirty="0">
                <a:solidFill>
                  <a:schemeClr val="tx1">
                    <a:lumMod val="95000"/>
                    <a:lumOff val="5000"/>
                  </a:schemeClr>
                </a:solidFill>
              </a:rPr>
              <a:t>It overlaps with other concepts that describe the business–society relationship, such as </a:t>
            </a:r>
            <a:r>
              <a:rPr lang="en-GB" sz="1600" i="1" dirty="0">
                <a:solidFill>
                  <a:schemeClr val="tx1">
                    <a:lumMod val="95000"/>
                    <a:lumOff val="5000"/>
                  </a:schemeClr>
                </a:solidFill>
              </a:rPr>
              <a:t>business ethics</a:t>
            </a:r>
            <a:r>
              <a:rPr lang="en-GB" sz="1600" dirty="0">
                <a:solidFill>
                  <a:schemeClr val="tx1">
                    <a:lumMod val="95000"/>
                    <a:lumOff val="5000"/>
                  </a:schemeClr>
                </a:solidFill>
              </a:rPr>
              <a:t>, </a:t>
            </a:r>
            <a:r>
              <a:rPr lang="en-GB" sz="1600" i="1" dirty="0">
                <a:solidFill>
                  <a:schemeClr val="tx1">
                    <a:lumMod val="95000"/>
                    <a:lumOff val="5000"/>
                  </a:schemeClr>
                </a:solidFill>
              </a:rPr>
              <a:t>corporate sustainability</a:t>
            </a:r>
            <a:r>
              <a:rPr lang="en-GB" sz="1600" dirty="0">
                <a:solidFill>
                  <a:schemeClr val="tx1">
                    <a:lumMod val="95000"/>
                    <a:lumOff val="5000"/>
                  </a:schemeClr>
                </a:solidFill>
              </a:rPr>
              <a:t>, or </a:t>
            </a:r>
            <a:r>
              <a:rPr lang="en-GB" sz="1600" i="1" dirty="0">
                <a:solidFill>
                  <a:schemeClr val="tx1">
                    <a:lumMod val="95000"/>
                    <a:lumOff val="5000"/>
                  </a:schemeClr>
                </a:solidFill>
              </a:rPr>
              <a:t>corporate citizenship</a:t>
            </a:r>
            <a:r>
              <a:rPr lang="en-GB" sz="1600" dirty="0">
                <a:solidFill>
                  <a:schemeClr val="tx1">
                    <a:lumMod val="95000"/>
                    <a:lumOff val="5000"/>
                  </a:schemeClr>
                </a:solidFill>
              </a:rPr>
              <a:t>.</a:t>
            </a:r>
          </a:p>
          <a:p>
            <a:pPr marL="342900" indent="-342900">
              <a:lnSpc>
                <a:spcPct val="120000"/>
              </a:lnSpc>
              <a:spcBef>
                <a:spcPts val="600"/>
              </a:spcBef>
              <a:buFont typeface="Arial" panose="020B0604020202020204" pitchFamily="34" charset="0"/>
              <a:buChar char="•"/>
            </a:pPr>
            <a:r>
              <a:rPr lang="en-GB" sz="1800" b="1" dirty="0">
                <a:solidFill>
                  <a:schemeClr val="tx1">
                    <a:lumMod val="95000"/>
                    <a:lumOff val="5000"/>
                  </a:schemeClr>
                </a:solidFill>
              </a:rPr>
              <a:t>To differentiate between different approaches to CSR one needs to consider foundational questions:</a:t>
            </a:r>
          </a:p>
          <a:p>
            <a:pPr marL="1028700" lvl="1" indent="-342900">
              <a:lnSpc>
                <a:spcPct val="120000"/>
              </a:lnSpc>
              <a:spcBef>
                <a:spcPts val="600"/>
              </a:spcBef>
            </a:pPr>
            <a:r>
              <a:rPr lang="en-GB" sz="1600" dirty="0">
                <a:solidFill>
                  <a:schemeClr val="tx1">
                    <a:lumMod val="95000"/>
                    <a:lumOff val="5000"/>
                  </a:schemeClr>
                </a:solidFill>
              </a:rPr>
              <a:t>What is the purpose of the firm? </a:t>
            </a:r>
          </a:p>
          <a:p>
            <a:pPr marL="1028700" lvl="1" indent="-342900">
              <a:lnSpc>
                <a:spcPct val="120000"/>
              </a:lnSpc>
              <a:spcBef>
                <a:spcPts val="600"/>
              </a:spcBef>
            </a:pPr>
            <a:r>
              <a:rPr lang="en-GB" sz="1600" dirty="0">
                <a:solidFill>
                  <a:schemeClr val="tx1">
                    <a:lumMod val="95000"/>
                    <a:lumOff val="5000"/>
                  </a:schemeClr>
                </a:solidFill>
              </a:rPr>
              <a:t>To whom is the firm responsible? </a:t>
            </a:r>
          </a:p>
          <a:p>
            <a:pPr marL="1028700" lvl="1" indent="-342900">
              <a:lnSpc>
                <a:spcPct val="120000"/>
              </a:lnSpc>
              <a:spcBef>
                <a:spcPts val="600"/>
              </a:spcBef>
            </a:pPr>
            <a:r>
              <a:rPr lang="en-GB" sz="1600" dirty="0">
                <a:solidFill>
                  <a:schemeClr val="tx1">
                    <a:lumMod val="95000"/>
                    <a:lumOff val="5000"/>
                  </a:schemeClr>
                </a:solidFill>
              </a:rPr>
              <a:t>What is the role of the firm with respect to society? </a:t>
            </a:r>
          </a:p>
          <a:p>
            <a:pPr marL="1028700" lvl="1" indent="-342900">
              <a:lnSpc>
                <a:spcPct val="120000"/>
              </a:lnSpc>
              <a:spcBef>
                <a:spcPts val="600"/>
              </a:spcBef>
            </a:pPr>
            <a:r>
              <a:rPr lang="en-GB" sz="1600" dirty="0">
                <a:solidFill>
                  <a:schemeClr val="tx1">
                    <a:lumMod val="95000"/>
                    <a:lumOff val="5000"/>
                  </a:schemeClr>
                </a:solidFill>
              </a:rPr>
              <a:t>What is the position of stakeholders? </a:t>
            </a:r>
          </a:p>
          <a:p>
            <a:pPr marL="1028700" lvl="1" indent="-342900">
              <a:lnSpc>
                <a:spcPct val="120000"/>
              </a:lnSpc>
              <a:spcBef>
                <a:spcPts val="600"/>
              </a:spcBef>
            </a:pPr>
            <a:r>
              <a:rPr lang="en-GB" sz="1600" dirty="0">
                <a:solidFill>
                  <a:schemeClr val="tx1">
                    <a:lumMod val="95000"/>
                    <a:lumOff val="5000"/>
                  </a:schemeClr>
                </a:solidFill>
              </a:rPr>
              <a:t>And what is the role of government/regulation? (</a:t>
            </a:r>
            <a:r>
              <a:rPr lang="en-GB" sz="1400" dirty="0" err="1">
                <a:solidFill>
                  <a:schemeClr val="tx1">
                    <a:lumMod val="95000"/>
                    <a:lumOff val="5000"/>
                  </a:schemeClr>
                </a:solidFill>
              </a:rPr>
              <a:t>Voegtlin</a:t>
            </a:r>
            <a:r>
              <a:rPr lang="en-GB" sz="1400" dirty="0">
                <a:solidFill>
                  <a:schemeClr val="tx1">
                    <a:lumMod val="95000"/>
                    <a:lumOff val="5000"/>
                  </a:schemeClr>
                </a:solidFill>
              </a:rPr>
              <a:t> &amp; Greenwood, 2015)</a:t>
            </a:r>
            <a:endParaRPr lang="en-GB" sz="1600" dirty="0">
              <a:solidFill>
                <a:schemeClr val="tx1">
                  <a:lumMod val="95000"/>
                  <a:lumOff val="5000"/>
                </a:schemeClr>
              </a:solidFill>
            </a:endParaRPr>
          </a:p>
        </p:txBody>
      </p:sp>
    </p:spTree>
    <p:extLst>
      <p:ext uri="{BB962C8B-B14F-4D97-AF65-F5344CB8AC3E}">
        <p14:creationId xmlns:p14="http://schemas.microsoft.com/office/powerpoint/2010/main" val="1921206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Conceptual Framework</a:t>
            </a:r>
          </a:p>
        </p:txBody>
      </p:sp>
      <p:sp>
        <p:nvSpPr>
          <p:cNvPr id="3" name="Inhaltsplatzhalter 2"/>
          <p:cNvSpPr>
            <a:spLocks noGrp="1"/>
          </p:cNvSpPr>
          <p:nvPr>
            <p:ph idx="1"/>
          </p:nvPr>
        </p:nvSpPr>
        <p:spPr>
          <a:xfrm>
            <a:off x="941968" y="2409800"/>
            <a:ext cx="10236200" cy="2590536"/>
          </a:xfrm>
        </p:spPr>
        <p:txBody>
          <a:bodyPr>
            <a:normAutofit fontScale="92500" lnSpcReduction="20000"/>
          </a:bodyPr>
          <a:lstStyle/>
          <a:p>
            <a:pPr>
              <a:lnSpc>
                <a:spcPct val="110000"/>
              </a:lnSpc>
              <a:spcBef>
                <a:spcPts val="600"/>
              </a:spcBef>
            </a:pPr>
            <a:r>
              <a:rPr lang="en-GB" b="0" dirty="0">
                <a:solidFill>
                  <a:schemeClr val="tx1">
                    <a:lumMod val="95000"/>
                    <a:lumOff val="5000"/>
                  </a:schemeClr>
                </a:solidFill>
              </a:rPr>
              <a:t>Corporate Social Responsibility (CSR) is an umbrella term to describe how business firms, small and large, integrate social, environmental and ethical responsibilities to which they are connected into their core business strategies, structures and procedures within and across divisions, functions as well as value chains in collaboration with relevant stakeholders (</a:t>
            </a:r>
            <a:r>
              <a:rPr lang="en-GB" b="0" dirty="0" err="1">
                <a:solidFill>
                  <a:schemeClr val="tx1">
                    <a:lumMod val="95000"/>
                    <a:lumOff val="5000"/>
                  </a:schemeClr>
                </a:solidFill>
              </a:rPr>
              <a:t>Wickert</a:t>
            </a:r>
            <a:r>
              <a:rPr lang="en-GB" b="0" dirty="0">
                <a:solidFill>
                  <a:schemeClr val="tx1">
                    <a:lumMod val="95000"/>
                    <a:lumOff val="5000"/>
                  </a:schemeClr>
                </a:solidFill>
              </a:rPr>
              <a:t> &amp; </a:t>
            </a:r>
            <a:r>
              <a:rPr lang="en-GB" b="0" dirty="0" err="1">
                <a:solidFill>
                  <a:schemeClr val="tx1">
                    <a:lumMod val="95000"/>
                    <a:lumOff val="5000"/>
                  </a:schemeClr>
                </a:solidFill>
              </a:rPr>
              <a:t>Risi</a:t>
            </a:r>
            <a:r>
              <a:rPr lang="en-GB" b="0" dirty="0">
                <a:solidFill>
                  <a:schemeClr val="tx1">
                    <a:lumMod val="95000"/>
                    <a:lumOff val="5000"/>
                  </a:schemeClr>
                </a:solidFill>
              </a:rPr>
              <a:t>, 2019, p. 1). </a:t>
            </a:r>
          </a:p>
          <a:p>
            <a:pPr>
              <a:lnSpc>
                <a:spcPct val="110000"/>
              </a:lnSpc>
              <a:spcBef>
                <a:spcPts val="600"/>
              </a:spcBef>
            </a:pPr>
            <a:r>
              <a:rPr lang="en-GB" b="0" dirty="0">
                <a:solidFill>
                  <a:schemeClr val="tx1">
                    <a:lumMod val="95000"/>
                    <a:lumOff val="5000"/>
                  </a:schemeClr>
                </a:solidFill>
              </a:rPr>
              <a:t>It is not anymore about </a:t>
            </a:r>
            <a:r>
              <a:rPr lang="en-GB" dirty="0">
                <a:solidFill>
                  <a:schemeClr val="tx1">
                    <a:lumMod val="95000"/>
                    <a:lumOff val="5000"/>
                  </a:schemeClr>
                </a:solidFill>
              </a:rPr>
              <a:t>how the money is spent but how the money is made</a:t>
            </a:r>
            <a:r>
              <a:rPr lang="en-GB" b="0" dirty="0">
                <a:solidFill>
                  <a:schemeClr val="tx1">
                    <a:lumMod val="95000"/>
                    <a:lumOff val="5000"/>
                  </a:schemeClr>
                </a:solidFill>
              </a:rPr>
              <a:t> (</a:t>
            </a:r>
            <a:r>
              <a:rPr lang="en-GB" b="0" dirty="0" err="1">
                <a:solidFill>
                  <a:schemeClr val="tx1">
                    <a:lumMod val="95000"/>
                    <a:lumOff val="5000"/>
                  </a:schemeClr>
                </a:solidFill>
              </a:rPr>
              <a:t>Wickert</a:t>
            </a:r>
            <a:r>
              <a:rPr lang="en-GB" b="0" dirty="0">
                <a:solidFill>
                  <a:schemeClr val="tx1">
                    <a:lumMod val="95000"/>
                    <a:lumOff val="5000"/>
                  </a:schemeClr>
                </a:solidFill>
              </a:rPr>
              <a:t> &amp; </a:t>
            </a:r>
            <a:r>
              <a:rPr lang="en-GB" b="0" dirty="0" err="1">
                <a:solidFill>
                  <a:schemeClr val="tx1">
                    <a:lumMod val="95000"/>
                    <a:lumOff val="5000"/>
                  </a:schemeClr>
                </a:solidFill>
              </a:rPr>
              <a:t>Risi</a:t>
            </a:r>
            <a:r>
              <a:rPr lang="en-GB" b="0" dirty="0">
                <a:solidFill>
                  <a:schemeClr val="tx1">
                    <a:lumMod val="95000"/>
                    <a:lumOff val="5000"/>
                  </a:schemeClr>
                </a:solidFill>
              </a:rPr>
              <a:t>, 2019, p. 1). </a:t>
            </a:r>
          </a:p>
          <a:p>
            <a:endParaRPr lang="en-GB" b="0" dirty="0">
              <a:solidFill>
                <a:schemeClr val="tx1">
                  <a:lumMod val="95000"/>
                  <a:lumOff val="5000"/>
                </a:schemeClr>
              </a:solidFill>
            </a:endParaRPr>
          </a:p>
          <a:p>
            <a:endParaRPr lang="en-GB" b="0" dirty="0">
              <a:solidFill>
                <a:schemeClr val="tx1">
                  <a:lumMod val="95000"/>
                  <a:lumOff val="5000"/>
                </a:schemeClr>
              </a:solidFill>
            </a:endParaRPr>
          </a:p>
          <a:p>
            <a:pPr marL="0" indent="0">
              <a:buNone/>
            </a:pPr>
            <a:endParaRPr lang="en-GB" dirty="0">
              <a:solidFill>
                <a:schemeClr val="tx1">
                  <a:lumMod val="95000"/>
                  <a:lumOff val="5000"/>
                </a:schemeClr>
              </a:solidFill>
            </a:endParaRPr>
          </a:p>
        </p:txBody>
      </p:sp>
      <p:sp>
        <p:nvSpPr>
          <p:cNvPr id="4" name="Textplatzhalter 3"/>
          <p:cNvSpPr txBox="1">
            <a:spLocks/>
          </p:cNvSpPr>
          <p:nvPr/>
        </p:nvSpPr>
        <p:spPr>
          <a:xfrm>
            <a:off x="941968" y="1692744"/>
            <a:ext cx="10188575" cy="466586"/>
          </a:xfrm>
        </p:spPr>
        <p:txBody>
          <a:bodyPr>
            <a:normAutofit/>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400" b="1" dirty="0" err="1">
                <a:solidFill>
                  <a:schemeClr val="tx1">
                    <a:lumMod val="95000"/>
                    <a:lumOff val="5000"/>
                  </a:schemeClr>
                </a:solidFill>
                <a:latin typeface="Open Sans"/>
              </a:rPr>
              <a:t>Definitions</a:t>
            </a:r>
            <a:endParaRPr lang="en-US" sz="2400" b="1" dirty="0">
              <a:solidFill>
                <a:schemeClr val="tx1">
                  <a:lumMod val="95000"/>
                  <a:lumOff val="5000"/>
                </a:schemeClr>
              </a:solidFill>
              <a:latin typeface="Open Sans"/>
            </a:endParaRPr>
          </a:p>
        </p:txBody>
      </p:sp>
      <p:sp>
        <p:nvSpPr>
          <p:cNvPr id="5" name="Fußzeilenplatzhalter 2">
            <a:extLst>
              <a:ext uri="{FF2B5EF4-FFF2-40B4-BE49-F238E27FC236}">
                <a16:creationId xmlns:a16="http://schemas.microsoft.com/office/drawing/2014/main" id="{B69A78F2-D20C-40A3-A604-6C59F1655BAF}"/>
              </a:ext>
            </a:extLst>
          </p:cNvPr>
          <p:cNvSpPr>
            <a:spLocks noGrp="1"/>
          </p:cNvSpPr>
          <p:nvPr>
            <p:ph type="ftr" sz="quarter" idx="11"/>
          </p:nvPr>
        </p:nvSpPr>
        <p:spPr>
          <a:xfrm>
            <a:off x="2082362" y="5954171"/>
            <a:ext cx="1613338" cy="274324"/>
          </a:xfrm>
        </p:spPr>
        <p:txBody>
          <a:bodyPr/>
          <a:lstStyle/>
          <a:p>
            <a:r>
              <a:rPr lang="lt-LT"/>
              <a:t>connect-erasmus.eu</a:t>
            </a:r>
          </a:p>
        </p:txBody>
      </p:sp>
    </p:spTree>
    <p:extLst>
      <p:ext uri="{BB962C8B-B14F-4D97-AF65-F5344CB8AC3E}">
        <p14:creationId xmlns:p14="http://schemas.microsoft.com/office/powerpoint/2010/main" val="384202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000" dirty="0"/>
              <a:t>Conceptual Framework</a:t>
            </a:r>
          </a:p>
        </p:txBody>
      </p:sp>
      <p:sp>
        <p:nvSpPr>
          <p:cNvPr id="3" name="Inhaltsplatzhalter 2"/>
          <p:cNvSpPr>
            <a:spLocks noGrp="1"/>
          </p:cNvSpPr>
          <p:nvPr>
            <p:ph idx="1"/>
          </p:nvPr>
        </p:nvSpPr>
        <p:spPr>
          <a:xfrm>
            <a:off x="838200" y="1691640"/>
            <a:ext cx="10515600" cy="4154978"/>
          </a:xfrm>
        </p:spPr>
        <p:txBody>
          <a:bodyPr>
            <a:normAutofit/>
          </a:bodyPr>
          <a:lstStyle/>
          <a:p>
            <a:pPr>
              <a:lnSpc>
                <a:spcPct val="100000"/>
              </a:lnSpc>
              <a:spcBef>
                <a:spcPts val="600"/>
              </a:spcBef>
            </a:pPr>
            <a:r>
              <a:rPr lang="en-GB" dirty="0">
                <a:solidFill>
                  <a:schemeClr val="tx1">
                    <a:lumMod val="95000"/>
                    <a:lumOff val="5000"/>
                  </a:schemeClr>
                </a:solidFill>
              </a:rPr>
              <a:t>Definition from EU Green Paper</a:t>
            </a:r>
          </a:p>
          <a:p>
            <a:pPr lvl="1">
              <a:lnSpc>
                <a:spcPct val="100000"/>
              </a:lnSpc>
              <a:spcBef>
                <a:spcPts val="600"/>
              </a:spcBef>
            </a:pPr>
            <a:r>
              <a:rPr lang="en-GB" sz="2000" dirty="0">
                <a:solidFill>
                  <a:schemeClr val="tx1">
                    <a:lumMod val="95000"/>
                    <a:lumOff val="5000"/>
                  </a:schemeClr>
                </a:solidFill>
              </a:rPr>
              <a:t>CSR is a concept whereby companies integrate social and environmental concerns in their business operations and in their interaction with their stakeholders on a voluntary basis </a:t>
            </a:r>
            <a:r>
              <a:rPr lang="en-GB" sz="1800" dirty="0">
                <a:solidFill>
                  <a:schemeClr val="tx1">
                    <a:lumMod val="95000"/>
                    <a:lumOff val="5000"/>
                  </a:schemeClr>
                </a:solidFill>
              </a:rPr>
              <a:t>(Green Paper, Commission of the European Communities, 2001, p. 6). </a:t>
            </a:r>
          </a:p>
          <a:p>
            <a:pPr lvl="1">
              <a:lnSpc>
                <a:spcPct val="100000"/>
              </a:lnSpc>
              <a:spcBef>
                <a:spcPts val="600"/>
              </a:spcBef>
            </a:pPr>
            <a:r>
              <a:rPr lang="en-GB" sz="2000" dirty="0">
                <a:solidFill>
                  <a:schemeClr val="tx1">
                    <a:lumMod val="95000"/>
                    <a:lumOff val="5000"/>
                  </a:schemeClr>
                </a:solidFill>
              </a:rPr>
              <a:t>CSR provides the foundations of an integrated approach that combines economic, environmental and social interests to their mutual benefit.</a:t>
            </a:r>
          </a:p>
          <a:p>
            <a:pPr lvl="1">
              <a:lnSpc>
                <a:spcPct val="100000"/>
              </a:lnSpc>
              <a:spcBef>
                <a:spcPts val="600"/>
              </a:spcBef>
            </a:pPr>
            <a:r>
              <a:rPr lang="en-GB" sz="2000" dirty="0">
                <a:solidFill>
                  <a:schemeClr val="tx1">
                    <a:lumMod val="95000"/>
                    <a:lumOff val="5000"/>
                  </a:schemeClr>
                </a:solidFill>
              </a:rPr>
              <a:t>It opens a way of managing change and of reconciling social development with improved competitiveness.</a:t>
            </a:r>
          </a:p>
          <a:p>
            <a:pPr lvl="1">
              <a:lnSpc>
                <a:spcPct val="100000"/>
              </a:lnSpc>
              <a:spcBef>
                <a:spcPts val="600"/>
              </a:spcBef>
            </a:pPr>
            <a:r>
              <a:rPr lang="en-GB" sz="2000" dirty="0">
                <a:solidFill>
                  <a:schemeClr val="tx1">
                    <a:lumMod val="95000"/>
                    <a:lumOff val="5000"/>
                  </a:schemeClr>
                </a:solidFill>
              </a:rPr>
              <a:t>Being socially responsible means not just fully meeting legal expectations, but also going beyond compliance by investing “more” into human capital, the environment and their relations with stakeholders.</a:t>
            </a:r>
          </a:p>
        </p:txBody>
      </p:sp>
      <p:sp>
        <p:nvSpPr>
          <p:cNvPr id="4" name="Fußzeilenplatzhalter 2">
            <a:extLst>
              <a:ext uri="{FF2B5EF4-FFF2-40B4-BE49-F238E27FC236}">
                <a16:creationId xmlns:a16="http://schemas.microsoft.com/office/drawing/2014/main" id="{AA1B1858-C52D-4EA8-89CC-BFCA076FD1A3}"/>
              </a:ext>
            </a:extLst>
          </p:cNvPr>
          <p:cNvSpPr>
            <a:spLocks noGrp="1"/>
          </p:cNvSpPr>
          <p:nvPr>
            <p:ph type="ftr" sz="quarter" idx="11"/>
          </p:nvPr>
        </p:nvSpPr>
        <p:spPr>
          <a:xfrm>
            <a:off x="2082362" y="5954171"/>
            <a:ext cx="1613338" cy="274324"/>
          </a:xfrm>
        </p:spPr>
        <p:txBody>
          <a:bodyPr/>
          <a:lstStyle/>
          <a:p>
            <a:r>
              <a:rPr lang="lt-LT"/>
              <a:t>connect-erasmus.eu</a:t>
            </a:r>
          </a:p>
        </p:txBody>
      </p:sp>
    </p:spTree>
    <p:extLst>
      <p:ext uri="{BB962C8B-B14F-4D97-AF65-F5344CB8AC3E}">
        <p14:creationId xmlns:p14="http://schemas.microsoft.com/office/powerpoint/2010/main" val="78081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15795"/>
            <a:ext cx="10515600" cy="781685"/>
          </a:xfrm>
        </p:spPr>
        <p:txBody>
          <a:bodyPr>
            <a:normAutofit/>
          </a:bodyPr>
          <a:lstStyle/>
          <a:p>
            <a:r>
              <a:rPr lang="en-GB" sz="4000" dirty="0"/>
              <a:t>Conceptual Framework</a:t>
            </a:r>
          </a:p>
        </p:txBody>
      </p:sp>
      <p:sp>
        <p:nvSpPr>
          <p:cNvPr id="3" name="Inhaltsplatzhalter 2"/>
          <p:cNvSpPr>
            <a:spLocks noGrp="1"/>
          </p:cNvSpPr>
          <p:nvPr>
            <p:ph idx="1"/>
          </p:nvPr>
        </p:nvSpPr>
        <p:spPr>
          <a:xfrm>
            <a:off x="838200" y="1516150"/>
            <a:ext cx="10515600" cy="3716973"/>
          </a:xfrm>
        </p:spPr>
        <p:txBody>
          <a:bodyPr/>
          <a:lstStyle/>
          <a:p>
            <a:pPr marL="0" indent="0">
              <a:lnSpc>
                <a:spcPct val="100000"/>
              </a:lnSpc>
              <a:spcBef>
                <a:spcPts val="600"/>
              </a:spcBef>
              <a:buNone/>
            </a:pPr>
            <a:r>
              <a:rPr lang="en-GB" dirty="0">
                <a:solidFill>
                  <a:schemeClr val="tx1">
                    <a:lumMod val="95000"/>
                    <a:lumOff val="5000"/>
                  </a:schemeClr>
                </a:solidFill>
              </a:rPr>
              <a:t>The pyramid of CSR (Carroll, 1979)</a:t>
            </a:r>
          </a:p>
          <a:p>
            <a:pPr marL="0" indent="0">
              <a:lnSpc>
                <a:spcPct val="100000"/>
              </a:lnSpc>
              <a:spcBef>
                <a:spcPts val="600"/>
              </a:spcBef>
              <a:buNone/>
            </a:pPr>
            <a:r>
              <a:rPr lang="en-GB" b="0" dirty="0">
                <a:solidFill>
                  <a:schemeClr val="tx1">
                    <a:lumMod val="95000"/>
                    <a:lumOff val="5000"/>
                  </a:schemeClr>
                </a:solidFill>
              </a:rPr>
              <a:t>“Corporate social responsibility encompasses the economic, legal, ethical, and discretionary (philanthropic) expectations that society has of organizations at a given point in time” </a:t>
            </a:r>
            <a:r>
              <a:rPr lang="en-GB" sz="2000" b="0" dirty="0">
                <a:solidFill>
                  <a:schemeClr val="tx1">
                    <a:lumMod val="95000"/>
                    <a:lumOff val="5000"/>
                  </a:schemeClr>
                </a:solidFill>
              </a:rPr>
              <a:t>(Carroll, 2016, p. 2).</a:t>
            </a:r>
          </a:p>
        </p:txBody>
      </p:sp>
      <p:pic>
        <p:nvPicPr>
          <p:cNvPr id="5" name="Grafik 4"/>
          <p:cNvPicPr>
            <a:picLocks noChangeAspect="1"/>
          </p:cNvPicPr>
          <p:nvPr/>
        </p:nvPicPr>
        <p:blipFill>
          <a:blip r:embed="rId2"/>
          <a:stretch>
            <a:fillRect/>
          </a:stretch>
        </p:blipFill>
        <p:spPr>
          <a:xfrm>
            <a:off x="3011055" y="3154495"/>
            <a:ext cx="5319612" cy="3555890"/>
          </a:xfrm>
          <a:prstGeom prst="rect">
            <a:avLst/>
          </a:prstGeom>
        </p:spPr>
      </p:pic>
      <p:sp>
        <p:nvSpPr>
          <p:cNvPr id="6" name="Fußzeilenplatzhalter 2">
            <a:extLst>
              <a:ext uri="{FF2B5EF4-FFF2-40B4-BE49-F238E27FC236}">
                <a16:creationId xmlns:a16="http://schemas.microsoft.com/office/drawing/2014/main" id="{9093C6BB-E08D-4C35-90C4-29DCAAE7EE2C}"/>
              </a:ext>
            </a:extLst>
          </p:cNvPr>
          <p:cNvSpPr>
            <a:spLocks noGrp="1"/>
          </p:cNvSpPr>
          <p:nvPr>
            <p:ph type="ftr" sz="quarter" idx="11"/>
          </p:nvPr>
        </p:nvSpPr>
        <p:spPr>
          <a:xfrm>
            <a:off x="2082362" y="5954171"/>
            <a:ext cx="1613338" cy="274324"/>
          </a:xfrm>
        </p:spPr>
        <p:txBody>
          <a:bodyPr/>
          <a:lstStyle/>
          <a:p>
            <a:r>
              <a:rPr lang="lt-LT"/>
              <a:t>connect-erasmus.eu</a:t>
            </a:r>
          </a:p>
        </p:txBody>
      </p:sp>
    </p:spTree>
    <p:extLst>
      <p:ext uri="{BB962C8B-B14F-4D97-AF65-F5344CB8AC3E}">
        <p14:creationId xmlns:p14="http://schemas.microsoft.com/office/powerpoint/2010/main" val="1919822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3628916120"/>
              </p:ext>
            </p:extLst>
          </p:nvPr>
        </p:nvGraphicFramePr>
        <p:xfrm>
          <a:off x="1987173" y="1669385"/>
          <a:ext cx="7842550" cy="4974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p:cNvSpPr>
            <a:spLocks noGrp="1"/>
          </p:cNvSpPr>
          <p:nvPr>
            <p:ph type="title"/>
          </p:nvPr>
        </p:nvSpPr>
        <p:spPr>
          <a:xfrm>
            <a:off x="838200" y="645107"/>
            <a:ext cx="10515600" cy="781685"/>
          </a:xfrm>
        </p:spPr>
        <p:txBody>
          <a:bodyPr>
            <a:normAutofit/>
          </a:bodyPr>
          <a:lstStyle/>
          <a:p>
            <a:r>
              <a:rPr lang="en-GB" sz="4000" dirty="0"/>
              <a:t>Conceptual Framework</a:t>
            </a:r>
          </a:p>
        </p:txBody>
      </p:sp>
      <p:sp>
        <p:nvSpPr>
          <p:cNvPr id="8" name="Inhaltsplatzhalter 7"/>
          <p:cNvSpPr>
            <a:spLocks noGrp="1"/>
          </p:cNvSpPr>
          <p:nvPr>
            <p:ph idx="1"/>
          </p:nvPr>
        </p:nvSpPr>
        <p:spPr>
          <a:xfrm>
            <a:off x="838200" y="1691641"/>
            <a:ext cx="10515600" cy="1060796"/>
          </a:xfrm>
        </p:spPr>
        <p:txBody>
          <a:bodyPr/>
          <a:lstStyle/>
          <a:p>
            <a:r>
              <a:rPr lang="en-GB" dirty="0">
                <a:solidFill>
                  <a:schemeClr val="tx1">
                    <a:lumMod val="95000"/>
                    <a:lumOff val="5000"/>
                  </a:schemeClr>
                </a:solidFill>
              </a:rPr>
              <a:t>Related Concepts </a:t>
            </a:r>
          </a:p>
        </p:txBody>
      </p:sp>
      <p:sp>
        <p:nvSpPr>
          <p:cNvPr id="6" name="Fußzeilenplatzhalter 2">
            <a:extLst>
              <a:ext uri="{FF2B5EF4-FFF2-40B4-BE49-F238E27FC236}">
                <a16:creationId xmlns:a16="http://schemas.microsoft.com/office/drawing/2014/main" id="{22ECC2B1-18DB-4E32-8EEC-8A4D89C9E163}"/>
              </a:ext>
            </a:extLst>
          </p:cNvPr>
          <p:cNvSpPr txBox="1">
            <a:spLocks/>
          </p:cNvSpPr>
          <p:nvPr/>
        </p:nvSpPr>
        <p:spPr>
          <a:xfrm>
            <a:off x="2201309" y="5938569"/>
            <a:ext cx="1613338" cy="274324"/>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t>connect-erasmus.eu</a:t>
            </a:r>
          </a:p>
        </p:txBody>
      </p:sp>
    </p:spTree>
    <p:extLst>
      <p:ext uri="{BB962C8B-B14F-4D97-AF65-F5344CB8AC3E}">
        <p14:creationId xmlns:p14="http://schemas.microsoft.com/office/powerpoint/2010/main" val="2231830355"/>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CD2780C72AF0C42861EAEE3EDEEDC6B" ma:contentTypeVersion="4" ma:contentTypeDescription="Ein neues Dokument erstellen." ma:contentTypeScope="" ma:versionID="cf0d59e42a989195a3c02b4709af9757">
  <xsd:schema xmlns:xsd="http://www.w3.org/2001/XMLSchema" xmlns:xs="http://www.w3.org/2001/XMLSchema" xmlns:p="http://schemas.microsoft.com/office/2006/metadata/properties" xmlns:ns2="32c33877-4bc8-4626-ad7d-26c0138b51ab" targetNamespace="http://schemas.microsoft.com/office/2006/metadata/properties" ma:root="true" ma:fieldsID="a01a4c50d07b1ee557d68463fc43ea87" ns2:_="">
    <xsd:import namespace="32c33877-4bc8-4626-ad7d-26c0138b51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c33877-4bc8-4626-ad7d-26c0138b51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10B18C-7AB4-4B37-ABCD-0CA0121EBE7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9F2EE8E-6F27-4E79-BF12-5AB4C39DAE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c33877-4bc8-4626-ad7d-26c0138b51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19954B-F7D2-4490-AE97-73FD72B2BB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Connect! template</Template>
  <TotalTime>3</TotalTime>
  <Words>3223</Words>
  <Application>Microsoft Office PowerPoint</Application>
  <PresentationFormat>Widescreen</PresentationFormat>
  <Paragraphs>365</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Open Sans</vt:lpstr>
      <vt:lpstr>Open Sans Extrabold</vt:lpstr>
      <vt:lpstr>Open Sans Light</vt:lpstr>
      <vt:lpstr>Times New Roman</vt:lpstr>
      <vt:lpstr>„Office“ tema</vt:lpstr>
      <vt:lpstr>Unit 2 Session 2  Commitment to Corporate Social Responsibility</vt:lpstr>
      <vt:lpstr>Overview of the Session</vt:lpstr>
      <vt:lpstr>Overview of the Session</vt:lpstr>
      <vt:lpstr>Conceptual Framework</vt:lpstr>
      <vt:lpstr>Conceptual Framework</vt:lpstr>
      <vt:lpstr>Conceptual Framework</vt:lpstr>
      <vt:lpstr>Conceptual Framework</vt:lpstr>
      <vt:lpstr>Conceptual Framework</vt:lpstr>
      <vt:lpstr>Conceptual Framework</vt:lpstr>
      <vt:lpstr>Role of Context</vt:lpstr>
      <vt:lpstr>Role of Context  </vt:lpstr>
      <vt:lpstr>Motives for CSR</vt:lpstr>
      <vt:lpstr>Impact of Social Responsibility </vt:lpstr>
      <vt:lpstr>CSR &amp; HRM Relationship</vt:lpstr>
      <vt:lpstr>Implications for HRM</vt:lpstr>
      <vt:lpstr>Role of HR in CSR</vt:lpstr>
      <vt:lpstr>Domains of Contributions </vt:lpstr>
      <vt:lpstr>Domains of Contributions </vt:lpstr>
      <vt:lpstr>Domains of Contributions </vt:lpstr>
      <vt:lpstr>Domains of Contributions </vt:lpstr>
      <vt:lpstr>Domains of Contributions </vt:lpstr>
      <vt:lpstr>Domains of Contributions </vt:lpstr>
      <vt:lpstr>CSR Embedded in HRM Practices</vt:lpstr>
      <vt:lpstr>CSR Embedded in HRM Practices</vt:lpstr>
      <vt:lpstr>CSR Embedded in HRM Practices</vt:lpstr>
      <vt:lpstr>CSR Embedded in HRM Practices</vt:lpstr>
      <vt:lpstr>CSR in SMEs</vt:lpstr>
      <vt:lpstr>Global and EU Principles &amp; Guidelines</vt:lpstr>
      <vt:lpstr>PowerPoint Presentation</vt:lpstr>
      <vt:lpstr>Global and EU Principles &amp; Guidelines</vt:lpstr>
      <vt:lpstr>Global and EU Principles &amp; Guidelines</vt:lpstr>
      <vt:lpstr>Global and EU Principles &amp; Guidelines</vt:lpstr>
      <vt:lpstr>Global and EU Principles &amp; Guidelines</vt:lpstr>
      <vt:lpstr>PowerPoint Presentation</vt:lpstr>
      <vt:lpstr>PowerPoint Presentation</vt:lpstr>
      <vt:lpstr>Best Practice Examples</vt:lpstr>
      <vt:lpstr>Best Practice Examples</vt:lpstr>
      <vt:lpstr>Further Sources on CSR</vt:lpstr>
      <vt:lpstr>Thank you for your attention.  We are looking forward to your comments and your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Praktikantas</cp:lastModifiedBy>
  <cp:revision>159</cp:revision>
  <cp:lastPrinted>2021-04-14T15:48:43Z</cp:lastPrinted>
  <dcterms:created xsi:type="dcterms:W3CDTF">2020-01-27T22:45:30Z</dcterms:created>
  <dcterms:modified xsi:type="dcterms:W3CDTF">2022-02-07T10:35:23Z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0x0101000CD2780C72AF0C42861EAEE3EDEEDC6B</vt:lpwstr>
  </property>
</Properties>
</file>