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Open Sans" panose="020B0606030504020204" pitchFamily="34" charset="0"/>
      <p:regular r:id="rId23"/>
      <p:bold r:id="rId24"/>
      <p:italic r:id="rId25"/>
      <p:boldItalic r:id="rId26"/>
    </p:embeddedFont>
    <p:embeddedFont>
      <p:font typeface="Open Sans ExtraBold" panose="020B0906030804020204" pitchFamily="34" charset="0"/>
      <p:bold r:id="rId27"/>
      <p:boldItalic r:id="rId28"/>
    </p:embeddedFont>
    <p:embeddedFont>
      <p:font typeface="Open Sans Light" panose="020B030603050402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hXFtiFHgfUnN8RP5oDkV51s2rzo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817E51B-447C-4889-88DC-3382A3224720}">
  <a:tblStyle styleId="{8817E51B-447C-4889-88DC-3382A322472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95C802C-299A-4E94-9C70-0955DE6CDFB2}"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57" d="100"/>
          <a:sy n="57" d="100"/>
        </p:scale>
        <p:origin x="92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d0d5ace238_0_1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8" name="Google Shape;178;gd0d5ace238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7" name="Google Shape;18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6" name="Google Shape;19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4" name="Google Shape;20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2" name="Google Shape;21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d047f4b8f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9" name="Google Shape;219;gd047f4b8f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cf8383694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6" name="Google Shape;226;gcf838369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f83836946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8" name="Google Shape;88;gcf8383694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4" name="Google Shape;10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3" name="Google Shape;13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d0d5ace238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 name="Google Shape;142;gd0d5ace238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d0d5ace238_0_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1" name="Google Shape;151;gd0d5ace238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d0d5ace238_0_1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0" name="Google Shape;160;gd0d5ace238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d0d5ace238_0_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9" name="Google Shape;169;gd0d5ace238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avadinimo skaidrė" type="title">
  <p:cSld name="TITLE">
    <p:bg>
      <p:bgPr>
        <a:solidFill>
          <a:schemeClr val="lt1"/>
        </a:solidFill>
        <a:effectLst/>
      </p:bgPr>
    </p:bg>
    <p:spTree>
      <p:nvGrpSpPr>
        <p:cNvPr id="1" name="Shape 11"/>
        <p:cNvGrpSpPr/>
        <p:nvPr/>
      </p:nvGrpSpPr>
      <p:grpSpPr>
        <a:xfrm>
          <a:off x="0" y="0"/>
          <a:ext cx="0" cy="0"/>
          <a:chOff x="0" y="0"/>
          <a:chExt cx="0" cy="0"/>
        </a:xfrm>
      </p:grpSpPr>
      <p:pic>
        <p:nvPicPr>
          <p:cNvPr id="12" name="Google Shape;12;p10"/>
          <p:cNvPicPr preferRelativeResize="0"/>
          <p:nvPr/>
        </p:nvPicPr>
        <p:blipFill rotWithShape="1">
          <a:blip r:embed="rId2">
            <a:alphaModFix/>
          </a:blip>
          <a:srcRect t="10089" b="23356"/>
          <a:stretch/>
        </p:blipFill>
        <p:spPr>
          <a:xfrm rot="10800000">
            <a:off x="0" y="0"/>
            <a:ext cx="12192004" cy="5408613"/>
          </a:xfrm>
          <a:prstGeom prst="rect">
            <a:avLst/>
          </a:prstGeom>
          <a:noFill/>
          <a:ln>
            <a:noFill/>
          </a:ln>
        </p:spPr>
      </p:pic>
      <p:sp>
        <p:nvSpPr>
          <p:cNvPr id="13" name="Google Shape;13;p10"/>
          <p:cNvSpPr txBox="1">
            <a:spLocks noGrp="1"/>
          </p:cNvSpPr>
          <p:nvPr>
            <p:ph type="ctrTitle"/>
          </p:nvPr>
        </p:nvSpPr>
        <p:spPr>
          <a:xfrm>
            <a:off x="845820" y="924243"/>
            <a:ext cx="1005840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600"/>
              <a:buFont typeface="Open Sans ExtraBold"/>
              <a:buNone/>
              <a:defRPr sz="6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0"/>
          <p:cNvSpPr txBox="1">
            <a:spLocks noGrp="1"/>
          </p:cNvSpPr>
          <p:nvPr>
            <p:ph type="subTitle" idx="1"/>
          </p:nvPr>
        </p:nvSpPr>
        <p:spPr>
          <a:xfrm>
            <a:off x="845820" y="3434398"/>
            <a:ext cx="10058400" cy="1655762"/>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rgbClr val="595959"/>
              </a:buClr>
              <a:buSzPts val="2000"/>
              <a:buNone/>
              <a:defRPr sz="2000"/>
            </a:lvl2pPr>
            <a:lvl3pPr lvl="2" algn="ctr">
              <a:lnSpc>
                <a:spcPct val="90000"/>
              </a:lnSpc>
              <a:spcBef>
                <a:spcPts val="500"/>
              </a:spcBef>
              <a:spcAft>
                <a:spcPts val="0"/>
              </a:spcAft>
              <a:buClr>
                <a:srgbClr val="595959"/>
              </a:buClr>
              <a:buSzPts val="1800"/>
              <a:buNone/>
              <a:defRPr sz="1800"/>
            </a:lvl3pPr>
            <a:lvl4pPr lvl="3" algn="ctr">
              <a:lnSpc>
                <a:spcPct val="90000"/>
              </a:lnSpc>
              <a:spcBef>
                <a:spcPts val="500"/>
              </a:spcBef>
              <a:spcAft>
                <a:spcPts val="0"/>
              </a:spcAft>
              <a:buClr>
                <a:srgbClr val="595959"/>
              </a:buClr>
              <a:buSzPts val="1600"/>
              <a:buNone/>
              <a:defRPr sz="1600"/>
            </a:lvl4pPr>
            <a:lvl5pPr lvl="4" algn="ctr">
              <a:lnSpc>
                <a:spcPct val="90000"/>
              </a:lnSpc>
              <a:spcBef>
                <a:spcPts val="500"/>
              </a:spcBef>
              <a:spcAft>
                <a:spcPts val="0"/>
              </a:spcAft>
              <a:buClr>
                <a:srgbClr val="59595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 name="Google Shape;15;p10"/>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vadinimas ir vertikalus tekstas">
  <p:cSld name="Pavadinimas ir vertikalus tekstas">
    <p:spTree>
      <p:nvGrpSpPr>
        <p:cNvPr id="1" name="Shape 75"/>
        <p:cNvGrpSpPr/>
        <p:nvPr/>
      </p:nvGrpSpPr>
      <p:grpSpPr>
        <a:xfrm>
          <a:off x="0" y="0"/>
          <a:ext cx="0" cy="0"/>
          <a:chOff x="0" y="0"/>
          <a:chExt cx="0" cy="0"/>
        </a:xfrm>
      </p:grpSpPr>
      <p:pic>
        <p:nvPicPr>
          <p:cNvPr id="76" name="Google Shape;76;p19"/>
          <p:cNvPicPr preferRelativeResize="0"/>
          <p:nvPr/>
        </p:nvPicPr>
        <p:blipFill rotWithShape="1">
          <a:blip r:embed="rId2">
            <a:alphaModFix/>
          </a:blip>
          <a:srcRect l="-13" t="10937" r="13" b="22509"/>
          <a:stretch/>
        </p:blipFill>
        <p:spPr>
          <a:xfrm rot="10800000">
            <a:off x="0" y="-1"/>
            <a:ext cx="12192004" cy="5408613"/>
          </a:xfrm>
          <a:prstGeom prst="rect">
            <a:avLst/>
          </a:prstGeom>
          <a:noFill/>
          <a:ln>
            <a:noFill/>
          </a:ln>
        </p:spPr>
      </p:pic>
      <p:sp>
        <p:nvSpPr>
          <p:cNvPr id="77" name="Google Shape;77;p19"/>
          <p:cNvSpPr txBox="1">
            <a:spLocks noGrp="1"/>
          </p:cNvSpPr>
          <p:nvPr>
            <p:ph type="title"/>
          </p:nvPr>
        </p:nvSpPr>
        <p:spPr>
          <a:xfrm>
            <a:off x="836613" y="1577340"/>
            <a:ext cx="10515600" cy="20116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400"/>
              <a:buFont typeface="Open Sans ExtraBold"/>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9"/>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9"/>
          <p:cNvSpPr>
            <a:spLocks noGrp="1"/>
          </p:cNvSpPr>
          <p:nvPr>
            <p:ph type="pic" idx="2"/>
          </p:nvPr>
        </p:nvSpPr>
        <p:spPr>
          <a:xfrm>
            <a:off x="836613" y="3793201"/>
            <a:ext cx="10515600" cy="443516"/>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yginimas" type="twoTxTwoObj">
  <p:cSld name="TWO_OBJECTS_WITH_TEXT">
    <p:spTree>
      <p:nvGrpSpPr>
        <p:cNvPr id="1" name="Shape 16"/>
        <p:cNvGrpSpPr/>
        <p:nvPr/>
      </p:nvGrpSpPr>
      <p:grpSpPr>
        <a:xfrm>
          <a:off x="0" y="0"/>
          <a:ext cx="0" cy="0"/>
          <a:chOff x="0" y="0"/>
          <a:chExt cx="0" cy="0"/>
        </a:xfrm>
      </p:grpSpPr>
      <p:pic>
        <p:nvPicPr>
          <p:cNvPr id="17" name="Google Shape;17;p11"/>
          <p:cNvPicPr preferRelativeResize="0"/>
          <p:nvPr/>
        </p:nvPicPr>
        <p:blipFill rotWithShape="1">
          <a:blip r:embed="rId2">
            <a:alphaModFix/>
          </a:blip>
          <a:srcRect t="48888" b="31104"/>
          <a:stretch/>
        </p:blipFill>
        <p:spPr>
          <a:xfrm rot="10800000">
            <a:off x="-1589" y="0"/>
            <a:ext cx="12192004" cy="1626016"/>
          </a:xfrm>
          <a:prstGeom prst="rect">
            <a:avLst/>
          </a:prstGeom>
          <a:noFill/>
          <a:ln>
            <a:noFill/>
          </a:ln>
        </p:spPr>
      </p:pic>
      <p:sp>
        <p:nvSpPr>
          <p:cNvPr id="18" name="Google Shape;18;p11"/>
          <p:cNvSpPr txBox="1">
            <a:spLocks noGrp="1"/>
          </p:cNvSpPr>
          <p:nvPr>
            <p:ph type="title"/>
          </p:nvPr>
        </p:nvSpPr>
        <p:spPr>
          <a:xfrm>
            <a:off x="836613" y="544195"/>
            <a:ext cx="10515600" cy="67881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000"/>
              <a:buFont typeface="Open Sans ExtraBold"/>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1"/>
          <p:cNvSpPr txBox="1">
            <a:spLocks noGrp="1"/>
          </p:cNvSpPr>
          <p:nvPr>
            <p:ph type="body" idx="1"/>
          </p:nvPr>
        </p:nvSpPr>
        <p:spPr>
          <a:xfrm>
            <a:off x="839788" y="2046922"/>
            <a:ext cx="5157787" cy="993457"/>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595959"/>
              </a:buClr>
              <a:buSzPts val="2200"/>
              <a:buNone/>
              <a:defRPr sz="2200" b="1" i="0">
                <a:latin typeface="Open Sans"/>
                <a:ea typeface="Open Sans"/>
                <a:cs typeface="Open Sans"/>
                <a:sym typeface="Open Sans"/>
              </a:defRPr>
            </a:lvl1pPr>
            <a:lvl2pPr marL="914400" lvl="1" indent="-228600" algn="l">
              <a:lnSpc>
                <a:spcPct val="90000"/>
              </a:lnSpc>
              <a:spcBef>
                <a:spcPts val="500"/>
              </a:spcBef>
              <a:spcAft>
                <a:spcPts val="0"/>
              </a:spcAft>
              <a:buClr>
                <a:srgbClr val="595959"/>
              </a:buClr>
              <a:buSzPts val="2000"/>
              <a:buNone/>
              <a:defRPr sz="2000" b="1"/>
            </a:lvl2pPr>
            <a:lvl3pPr marL="1371600" lvl="2" indent="-228600" algn="l">
              <a:lnSpc>
                <a:spcPct val="90000"/>
              </a:lnSpc>
              <a:spcBef>
                <a:spcPts val="500"/>
              </a:spcBef>
              <a:spcAft>
                <a:spcPts val="0"/>
              </a:spcAft>
              <a:buClr>
                <a:srgbClr val="595959"/>
              </a:buClr>
              <a:buSzPts val="1800"/>
              <a:buNone/>
              <a:defRPr sz="1800" b="1"/>
            </a:lvl3pPr>
            <a:lvl4pPr marL="1828800" lvl="3" indent="-228600" algn="l">
              <a:lnSpc>
                <a:spcPct val="90000"/>
              </a:lnSpc>
              <a:spcBef>
                <a:spcPts val="500"/>
              </a:spcBef>
              <a:spcAft>
                <a:spcPts val="0"/>
              </a:spcAft>
              <a:buClr>
                <a:srgbClr val="595959"/>
              </a:buClr>
              <a:buSzPts val="1600"/>
              <a:buNone/>
              <a:defRPr sz="1600" b="1"/>
            </a:lvl4pPr>
            <a:lvl5pPr marL="2286000" lvl="4" indent="-228600" algn="l">
              <a:lnSpc>
                <a:spcPct val="90000"/>
              </a:lnSpc>
              <a:spcBef>
                <a:spcPts val="500"/>
              </a:spcBef>
              <a:spcAft>
                <a:spcPts val="0"/>
              </a:spcAft>
              <a:buClr>
                <a:srgbClr val="59595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 name="Google Shape;20;p11"/>
          <p:cNvSpPr txBox="1">
            <a:spLocks noGrp="1"/>
          </p:cNvSpPr>
          <p:nvPr>
            <p:ph type="body" idx="2"/>
          </p:nvPr>
        </p:nvSpPr>
        <p:spPr>
          <a:xfrm>
            <a:off x="839788" y="3277550"/>
            <a:ext cx="5157787" cy="2131063"/>
          </a:xfrm>
          <a:prstGeom prst="rect">
            <a:avLst/>
          </a:prstGeom>
          <a:noFill/>
          <a:ln>
            <a:noFill/>
          </a:ln>
        </p:spPr>
        <p:txBody>
          <a:bodyPr spcFirstLastPara="1" wrap="square" lIns="91425" tIns="45700" rIns="91425" bIns="45700" anchor="t" anchorCtr="0">
            <a:normAutofit/>
          </a:bodyPr>
          <a:lstStyle>
            <a:lvl1pPr marL="457200" marR="0" lvl="0" indent="-355600" algn="l">
              <a:lnSpc>
                <a:spcPct val="90000"/>
              </a:lnSpc>
              <a:spcBef>
                <a:spcPts val="1000"/>
              </a:spcBef>
              <a:spcAft>
                <a:spcPts val="0"/>
              </a:spcAft>
              <a:buClr>
                <a:srgbClr val="595959"/>
              </a:buClr>
              <a:buSzPts val="2000"/>
              <a:buFont typeface="Arial"/>
              <a:buChar char="•"/>
              <a:defRPr sz="2000" b="0"/>
            </a:lvl1pPr>
            <a:lvl2pPr marL="914400" lvl="1" indent="-381000" algn="l">
              <a:lnSpc>
                <a:spcPct val="90000"/>
              </a:lnSpc>
              <a:spcBef>
                <a:spcPts val="500"/>
              </a:spcBef>
              <a:spcAft>
                <a:spcPts val="0"/>
              </a:spcAft>
              <a:buClr>
                <a:srgbClr val="595959"/>
              </a:buClr>
              <a:buSzPts val="2400"/>
              <a:buChar char="•"/>
              <a:defRPr b="0"/>
            </a:lvl2pPr>
            <a:lvl3pPr marL="1371600" lvl="2" indent="-355600" algn="l">
              <a:lnSpc>
                <a:spcPct val="90000"/>
              </a:lnSpc>
              <a:spcBef>
                <a:spcPts val="500"/>
              </a:spcBef>
              <a:spcAft>
                <a:spcPts val="0"/>
              </a:spcAft>
              <a:buClr>
                <a:srgbClr val="595959"/>
              </a:buClr>
              <a:buSzPts val="2000"/>
              <a:buChar char="•"/>
              <a:defRPr b="0"/>
            </a:lvl3pPr>
            <a:lvl4pPr marL="1828800" lvl="3" indent="-342900" algn="l">
              <a:lnSpc>
                <a:spcPct val="90000"/>
              </a:lnSpc>
              <a:spcBef>
                <a:spcPts val="500"/>
              </a:spcBef>
              <a:spcAft>
                <a:spcPts val="0"/>
              </a:spcAft>
              <a:buClr>
                <a:srgbClr val="595959"/>
              </a:buClr>
              <a:buSzPts val="1800"/>
              <a:buChar char="•"/>
              <a:defRPr b="0"/>
            </a:lvl4pPr>
            <a:lvl5pPr marL="2286000" lvl="4" indent="-342900" algn="l">
              <a:lnSpc>
                <a:spcPct val="90000"/>
              </a:lnSpc>
              <a:spcBef>
                <a:spcPts val="500"/>
              </a:spcBef>
              <a:spcAft>
                <a:spcPts val="0"/>
              </a:spcAft>
              <a:buClr>
                <a:srgbClr val="595959"/>
              </a:buClr>
              <a:buSzPts val="1800"/>
              <a:buChar char="•"/>
              <a:defRPr b="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11"/>
          <p:cNvSpPr txBox="1">
            <a:spLocks noGrp="1"/>
          </p:cNvSpPr>
          <p:nvPr>
            <p:ph type="body" idx="3"/>
          </p:nvPr>
        </p:nvSpPr>
        <p:spPr>
          <a:xfrm>
            <a:off x="6172200" y="2046923"/>
            <a:ext cx="5183188" cy="993456"/>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595959"/>
              </a:buClr>
              <a:buSzPts val="2200"/>
              <a:buNone/>
              <a:defRPr sz="2200" b="1">
                <a:latin typeface="Open Sans"/>
                <a:ea typeface="Open Sans"/>
                <a:cs typeface="Open Sans"/>
                <a:sym typeface="Open Sans"/>
              </a:defRPr>
            </a:lvl1pPr>
            <a:lvl2pPr marL="914400" lvl="1" indent="-228600" algn="l">
              <a:lnSpc>
                <a:spcPct val="90000"/>
              </a:lnSpc>
              <a:spcBef>
                <a:spcPts val="500"/>
              </a:spcBef>
              <a:spcAft>
                <a:spcPts val="0"/>
              </a:spcAft>
              <a:buClr>
                <a:srgbClr val="595959"/>
              </a:buClr>
              <a:buSzPts val="2000"/>
              <a:buNone/>
              <a:defRPr sz="2000" b="1"/>
            </a:lvl2pPr>
            <a:lvl3pPr marL="1371600" lvl="2" indent="-228600" algn="l">
              <a:lnSpc>
                <a:spcPct val="90000"/>
              </a:lnSpc>
              <a:spcBef>
                <a:spcPts val="500"/>
              </a:spcBef>
              <a:spcAft>
                <a:spcPts val="0"/>
              </a:spcAft>
              <a:buClr>
                <a:srgbClr val="595959"/>
              </a:buClr>
              <a:buSzPts val="1800"/>
              <a:buNone/>
              <a:defRPr sz="1800" b="1"/>
            </a:lvl3pPr>
            <a:lvl4pPr marL="1828800" lvl="3" indent="-228600" algn="l">
              <a:lnSpc>
                <a:spcPct val="90000"/>
              </a:lnSpc>
              <a:spcBef>
                <a:spcPts val="500"/>
              </a:spcBef>
              <a:spcAft>
                <a:spcPts val="0"/>
              </a:spcAft>
              <a:buClr>
                <a:srgbClr val="595959"/>
              </a:buClr>
              <a:buSzPts val="1600"/>
              <a:buNone/>
              <a:defRPr sz="1600" b="1"/>
            </a:lvl4pPr>
            <a:lvl5pPr marL="2286000" lvl="4" indent="-228600" algn="l">
              <a:lnSpc>
                <a:spcPct val="90000"/>
              </a:lnSpc>
              <a:spcBef>
                <a:spcPts val="500"/>
              </a:spcBef>
              <a:spcAft>
                <a:spcPts val="0"/>
              </a:spcAft>
              <a:buClr>
                <a:srgbClr val="59595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 name="Google Shape;22;p11"/>
          <p:cNvSpPr txBox="1">
            <a:spLocks noGrp="1"/>
          </p:cNvSpPr>
          <p:nvPr>
            <p:ph type="body" idx="4"/>
          </p:nvPr>
        </p:nvSpPr>
        <p:spPr>
          <a:xfrm>
            <a:off x="6172200" y="3277550"/>
            <a:ext cx="5183188" cy="2131064"/>
          </a:xfrm>
          <a:prstGeom prst="rect">
            <a:avLst/>
          </a:prstGeom>
          <a:noFill/>
          <a:ln>
            <a:noFill/>
          </a:ln>
        </p:spPr>
        <p:txBody>
          <a:bodyPr spcFirstLastPara="1" wrap="square" lIns="91425" tIns="45700" rIns="91425" bIns="45700" anchor="t" anchorCtr="0">
            <a:normAutofit/>
          </a:bodyPr>
          <a:lstStyle>
            <a:lvl1pPr marL="457200" marR="0" lvl="0" indent="-355600" algn="l">
              <a:lnSpc>
                <a:spcPct val="90000"/>
              </a:lnSpc>
              <a:spcBef>
                <a:spcPts val="1000"/>
              </a:spcBef>
              <a:spcAft>
                <a:spcPts val="0"/>
              </a:spcAft>
              <a:buClr>
                <a:srgbClr val="595959"/>
              </a:buClr>
              <a:buSzPts val="2000"/>
              <a:buFont typeface="Arial"/>
              <a:buChar char="•"/>
              <a:defRPr sz="2000" b="0"/>
            </a:lvl1pPr>
            <a:lvl2pPr marL="914400" lvl="1" indent="-381000" algn="l">
              <a:lnSpc>
                <a:spcPct val="90000"/>
              </a:lnSpc>
              <a:spcBef>
                <a:spcPts val="500"/>
              </a:spcBef>
              <a:spcAft>
                <a:spcPts val="0"/>
              </a:spcAft>
              <a:buClr>
                <a:srgbClr val="595959"/>
              </a:buClr>
              <a:buSzPts val="2400"/>
              <a:buChar char="•"/>
              <a:defRPr b="0"/>
            </a:lvl2pPr>
            <a:lvl3pPr marL="1371600" lvl="2" indent="-355600" algn="l">
              <a:lnSpc>
                <a:spcPct val="90000"/>
              </a:lnSpc>
              <a:spcBef>
                <a:spcPts val="500"/>
              </a:spcBef>
              <a:spcAft>
                <a:spcPts val="0"/>
              </a:spcAft>
              <a:buClr>
                <a:srgbClr val="595959"/>
              </a:buClr>
              <a:buSzPts val="2000"/>
              <a:buChar char="•"/>
              <a:defRPr b="0"/>
            </a:lvl3pPr>
            <a:lvl4pPr marL="1828800" lvl="3" indent="-342900" algn="l">
              <a:lnSpc>
                <a:spcPct val="90000"/>
              </a:lnSpc>
              <a:spcBef>
                <a:spcPts val="500"/>
              </a:spcBef>
              <a:spcAft>
                <a:spcPts val="0"/>
              </a:spcAft>
              <a:buClr>
                <a:srgbClr val="595959"/>
              </a:buClr>
              <a:buSzPts val="1800"/>
              <a:buChar char="•"/>
              <a:defRPr b="0"/>
            </a:lvl4pPr>
            <a:lvl5pPr marL="2286000" lvl="4" indent="-342900" algn="l">
              <a:lnSpc>
                <a:spcPct val="90000"/>
              </a:lnSpc>
              <a:spcBef>
                <a:spcPts val="500"/>
              </a:spcBef>
              <a:spcAft>
                <a:spcPts val="0"/>
              </a:spcAft>
              <a:buClr>
                <a:srgbClr val="595959"/>
              </a:buClr>
              <a:buSzPts val="1800"/>
              <a:buChar char="•"/>
              <a:defRPr b="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11"/>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kcijos antraštė" type="secHead">
  <p:cSld name="SECTION_HEADER">
    <p:spTree>
      <p:nvGrpSpPr>
        <p:cNvPr id="1" name="Shape 24"/>
        <p:cNvGrpSpPr/>
        <p:nvPr/>
      </p:nvGrpSpPr>
      <p:grpSpPr>
        <a:xfrm>
          <a:off x="0" y="0"/>
          <a:ext cx="0" cy="0"/>
          <a:chOff x="0" y="0"/>
          <a:chExt cx="0" cy="0"/>
        </a:xfrm>
      </p:grpSpPr>
      <p:sp>
        <p:nvSpPr>
          <p:cNvPr id="25" name="Google Shape;25;p12"/>
          <p:cNvSpPr txBox="1">
            <a:spLocks noGrp="1"/>
          </p:cNvSpPr>
          <p:nvPr>
            <p:ph type="title"/>
          </p:nvPr>
        </p:nvSpPr>
        <p:spPr>
          <a:xfrm>
            <a:off x="847726" y="765176"/>
            <a:ext cx="4242752" cy="68421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Open Sans ExtraBold"/>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2"/>
          <p:cNvSpPr txBox="1">
            <a:spLocks noGrp="1"/>
          </p:cNvSpPr>
          <p:nvPr>
            <p:ph type="body" idx="1"/>
          </p:nvPr>
        </p:nvSpPr>
        <p:spPr>
          <a:xfrm>
            <a:off x="839788" y="1630680"/>
            <a:ext cx="4242752" cy="37779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7F7F7F"/>
              </a:buClr>
              <a:buSzPts val="2400"/>
              <a:buNone/>
              <a:defRPr sz="2400" b="0">
                <a:solidFill>
                  <a:srgbClr val="7F7F7F"/>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7" name="Google Shape;27;p12"/>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avadinimas ir turinys">
  <p:cSld name="Pavadinimas ir turinys">
    <p:spTree>
      <p:nvGrpSpPr>
        <p:cNvPr id="1" name="Shape 28"/>
        <p:cNvGrpSpPr/>
        <p:nvPr/>
      </p:nvGrpSpPr>
      <p:grpSpPr>
        <a:xfrm>
          <a:off x="0" y="0"/>
          <a:ext cx="0" cy="0"/>
          <a:chOff x="0" y="0"/>
          <a:chExt cx="0" cy="0"/>
        </a:xfrm>
      </p:grpSpPr>
      <p:sp>
        <p:nvSpPr>
          <p:cNvPr id="29" name="Google Shape;29;p13"/>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3"/>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3"/>
          <p:cNvSpPr txBox="1">
            <a:spLocks noGrp="1"/>
          </p:cNvSpPr>
          <p:nvPr>
            <p:ph type="body" idx="1"/>
          </p:nvPr>
        </p:nvSpPr>
        <p:spPr>
          <a:xfrm>
            <a:off x="1163637" y="1960595"/>
            <a:ext cx="10188575"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3"/>
          <p:cNvSpPr txBox="1">
            <a:spLocks noGrp="1"/>
          </p:cNvSpPr>
          <p:nvPr>
            <p:ph type="body" idx="2"/>
          </p:nvPr>
        </p:nvSpPr>
        <p:spPr>
          <a:xfrm>
            <a:off x="1163638" y="2450347"/>
            <a:ext cx="10190162" cy="8809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3"/>
          <p:cNvSpPr txBox="1">
            <a:spLocks noGrp="1"/>
          </p:cNvSpPr>
          <p:nvPr>
            <p:ph type="body" idx="3"/>
          </p:nvPr>
        </p:nvSpPr>
        <p:spPr>
          <a:xfrm>
            <a:off x="1163637" y="3632341"/>
            <a:ext cx="10188575"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3"/>
          <p:cNvSpPr txBox="1">
            <a:spLocks noGrp="1"/>
          </p:cNvSpPr>
          <p:nvPr>
            <p:ph type="body" idx="4"/>
          </p:nvPr>
        </p:nvSpPr>
        <p:spPr>
          <a:xfrm>
            <a:off x="1163638" y="4122093"/>
            <a:ext cx="10188574" cy="8809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u turiniai">
  <p:cSld name="Du turiniai">
    <p:spTree>
      <p:nvGrpSpPr>
        <p:cNvPr id="1" name="Shape 35"/>
        <p:cNvGrpSpPr/>
        <p:nvPr/>
      </p:nvGrpSpPr>
      <p:grpSpPr>
        <a:xfrm>
          <a:off x="0" y="0"/>
          <a:ext cx="0" cy="0"/>
          <a:chOff x="0" y="0"/>
          <a:chExt cx="0" cy="0"/>
        </a:xfrm>
      </p:grpSpPr>
      <p:sp>
        <p:nvSpPr>
          <p:cNvPr id="36" name="Google Shape;36;p14"/>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4"/>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4"/>
          <p:cNvSpPr txBox="1">
            <a:spLocks noGrp="1"/>
          </p:cNvSpPr>
          <p:nvPr>
            <p:ph type="body" idx="1"/>
          </p:nvPr>
        </p:nvSpPr>
        <p:spPr>
          <a:xfrm>
            <a:off x="1163637" y="1871345"/>
            <a:ext cx="4856163"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4"/>
          <p:cNvSpPr txBox="1">
            <a:spLocks noGrp="1"/>
          </p:cNvSpPr>
          <p:nvPr>
            <p:ph type="body" idx="2"/>
          </p:nvPr>
        </p:nvSpPr>
        <p:spPr>
          <a:xfrm>
            <a:off x="1163638" y="2419867"/>
            <a:ext cx="4856162" cy="1206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4"/>
          <p:cNvSpPr txBox="1">
            <a:spLocks noGrp="1"/>
          </p:cNvSpPr>
          <p:nvPr>
            <p:ph type="body" idx="3"/>
          </p:nvPr>
        </p:nvSpPr>
        <p:spPr>
          <a:xfrm>
            <a:off x="1163638" y="3799981"/>
            <a:ext cx="4856162"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4"/>
          <p:cNvSpPr txBox="1">
            <a:spLocks noGrp="1"/>
          </p:cNvSpPr>
          <p:nvPr>
            <p:ph type="body" idx="4"/>
          </p:nvPr>
        </p:nvSpPr>
        <p:spPr>
          <a:xfrm>
            <a:off x="1163638" y="4289733"/>
            <a:ext cx="4856162" cy="11433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4"/>
          <p:cNvSpPr txBox="1">
            <a:spLocks noGrp="1"/>
          </p:cNvSpPr>
          <p:nvPr>
            <p:ph type="body" idx="5"/>
          </p:nvPr>
        </p:nvSpPr>
        <p:spPr>
          <a:xfrm>
            <a:off x="6496049" y="1871345"/>
            <a:ext cx="4856163"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4"/>
          <p:cNvSpPr txBox="1">
            <a:spLocks noGrp="1"/>
          </p:cNvSpPr>
          <p:nvPr>
            <p:ph type="body" idx="6"/>
          </p:nvPr>
        </p:nvSpPr>
        <p:spPr>
          <a:xfrm>
            <a:off x="6496050" y="2419867"/>
            <a:ext cx="4856162" cy="1206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4"/>
          <p:cNvSpPr txBox="1">
            <a:spLocks noGrp="1"/>
          </p:cNvSpPr>
          <p:nvPr>
            <p:ph type="body" idx="7"/>
          </p:nvPr>
        </p:nvSpPr>
        <p:spPr>
          <a:xfrm>
            <a:off x="6496050" y="3799981"/>
            <a:ext cx="4856162"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4"/>
          <p:cNvSpPr txBox="1">
            <a:spLocks noGrp="1"/>
          </p:cNvSpPr>
          <p:nvPr>
            <p:ph type="body" idx="8"/>
          </p:nvPr>
        </p:nvSpPr>
        <p:spPr>
          <a:xfrm>
            <a:off x="6496050" y="4289733"/>
            <a:ext cx="4856162" cy="11433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Sekcijos antraštė">
  <p:cSld name="1_Sekcijos antraštė">
    <p:spTree>
      <p:nvGrpSpPr>
        <p:cNvPr id="1" name="Shape 46"/>
        <p:cNvGrpSpPr/>
        <p:nvPr/>
      </p:nvGrpSpPr>
      <p:grpSpPr>
        <a:xfrm>
          <a:off x="0" y="0"/>
          <a:ext cx="0" cy="0"/>
          <a:chOff x="0" y="0"/>
          <a:chExt cx="0" cy="0"/>
        </a:xfrm>
      </p:grpSpPr>
      <p:pic>
        <p:nvPicPr>
          <p:cNvPr id="47" name="Google Shape;47;p15"/>
          <p:cNvPicPr preferRelativeResize="0"/>
          <p:nvPr/>
        </p:nvPicPr>
        <p:blipFill rotWithShape="1">
          <a:blip r:embed="rId2">
            <a:alphaModFix/>
          </a:blip>
          <a:srcRect t="15290" b="29465"/>
          <a:stretch/>
        </p:blipFill>
        <p:spPr>
          <a:xfrm>
            <a:off x="0" y="0"/>
            <a:ext cx="12192000" cy="2232660"/>
          </a:xfrm>
          <a:prstGeom prst="rect">
            <a:avLst/>
          </a:prstGeom>
          <a:noFill/>
          <a:ln>
            <a:noFill/>
          </a:ln>
        </p:spPr>
      </p:pic>
      <p:sp>
        <p:nvSpPr>
          <p:cNvPr id="48" name="Google Shape;48;p15"/>
          <p:cNvSpPr txBox="1">
            <a:spLocks noGrp="1"/>
          </p:cNvSpPr>
          <p:nvPr>
            <p:ph type="title"/>
          </p:nvPr>
        </p:nvSpPr>
        <p:spPr>
          <a:xfrm>
            <a:off x="847726" y="2766153"/>
            <a:ext cx="10504487" cy="68421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Open Sans ExtraBold"/>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5"/>
          <p:cNvSpPr txBox="1">
            <a:spLocks noGrp="1"/>
          </p:cNvSpPr>
          <p:nvPr>
            <p:ph type="body" idx="1"/>
          </p:nvPr>
        </p:nvSpPr>
        <p:spPr>
          <a:xfrm>
            <a:off x="839787" y="3596640"/>
            <a:ext cx="10512425" cy="155289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7F7F7F"/>
              </a:buClr>
              <a:buSzPts val="2200"/>
              <a:buNone/>
              <a:defRPr sz="2200" b="0">
                <a:solidFill>
                  <a:srgbClr val="7F7F7F"/>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0" name="Google Shape;50;p15"/>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uščia">
  <p:cSld name="Tuščia">
    <p:spTree>
      <p:nvGrpSpPr>
        <p:cNvPr id="1" name="Shape 51"/>
        <p:cNvGrpSpPr/>
        <p:nvPr/>
      </p:nvGrpSpPr>
      <p:grpSpPr>
        <a:xfrm>
          <a:off x="0" y="0"/>
          <a:ext cx="0" cy="0"/>
          <a:chOff x="0" y="0"/>
          <a:chExt cx="0" cy="0"/>
        </a:xfrm>
      </p:grpSpPr>
      <p:sp>
        <p:nvSpPr>
          <p:cNvPr id="52" name="Google Shape;52;p16"/>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6"/>
          <p:cNvSpPr txBox="1">
            <a:spLocks noGrp="1"/>
          </p:cNvSpPr>
          <p:nvPr>
            <p:ph type="title"/>
          </p:nvPr>
        </p:nvSpPr>
        <p:spPr>
          <a:xfrm>
            <a:off x="839788" y="765175"/>
            <a:ext cx="4913313" cy="72834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6"/>
          <p:cNvSpPr txBox="1">
            <a:spLocks noGrp="1"/>
          </p:cNvSpPr>
          <p:nvPr>
            <p:ph type="body" idx="1"/>
          </p:nvPr>
        </p:nvSpPr>
        <p:spPr>
          <a:xfrm>
            <a:off x="839787" y="1678308"/>
            <a:ext cx="4974273" cy="137508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6"/>
          <p:cNvSpPr txBox="1">
            <a:spLocks noGrp="1"/>
          </p:cNvSpPr>
          <p:nvPr>
            <p:ph type="body" idx="2"/>
          </p:nvPr>
        </p:nvSpPr>
        <p:spPr>
          <a:xfrm>
            <a:off x="1074312" y="3604208"/>
            <a:ext cx="2930230" cy="3206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000"/>
              <a:buNone/>
              <a:defRPr sz="2000" b="0">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16"/>
          <p:cNvSpPr txBox="1">
            <a:spLocks noGrp="1"/>
          </p:cNvSpPr>
          <p:nvPr>
            <p:ph type="body" idx="3"/>
          </p:nvPr>
        </p:nvSpPr>
        <p:spPr>
          <a:xfrm>
            <a:off x="4167547" y="3607238"/>
            <a:ext cx="1264136" cy="32067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595959"/>
              </a:buClr>
              <a:buSzPts val="2000"/>
              <a:buNone/>
              <a:defRPr sz="2000" b="0">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16"/>
          <p:cNvSpPr txBox="1">
            <a:spLocks noGrp="1"/>
          </p:cNvSpPr>
          <p:nvPr>
            <p:ph type="body" idx="4"/>
          </p:nvPr>
        </p:nvSpPr>
        <p:spPr>
          <a:xfrm>
            <a:off x="1075794" y="4475701"/>
            <a:ext cx="2930230" cy="32067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95959"/>
              </a:buClr>
              <a:buSzPts val="1800"/>
              <a:buNone/>
              <a:defRPr sz="1800" b="0">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16"/>
          <p:cNvSpPr txBox="1">
            <a:spLocks noGrp="1"/>
          </p:cNvSpPr>
          <p:nvPr>
            <p:ph type="body" idx="5"/>
          </p:nvPr>
        </p:nvSpPr>
        <p:spPr>
          <a:xfrm>
            <a:off x="4169029" y="4478731"/>
            <a:ext cx="1264136" cy="32067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595959"/>
              </a:buClr>
              <a:buSzPts val="2000"/>
              <a:buNone/>
              <a:defRPr sz="2000" b="0">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urinys ir antraštė">
  <p:cSld name="Turinys ir antraštė">
    <p:spTree>
      <p:nvGrpSpPr>
        <p:cNvPr id="1" name="Shape 59"/>
        <p:cNvGrpSpPr/>
        <p:nvPr/>
      </p:nvGrpSpPr>
      <p:grpSpPr>
        <a:xfrm>
          <a:off x="0" y="0"/>
          <a:ext cx="0" cy="0"/>
          <a:chOff x="0" y="0"/>
          <a:chExt cx="0" cy="0"/>
        </a:xfrm>
      </p:grpSpPr>
      <p:sp>
        <p:nvSpPr>
          <p:cNvPr id="60" name="Google Shape;60;p17"/>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7"/>
          <p:cNvSpPr txBox="1">
            <a:spLocks noGrp="1"/>
          </p:cNvSpPr>
          <p:nvPr>
            <p:ph type="title"/>
          </p:nvPr>
        </p:nvSpPr>
        <p:spPr>
          <a:xfrm>
            <a:off x="839788" y="765175"/>
            <a:ext cx="4913313" cy="72834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7"/>
          <p:cNvSpPr txBox="1">
            <a:spLocks noGrp="1"/>
          </p:cNvSpPr>
          <p:nvPr>
            <p:ph type="body" idx="1"/>
          </p:nvPr>
        </p:nvSpPr>
        <p:spPr>
          <a:xfrm>
            <a:off x="839787" y="1678308"/>
            <a:ext cx="4913313" cy="358863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aveikslėlis ir antraštė">
  <p:cSld name="Paveikslėlis ir antraštė">
    <p:spTree>
      <p:nvGrpSpPr>
        <p:cNvPr id="1" name="Shape 63"/>
        <p:cNvGrpSpPr/>
        <p:nvPr/>
      </p:nvGrpSpPr>
      <p:grpSpPr>
        <a:xfrm>
          <a:off x="0" y="0"/>
          <a:ext cx="0" cy="0"/>
          <a:chOff x="0" y="0"/>
          <a:chExt cx="0" cy="0"/>
        </a:xfrm>
      </p:grpSpPr>
      <p:sp>
        <p:nvSpPr>
          <p:cNvPr id="64" name="Google Shape;64;p18"/>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8"/>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8"/>
          <p:cNvSpPr txBox="1">
            <a:spLocks noGrp="1"/>
          </p:cNvSpPr>
          <p:nvPr>
            <p:ph type="body" idx="1"/>
          </p:nvPr>
        </p:nvSpPr>
        <p:spPr>
          <a:xfrm>
            <a:off x="1370011" y="1825625"/>
            <a:ext cx="4558349"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18"/>
          <p:cNvSpPr txBox="1">
            <a:spLocks noGrp="1"/>
          </p:cNvSpPr>
          <p:nvPr>
            <p:ph type="body" idx="2"/>
          </p:nvPr>
        </p:nvSpPr>
        <p:spPr>
          <a:xfrm>
            <a:off x="1370012" y="2374147"/>
            <a:ext cx="4558348" cy="1206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8"/>
          <p:cNvSpPr txBox="1">
            <a:spLocks noGrp="1"/>
          </p:cNvSpPr>
          <p:nvPr>
            <p:ph type="body" idx="3"/>
          </p:nvPr>
        </p:nvSpPr>
        <p:spPr>
          <a:xfrm>
            <a:off x="1370012" y="3799981"/>
            <a:ext cx="4558348"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18"/>
          <p:cNvSpPr txBox="1">
            <a:spLocks noGrp="1"/>
          </p:cNvSpPr>
          <p:nvPr>
            <p:ph type="body" idx="4"/>
          </p:nvPr>
        </p:nvSpPr>
        <p:spPr>
          <a:xfrm>
            <a:off x="1370012" y="4289734"/>
            <a:ext cx="4558348" cy="111888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18"/>
          <p:cNvSpPr txBox="1">
            <a:spLocks noGrp="1"/>
          </p:cNvSpPr>
          <p:nvPr>
            <p:ph type="body" idx="5"/>
          </p:nvPr>
        </p:nvSpPr>
        <p:spPr>
          <a:xfrm>
            <a:off x="6793863" y="1825625"/>
            <a:ext cx="4558349"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8"/>
          <p:cNvSpPr txBox="1">
            <a:spLocks noGrp="1"/>
          </p:cNvSpPr>
          <p:nvPr>
            <p:ph type="body" idx="6"/>
          </p:nvPr>
        </p:nvSpPr>
        <p:spPr>
          <a:xfrm>
            <a:off x="6793864" y="2374147"/>
            <a:ext cx="4558348" cy="1206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18"/>
          <p:cNvSpPr txBox="1">
            <a:spLocks noGrp="1"/>
          </p:cNvSpPr>
          <p:nvPr>
            <p:ph type="body" idx="7"/>
          </p:nvPr>
        </p:nvSpPr>
        <p:spPr>
          <a:xfrm>
            <a:off x="6793864" y="3799981"/>
            <a:ext cx="4558348"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8"/>
          <p:cNvSpPr txBox="1">
            <a:spLocks noGrp="1"/>
          </p:cNvSpPr>
          <p:nvPr>
            <p:ph type="body" idx="8"/>
          </p:nvPr>
        </p:nvSpPr>
        <p:spPr>
          <a:xfrm>
            <a:off x="6793864" y="4289733"/>
            <a:ext cx="4558348" cy="111888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8"/>
          <p:cNvSpPr txBox="1">
            <a:spLocks noGrp="1"/>
          </p:cNvSpPr>
          <p:nvPr>
            <p:ph type="body" idx="9"/>
          </p:nvPr>
        </p:nvSpPr>
        <p:spPr>
          <a:xfrm>
            <a:off x="1538167" y="8832967"/>
            <a:ext cx="3968894" cy="8809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4400"/>
              <a:buFont typeface="Open Sans ExtraBold"/>
              <a:buNone/>
              <a:defRPr sz="4400" b="0" i="0" u="none" strike="noStrike" cap="none">
                <a:solidFill>
                  <a:schemeClr val="dk1"/>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9"/>
          <p:cNvSpPr txBox="1">
            <a:spLocks noGrp="1"/>
          </p:cNvSpPr>
          <p:nvPr>
            <p:ph type="body" idx="1"/>
          </p:nvPr>
        </p:nvSpPr>
        <p:spPr>
          <a:xfrm>
            <a:off x="838200" y="1691640"/>
            <a:ext cx="10515600" cy="3716973"/>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rgbClr val="595959"/>
              </a:buClr>
              <a:buSzPts val="2400"/>
              <a:buFont typeface="Arial"/>
              <a:buChar char="•"/>
              <a:defRPr sz="2400" b="1" i="0" u="none" strike="noStrike" cap="none">
                <a:solidFill>
                  <a:srgbClr val="595959"/>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8" name="Google Shape;8;p9"/>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7F2A"/>
                </a:solidFill>
                <a:latin typeface="Open Sans Light"/>
                <a:ea typeface="Open Sans Light"/>
                <a:cs typeface="Open Sans Light"/>
                <a:sym typeface="Open Sans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9pPr>
          </a:lstStyle>
          <a:p>
            <a:endParaRPr/>
          </a:p>
        </p:txBody>
      </p:sp>
      <p:pic>
        <p:nvPicPr>
          <p:cNvPr id="9" name="Google Shape;9;p9"/>
          <p:cNvPicPr preferRelativeResize="0"/>
          <p:nvPr/>
        </p:nvPicPr>
        <p:blipFill rotWithShape="1">
          <a:blip r:embed="rId12">
            <a:alphaModFix/>
          </a:blip>
          <a:srcRect/>
          <a:stretch/>
        </p:blipFill>
        <p:spPr>
          <a:xfrm>
            <a:off x="833707" y="5853458"/>
            <a:ext cx="1226837" cy="508481"/>
          </a:xfrm>
          <a:prstGeom prst="rect">
            <a:avLst/>
          </a:prstGeom>
          <a:noFill/>
          <a:ln>
            <a:noFill/>
          </a:ln>
        </p:spPr>
      </p:pic>
      <p:pic>
        <p:nvPicPr>
          <p:cNvPr id="10" name="Google Shape;10;p9"/>
          <p:cNvPicPr preferRelativeResize="0"/>
          <p:nvPr/>
        </p:nvPicPr>
        <p:blipFill rotWithShape="1">
          <a:blip r:embed="rId13">
            <a:alphaModFix/>
          </a:blip>
          <a:srcRect/>
          <a:stretch/>
        </p:blipFill>
        <p:spPr>
          <a:xfrm>
            <a:off x="9135004" y="5904739"/>
            <a:ext cx="2218796" cy="457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82">
          <p15:clr>
            <a:srgbClr val="F26B43"/>
          </p15:clr>
        </p15:guide>
        <p15:guide id="2" pos="7151">
          <p15:clr>
            <a:srgbClr val="F26B43"/>
          </p15:clr>
        </p15:guide>
        <p15:guide id="3" pos="733">
          <p15:clr>
            <a:srgbClr val="F26B43"/>
          </p15:clr>
        </p15:guide>
        <p15:guide id="4" orient="horz" pos="3407">
          <p15:clr>
            <a:srgbClr val="F26B43"/>
          </p15:clr>
        </p15:guide>
        <p15:guide id="5" pos="52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h1b8Y4po_Aw"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fSs38ICMLNE"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927922" y="375421"/>
            <a:ext cx="10778843" cy="238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ct val="100000"/>
              <a:buFont typeface="Calibri"/>
              <a:buNone/>
            </a:pPr>
            <a:r>
              <a:rPr lang="it-IT" dirty="0">
                <a:latin typeface="Calibri"/>
                <a:ea typeface="Calibri"/>
                <a:cs typeface="Calibri"/>
                <a:sym typeface="Calibri"/>
              </a:rPr>
              <a:t>Career Construction Interview</a:t>
            </a:r>
            <a:endParaRPr dirty="0">
              <a:latin typeface="Calibri"/>
              <a:ea typeface="Calibri"/>
              <a:cs typeface="Calibri"/>
              <a:sym typeface="Calibri"/>
            </a:endParaRPr>
          </a:p>
        </p:txBody>
      </p:sp>
      <p:sp>
        <p:nvSpPr>
          <p:cNvPr id="85" name="Google Shape;85;p1"/>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7F2A"/>
              </a:buClr>
              <a:buSzPts val="1200"/>
              <a:buFont typeface="Open Sans Light"/>
              <a:buNone/>
            </a:pPr>
            <a:r>
              <a:rPr lang="it-IT" sz="1200" b="0" i="0" u="none" strike="noStrike" cap="none">
                <a:solidFill>
                  <a:srgbClr val="FF7F2A"/>
                </a:solidFill>
                <a:latin typeface="Open Sans Light"/>
                <a:ea typeface="Open Sans Light"/>
                <a:cs typeface="Open Sans Light"/>
                <a:sym typeface="Open Sans Light"/>
              </a:rPr>
              <a:t>connect-erasmus.eu</a:t>
            </a:r>
            <a:endParaRPr/>
          </a:p>
        </p:txBody>
      </p:sp>
      <p:pic>
        <p:nvPicPr>
          <p:cNvPr id="4" name="Picture 4">
            <a:extLst>
              <a:ext uri="{FF2B5EF4-FFF2-40B4-BE49-F238E27FC236}">
                <a16:creationId xmlns:a16="http://schemas.microsoft.com/office/drawing/2014/main" id="{EECF250F-E68B-79F5-B0EB-5280F4B8A5E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869084" y="5638989"/>
            <a:ext cx="896520" cy="315182"/>
          </a:xfrm>
          <a:prstGeom prst="rect">
            <a:avLst/>
          </a:prstGeom>
        </p:spPr>
      </p:pic>
      <p:sp>
        <p:nvSpPr>
          <p:cNvPr id="5" name="TextBox 5">
            <a:extLst>
              <a:ext uri="{FF2B5EF4-FFF2-40B4-BE49-F238E27FC236}">
                <a16:creationId xmlns:a16="http://schemas.microsoft.com/office/drawing/2014/main" id="{AAA84553-373F-C3D5-6818-308F94C1C27F}"/>
              </a:ext>
            </a:extLst>
          </p:cNvPr>
          <p:cNvSpPr txBox="1"/>
          <p:nvPr/>
        </p:nvSpPr>
        <p:spPr>
          <a:xfrm>
            <a:off x="4681082" y="5954171"/>
            <a:ext cx="3584578" cy="461665"/>
          </a:xfrm>
          <a:prstGeom prst="rect">
            <a:avLst/>
          </a:prstGeom>
          <a:noFill/>
        </p:spPr>
        <p:txBody>
          <a:bodyPr wrap="square" rtlCol="0">
            <a:spAutoFit/>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This license lets you (or other party) share, remix, transform, and build upon this material non-commercially, as long as you credit the Connect! project partners and license your new creations under identical terms.</a:t>
            </a:r>
            <a:endParaRPr lang="lt-LT" sz="800" dirty="0"/>
          </a:p>
        </p:txBody>
      </p:sp>
      <p:sp>
        <p:nvSpPr>
          <p:cNvPr id="6" name="Google Shape;241;p1">
            <a:extLst>
              <a:ext uri="{FF2B5EF4-FFF2-40B4-BE49-F238E27FC236}">
                <a16:creationId xmlns:a16="http://schemas.microsoft.com/office/drawing/2014/main" id="{EA51F8F5-49B7-4B84-A2F6-4174FE3A114B}"/>
              </a:ext>
            </a:extLst>
          </p:cNvPr>
          <p:cNvSpPr txBox="1"/>
          <p:nvPr/>
        </p:nvSpPr>
        <p:spPr>
          <a:xfrm>
            <a:off x="927922" y="3253636"/>
            <a:ext cx="10058400" cy="1184048"/>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lt1"/>
              </a:buClr>
              <a:buSzPts val="2400"/>
              <a:buFont typeface="Arial"/>
              <a:buNone/>
            </a:pPr>
            <a:r>
              <a:rPr lang="en-GB" sz="2400" b="0" i="0" u="none" strike="noStrike" cap="none" dirty="0">
                <a:solidFill>
                  <a:schemeClr val="lt1"/>
                </a:solidFill>
                <a:latin typeface="Calibri"/>
                <a:ea typeface="Calibri"/>
                <a:cs typeface="Calibri"/>
                <a:sym typeface="Calibri"/>
              </a:rPr>
              <a:t>Lea Ferrari</a:t>
            </a:r>
            <a:endParaRPr dirty="0"/>
          </a:p>
          <a:p>
            <a:pPr marL="0" marR="0" lvl="0" indent="0" algn="l" rtl="0">
              <a:lnSpc>
                <a:spcPct val="100000"/>
              </a:lnSpc>
              <a:spcBef>
                <a:spcPts val="0"/>
              </a:spcBef>
              <a:spcAft>
                <a:spcPts val="0"/>
              </a:spcAft>
              <a:buClr>
                <a:schemeClr val="lt1"/>
              </a:buClr>
              <a:buSzPts val="2400"/>
              <a:buFont typeface="Arial"/>
              <a:buNone/>
            </a:pPr>
            <a:r>
              <a:rPr lang="en-GB" sz="2400" b="0" i="0" u="none" strike="noStrike" cap="none" dirty="0">
                <a:solidFill>
                  <a:schemeClr val="lt1"/>
                </a:solidFill>
                <a:latin typeface="Calibri"/>
                <a:ea typeface="Calibri"/>
                <a:cs typeface="Calibri"/>
                <a:sym typeface="Calibri"/>
              </a:rPr>
              <a:t>Teresa Maria </a:t>
            </a:r>
            <a:r>
              <a:rPr lang="en-GB" sz="2400" b="0" i="0" u="none" strike="noStrike" cap="none" dirty="0" err="1">
                <a:solidFill>
                  <a:schemeClr val="lt1"/>
                </a:solidFill>
                <a:latin typeface="Calibri"/>
                <a:ea typeface="Calibri"/>
                <a:cs typeface="Calibri"/>
                <a:sym typeface="Calibri"/>
              </a:rPr>
              <a:t>Sgaramella</a:t>
            </a:r>
            <a:endParaRPr sz="24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d0d5ace238_0_122"/>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it-IT"/>
              <a:t>connect-erasmus.eu</a:t>
            </a:r>
            <a:endParaRPr/>
          </a:p>
        </p:txBody>
      </p:sp>
      <p:sp>
        <p:nvSpPr>
          <p:cNvPr id="181" name="Google Shape;181;gd0d5ace238_0_122"/>
          <p:cNvSpPr txBox="1"/>
          <p:nvPr/>
        </p:nvSpPr>
        <p:spPr>
          <a:xfrm>
            <a:off x="836613" y="2303857"/>
            <a:ext cx="10515600" cy="461700"/>
          </a:xfrm>
          <a:prstGeom prst="rect">
            <a:avLst/>
          </a:prstGeom>
          <a:noFill/>
          <a:ln>
            <a:noFill/>
          </a:ln>
        </p:spPr>
        <p:txBody>
          <a:bodyPr spcFirstLastPara="1" wrap="square" lIns="91425" tIns="45700" rIns="91425" bIns="45700" anchor="t" anchorCtr="0">
            <a:spAutoFit/>
          </a:bodyPr>
          <a:lstStyle/>
          <a:p>
            <a:pPr marL="457200" marR="0" lvl="0" indent="0" algn="l" rtl="0">
              <a:lnSpc>
                <a:spcPct val="115000"/>
              </a:lnSpc>
              <a:spcBef>
                <a:spcPts val="240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graphicFrame>
        <p:nvGraphicFramePr>
          <p:cNvPr id="182" name="Google Shape;182;gd0d5ace238_0_122"/>
          <p:cNvGraphicFramePr/>
          <p:nvPr/>
        </p:nvGraphicFramePr>
        <p:xfrm>
          <a:off x="535000" y="1760425"/>
          <a:ext cx="11168300" cy="3824836"/>
        </p:xfrm>
        <a:graphic>
          <a:graphicData uri="http://schemas.openxmlformats.org/drawingml/2006/table">
            <a:tbl>
              <a:tblPr>
                <a:noFill/>
                <a:tableStyleId>{495C802C-299A-4E94-9C70-0955DE6CDFB2}</a:tableStyleId>
              </a:tblPr>
              <a:tblGrid>
                <a:gridCol w="2382375">
                  <a:extLst>
                    <a:ext uri="{9D8B030D-6E8A-4147-A177-3AD203B41FA5}">
                      <a16:colId xmlns:a16="http://schemas.microsoft.com/office/drawing/2014/main" val="20000"/>
                    </a:ext>
                  </a:extLst>
                </a:gridCol>
                <a:gridCol w="8785925">
                  <a:extLst>
                    <a:ext uri="{9D8B030D-6E8A-4147-A177-3AD203B41FA5}">
                      <a16:colId xmlns:a16="http://schemas.microsoft.com/office/drawing/2014/main" val="20001"/>
                    </a:ext>
                  </a:extLst>
                </a:gridCol>
              </a:tblGrid>
              <a:tr h="492700">
                <a:tc>
                  <a:txBody>
                    <a:bodyPr/>
                    <a:lstStyle/>
                    <a:p>
                      <a:pPr marL="0" marR="0" lvl="0" indent="0" algn="l" rtl="0">
                        <a:lnSpc>
                          <a:spcPct val="115000"/>
                        </a:lnSpc>
                        <a:spcBef>
                          <a:spcPts val="0"/>
                        </a:spcBef>
                        <a:spcAft>
                          <a:spcPts val="0"/>
                        </a:spcAft>
                        <a:buClr>
                          <a:srgbClr val="000000"/>
                        </a:buClr>
                        <a:buSzPts val="1800"/>
                        <a:buFont typeface="Arial"/>
                        <a:buNone/>
                      </a:pPr>
                      <a:r>
                        <a:rPr lang="it-IT" sz="1800" b="1" u="none" strike="noStrike" cap="none">
                          <a:solidFill>
                            <a:srgbClr val="FFFFFF"/>
                          </a:solidFill>
                          <a:latin typeface="Calibri"/>
                          <a:ea typeface="Calibri"/>
                          <a:cs typeface="Calibri"/>
                          <a:sym typeface="Calibri"/>
                        </a:rPr>
                        <a:t>Tema della CCI</a:t>
                      </a:r>
                      <a:endParaRPr sz="1800" b="1" u="none" strike="noStrike" cap="none">
                        <a:solidFill>
                          <a:srgbClr val="FFFFFF"/>
                        </a:solidFill>
                        <a:latin typeface="Calibri"/>
                        <a:ea typeface="Calibri"/>
                        <a:cs typeface="Calibri"/>
                        <a:sym typeface="Calibri"/>
                      </a:endParaRPr>
                    </a:p>
                  </a:txBody>
                  <a:tcPr marL="91425" marR="91425" marT="91425" marB="91425">
                    <a:solidFill>
                      <a:schemeClr val="accent4"/>
                    </a:solidFill>
                  </a:tcPr>
                </a:tc>
                <a:tc>
                  <a:txBody>
                    <a:bodyPr/>
                    <a:lstStyle/>
                    <a:p>
                      <a:pPr marL="0" marR="0" lvl="0" indent="0" algn="l" rtl="0">
                        <a:lnSpc>
                          <a:spcPct val="115000"/>
                        </a:lnSpc>
                        <a:spcBef>
                          <a:spcPts val="0"/>
                        </a:spcBef>
                        <a:spcAft>
                          <a:spcPts val="0"/>
                        </a:spcAft>
                        <a:buClr>
                          <a:srgbClr val="000000"/>
                        </a:buClr>
                        <a:buSzPts val="1800"/>
                        <a:buFont typeface="Arial"/>
                        <a:buNone/>
                      </a:pPr>
                      <a:r>
                        <a:rPr lang="it-IT" sz="1800" b="1" u="none" strike="noStrike" cap="none">
                          <a:solidFill>
                            <a:srgbClr val="FFFFFF"/>
                          </a:solidFill>
                          <a:latin typeface="Calibri"/>
                          <a:ea typeface="Calibri"/>
                          <a:cs typeface="Calibri"/>
                          <a:sym typeface="Calibri"/>
                        </a:rPr>
                        <a:t>Risposta</a:t>
                      </a:r>
                      <a:endParaRPr sz="1800" b="1" u="none" strike="noStrike" cap="none">
                        <a:solidFill>
                          <a:srgbClr val="FFFFFF"/>
                        </a:solidFill>
                        <a:latin typeface="Calibri"/>
                        <a:ea typeface="Calibri"/>
                        <a:cs typeface="Calibri"/>
                        <a:sym typeface="Calibri"/>
                      </a:endParaRPr>
                    </a:p>
                  </a:txBody>
                  <a:tcPr marL="91425" marR="91425" marT="91425" marB="91425">
                    <a:solidFill>
                      <a:schemeClr val="accent4"/>
                    </a:solidFill>
                  </a:tcPr>
                </a:tc>
                <a:extLst>
                  <a:ext uri="{0D108BD9-81ED-4DB2-BD59-A6C34878D82A}">
                    <a16:rowId xmlns:a16="http://schemas.microsoft.com/office/drawing/2014/main" val="10000"/>
                  </a:ext>
                </a:extLst>
              </a:tr>
              <a:tr h="729550">
                <a:tc>
                  <a:txBody>
                    <a:bodyPr/>
                    <a:lstStyle/>
                    <a:p>
                      <a:pPr marL="0" marR="0" lvl="0" indent="0" algn="l" rtl="0">
                        <a:lnSpc>
                          <a:spcPct val="115000"/>
                        </a:lnSpc>
                        <a:spcBef>
                          <a:spcPts val="0"/>
                        </a:spcBef>
                        <a:spcAft>
                          <a:spcPts val="0"/>
                        </a:spcAft>
                        <a:buClr>
                          <a:srgbClr val="000000"/>
                        </a:buClr>
                        <a:buSzPts val="1800"/>
                        <a:buFont typeface="Arial"/>
                        <a:buNone/>
                      </a:pPr>
                      <a:r>
                        <a:rPr lang="it-IT" sz="1800" u="none" strike="noStrike" cap="none">
                          <a:latin typeface="Calibri"/>
                          <a:ea typeface="Calibri"/>
                          <a:cs typeface="Calibri"/>
                          <a:sym typeface="Calibri"/>
                        </a:rPr>
                        <a:t>Storia preferita</a:t>
                      </a:r>
                      <a:endParaRPr sz="18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15000"/>
                        </a:lnSpc>
                        <a:spcBef>
                          <a:spcPts val="0"/>
                        </a:spcBef>
                        <a:spcAft>
                          <a:spcPts val="0"/>
                        </a:spcAft>
                        <a:buClr>
                          <a:srgbClr val="000000"/>
                        </a:buClr>
                        <a:buSzPts val="1800"/>
                        <a:buFont typeface="Arial"/>
                        <a:buNone/>
                      </a:pPr>
                      <a:r>
                        <a:rPr lang="it-IT" sz="1800" i="1" u="none" strike="noStrike" cap="none">
                          <a:latin typeface="Calibri"/>
                          <a:ea typeface="Calibri"/>
                          <a:cs typeface="Calibri"/>
                          <a:sym typeface="Calibri"/>
                        </a:rPr>
                        <a:t>The Search of Mary Kay Malloy</a:t>
                      </a:r>
                      <a:r>
                        <a:rPr lang="it-IT" sz="1800" u="none" strike="noStrike" cap="none">
                          <a:latin typeface="Calibri"/>
                          <a:ea typeface="Calibri"/>
                          <a:cs typeface="Calibri"/>
                          <a:sym typeface="Calibri"/>
                        </a:rPr>
                        <a:t>: la storia di una ragazza irlandese che viaggia verso l'America da sola</a:t>
                      </a:r>
                      <a:endParaRPr sz="18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739850">
                <a:tc>
                  <a:txBody>
                    <a:bodyPr/>
                    <a:lstStyle/>
                    <a:p>
                      <a:pPr marL="0" marR="0" lvl="0" indent="0" algn="l" rtl="0">
                        <a:lnSpc>
                          <a:spcPct val="115000"/>
                        </a:lnSpc>
                        <a:spcBef>
                          <a:spcPts val="0"/>
                        </a:spcBef>
                        <a:spcAft>
                          <a:spcPts val="0"/>
                        </a:spcAft>
                        <a:buClr>
                          <a:srgbClr val="000000"/>
                        </a:buClr>
                        <a:buSzPts val="1800"/>
                        <a:buFont typeface="Arial"/>
                        <a:buNone/>
                      </a:pPr>
                      <a:r>
                        <a:rPr lang="it-IT" sz="1800" u="none" strike="noStrike" cap="none">
                          <a:latin typeface="Calibri"/>
                          <a:ea typeface="Calibri"/>
                          <a:cs typeface="Calibri"/>
                          <a:sym typeface="Calibri"/>
                        </a:rPr>
                        <a:t>Motto preferito</a:t>
                      </a:r>
                      <a:endParaRPr sz="18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15000"/>
                        </a:lnSpc>
                        <a:spcBef>
                          <a:spcPts val="0"/>
                        </a:spcBef>
                        <a:spcAft>
                          <a:spcPts val="0"/>
                        </a:spcAft>
                        <a:buClr>
                          <a:srgbClr val="000000"/>
                        </a:buClr>
                        <a:buSzPts val="1800"/>
                        <a:buFont typeface="Arial"/>
                        <a:buNone/>
                      </a:pPr>
                      <a:r>
                        <a:rPr lang="it-IT" sz="1800" u="none" strike="noStrike" cap="none">
                          <a:latin typeface="Calibri"/>
                          <a:ea typeface="Calibri"/>
                          <a:cs typeface="Calibri"/>
                          <a:sym typeface="Calibri"/>
                        </a:rPr>
                        <a:t>“Sono curioso di cose” (from </a:t>
                      </a:r>
                      <a:r>
                        <a:rPr lang="it-IT" sz="1800" i="1" u="none" strike="noStrike" cap="none">
                          <a:latin typeface="Calibri"/>
                          <a:ea typeface="Calibri"/>
                          <a:cs typeface="Calibri"/>
                          <a:sym typeface="Calibri"/>
                        </a:rPr>
                        <a:t>Curious George</a:t>
                      </a:r>
                      <a:r>
                        <a:rPr lang="it-IT" sz="1800" u="none" strike="noStrike" cap="none">
                          <a:latin typeface="Calibri"/>
                          <a:ea typeface="Calibri"/>
                          <a:cs typeface="Calibri"/>
                          <a:sym typeface="Calibri"/>
                        </a:rPr>
                        <a:t>)</a:t>
                      </a:r>
                      <a:endParaRPr sz="1800" u="none" strike="noStrike" cap="none">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800"/>
                        <a:buFont typeface="Arial"/>
                        <a:buNone/>
                      </a:pPr>
                      <a:r>
                        <a:rPr lang="it-IT" sz="1800" u="none" strike="noStrike" cap="none">
                          <a:latin typeface="Calibri"/>
                          <a:ea typeface="Calibri"/>
                          <a:cs typeface="Calibri"/>
                          <a:sym typeface="Calibri"/>
                        </a:rPr>
                        <a:t>"Fallo bene" (che per lei significa quasi perfettamente)</a:t>
                      </a:r>
                      <a:endParaRPr sz="18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1239025">
                <a:tc>
                  <a:txBody>
                    <a:bodyPr/>
                    <a:lstStyle/>
                    <a:p>
                      <a:pPr marL="0" marR="0" lvl="0" indent="0" algn="l" rtl="0">
                        <a:lnSpc>
                          <a:spcPct val="115000"/>
                        </a:lnSpc>
                        <a:spcBef>
                          <a:spcPts val="0"/>
                        </a:spcBef>
                        <a:spcAft>
                          <a:spcPts val="0"/>
                        </a:spcAft>
                        <a:buClr>
                          <a:srgbClr val="000000"/>
                        </a:buClr>
                        <a:buSzPts val="1800"/>
                        <a:buFont typeface="Arial"/>
                        <a:buNone/>
                      </a:pPr>
                      <a:r>
                        <a:rPr lang="it-IT" sz="1800" u="none" strike="noStrike" cap="none">
                          <a:latin typeface="Calibri"/>
                          <a:ea typeface="Calibri"/>
                          <a:cs typeface="Calibri"/>
                          <a:sym typeface="Calibri"/>
                        </a:rPr>
                        <a:t>Primi ricordi</a:t>
                      </a:r>
                      <a:endParaRPr sz="18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15000"/>
                        </a:lnSpc>
                        <a:spcBef>
                          <a:spcPts val="0"/>
                        </a:spcBef>
                        <a:spcAft>
                          <a:spcPts val="0"/>
                        </a:spcAft>
                        <a:buClr>
                          <a:srgbClr val="000000"/>
                        </a:buClr>
                        <a:buSzPts val="1800"/>
                        <a:buFont typeface="Arial"/>
                        <a:buNone/>
                      </a:pPr>
                      <a:r>
                        <a:rPr lang="it-IT" sz="1800" i="1" u="none" strike="noStrike" cap="none">
                          <a:latin typeface="Calibri"/>
                          <a:ea typeface="Calibri"/>
                          <a:cs typeface="Calibri"/>
                          <a:sym typeface="Calibri"/>
                        </a:rPr>
                        <a:t>Bambina seccata perché deve stare ferma: </a:t>
                      </a:r>
                      <a:r>
                        <a:rPr lang="it-IT" sz="1800" i="1">
                          <a:latin typeface="Calibri"/>
                          <a:ea typeface="Calibri"/>
                          <a:cs typeface="Calibri"/>
                          <a:sym typeface="Calibri"/>
                        </a:rPr>
                        <a:t>“</a:t>
                      </a:r>
                      <a:r>
                        <a:rPr lang="it-IT" sz="1800" i="0" u="none" strike="noStrike" cap="none">
                          <a:latin typeface="Calibri"/>
                          <a:ea typeface="Calibri"/>
                          <a:cs typeface="Calibri"/>
                          <a:sym typeface="Calibri"/>
                        </a:rPr>
                        <a:t>stavo andando a Disneyland con i miei nonni, lo zio e la sua ragazza</a:t>
                      </a:r>
                      <a:r>
                        <a:rPr lang="it-IT" sz="1800" i="1" u="none" strike="noStrike" cap="none">
                          <a:latin typeface="Calibri"/>
                          <a:ea typeface="Calibri"/>
                          <a:cs typeface="Calibri"/>
                          <a:sym typeface="Calibri"/>
                        </a:rPr>
                        <a:t>. </a:t>
                      </a:r>
                      <a:r>
                        <a:rPr lang="it-IT" sz="1800" u="none" strike="noStrike" cap="none">
                          <a:latin typeface="Calibri"/>
                          <a:ea typeface="Calibri"/>
                          <a:cs typeface="Calibri"/>
                          <a:sym typeface="Calibri"/>
                        </a:rPr>
                        <a:t>Mi trovavo nel retro del camper mentre cercavo di cantare e ballare per mia nonna. Lei mi ha detto di sedermi così non mi sarei fatta male. Ho fatto innervosire la ragazza dello zio cercando di parlarle. Lei era dell'opinione che io non dovessi muovermi nello stesso momento in cui le parlavo</a:t>
                      </a:r>
                      <a:r>
                        <a:rPr lang="it-IT" sz="1800">
                          <a:latin typeface="Calibri"/>
                          <a:ea typeface="Calibri"/>
                          <a:cs typeface="Calibri"/>
                          <a:sym typeface="Calibri"/>
                        </a:rPr>
                        <a:t>”</a:t>
                      </a:r>
                      <a:endParaRPr sz="18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bl>
          </a:graphicData>
        </a:graphic>
      </p:graphicFrame>
      <p:sp>
        <p:nvSpPr>
          <p:cNvPr id="183" name="Google Shape;183;gd0d5ace238_0_122"/>
          <p:cNvSpPr txBox="1"/>
          <p:nvPr/>
        </p:nvSpPr>
        <p:spPr>
          <a:xfrm>
            <a:off x="836613" y="315595"/>
            <a:ext cx="10515600" cy="678900"/>
          </a:xfrm>
          <a:prstGeom prst="rect">
            <a:avLst/>
          </a:prstGeom>
          <a:noFill/>
          <a:ln>
            <a:noFill/>
          </a:ln>
        </p:spPr>
        <p:txBody>
          <a:bodyPr spcFirstLastPara="1" wrap="square" lIns="91425" tIns="45700" rIns="91425" bIns="45700" anchor="b" anchorCtr="0">
            <a:noAutofit/>
          </a:bodyPr>
          <a:lstStyle/>
          <a:p>
            <a:pPr marL="0" marR="0" lvl="0" indent="0" algn="l" rtl="0">
              <a:lnSpc>
                <a:spcPct val="115000"/>
              </a:lnSpc>
              <a:spcBef>
                <a:spcPts val="0"/>
              </a:spcBef>
              <a:spcAft>
                <a:spcPts val="0"/>
              </a:spcAft>
              <a:buClr>
                <a:schemeClr val="dk1"/>
              </a:buClr>
              <a:buSzPts val="990"/>
              <a:buFont typeface="Arial"/>
              <a:buNone/>
            </a:pPr>
            <a:r>
              <a:rPr lang="it-IT" sz="4020" b="0" i="0" u="none" strike="noStrike" cap="none">
                <a:solidFill>
                  <a:srgbClr val="FFFFFF"/>
                </a:solidFill>
                <a:latin typeface="Calibri"/>
                <a:ea typeface="Calibri"/>
                <a:cs typeface="Calibri"/>
                <a:sym typeface="Calibri"/>
              </a:rPr>
              <a:t>CCI - Esempio</a:t>
            </a:r>
            <a:endParaRPr sz="4300" b="0" i="0" u="none" strike="noStrike" cap="none">
              <a:solidFill>
                <a:schemeClr val="lt1"/>
              </a:solidFill>
              <a:latin typeface="Calibri"/>
              <a:ea typeface="Calibri"/>
              <a:cs typeface="Calibri"/>
              <a:sym typeface="Calibri"/>
            </a:endParaRPr>
          </a:p>
        </p:txBody>
      </p:sp>
      <p:sp>
        <p:nvSpPr>
          <p:cNvPr id="184" name="Google Shape;184;gd0d5ace238_0_122"/>
          <p:cNvSpPr txBox="1"/>
          <p:nvPr/>
        </p:nvSpPr>
        <p:spPr>
          <a:xfrm>
            <a:off x="836625" y="1002300"/>
            <a:ext cx="8071200" cy="609367"/>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400"/>
              <a:buFont typeface="Arial"/>
              <a:buNone/>
            </a:pPr>
            <a:r>
              <a:rPr lang="it-IT" sz="2400" b="0" i="0" u="none" strike="noStrike" cap="none">
                <a:solidFill>
                  <a:srgbClr val="FFFFFF"/>
                </a:solidFill>
                <a:latin typeface="Calibri"/>
                <a:ea typeface="Calibri"/>
                <a:cs typeface="Calibri"/>
                <a:sym typeface="Calibri"/>
              </a:rPr>
              <a:t>Risposte alla CCI (2/2)</a:t>
            </a:r>
            <a:endParaRPr sz="2400" b="0" i="0" u="none" strike="noStrike" cap="none">
              <a:solidFill>
                <a:srgbClr val="FFFFF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5"/>
          <p:cNvSpPr txBox="1">
            <a:spLocks noGrp="1"/>
          </p:cNvSpPr>
          <p:nvPr>
            <p:ph type="title"/>
          </p:nvPr>
        </p:nvSpPr>
        <p:spPr>
          <a:xfrm>
            <a:off x="836613" y="544195"/>
            <a:ext cx="10515600" cy="6788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Open Sans ExtraBold"/>
              <a:buNone/>
            </a:pPr>
            <a:r>
              <a:rPr lang="it-IT">
                <a:latin typeface="Calibri"/>
                <a:ea typeface="Calibri"/>
                <a:cs typeface="Calibri"/>
                <a:sym typeface="Calibri"/>
              </a:rPr>
              <a:t>Caso studio (1/3)</a:t>
            </a:r>
            <a:endParaRPr>
              <a:latin typeface="Calibri"/>
              <a:ea typeface="Calibri"/>
              <a:cs typeface="Calibri"/>
              <a:sym typeface="Calibri"/>
            </a:endParaRPr>
          </a:p>
        </p:txBody>
      </p:sp>
      <p:sp>
        <p:nvSpPr>
          <p:cNvPr id="190" name="Google Shape;190;p5"/>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it-IT"/>
              <a:t>connect-erasmus.eu</a:t>
            </a:r>
            <a:endParaRPr/>
          </a:p>
        </p:txBody>
      </p:sp>
      <p:sp>
        <p:nvSpPr>
          <p:cNvPr id="191" name="Google Shape;191;p5"/>
          <p:cNvSpPr txBox="1"/>
          <p:nvPr/>
        </p:nvSpPr>
        <p:spPr>
          <a:xfrm>
            <a:off x="1332707" y="3429000"/>
            <a:ext cx="57540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it-IT" sz="2400" b="0" i="0" u="none" strike="noStrike" cap="none">
                <a:solidFill>
                  <a:srgbClr val="222222"/>
                </a:solidFill>
                <a:latin typeface="Calibri"/>
                <a:ea typeface="Calibri"/>
                <a:cs typeface="Calibri"/>
                <a:sym typeface="Calibri"/>
              </a:rPr>
              <a:t>Maree, J. G. (2014). Career construction with a gay client: A case study. </a:t>
            </a:r>
            <a:r>
              <a:rPr lang="it-IT" sz="2400" b="0" i="1" u="none" strike="noStrike" cap="none">
                <a:solidFill>
                  <a:srgbClr val="222222"/>
                </a:solidFill>
                <a:latin typeface="Calibri"/>
                <a:ea typeface="Calibri"/>
                <a:cs typeface="Calibri"/>
                <a:sym typeface="Calibri"/>
              </a:rPr>
              <a:t>British Journal of Guidance &amp; Counselling</a:t>
            </a:r>
            <a:r>
              <a:rPr lang="it-IT" sz="2400" b="0" i="0" u="none" strike="noStrike" cap="none">
                <a:solidFill>
                  <a:srgbClr val="222222"/>
                </a:solidFill>
                <a:latin typeface="Calibri"/>
                <a:ea typeface="Calibri"/>
                <a:cs typeface="Calibri"/>
                <a:sym typeface="Calibri"/>
              </a:rPr>
              <a:t>, </a:t>
            </a:r>
            <a:r>
              <a:rPr lang="it-IT" sz="2400" b="0" i="1" u="none" strike="noStrike" cap="none">
                <a:solidFill>
                  <a:srgbClr val="222222"/>
                </a:solidFill>
                <a:latin typeface="Calibri"/>
                <a:ea typeface="Calibri"/>
                <a:cs typeface="Calibri"/>
                <a:sym typeface="Calibri"/>
              </a:rPr>
              <a:t>42</a:t>
            </a:r>
            <a:r>
              <a:rPr lang="it-IT" sz="2400" b="0" i="0" u="none" strike="noStrike" cap="none">
                <a:solidFill>
                  <a:srgbClr val="222222"/>
                </a:solidFill>
                <a:latin typeface="Calibri"/>
                <a:ea typeface="Calibri"/>
                <a:cs typeface="Calibri"/>
                <a:sym typeface="Calibri"/>
              </a:rPr>
              <a:t>(4), 436-449.</a:t>
            </a:r>
            <a:endParaRPr sz="2400" b="0" i="0" u="none" strike="noStrike" cap="none">
              <a:solidFill>
                <a:schemeClr val="dk1"/>
              </a:solidFill>
              <a:latin typeface="Calibri"/>
              <a:ea typeface="Calibri"/>
              <a:cs typeface="Calibri"/>
              <a:sym typeface="Calibri"/>
            </a:endParaRPr>
          </a:p>
        </p:txBody>
      </p:sp>
      <p:pic>
        <p:nvPicPr>
          <p:cNvPr id="192" name="Google Shape;192;p5"/>
          <p:cNvPicPr preferRelativeResize="0"/>
          <p:nvPr/>
        </p:nvPicPr>
        <p:blipFill rotWithShape="1">
          <a:blip r:embed="rId3">
            <a:alphaModFix/>
          </a:blip>
          <a:srcRect l="-100000" t="3840" r="100000" b="-3839"/>
          <a:stretch/>
        </p:blipFill>
        <p:spPr>
          <a:xfrm>
            <a:off x="4083125" y="544200"/>
            <a:ext cx="3345575" cy="5322499"/>
          </a:xfrm>
          <a:prstGeom prst="rect">
            <a:avLst/>
          </a:prstGeom>
          <a:noFill/>
          <a:ln>
            <a:noFill/>
          </a:ln>
        </p:spPr>
      </p:pic>
      <p:pic>
        <p:nvPicPr>
          <p:cNvPr id="193" name="Google Shape;193;p5"/>
          <p:cNvPicPr preferRelativeResize="0"/>
          <p:nvPr/>
        </p:nvPicPr>
        <p:blipFill rotWithShape="1">
          <a:blip r:embed="rId4">
            <a:alphaModFix/>
          </a:blip>
          <a:srcRect/>
          <a:stretch/>
        </p:blipFill>
        <p:spPr>
          <a:xfrm>
            <a:off x="7513875" y="547985"/>
            <a:ext cx="3343275" cy="5314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6"/>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it-IT"/>
              <a:t>connect-erasmus.eu</a:t>
            </a:r>
            <a:endParaRPr/>
          </a:p>
        </p:txBody>
      </p:sp>
      <p:pic>
        <p:nvPicPr>
          <p:cNvPr id="199" name="Google Shape;199;p6"/>
          <p:cNvPicPr preferRelativeResize="0"/>
          <p:nvPr/>
        </p:nvPicPr>
        <p:blipFill rotWithShape="1">
          <a:blip r:embed="rId3">
            <a:alphaModFix/>
          </a:blip>
          <a:srcRect/>
          <a:stretch/>
        </p:blipFill>
        <p:spPr>
          <a:xfrm>
            <a:off x="7839787" y="235835"/>
            <a:ext cx="3019506" cy="5441210"/>
          </a:xfrm>
          <a:prstGeom prst="rect">
            <a:avLst/>
          </a:prstGeom>
          <a:noFill/>
          <a:ln>
            <a:noFill/>
          </a:ln>
        </p:spPr>
      </p:pic>
      <p:sp>
        <p:nvSpPr>
          <p:cNvPr id="200" name="Google Shape;200;p6"/>
          <p:cNvSpPr txBox="1"/>
          <p:nvPr/>
        </p:nvSpPr>
        <p:spPr>
          <a:xfrm>
            <a:off x="1332707" y="3429000"/>
            <a:ext cx="5563500" cy="156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it-IT" sz="2400" b="0" i="0" u="none" strike="noStrike" cap="none">
                <a:solidFill>
                  <a:srgbClr val="222222"/>
                </a:solidFill>
                <a:latin typeface="Calibri"/>
                <a:ea typeface="Calibri"/>
                <a:cs typeface="Calibri"/>
                <a:sym typeface="Calibri"/>
              </a:rPr>
              <a:t>Maree, J. G. (2016). Career construction counseling with a mid‐career black man. </a:t>
            </a:r>
            <a:r>
              <a:rPr lang="it-IT" sz="2400" b="0" i="1" u="none" strike="noStrike" cap="none">
                <a:solidFill>
                  <a:srgbClr val="222222"/>
                </a:solidFill>
                <a:latin typeface="Calibri"/>
                <a:ea typeface="Calibri"/>
                <a:cs typeface="Calibri"/>
                <a:sym typeface="Calibri"/>
              </a:rPr>
              <a:t>The Career Development Quarterly</a:t>
            </a:r>
            <a:r>
              <a:rPr lang="it-IT" sz="2400" b="0" i="0" u="none" strike="noStrike" cap="none">
                <a:solidFill>
                  <a:srgbClr val="222222"/>
                </a:solidFill>
                <a:latin typeface="Calibri"/>
                <a:ea typeface="Calibri"/>
                <a:cs typeface="Calibri"/>
                <a:sym typeface="Calibri"/>
              </a:rPr>
              <a:t>, </a:t>
            </a:r>
            <a:r>
              <a:rPr lang="it-IT" sz="2400" b="0" i="1" u="none" strike="noStrike" cap="none">
                <a:solidFill>
                  <a:srgbClr val="222222"/>
                </a:solidFill>
                <a:latin typeface="Calibri"/>
                <a:ea typeface="Calibri"/>
                <a:cs typeface="Calibri"/>
                <a:sym typeface="Calibri"/>
              </a:rPr>
              <a:t>64</a:t>
            </a:r>
            <a:r>
              <a:rPr lang="it-IT" sz="2400" b="0" i="0" u="none" strike="noStrike" cap="none">
                <a:solidFill>
                  <a:srgbClr val="222222"/>
                </a:solidFill>
                <a:latin typeface="Calibri"/>
                <a:ea typeface="Calibri"/>
                <a:cs typeface="Calibri"/>
                <a:sym typeface="Calibri"/>
              </a:rPr>
              <a:t>(1), 20-34.</a:t>
            </a:r>
            <a:endParaRPr sz="2400" b="0" i="0" u="none" strike="noStrike" cap="none">
              <a:solidFill>
                <a:schemeClr val="dk1"/>
              </a:solidFill>
              <a:latin typeface="Calibri"/>
              <a:ea typeface="Calibri"/>
              <a:cs typeface="Calibri"/>
              <a:sym typeface="Calibri"/>
            </a:endParaRPr>
          </a:p>
        </p:txBody>
      </p:sp>
      <p:sp>
        <p:nvSpPr>
          <p:cNvPr id="201" name="Google Shape;201;p6"/>
          <p:cNvSpPr txBox="1">
            <a:spLocks noGrp="1"/>
          </p:cNvSpPr>
          <p:nvPr>
            <p:ph type="title"/>
          </p:nvPr>
        </p:nvSpPr>
        <p:spPr>
          <a:xfrm>
            <a:off x="836613" y="544195"/>
            <a:ext cx="10515600" cy="6788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Open Sans ExtraBold"/>
              <a:buNone/>
            </a:pPr>
            <a:r>
              <a:rPr lang="it-IT">
                <a:latin typeface="Calibri"/>
                <a:ea typeface="Calibri"/>
                <a:cs typeface="Calibri"/>
                <a:sym typeface="Calibri"/>
              </a:rPr>
              <a:t>Caso studio (2/3)</a:t>
            </a:r>
            <a:endParaRPr>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7"/>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it-IT"/>
              <a:t>connect-erasmus.eu</a:t>
            </a:r>
            <a:endParaRPr/>
          </a:p>
        </p:txBody>
      </p:sp>
      <p:sp>
        <p:nvSpPr>
          <p:cNvPr id="207" name="Google Shape;207;p7"/>
          <p:cNvSpPr txBox="1"/>
          <p:nvPr/>
        </p:nvSpPr>
        <p:spPr>
          <a:xfrm>
            <a:off x="1332707" y="3429000"/>
            <a:ext cx="5296800" cy="156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it-IT" sz="2400" b="0" i="0" u="none" strike="noStrike" cap="none">
                <a:solidFill>
                  <a:srgbClr val="222222"/>
                </a:solidFill>
                <a:latin typeface="Calibri"/>
                <a:ea typeface="Calibri"/>
                <a:cs typeface="Calibri"/>
                <a:sym typeface="Calibri"/>
              </a:rPr>
              <a:t>Hartung, P. J., &amp; Vess, L. (2016). Critical moments in career construction counseling. </a:t>
            </a:r>
            <a:r>
              <a:rPr lang="it-IT" sz="2400" b="0" i="1" u="none" strike="noStrike" cap="none">
                <a:solidFill>
                  <a:srgbClr val="222222"/>
                </a:solidFill>
                <a:latin typeface="Calibri"/>
                <a:ea typeface="Calibri"/>
                <a:cs typeface="Calibri"/>
                <a:sym typeface="Calibri"/>
              </a:rPr>
              <a:t>Journal of Vocational Behavior</a:t>
            </a:r>
            <a:r>
              <a:rPr lang="it-IT" sz="2400" b="0" i="0" u="none" strike="noStrike" cap="none">
                <a:solidFill>
                  <a:srgbClr val="222222"/>
                </a:solidFill>
                <a:latin typeface="Calibri"/>
                <a:ea typeface="Calibri"/>
                <a:cs typeface="Calibri"/>
                <a:sym typeface="Calibri"/>
              </a:rPr>
              <a:t>, </a:t>
            </a:r>
            <a:r>
              <a:rPr lang="it-IT" sz="2400" b="0" i="1" u="none" strike="noStrike" cap="none">
                <a:solidFill>
                  <a:srgbClr val="222222"/>
                </a:solidFill>
                <a:latin typeface="Calibri"/>
                <a:ea typeface="Calibri"/>
                <a:cs typeface="Calibri"/>
                <a:sym typeface="Calibri"/>
              </a:rPr>
              <a:t>97</a:t>
            </a:r>
            <a:r>
              <a:rPr lang="it-IT" sz="2400" b="0" i="0" u="none" strike="noStrike" cap="none">
                <a:solidFill>
                  <a:srgbClr val="222222"/>
                </a:solidFill>
                <a:latin typeface="Calibri"/>
                <a:ea typeface="Calibri"/>
                <a:cs typeface="Calibri"/>
                <a:sym typeface="Calibri"/>
              </a:rPr>
              <a:t>, 31-39.</a:t>
            </a:r>
            <a:endParaRPr sz="2400" b="0" i="0" u="none" strike="noStrike" cap="none">
              <a:solidFill>
                <a:schemeClr val="dk1"/>
              </a:solidFill>
              <a:latin typeface="Calibri"/>
              <a:ea typeface="Calibri"/>
              <a:cs typeface="Calibri"/>
              <a:sym typeface="Calibri"/>
            </a:endParaRPr>
          </a:p>
        </p:txBody>
      </p:sp>
      <p:pic>
        <p:nvPicPr>
          <p:cNvPr id="208" name="Google Shape;208;p7"/>
          <p:cNvPicPr preferRelativeResize="0"/>
          <p:nvPr/>
        </p:nvPicPr>
        <p:blipFill rotWithShape="1">
          <a:blip r:embed="rId3">
            <a:alphaModFix/>
          </a:blip>
          <a:srcRect/>
          <a:stretch/>
        </p:blipFill>
        <p:spPr>
          <a:xfrm>
            <a:off x="7395283" y="317500"/>
            <a:ext cx="3956930" cy="5372100"/>
          </a:xfrm>
          <a:prstGeom prst="rect">
            <a:avLst/>
          </a:prstGeom>
          <a:noFill/>
          <a:ln>
            <a:noFill/>
          </a:ln>
        </p:spPr>
      </p:pic>
      <p:sp>
        <p:nvSpPr>
          <p:cNvPr id="209" name="Google Shape;209;p7"/>
          <p:cNvSpPr txBox="1">
            <a:spLocks noGrp="1"/>
          </p:cNvSpPr>
          <p:nvPr>
            <p:ph type="title"/>
          </p:nvPr>
        </p:nvSpPr>
        <p:spPr>
          <a:xfrm>
            <a:off x="836613" y="544195"/>
            <a:ext cx="10515600" cy="6788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Open Sans ExtraBold"/>
              <a:buNone/>
            </a:pPr>
            <a:r>
              <a:rPr lang="it-IT">
                <a:latin typeface="Calibri"/>
                <a:ea typeface="Calibri"/>
                <a:cs typeface="Calibri"/>
                <a:sym typeface="Calibri"/>
              </a:rPr>
              <a:t>Caso studio (3/3)</a:t>
            </a:r>
            <a:endParaRPr>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8"/>
          <p:cNvSpPr txBox="1">
            <a:spLocks noGrp="1"/>
          </p:cNvSpPr>
          <p:nvPr>
            <p:ph type="title"/>
          </p:nvPr>
        </p:nvSpPr>
        <p:spPr>
          <a:xfrm>
            <a:off x="836613" y="544195"/>
            <a:ext cx="10515600" cy="6788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Open Sans ExtraBold"/>
              <a:buNone/>
            </a:pPr>
            <a:r>
              <a:rPr lang="it-IT">
                <a:latin typeface="Calibri"/>
                <a:ea typeface="Calibri"/>
                <a:cs typeface="Calibri"/>
                <a:sym typeface="Calibri"/>
              </a:rPr>
              <a:t>Bibliografia</a:t>
            </a:r>
            <a:endParaRPr>
              <a:latin typeface="Calibri"/>
              <a:ea typeface="Calibri"/>
              <a:cs typeface="Calibri"/>
              <a:sym typeface="Calibri"/>
            </a:endParaRPr>
          </a:p>
        </p:txBody>
      </p:sp>
      <p:sp>
        <p:nvSpPr>
          <p:cNvPr id="215" name="Google Shape;215;p8"/>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it-IT"/>
              <a:t>connect-erasmus.eu</a:t>
            </a:r>
            <a:endParaRPr/>
          </a:p>
        </p:txBody>
      </p:sp>
      <p:sp>
        <p:nvSpPr>
          <p:cNvPr id="216" name="Google Shape;216;p8"/>
          <p:cNvSpPr txBox="1"/>
          <p:nvPr/>
        </p:nvSpPr>
        <p:spPr>
          <a:xfrm>
            <a:off x="734137" y="1891722"/>
            <a:ext cx="11068980" cy="327628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FF7F2A"/>
              </a:buClr>
              <a:buSzPts val="2600"/>
              <a:buFont typeface="Calibri"/>
              <a:buChar char="▲"/>
            </a:pPr>
            <a:r>
              <a:rPr lang="it-IT" sz="2000" b="0" i="0" u="none" strike="noStrike" cap="none">
                <a:solidFill>
                  <a:schemeClr val="dk1"/>
                </a:solidFill>
                <a:latin typeface="Calibri"/>
                <a:ea typeface="Calibri"/>
                <a:cs typeface="Calibri"/>
                <a:sym typeface="Calibri"/>
              </a:rPr>
              <a:t>Savickas, M. L. (2011). </a:t>
            </a:r>
            <a:r>
              <a:rPr lang="it-IT" sz="2000" b="0" i="1" u="none" strike="noStrike" cap="none">
                <a:solidFill>
                  <a:schemeClr val="dk1"/>
                </a:solidFill>
                <a:latin typeface="Calibri"/>
                <a:ea typeface="Calibri"/>
                <a:cs typeface="Calibri"/>
                <a:sym typeface="Calibri"/>
              </a:rPr>
              <a:t>Career counseling</a:t>
            </a:r>
            <a:r>
              <a:rPr lang="it-IT" sz="2000" b="0" i="0" u="none" strike="noStrike" cap="none">
                <a:solidFill>
                  <a:schemeClr val="dk1"/>
                </a:solidFill>
                <a:latin typeface="Calibri"/>
                <a:ea typeface="Calibri"/>
                <a:cs typeface="Calibri"/>
                <a:sym typeface="Calibri"/>
              </a:rPr>
              <a:t>. Washington, DC: American Psychological Association Books.</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FF7F2A"/>
              </a:buClr>
              <a:buSzPts val="2600"/>
              <a:buFont typeface="Calibri"/>
              <a:buChar char="▲"/>
            </a:pPr>
            <a:r>
              <a:rPr lang="it-IT" sz="2000" b="0" i="0" u="none" strike="noStrike" cap="none">
                <a:solidFill>
                  <a:schemeClr val="dk1"/>
                </a:solidFill>
                <a:latin typeface="Calibri"/>
                <a:ea typeface="Calibri"/>
                <a:cs typeface="Calibri"/>
                <a:sym typeface="Calibri"/>
              </a:rPr>
              <a:t>Savickas, M. L. (2013). Career construction theory and practice. In S. D. Brown &amp; R. W. Lent (Eds.), </a:t>
            </a:r>
            <a:r>
              <a:rPr lang="it-IT" sz="2000" b="0" i="1" u="none" strike="noStrike" cap="none">
                <a:solidFill>
                  <a:schemeClr val="dk1"/>
                </a:solidFill>
                <a:latin typeface="Calibri"/>
                <a:ea typeface="Calibri"/>
                <a:cs typeface="Calibri"/>
                <a:sym typeface="Calibri"/>
              </a:rPr>
              <a:t>Career development and counseling: Putting theory and research to work</a:t>
            </a:r>
            <a:r>
              <a:rPr lang="it-IT" sz="2000" b="0" i="0" u="none" strike="noStrike" cap="none">
                <a:solidFill>
                  <a:schemeClr val="dk1"/>
                </a:solidFill>
                <a:latin typeface="Calibri"/>
                <a:ea typeface="Calibri"/>
                <a:cs typeface="Calibri"/>
                <a:sym typeface="Calibri"/>
              </a:rPr>
              <a:t> (2nd ed., pp. 147–183). Hoboken, NJ: John Wiley.</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FF7F2A"/>
              </a:buClr>
              <a:buSzPts val="2600"/>
              <a:buFont typeface="Calibri"/>
              <a:buChar char="▲"/>
            </a:pPr>
            <a:r>
              <a:rPr lang="it-IT" sz="2000" b="0" i="0" u="none" strike="noStrike" cap="none">
                <a:solidFill>
                  <a:schemeClr val="dk1"/>
                </a:solidFill>
                <a:latin typeface="Calibri"/>
                <a:ea typeface="Calibri"/>
                <a:cs typeface="Calibri"/>
                <a:sym typeface="Calibri"/>
              </a:rPr>
              <a:t>Hartung, P. J. (2015). </a:t>
            </a:r>
            <a:r>
              <a:rPr lang="it-IT" sz="2000" b="0" i="1" u="none" strike="noStrike" cap="none">
                <a:solidFill>
                  <a:schemeClr val="dk1"/>
                </a:solidFill>
                <a:latin typeface="Calibri"/>
                <a:ea typeface="Calibri"/>
                <a:cs typeface="Calibri"/>
                <a:sym typeface="Calibri"/>
              </a:rPr>
              <a:t>The career construction interview</a:t>
            </a:r>
            <a:r>
              <a:rPr lang="it-IT" sz="2000" b="0" i="0" u="none" strike="noStrike" cap="none">
                <a:solidFill>
                  <a:schemeClr val="dk1"/>
                </a:solidFill>
                <a:latin typeface="Calibri"/>
                <a:ea typeface="Calibri"/>
                <a:cs typeface="Calibri"/>
                <a:sym typeface="Calibri"/>
              </a:rPr>
              <a:t>. In Career Assessment (pp. 115-121). Brill Sense.</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FF7F2A"/>
              </a:buClr>
              <a:buSzPts val="2600"/>
              <a:buFont typeface="Calibri"/>
              <a:buChar char="▲"/>
            </a:pPr>
            <a:r>
              <a:rPr lang="it-IT" sz="2000" b="0" i="0" u="none" strike="noStrike" cap="none">
                <a:solidFill>
                  <a:schemeClr val="dk1"/>
                </a:solidFill>
                <a:latin typeface="Calibri"/>
                <a:ea typeface="Calibri"/>
                <a:cs typeface="Calibri"/>
                <a:sym typeface="Calibri"/>
              </a:rPr>
              <a:t>Savickas, M. (2015). </a:t>
            </a:r>
            <a:r>
              <a:rPr lang="it-IT" sz="2000" b="0" i="1" u="none" strike="noStrike" cap="none">
                <a:solidFill>
                  <a:schemeClr val="dk1"/>
                </a:solidFill>
                <a:latin typeface="Calibri"/>
                <a:ea typeface="Calibri"/>
                <a:cs typeface="Calibri"/>
                <a:sym typeface="Calibri"/>
              </a:rPr>
              <a:t>Life-design counseling manual</a:t>
            </a:r>
            <a:r>
              <a:rPr lang="it-IT" sz="2000" b="0" i="0" u="none" strike="noStrike" cap="none">
                <a:solidFill>
                  <a:schemeClr val="dk1"/>
                </a:solidFill>
                <a:latin typeface="Calibri"/>
                <a:ea typeface="Calibri"/>
                <a:cs typeface="Calibri"/>
                <a:sym typeface="Calibri"/>
              </a:rPr>
              <a:t>. Mark L. Savickas.</a:t>
            </a: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d047f4b8fc_0_0"/>
          <p:cNvSpPr txBox="1">
            <a:spLocks noGrp="1"/>
          </p:cNvSpPr>
          <p:nvPr>
            <p:ph type="title"/>
          </p:nvPr>
        </p:nvSpPr>
        <p:spPr>
          <a:xfrm>
            <a:off x="836613" y="544195"/>
            <a:ext cx="10515600" cy="678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Open Sans ExtraBold"/>
              <a:buNone/>
            </a:pPr>
            <a:r>
              <a:rPr lang="it-IT">
                <a:latin typeface="Calibri"/>
                <a:ea typeface="Calibri"/>
                <a:cs typeface="Calibri"/>
                <a:sym typeface="Calibri"/>
              </a:rPr>
              <a:t>Domande riassuntive</a:t>
            </a:r>
            <a:endParaRPr>
              <a:latin typeface="Calibri"/>
              <a:ea typeface="Calibri"/>
              <a:cs typeface="Calibri"/>
              <a:sym typeface="Calibri"/>
            </a:endParaRPr>
          </a:p>
        </p:txBody>
      </p:sp>
      <p:sp>
        <p:nvSpPr>
          <p:cNvPr id="222" name="Google Shape;222;gd047f4b8fc_0_0"/>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it-IT"/>
              <a:t>connect-erasmus.eu</a:t>
            </a:r>
            <a:endParaRPr/>
          </a:p>
        </p:txBody>
      </p:sp>
      <p:sp>
        <p:nvSpPr>
          <p:cNvPr id="223" name="Google Shape;223;gd047f4b8fc_0_0"/>
          <p:cNvSpPr txBox="1"/>
          <p:nvPr/>
        </p:nvSpPr>
        <p:spPr>
          <a:xfrm>
            <a:off x="734137" y="1891722"/>
            <a:ext cx="11069100" cy="240061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FF7F2A"/>
              </a:buClr>
              <a:buSzPts val="3100"/>
              <a:buFont typeface="Calibri"/>
              <a:buChar char="▲"/>
            </a:pPr>
            <a:r>
              <a:rPr lang="it-IT" sz="2500" b="0" i="0" u="none" strike="noStrike" cap="none">
                <a:solidFill>
                  <a:schemeClr val="dk1"/>
                </a:solidFill>
                <a:latin typeface="Calibri"/>
                <a:ea typeface="Calibri"/>
                <a:cs typeface="Calibri"/>
                <a:sym typeface="Calibri"/>
              </a:rPr>
              <a:t>Che cos’è la CCI?</a:t>
            </a:r>
            <a:endParaRPr sz="2500" b="0" i="0" u="none" strike="noStrike" cap="none">
              <a:solidFill>
                <a:schemeClr val="dk1"/>
              </a:solidFill>
              <a:latin typeface="Calibri"/>
              <a:ea typeface="Calibri"/>
              <a:cs typeface="Calibri"/>
              <a:sym typeface="Calibri"/>
            </a:endParaRPr>
          </a:p>
          <a:p>
            <a:pPr marL="285750" marR="0" lvl="0" indent="-285750" algn="l" rtl="0">
              <a:lnSpc>
                <a:spcPct val="150000"/>
              </a:lnSpc>
              <a:spcBef>
                <a:spcPts val="0"/>
              </a:spcBef>
              <a:spcAft>
                <a:spcPts val="0"/>
              </a:spcAft>
              <a:buClr>
                <a:srgbClr val="FF7F2A"/>
              </a:buClr>
              <a:buSzPts val="3100"/>
              <a:buFont typeface="Calibri"/>
              <a:buChar char="▲"/>
            </a:pPr>
            <a:r>
              <a:rPr lang="it-IT" sz="2500" b="0" i="0" u="none" strike="noStrike" cap="none">
                <a:solidFill>
                  <a:schemeClr val="dk1"/>
                </a:solidFill>
                <a:latin typeface="Calibri"/>
                <a:ea typeface="Calibri"/>
                <a:cs typeface="Calibri"/>
                <a:sym typeface="Calibri"/>
              </a:rPr>
              <a:t>Quali sono i temi principali della CCI?</a:t>
            </a:r>
            <a:endParaRPr sz="2500" b="0" i="0" u="none" strike="noStrike" cap="none">
              <a:solidFill>
                <a:schemeClr val="dk1"/>
              </a:solidFill>
              <a:latin typeface="Calibri"/>
              <a:ea typeface="Calibri"/>
              <a:cs typeface="Calibri"/>
              <a:sym typeface="Calibri"/>
            </a:endParaRPr>
          </a:p>
          <a:p>
            <a:pPr marL="285750" marR="0" lvl="0" indent="-285750" algn="l" rtl="0">
              <a:lnSpc>
                <a:spcPct val="150000"/>
              </a:lnSpc>
              <a:spcBef>
                <a:spcPts val="0"/>
              </a:spcBef>
              <a:spcAft>
                <a:spcPts val="0"/>
              </a:spcAft>
              <a:buClr>
                <a:srgbClr val="FF7F2A"/>
              </a:buClr>
              <a:buSzPts val="3100"/>
              <a:buFont typeface="Calibri"/>
              <a:buChar char="▲"/>
            </a:pPr>
            <a:r>
              <a:rPr lang="it-IT" sz="2500" b="0" i="0" u="none" strike="noStrike" cap="none">
                <a:solidFill>
                  <a:schemeClr val="dk1"/>
                </a:solidFill>
                <a:latin typeface="Calibri"/>
                <a:ea typeface="Calibri"/>
                <a:cs typeface="Calibri"/>
                <a:sym typeface="Calibri"/>
              </a:rPr>
              <a:t>A cosa servono le domande della CCI?</a:t>
            </a:r>
            <a:endParaRPr sz="2500" b="0" i="0" u="none" strike="noStrike" cap="none">
              <a:solidFill>
                <a:schemeClr val="dk1"/>
              </a:solidFill>
              <a:latin typeface="Calibri"/>
              <a:ea typeface="Calibri"/>
              <a:cs typeface="Calibri"/>
              <a:sym typeface="Calibri"/>
            </a:endParaRPr>
          </a:p>
          <a:p>
            <a:pPr marL="285750" marR="0" lvl="0" indent="-285750" algn="l" rtl="0">
              <a:lnSpc>
                <a:spcPct val="150000"/>
              </a:lnSpc>
              <a:spcBef>
                <a:spcPts val="0"/>
              </a:spcBef>
              <a:spcAft>
                <a:spcPts val="0"/>
              </a:spcAft>
              <a:buClr>
                <a:srgbClr val="FF7F2A"/>
              </a:buClr>
              <a:buSzPts val="3100"/>
              <a:buFont typeface="Calibri"/>
              <a:buChar char="▲"/>
            </a:pPr>
            <a:r>
              <a:rPr lang="it-IT" sz="2500" b="0" i="0" u="none" strike="noStrike" cap="none">
                <a:solidFill>
                  <a:schemeClr val="dk1"/>
                </a:solidFill>
                <a:latin typeface="Calibri"/>
                <a:ea typeface="Calibri"/>
                <a:cs typeface="Calibri"/>
                <a:sym typeface="Calibri"/>
              </a:rPr>
              <a:t>Quali sono le parti della storia affrontate dalla CCI?</a:t>
            </a:r>
            <a:endParaRPr sz="2500" b="0" i="0" u="none" strike="noStrike" cap="non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cf83836946_0_0"/>
          <p:cNvSpPr txBox="1">
            <a:spLocks noGrp="1"/>
          </p:cNvSpPr>
          <p:nvPr>
            <p:ph type="ctrTitle"/>
          </p:nvPr>
        </p:nvSpPr>
        <p:spPr>
          <a:xfrm>
            <a:off x="1395732" y="1834056"/>
            <a:ext cx="5746800" cy="2387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6600"/>
              <a:buFont typeface="Calibri"/>
              <a:buNone/>
            </a:pPr>
            <a:r>
              <a:rPr lang="it-IT">
                <a:latin typeface="Calibri"/>
                <a:ea typeface="Calibri"/>
                <a:cs typeface="Calibri"/>
                <a:sym typeface="Calibri"/>
              </a:rPr>
              <a:t>Domande? </a:t>
            </a:r>
            <a:endParaRPr>
              <a:latin typeface="Calibri"/>
              <a:ea typeface="Calibri"/>
              <a:cs typeface="Calibri"/>
              <a:sym typeface="Calibri"/>
            </a:endParaRPr>
          </a:p>
        </p:txBody>
      </p:sp>
      <p:sp>
        <p:nvSpPr>
          <p:cNvPr id="229" name="Google Shape;229;gcf83836946_0_0"/>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7F2A"/>
              </a:buClr>
              <a:buSzPts val="1200"/>
              <a:buFont typeface="Open Sans Light"/>
              <a:buNone/>
            </a:pPr>
            <a:r>
              <a:rPr lang="it-IT" sz="1200" b="0" i="0" u="none" strike="noStrike" cap="none">
                <a:solidFill>
                  <a:srgbClr val="FF7F2A"/>
                </a:solidFill>
                <a:latin typeface="Open Sans Light"/>
                <a:ea typeface="Open Sans Light"/>
                <a:cs typeface="Open Sans Light"/>
                <a:sym typeface="Open Sans Light"/>
              </a:rPr>
              <a:t>connect-erasmus.eu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cf83836946_0_5"/>
          <p:cNvSpPr txBox="1">
            <a:spLocks noGrp="1"/>
          </p:cNvSpPr>
          <p:nvPr>
            <p:ph type="title"/>
          </p:nvPr>
        </p:nvSpPr>
        <p:spPr>
          <a:xfrm>
            <a:off x="836613" y="544195"/>
            <a:ext cx="10515600" cy="678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alibri"/>
              <a:buNone/>
            </a:pPr>
            <a:r>
              <a:rPr lang="it-IT">
                <a:latin typeface="Calibri"/>
                <a:ea typeface="Calibri"/>
                <a:cs typeface="Calibri"/>
                <a:sym typeface="Calibri"/>
              </a:rPr>
              <a:t>Scopo della presentazione</a:t>
            </a:r>
            <a:endParaRPr>
              <a:latin typeface="Calibri"/>
              <a:ea typeface="Calibri"/>
              <a:cs typeface="Calibri"/>
              <a:sym typeface="Calibri"/>
            </a:endParaRPr>
          </a:p>
        </p:txBody>
      </p:sp>
      <p:sp>
        <p:nvSpPr>
          <p:cNvPr id="91" name="Google Shape;91;gcf83836946_0_5"/>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it-IT"/>
              <a:t>connect-erasmus.eu</a:t>
            </a:r>
            <a:endParaRPr/>
          </a:p>
        </p:txBody>
      </p:sp>
      <p:sp>
        <p:nvSpPr>
          <p:cNvPr id="92" name="Google Shape;92;gcf83836946_0_5"/>
          <p:cNvSpPr txBox="1"/>
          <p:nvPr/>
        </p:nvSpPr>
        <p:spPr>
          <a:xfrm>
            <a:off x="836613" y="2303857"/>
            <a:ext cx="10515600" cy="221595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15000"/>
              </a:lnSpc>
              <a:spcBef>
                <a:spcPts val="0"/>
              </a:spcBef>
              <a:spcAft>
                <a:spcPts val="0"/>
              </a:spcAft>
              <a:buClr>
                <a:srgbClr val="FF7F2A"/>
              </a:buClr>
              <a:buSzPts val="3000"/>
              <a:buFont typeface="Calibri"/>
              <a:buChar char="▲"/>
            </a:pPr>
            <a:r>
              <a:rPr lang="it-IT" sz="2400" b="0" i="0" u="none" strike="noStrike" cap="none">
                <a:solidFill>
                  <a:schemeClr val="dk1"/>
                </a:solidFill>
                <a:latin typeface="Calibri"/>
                <a:ea typeface="Calibri"/>
                <a:cs typeface="Calibri"/>
                <a:sym typeface="Calibri"/>
              </a:rPr>
              <a:t>Illustrare la Career Construction Interview</a:t>
            </a:r>
            <a:endParaRPr sz="24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285750" marR="0" lvl="0" indent="-285750" algn="l" rtl="0">
              <a:lnSpc>
                <a:spcPct val="115000"/>
              </a:lnSpc>
              <a:spcBef>
                <a:spcPts val="0"/>
              </a:spcBef>
              <a:spcAft>
                <a:spcPts val="0"/>
              </a:spcAft>
              <a:buClr>
                <a:srgbClr val="FF7F2A"/>
              </a:buClr>
              <a:buSzPts val="3000"/>
              <a:buFont typeface="Calibri"/>
              <a:buChar char="▲"/>
            </a:pPr>
            <a:r>
              <a:rPr lang="it-IT" sz="2400" b="0" i="0" u="none" strike="noStrike" cap="none">
                <a:solidFill>
                  <a:schemeClr val="dk1"/>
                </a:solidFill>
                <a:latin typeface="Calibri"/>
                <a:ea typeface="Calibri"/>
                <a:cs typeface="Calibri"/>
                <a:sym typeface="Calibri"/>
              </a:rPr>
              <a:t>Analizzare un’intervista condotta tramite la CCI</a:t>
            </a:r>
            <a:endParaRPr sz="24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285750" marR="0" lvl="0" indent="-285750" algn="l" rtl="0">
              <a:lnSpc>
                <a:spcPct val="115000"/>
              </a:lnSpc>
              <a:spcBef>
                <a:spcPts val="0"/>
              </a:spcBef>
              <a:spcAft>
                <a:spcPts val="0"/>
              </a:spcAft>
              <a:buClr>
                <a:srgbClr val="FF7F2A"/>
              </a:buClr>
              <a:buSzPts val="3000"/>
              <a:buFont typeface="Calibri"/>
              <a:buChar char="▲"/>
            </a:pPr>
            <a:r>
              <a:rPr lang="it-IT" sz="2400" b="0" i="0" u="none" strike="noStrike" cap="none">
                <a:solidFill>
                  <a:schemeClr val="dk1"/>
                </a:solidFill>
                <a:latin typeface="Calibri"/>
                <a:ea typeface="Calibri"/>
                <a:cs typeface="Calibri"/>
                <a:sym typeface="Calibri"/>
              </a:rPr>
              <a:t>Esplorare alcuni casi studio</a:t>
            </a:r>
            <a:endParaRPr sz="2400" b="0" i="0" u="none" strike="noStrike" cap="none">
              <a:solidFill>
                <a:schemeClr val="dk1"/>
              </a:solidFill>
              <a:latin typeface="Calibri"/>
              <a:ea typeface="Calibri"/>
              <a:cs typeface="Calibri"/>
              <a:sym typeface="Calibri"/>
            </a:endParaRPr>
          </a:p>
        </p:txBody>
      </p:sp>
      <p:pic>
        <p:nvPicPr>
          <p:cNvPr id="93" name="Google Shape;93;gcf83836946_0_5"/>
          <p:cNvPicPr preferRelativeResize="0"/>
          <p:nvPr/>
        </p:nvPicPr>
        <p:blipFill rotWithShape="1">
          <a:blip r:embed="rId3">
            <a:alphaModFix/>
          </a:blip>
          <a:srcRect/>
          <a:stretch/>
        </p:blipFill>
        <p:spPr>
          <a:xfrm>
            <a:off x="8408546" y="1928972"/>
            <a:ext cx="2943675" cy="3333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836613" y="544195"/>
            <a:ext cx="10515600" cy="6788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alibri"/>
              <a:buNone/>
            </a:pPr>
            <a:r>
              <a:rPr lang="it-IT">
                <a:latin typeface="Calibri"/>
                <a:ea typeface="Calibri"/>
                <a:cs typeface="Calibri"/>
                <a:sym typeface="Calibri"/>
              </a:rPr>
              <a:t>Introduzione</a:t>
            </a:r>
            <a:endParaRPr>
              <a:latin typeface="Calibri"/>
              <a:ea typeface="Calibri"/>
              <a:cs typeface="Calibri"/>
              <a:sym typeface="Calibri"/>
            </a:endParaRPr>
          </a:p>
        </p:txBody>
      </p:sp>
      <p:sp>
        <p:nvSpPr>
          <p:cNvPr id="99" name="Google Shape;99;p2"/>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it-IT"/>
              <a:t>connect-erasmus.eu</a:t>
            </a:r>
            <a:endParaRPr/>
          </a:p>
        </p:txBody>
      </p:sp>
      <p:sp>
        <p:nvSpPr>
          <p:cNvPr id="100" name="Google Shape;100;p2"/>
          <p:cNvSpPr txBox="1"/>
          <p:nvPr/>
        </p:nvSpPr>
        <p:spPr>
          <a:xfrm>
            <a:off x="836625" y="2151450"/>
            <a:ext cx="8151258" cy="321930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15000"/>
              </a:lnSpc>
              <a:spcBef>
                <a:spcPts val="0"/>
              </a:spcBef>
              <a:spcAft>
                <a:spcPts val="0"/>
              </a:spcAft>
              <a:buClr>
                <a:srgbClr val="FF7F2A"/>
              </a:buClr>
              <a:buSzPts val="3000"/>
              <a:buFont typeface="Calibri"/>
              <a:buChar char="▲"/>
            </a:pPr>
            <a:r>
              <a:rPr lang="it-IT" sz="2400" b="0" i="0" u="none" strike="noStrike" cap="none" dirty="0">
                <a:solidFill>
                  <a:schemeClr val="dk1"/>
                </a:solidFill>
                <a:latin typeface="Calibri"/>
                <a:ea typeface="Calibri"/>
                <a:cs typeface="Calibri"/>
                <a:sym typeface="Calibri"/>
              </a:rPr>
              <a:t>Creata da Mark L. </a:t>
            </a:r>
            <a:r>
              <a:rPr lang="it-IT" sz="2400" b="0" i="0" u="none" strike="noStrike" cap="none" dirty="0" err="1">
                <a:solidFill>
                  <a:schemeClr val="dk1"/>
                </a:solidFill>
                <a:latin typeface="Calibri"/>
                <a:ea typeface="Calibri"/>
                <a:cs typeface="Calibri"/>
                <a:sym typeface="Calibri"/>
              </a:rPr>
              <a:t>Savickas</a:t>
            </a:r>
            <a:r>
              <a:rPr lang="it-IT" sz="2400" b="0" i="0" u="none" strike="noStrike" cap="none" dirty="0">
                <a:solidFill>
                  <a:schemeClr val="dk1"/>
                </a:solidFill>
                <a:latin typeface="Calibri"/>
                <a:ea typeface="Calibri"/>
                <a:cs typeface="Calibri"/>
                <a:sym typeface="Calibri"/>
              </a:rPr>
              <a:t>, la Career Construction Interview (CCI) è un'intervista strutturata che consente ai career </a:t>
            </a:r>
            <a:r>
              <a:rPr lang="it-IT" sz="2400" b="0" i="0" u="none" strike="noStrike" cap="none" dirty="0" err="1">
                <a:solidFill>
                  <a:schemeClr val="dk1"/>
                </a:solidFill>
                <a:latin typeface="Calibri"/>
                <a:ea typeface="Calibri"/>
                <a:cs typeface="Calibri"/>
                <a:sym typeface="Calibri"/>
              </a:rPr>
              <a:t>counsellors</a:t>
            </a:r>
            <a:r>
              <a:rPr lang="it-IT" sz="2400" b="0" i="0" u="none" strike="noStrike" cap="none" dirty="0">
                <a:solidFill>
                  <a:schemeClr val="dk1"/>
                </a:solidFill>
                <a:latin typeface="Calibri"/>
                <a:ea typeface="Calibri"/>
                <a:cs typeface="Calibri"/>
                <a:sym typeface="Calibri"/>
              </a:rPr>
              <a:t> di raccogliere informazioni (micro-narrazioni) per co-costruire con i clienti il ritratto di vita (macro-narrazione).</a:t>
            </a:r>
            <a:endParaRPr dirty="0"/>
          </a:p>
          <a:p>
            <a:pPr marL="285750" marR="0" lvl="0" indent="-285750" algn="l" rtl="0">
              <a:lnSpc>
                <a:spcPct val="115000"/>
              </a:lnSpc>
              <a:spcBef>
                <a:spcPts val="1200"/>
              </a:spcBef>
              <a:spcAft>
                <a:spcPts val="0"/>
              </a:spcAft>
              <a:buClr>
                <a:srgbClr val="FF7F2A"/>
              </a:buClr>
              <a:buSzPts val="3000"/>
              <a:buFont typeface="Calibri"/>
              <a:buChar char="▲"/>
            </a:pPr>
            <a:r>
              <a:rPr lang="it-IT" sz="2400" b="0" i="0" u="none" strike="noStrike" cap="none" dirty="0">
                <a:solidFill>
                  <a:schemeClr val="dk1"/>
                </a:solidFill>
                <a:latin typeface="Calibri"/>
                <a:ea typeface="Calibri"/>
                <a:cs typeface="Calibri"/>
                <a:sym typeface="Calibri"/>
              </a:rPr>
              <a:t>Le domande della CCI aiutano i clienti ad elicitare come hanno costruito il loro sé, la loro identità e la loro carriera e chi desiderano diventare.</a:t>
            </a:r>
            <a:endParaRPr sz="2400" b="0" i="0" u="none" strike="noStrike" cap="none" dirty="0">
              <a:solidFill>
                <a:schemeClr val="dk1"/>
              </a:solidFill>
              <a:latin typeface="Calibri"/>
              <a:ea typeface="Calibri"/>
              <a:cs typeface="Calibri"/>
              <a:sym typeface="Calibri"/>
            </a:endParaRPr>
          </a:p>
        </p:txBody>
      </p:sp>
      <p:pic>
        <p:nvPicPr>
          <p:cNvPr id="101" name="Google Shape;101;p2" descr="Created by Heather Geils" title="Savickas Career Theory">
            <a:hlinkClick r:id="rId3"/>
          </p:cNvPr>
          <p:cNvPicPr preferRelativeResize="0"/>
          <p:nvPr/>
        </p:nvPicPr>
        <p:blipFill rotWithShape="1">
          <a:blip r:embed="rId4">
            <a:alphaModFix/>
          </a:blip>
          <a:srcRect/>
          <a:stretch/>
        </p:blipFill>
        <p:spPr>
          <a:xfrm>
            <a:off x="9184414" y="2480089"/>
            <a:ext cx="2907226" cy="2180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txBox="1">
            <a:spLocks noGrp="1"/>
          </p:cNvSpPr>
          <p:nvPr>
            <p:ph type="title"/>
          </p:nvPr>
        </p:nvSpPr>
        <p:spPr>
          <a:xfrm>
            <a:off x="836613" y="544195"/>
            <a:ext cx="10515600" cy="67881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600"/>
              <a:buFont typeface="Calibri"/>
              <a:buNone/>
            </a:pPr>
            <a:endParaRPr sz="4000">
              <a:latin typeface="Calibri"/>
              <a:ea typeface="Calibri"/>
              <a:cs typeface="Calibri"/>
              <a:sym typeface="Calibri"/>
            </a:endParaRPr>
          </a:p>
          <a:p>
            <a:pPr marL="0" lvl="0" indent="0" algn="l" rtl="0">
              <a:lnSpc>
                <a:spcPct val="90000"/>
              </a:lnSpc>
              <a:spcBef>
                <a:spcPts val="0"/>
              </a:spcBef>
              <a:spcAft>
                <a:spcPts val="0"/>
              </a:spcAft>
              <a:buClr>
                <a:schemeClr val="lt1"/>
              </a:buClr>
              <a:buSzPts val="3600"/>
              <a:buFont typeface="Calibri"/>
              <a:buNone/>
            </a:pPr>
            <a:endParaRPr sz="4000">
              <a:latin typeface="Calibri"/>
              <a:ea typeface="Calibri"/>
              <a:cs typeface="Calibri"/>
              <a:sym typeface="Calibri"/>
            </a:endParaRPr>
          </a:p>
          <a:p>
            <a:pPr marL="0" lvl="0" indent="0" algn="l" rtl="0">
              <a:lnSpc>
                <a:spcPct val="90000"/>
              </a:lnSpc>
              <a:spcBef>
                <a:spcPts val="0"/>
              </a:spcBef>
              <a:spcAft>
                <a:spcPts val="0"/>
              </a:spcAft>
              <a:buClr>
                <a:schemeClr val="lt1"/>
              </a:buClr>
              <a:buSzPts val="3600"/>
              <a:buFont typeface="Calibri"/>
              <a:buNone/>
            </a:pPr>
            <a:r>
              <a:rPr lang="it-IT" sz="4000">
                <a:latin typeface="Calibri"/>
                <a:ea typeface="Calibri"/>
                <a:cs typeface="Calibri"/>
                <a:sym typeface="Calibri"/>
              </a:rPr>
              <a:t>Quali sono </a:t>
            </a:r>
            <a:r>
              <a:rPr lang="it-IT">
                <a:latin typeface="Calibri"/>
                <a:ea typeface="Calibri"/>
                <a:cs typeface="Calibri"/>
                <a:sym typeface="Calibri"/>
              </a:rPr>
              <a:t>i temi </a:t>
            </a:r>
            <a:r>
              <a:rPr lang="it-IT" sz="4000">
                <a:latin typeface="Calibri"/>
                <a:ea typeface="Calibri"/>
                <a:cs typeface="Calibri"/>
                <a:sym typeface="Calibri"/>
              </a:rPr>
              <a:t>indagati dalla CCI?</a:t>
            </a:r>
            <a:endParaRPr sz="4000">
              <a:latin typeface="Calibri"/>
              <a:ea typeface="Calibri"/>
              <a:cs typeface="Calibri"/>
              <a:sym typeface="Calibri"/>
            </a:endParaRPr>
          </a:p>
        </p:txBody>
      </p:sp>
      <p:sp>
        <p:nvSpPr>
          <p:cNvPr id="107" name="Google Shape;107;p3"/>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it-IT"/>
              <a:t>connect-erasmus.eu</a:t>
            </a:r>
            <a:endParaRPr/>
          </a:p>
        </p:txBody>
      </p:sp>
      <p:grpSp>
        <p:nvGrpSpPr>
          <p:cNvPr id="108" name="Google Shape;108;p3"/>
          <p:cNvGrpSpPr/>
          <p:nvPr/>
        </p:nvGrpSpPr>
        <p:grpSpPr>
          <a:xfrm>
            <a:off x="1167457" y="1777601"/>
            <a:ext cx="10748317" cy="3935667"/>
            <a:chOff x="3819" y="1731"/>
            <a:chExt cx="10748317" cy="3935667"/>
          </a:xfrm>
        </p:grpSpPr>
        <p:sp>
          <p:nvSpPr>
            <p:cNvPr id="109" name="Google Shape;109;p3"/>
            <p:cNvSpPr/>
            <p:nvPr/>
          </p:nvSpPr>
          <p:spPr>
            <a:xfrm rot="5400000">
              <a:off x="6295079" y="-3659014"/>
              <a:ext cx="605487" cy="8308628"/>
            </a:xfrm>
            <a:prstGeom prst="round2SameRect">
              <a:avLst>
                <a:gd name="adj1" fmla="val 16667"/>
                <a:gd name="adj2" fmla="val 0"/>
              </a:avLst>
            </a:prstGeom>
            <a:noFill/>
            <a:ln w="28575" cap="flat" cmpd="sng">
              <a:solidFill>
                <a:srgbClr val="FF7F2A">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110" name="Google Shape;110;p3"/>
            <p:cNvSpPr txBox="1"/>
            <p:nvPr/>
          </p:nvSpPr>
          <p:spPr>
            <a:xfrm>
              <a:off x="2443509" y="222113"/>
              <a:ext cx="8279071" cy="546373"/>
            </a:xfrm>
            <a:prstGeom prst="rect">
              <a:avLst/>
            </a:prstGeom>
            <a:noFill/>
            <a:ln>
              <a:noFill/>
            </a:ln>
          </p:spPr>
          <p:txBody>
            <a:bodyPr spcFirstLastPara="1" wrap="square" lIns="247650" tIns="123825" rIns="247650" bIns="123825" anchor="ctr" anchorCtr="0">
              <a:noAutofit/>
            </a:bodyPr>
            <a:lstStyle/>
            <a:p>
              <a:pPr marL="228600" marR="0" lvl="1" indent="-228600" algn="l" rtl="0">
                <a:lnSpc>
                  <a:spcPct val="90000"/>
                </a:lnSpc>
                <a:spcBef>
                  <a:spcPts val="0"/>
                </a:spcBef>
                <a:spcAft>
                  <a:spcPts val="0"/>
                </a:spcAft>
                <a:buClr>
                  <a:schemeClr val="dk1"/>
                </a:buClr>
                <a:buSzPts val="2100"/>
                <a:buFont typeface="Calibri"/>
                <a:buChar char="•"/>
              </a:pPr>
              <a:r>
                <a:rPr lang="it-IT" sz="1800" b="0" i="0" u="none" strike="noStrike" cap="none">
                  <a:solidFill>
                    <a:schemeClr val="dk1"/>
                  </a:solidFill>
                  <a:latin typeface="Calibri"/>
                  <a:ea typeface="Calibri"/>
                  <a:cs typeface="Calibri"/>
                  <a:sym typeface="Calibri"/>
                </a:rPr>
                <a:t>I clienti descrivono 3 modelli di ruolo della loro infanzia/adolescenza per rivelare ai career counsellors il loro concetto di sé.</a:t>
              </a:r>
              <a:endParaRPr sz="1200" b="0" i="0" u="none" strike="noStrike" cap="none">
                <a:solidFill>
                  <a:srgbClr val="000000"/>
                </a:solidFill>
                <a:latin typeface="Arial"/>
                <a:ea typeface="Arial"/>
                <a:cs typeface="Arial"/>
                <a:sym typeface="Arial"/>
              </a:endParaRPr>
            </a:p>
          </p:txBody>
        </p:sp>
        <p:sp>
          <p:nvSpPr>
            <p:cNvPr id="111" name="Google Shape;111;p3"/>
            <p:cNvSpPr/>
            <p:nvPr/>
          </p:nvSpPr>
          <p:spPr>
            <a:xfrm>
              <a:off x="3819" y="1731"/>
              <a:ext cx="2435869" cy="756859"/>
            </a:xfrm>
            <a:prstGeom prst="roundRect">
              <a:avLst>
                <a:gd name="adj" fmla="val 16667"/>
              </a:avLst>
            </a:prstGeom>
            <a:solidFill>
              <a:srgbClr val="FF7F2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112" name="Google Shape;112;p3"/>
            <p:cNvSpPr txBox="1"/>
            <p:nvPr/>
          </p:nvSpPr>
          <p:spPr>
            <a:xfrm>
              <a:off x="40766" y="38678"/>
              <a:ext cx="2361975" cy="682965"/>
            </a:xfrm>
            <a:prstGeom prst="rect">
              <a:avLst/>
            </a:prstGeom>
            <a:noFill/>
            <a:ln>
              <a:noFill/>
            </a:ln>
          </p:spPr>
          <p:txBody>
            <a:bodyPr spcFirstLastPara="1" wrap="square" lIns="76200" tIns="38100" rIns="76200" bIns="381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it-IT" sz="2100" b="1" i="0" u="none" strike="noStrike" cap="none">
                  <a:solidFill>
                    <a:schemeClr val="lt1"/>
                  </a:solidFill>
                  <a:latin typeface="Calibri"/>
                  <a:ea typeface="Calibri"/>
                  <a:cs typeface="Calibri"/>
                  <a:sym typeface="Calibri"/>
                </a:rPr>
                <a:t>1. Modelli di ruolo</a:t>
              </a:r>
              <a:endParaRPr sz="2100" b="0" i="0" u="none" strike="noStrike" cap="none">
                <a:solidFill>
                  <a:schemeClr val="lt1"/>
                </a:solidFill>
                <a:latin typeface="Calibri"/>
                <a:ea typeface="Calibri"/>
                <a:cs typeface="Calibri"/>
                <a:sym typeface="Calibri"/>
              </a:endParaRPr>
            </a:p>
          </p:txBody>
        </p:sp>
        <p:sp>
          <p:nvSpPr>
            <p:cNvPr id="113" name="Google Shape;113;p3"/>
            <p:cNvSpPr/>
            <p:nvPr/>
          </p:nvSpPr>
          <p:spPr>
            <a:xfrm rot="5400000">
              <a:off x="6291260" y="-2979451"/>
              <a:ext cx="605487" cy="8308628"/>
            </a:xfrm>
            <a:prstGeom prst="round2SameRect">
              <a:avLst>
                <a:gd name="adj1" fmla="val 16667"/>
                <a:gd name="adj2" fmla="val 0"/>
              </a:avLst>
            </a:prstGeom>
            <a:noFill/>
            <a:ln w="28575" cap="flat" cmpd="sng">
              <a:solidFill>
                <a:srgbClr val="FF7F2A">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114" name="Google Shape;114;p3"/>
            <p:cNvSpPr txBox="1"/>
            <p:nvPr/>
          </p:nvSpPr>
          <p:spPr>
            <a:xfrm>
              <a:off x="2439690" y="901676"/>
              <a:ext cx="8279071" cy="546373"/>
            </a:xfrm>
            <a:prstGeom prst="rect">
              <a:avLst/>
            </a:prstGeom>
            <a:noFill/>
            <a:ln>
              <a:noFill/>
            </a:ln>
          </p:spPr>
          <p:txBody>
            <a:bodyPr spcFirstLastPara="1" wrap="square" lIns="247650" tIns="123825" rIns="247650" bIns="123825" anchor="ctr" anchorCtr="0">
              <a:noAutofit/>
            </a:bodyPr>
            <a:lstStyle/>
            <a:p>
              <a:pPr marL="228600" marR="0" lvl="1" indent="-228600" algn="l" rtl="0">
                <a:lnSpc>
                  <a:spcPct val="90000"/>
                </a:lnSpc>
                <a:spcBef>
                  <a:spcPts val="0"/>
                </a:spcBef>
                <a:spcAft>
                  <a:spcPts val="0"/>
                </a:spcAft>
                <a:buClr>
                  <a:schemeClr val="dk1"/>
                </a:buClr>
                <a:buSzPts val="2100"/>
                <a:buFont typeface="Calibri"/>
                <a:buChar char="•"/>
              </a:pPr>
              <a:r>
                <a:rPr lang="it-IT" sz="1800" b="0" i="0" u="none" strike="noStrike" cap="none">
                  <a:solidFill>
                    <a:schemeClr val="dk1"/>
                  </a:solidFill>
                  <a:latin typeface="Calibri"/>
                  <a:ea typeface="Calibri"/>
                  <a:cs typeface="Calibri"/>
                  <a:sym typeface="Calibri"/>
                </a:rPr>
                <a:t>Rivelano i tipi di ambienti e attività che interessano i clienti.</a:t>
              </a:r>
              <a:endParaRPr sz="1800" b="0" i="0" u="none" strike="noStrike" cap="none">
                <a:solidFill>
                  <a:schemeClr val="dk1"/>
                </a:solidFill>
                <a:latin typeface="Calibri"/>
                <a:ea typeface="Calibri"/>
                <a:cs typeface="Calibri"/>
                <a:sym typeface="Calibri"/>
              </a:endParaRPr>
            </a:p>
          </p:txBody>
        </p:sp>
        <p:sp>
          <p:nvSpPr>
            <p:cNvPr id="115" name="Google Shape;115;p3"/>
            <p:cNvSpPr/>
            <p:nvPr/>
          </p:nvSpPr>
          <p:spPr>
            <a:xfrm>
              <a:off x="3819" y="796433"/>
              <a:ext cx="2435869" cy="756859"/>
            </a:xfrm>
            <a:prstGeom prst="roundRect">
              <a:avLst>
                <a:gd name="adj" fmla="val 16667"/>
              </a:avLst>
            </a:prstGeom>
            <a:solidFill>
              <a:srgbClr val="FF7F2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116" name="Google Shape;116;p3"/>
            <p:cNvSpPr txBox="1"/>
            <p:nvPr/>
          </p:nvSpPr>
          <p:spPr>
            <a:xfrm>
              <a:off x="40766" y="833380"/>
              <a:ext cx="2361975" cy="682965"/>
            </a:xfrm>
            <a:prstGeom prst="rect">
              <a:avLst/>
            </a:prstGeom>
            <a:noFill/>
            <a:ln>
              <a:noFill/>
            </a:ln>
          </p:spPr>
          <p:txBody>
            <a:bodyPr spcFirstLastPara="1" wrap="square" lIns="76200" tIns="38100" rIns="76200" bIns="381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it-IT" sz="2100" b="1" i="0" u="none" strike="noStrike" cap="none">
                  <a:solidFill>
                    <a:schemeClr val="lt1"/>
                  </a:solidFill>
                  <a:latin typeface="Calibri"/>
                  <a:ea typeface="Calibri"/>
                  <a:cs typeface="Calibri"/>
                  <a:sym typeface="Calibri"/>
                </a:rPr>
                <a:t>2. Riviste, siti web, programmi TV</a:t>
              </a:r>
              <a:endParaRPr sz="2100" b="0" i="0" u="none" strike="noStrike" cap="none">
                <a:solidFill>
                  <a:schemeClr val="lt1"/>
                </a:solidFill>
                <a:latin typeface="Calibri"/>
                <a:ea typeface="Calibri"/>
                <a:cs typeface="Calibri"/>
                <a:sym typeface="Calibri"/>
              </a:endParaRPr>
            </a:p>
          </p:txBody>
        </p:sp>
        <p:sp>
          <p:nvSpPr>
            <p:cNvPr id="117" name="Google Shape;117;p3"/>
            <p:cNvSpPr/>
            <p:nvPr/>
          </p:nvSpPr>
          <p:spPr>
            <a:xfrm rot="5400000">
              <a:off x="6291260" y="-2184749"/>
              <a:ext cx="605487" cy="8308628"/>
            </a:xfrm>
            <a:prstGeom prst="round2SameRect">
              <a:avLst>
                <a:gd name="adj1" fmla="val 16667"/>
                <a:gd name="adj2" fmla="val 0"/>
              </a:avLst>
            </a:prstGeom>
            <a:noFill/>
            <a:ln w="28575" cap="flat" cmpd="sng">
              <a:solidFill>
                <a:srgbClr val="FF7F2A">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118" name="Google Shape;118;p3"/>
            <p:cNvSpPr txBox="1"/>
            <p:nvPr/>
          </p:nvSpPr>
          <p:spPr>
            <a:xfrm>
              <a:off x="2439691" y="1696378"/>
              <a:ext cx="8066158" cy="546373"/>
            </a:xfrm>
            <a:prstGeom prst="rect">
              <a:avLst/>
            </a:prstGeom>
            <a:noFill/>
            <a:ln>
              <a:noFill/>
            </a:ln>
          </p:spPr>
          <p:txBody>
            <a:bodyPr spcFirstLastPara="1" wrap="square" lIns="247650" tIns="123825" rIns="247650" bIns="123825" anchor="ctr" anchorCtr="0">
              <a:noAutofit/>
            </a:bodyPr>
            <a:lstStyle/>
            <a:p>
              <a:pPr marL="228600" marR="0" lvl="1" indent="-228600" algn="l" rtl="0">
                <a:lnSpc>
                  <a:spcPct val="90000"/>
                </a:lnSpc>
                <a:spcBef>
                  <a:spcPts val="0"/>
                </a:spcBef>
                <a:spcAft>
                  <a:spcPts val="0"/>
                </a:spcAft>
                <a:buClr>
                  <a:schemeClr val="dk1"/>
                </a:buClr>
                <a:buSzPts val="2100"/>
                <a:buFont typeface="Calibri"/>
                <a:buChar char="•"/>
              </a:pPr>
              <a:r>
                <a:rPr lang="it-IT" sz="1800" b="0" i="0" u="none" strike="noStrike" cap="none">
                  <a:solidFill>
                    <a:schemeClr val="dk1"/>
                  </a:solidFill>
                  <a:latin typeface="Calibri"/>
                  <a:ea typeface="Calibri"/>
                  <a:cs typeface="Calibri"/>
                  <a:sym typeface="Calibri"/>
                </a:rPr>
                <a:t>I clienti raccontano una storia in cui il personaggio principale affronta lo stesso problema. La storia mostra come il personaggio ha affrontato il problema.</a:t>
              </a:r>
              <a:endParaRPr sz="1200" b="0" i="0" u="none" strike="noStrike" cap="none">
                <a:solidFill>
                  <a:srgbClr val="000000"/>
                </a:solidFill>
                <a:latin typeface="Arial"/>
                <a:ea typeface="Arial"/>
                <a:cs typeface="Arial"/>
                <a:sym typeface="Arial"/>
              </a:endParaRPr>
            </a:p>
          </p:txBody>
        </p:sp>
        <p:sp>
          <p:nvSpPr>
            <p:cNvPr id="119" name="Google Shape;119;p3"/>
            <p:cNvSpPr/>
            <p:nvPr/>
          </p:nvSpPr>
          <p:spPr>
            <a:xfrm>
              <a:off x="3819" y="1591135"/>
              <a:ext cx="2435869" cy="756859"/>
            </a:xfrm>
            <a:prstGeom prst="roundRect">
              <a:avLst>
                <a:gd name="adj" fmla="val 16667"/>
              </a:avLst>
            </a:prstGeom>
            <a:solidFill>
              <a:srgbClr val="FF7F2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120" name="Google Shape;120;p3"/>
            <p:cNvSpPr txBox="1"/>
            <p:nvPr/>
          </p:nvSpPr>
          <p:spPr>
            <a:xfrm>
              <a:off x="40766" y="1628082"/>
              <a:ext cx="2361975" cy="682965"/>
            </a:xfrm>
            <a:prstGeom prst="rect">
              <a:avLst/>
            </a:prstGeom>
            <a:noFill/>
            <a:ln>
              <a:noFill/>
            </a:ln>
          </p:spPr>
          <p:txBody>
            <a:bodyPr spcFirstLastPara="1" wrap="square" lIns="76200" tIns="38100" rIns="76200" bIns="381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it-IT" sz="2100" b="1" i="0" u="none" strike="noStrike" cap="none">
                  <a:solidFill>
                    <a:schemeClr val="lt1"/>
                  </a:solidFill>
                  <a:latin typeface="Calibri"/>
                  <a:ea typeface="Calibri"/>
                  <a:cs typeface="Calibri"/>
                  <a:sym typeface="Calibri"/>
                </a:rPr>
                <a:t>3. Storia preferita</a:t>
              </a:r>
              <a:endParaRPr sz="2100" b="0" i="0" u="none" strike="noStrike" cap="none">
                <a:solidFill>
                  <a:schemeClr val="lt1"/>
                </a:solidFill>
                <a:latin typeface="Calibri"/>
                <a:ea typeface="Calibri"/>
                <a:cs typeface="Calibri"/>
                <a:sym typeface="Calibri"/>
              </a:endParaRPr>
            </a:p>
          </p:txBody>
        </p:sp>
        <p:sp>
          <p:nvSpPr>
            <p:cNvPr id="121" name="Google Shape;121;p3"/>
            <p:cNvSpPr/>
            <p:nvPr/>
          </p:nvSpPr>
          <p:spPr>
            <a:xfrm rot="5400000">
              <a:off x="6291260" y="-1390047"/>
              <a:ext cx="605487" cy="8308628"/>
            </a:xfrm>
            <a:prstGeom prst="round2SameRect">
              <a:avLst>
                <a:gd name="adj1" fmla="val 16667"/>
                <a:gd name="adj2" fmla="val 0"/>
              </a:avLst>
            </a:prstGeom>
            <a:noFill/>
            <a:ln w="28575" cap="flat" cmpd="sng">
              <a:solidFill>
                <a:srgbClr val="FF7F2A">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122" name="Google Shape;122;p3"/>
            <p:cNvSpPr txBox="1"/>
            <p:nvPr/>
          </p:nvSpPr>
          <p:spPr>
            <a:xfrm>
              <a:off x="2439690" y="2491080"/>
              <a:ext cx="8279071" cy="546373"/>
            </a:xfrm>
            <a:prstGeom prst="rect">
              <a:avLst/>
            </a:prstGeom>
            <a:noFill/>
            <a:ln>
              <a:noFill/>
            </a:ln>
          </p:spPr>
          <p:txBody>
            <a:bodyPr spcFirstLastPara="1" wrap="square" lIns="247650" tIns="123825" rIns="247650" bIns="123825" anchor="ctr" anchorCtr="0">
              <a:noAutofit/>
            </a:bodyPr>
            <a:lstStyle/>
            <a:p>
              <a:pPr marL="228600" marR="0" lvl="1" indent="-228600" algn="l" rtl="0">
                <a:lnSpc>
                  <a:spcPct val="90000"/>
                </a:lnSpc>
                <a:spcBef>
                  <a:spcPts val="0"/>
                </a:spcBef>
                <a:spcAft>
                  <a:spcPts val="0"/>
                </a:spcAft>
                <a:buClr>
                  <a:schemeClr val="dk1"/>
                </a:buClr>
                <a:buSzPts val="2100"/>
                <a:buFont typeface="Calibri"/>
                <a:buChar char="•"/>
              </a:pPr>
              <a:r>
                <a:rPr lang="it-IT" sz="1800" b="0" i="0" u="none" strike="noStrike" cap="none">
                  <a:solidFill>
                    <a:schemeClr val="dk1"/>
                  </a:solidFill>
                  <a:latin typeface="Calibri"/>
                  <a:ea typeface="Calibri"/>
                  <a:cs typeface="Calibri"/>
                  <a:sym typeface="Calibri"/>
                </a:rPr>
                <a:t>Esprime i migliori consigli che i clienti hanno per se stessi.</a:t>
              </a:r>
              <a:endParaRPr sz="1800" b="0" i="0" u="none" strike="noStrike" cap="none">
                <a:solidFill>
                  <a:schemeClr val="dk1"/>
                </a:solidFill>
                <a:latin typeface="Calibri"/>
                <a:ea typeface="Calibri"/>
                <a:cs typeface="Calibri"/>
                <a:sym typeface="Calibri"/>
              </a:endParaRPr>
            </a:p>
          </p:txBody>
        </p:sp>
        <p:sp>
          <p:nvSpPr>
            <p:cNvPr id="123" name="Google Shape;123;p3"/>
            <p:cNvSpPr/>
            <p:nvPr/>
          </p:nvSpPr>
          <p:spPr>
            <a:xfrm>
              <a:off x="3819" y="2385837"/>
              <a:ext cx="2435869" cy="756859"/>
            </a:xfrm>
            <a:prstGeom prst="roundRect">
              <a:avLst>
                <a:gd name="adj" fmla="val 16667"/>
              </a:avLst>
            </a:prstGeom>
            <a:solidFill>
              <a:srgbClr val="FF7F2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124" name="Google Shape;124;p3"/>
            <p:cNvSpPr txBox="1"/>
            <p:nvPr/>
          </p:nvSpPr>
          <p:spPr>
            <a:xfrm>
              <a:off x="40766" y="2422784"/>
              <a:ext cx="2361975" cy="682965"/>
            </a:xfrm>
            <a:prstGeom prst="rect">
              <a:avLst/>
            </a:prstGeom>
            <a:noFill/>
            <a:ln>
              <a:noFill/>
            </a:ln>
          </p:spPr>
          <p:txBody>
            <a:bodyPr spcFirstLastPara="1" wrap="square" lIns="76200" tIns="38100" rIns="76200" bIns="381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it-IT" sz="2100" b="1" i="0" u="none" strike="noStrike" cap="none">
                  <a:solidFill>
                    <a:schemeClr val="lt1"/>
                  </a:solidFill>
                  <a:latin typeface="Calibri"/>
                  <a:ea typeface="Calibri"/>
                  <a:cs typeface="Calibri"/>
                  <a:sym typeface="Calibri"/>
                </a:rPr>
                <a:t>4. Detto preferito</a:t>
              </a:r>
              <a:endParaRPr sz="2100" b="0" i="0" u="none" strike="noStrike" cap="none">
                <a:solidFill>
                  <a:schemeClr val="lt1"/>
                </a:solidFill>
                <a:latin typeface="Calibri"/>
                <a:ea typeface="Calibri"/>
                <a:cs typeface="Calibri"/>
                <a:sym typeface="Calibri"/>
              </a:endParaRPr>
            </a:p>
          </p:txBody>
        </p:sp>
        <p:sp>
          <p:nvSpPr>
            <p:cNvPr id="125" name="Google Shape;125;p3"/>
            <p:cNvSpPr/>
            <p:nvPr/>
          </p:nvSpPr>
          <p:spPr>
            <a:xfrm rot="5400000">
              <a:off x="6291260" y="-595345"/>
              <a:ext cx="605487" cy="8308628"/>
            </a:xfrm>
            <a:prstGeom prst="round2SameRect">
              <a:avLst>
                <a:gd name="adj1" fmla="val 16667"/>
                <a:gd name="adj2" fmla="val 0"/>
              </a:avLst>
            </a:prstGeom>
            <a:noFill/>
            <a:ln w="28575" cap="flat" cmpd="sng">
              <a:solidFill>
                <a:srgbClr val="FF7F2A">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126" name="Google Shape;126;p3"/>
            <p:cNvSpPr txBox="1"/>
            <p:nvPr/>
          </p:nvSpPr>
          <p:spPr>
            <a:xfrm>
              <a:off x="2439690" y="3285782"/>
              <a:ext cx="8279071" cy="546373"/>
            </a:xfrm>
            <a:prstGeom prst="rect">
              <a:avLst/>
            </a:prstGeom>
            <a:noFill/>
            <a:ln>
              <a:noFill/>
            </a:ln>
          </p:spPr>
          <p:txBody>
            <a:bodyPr spcFirstLastPara="1" wrap="square" lIns="247650" tIns="123825" rIns="247650" bIns="123825" anchor="ctr" anchorCtr="0">
              <a:noAutofit/>
            </a:bodyPr>
            <a:lstStyle/>
            <a:p>
              <a:pPr marL="228600" marR="0" lvl="1" indent="-228600" algn="l" rtl="0">
                <a:lnSpc>
                  <a:spcPct val="90000"/>
                </a:lnSpc>
                <a:spcBef>
                  <a:spcPts val="0"/>
                </a:spcBef>
                <a:spcAft>
                  <a:spcPts val="0"/>
                </a:spcAft>
                <a:buClr>
                  <a:schemeClr val="dk1"/>
                </a:buClr>
                <a:buSzPts val="2100"/>
                <a:buFont typeface="Calibri"/>
                <a:buChar char="•"/>
              </a:pPr>
              <a:r>
                <a:rPr lang="it-IT" sz="1800" b="0" i="0" u="none" strike="noStrike" cap="none">
                  <a:solidFill>
                    <a:schemeClr val="dk1"/>
                  </a:solidFill>
                  <a:latin typeface="Calibri"/>
                  <a:ea typeface="Calibri"/>
                  <a:cs typeface="Calibri"/>
                  <a:sym typeface="Calibri"/>
                </a:rPr>
                <a:t>Forniscono l'indicazione più precisa e chiara del problema e delle preoccupazioni centrali della vita dei clienti.</a:t>
              </a:r>
              <a:endParaRPr sz="1200" b="0" i="0" u="none" strike="noStrike" cap="none">
                <a:solidFill>
                  <a:srgbClr val="000000"/>
                </a:solidFill>
                <a:latin typeface="Arial"/>
                <a:ea typeface="Arial"/>
                <a:cs typeface="Arial"/>
                <a:sym typeface="Arial"/>
              </a:endParaRPr>
            </a:p>
          </p:txBody>
        </p:sp>
        <p:sp>
          <p:nvSpPr>
            <p:cNvPr id="127" name="Google Shape;127;p3"/>
            <p:cNvSpPr/>
            <p:nvPr/>
          </p:nvSpPr>
          <p:spPr>
            <a:xfrm>
              <a:off x="3819" y="3180539"/>
              <a:ext cx="2435869" cy="756859"/>
            </a:xfrm>
            <a:prstGeom prst="roundRect">
              <a:avLst>
                <a:gd name="adj" fmla="val 16667"/>
              </a:avLst>
            </a:prstGeom>
            <a:solidFill>
              <a:srgbClr val="FF7F2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128" name="Google Shape;128;p3"/>
            <p:cNvSpPr txBox="1"/>
            <p:nvPr/>
          </p:nvSpPr>
          <p:spPr>
            <a:xfrm>
              <a:off x="40766" y="3217486"/>
              <a:ext cx="2361975" cy="682965"/>
            </a:xfrm>
            <a:prstGeom prst="rect">
              <a:avLst/>
            </a:prstGeom>
            <a:noFill/>
            <a:ln>
              <a:noFill/>
            </a:ln>
          </p:spPr>
          <p:txBody>
            <a:bodyPr spcFirstLastPara="1" wrap="square" lIns="76200" tIns="38100" rIns="76200" bIns="381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it-IT" sz="2100" b="1" i="0" u="none" strike="noStrike" cap="none">
                  <a:solidFill>
                    <a:schemeClr val="lt1"/>
                  </a:solidFill>
                  <a:latin typeface="Calibri"/>
                  <a:ea typeface="Calibri"/>
                  <a:cs typeface="Calibri"/>
                  <a:sym typeface="Calibri"/>
                </a:rPr>
                <a:t>5. Primi ricordi</a:t>
              </a:r>
              <a:endParaRPr sz="2100" b="0" i="0" u="none" strike="noStrike" cap="none">
                <a:solidFill>
                  <a:schemeClr val="lt1"/>
                </a:solidFill>
                <a:latin typeface="Calibri"/>
                <a:ea typeface="Calibri"/>
                <a:cs typeface="Calibri"/>
                <a:sym typeface="Calibri"/>
              </a:endParaRPr>
            </a:p>
          </p:txBody>
        </p:sp>
      </p:grpSp>
      <p:cxnSp>
        <p:nvCxnSpPr>
          <p:cNvPr id="129" name="Google Shape;129;p3"/>
          <p:cNvCxnSpPr/>
          <p:nvPr/>
        </p:nvCxnSpPr>
        <p:spPr>
          <a:xfrm>
            <a:off x="836613" y="1917700"/>
            <a:ext cx="0" cy="3581400"/>
          </a:xfrm>
          <a:prstGeom prst="straightConnector1">
            <a:avLst/>
          </a:prstGeom>
          <a:noFill/>
          <a:ln w="28575" cap="flat" cmpd="sng">
            <a:solidFill>
              <a:srgbClr val="FF7F2A"/>
            </a:solidFill>
            <a:prstDash val="solid"/>
            <a:miter lim="800000"/>
            <a:headEnd type="none" w="sm" len="sm"/>
            <a:tailEnd type="triangle" w="med" len="med"/>
          </a:ln>
        </p:spPr>
      </p:cxnSp>
      <p:sp>
        <p:nvSpPr>
          <p:cNvPr id="130" name="Google Shape;130;p3"/>
          <p:cNvSpPr txBox="1"/>
          <p:nvPr/>
        </p:nvSpPr>
        <p:spPr>
          <a:xfrm rot="-5400000">
            <a:off x="-313823" y="3431089"/>
            <a:ext cx="1907154"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it-IT" sz="2000" b="0" i="0" u="none" strike="noStrike" cap="none">
                <a:solidFill>
                  <a:schemeClr val="dk1"/>
                </a:solidFill>
                <a:latin typeface="Calibri"/>
                <a:ea typeface="Calibri"/>
                <a:cs typeface="Calibri"/>
                <a:sym typeface="Calibri"/>
              </a:rPr>
              <a:t>Più personale</a:t>
            </a: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4"/>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it-IT"/>
              <a:t>connect-erasmus.eu</a:t>
            </a:r>
            <a:endParaRPr/>
          </a:p>
        </p:txBody>
      </p:sp>
      <p:sp>
        <p:nvSpPr>
          <p:cNvPr id="136" name="Google Shape;136;p4"/>
          <p:cNvSpPr txBox="1"/>
          <p:nvPr/>
        </p:nvSpPr>
        <p:spPr>
          <a:xfrm>
            <a:off x="3861825" y="5298650"/>
            <a:ext cx="7840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it-IT" sz="1600" b="0" i="0" u="none" strike="noStrike" cap="none">
                <a:solidFill>
                  <a:srgbClr val="222222"/>
                </a:solidFill>
                <a:latin typeface="Calibri"/>
                <a:ea typeface="Calibri"/>
                <a:cs typeface="Calibri"/>
                <a:sym typeface="Calibri"/>
              </a:rPr>
              <a:t>Da Hartung, P. J. (2015). The career construction interview. In </a:t>
            </a:r>
            <a:r>
              <a:rPr lang="it-IT" sz="1600" b="0" i="1" u="none" strike="noStrike" cap="none">
                <a:solidFill>
                  <a:srgbClr val="222222"/>
                </a:solidFill>
                <a:latin typeface="Calibri"/>
                <a:ea typeface="Calibri"/>
                <a:cs typeface="Calibri"/>
                <a:sym typeface="Calibri"/>
              </a:rPr>
              <a:t>Career Assessment</a:t>
            </a:r>
            <a:r>
              <a:rPr lang="it-IT" sz="1600" b="0" i="0" u="none" strike="noStrike" cap="none">
                <a:solidFill>
                  <a:srgbClr val="222222"/>
                </a:solidFill>
                <a:latin typeface="Calibri"/>
                <a:ea typeface="Calibri"/>
                <a:cs typeface="Calibri"/>
                <a:sym typeface="Calibri"/>
              </a:rPr>
              <a:t> (pp. 115-121). Brill Sense.</a:t>
            </a:r>
            <a:endParaRPr sz="1600" b="0" i="0" u="none" strike="noStrike" cap="none">
              <a:solidFill>
                <a:schemeClr val="dk1"/>
              </a:solidFill>
              <a:latin typeface="Calibri"/>
              <a:ea typeface="Calibri"/>
              <a:cs typeface="Calibri"/>
              <a:sym typeface="Calibri"/>
            </a:endParaRPr>
          </a:p>
        </p:txBody>
      </p:sp>
      <p:pic>
        <p:nvPicPr>
          <p:cNvPr id="137" name="Google Shape;137;p4" descr="This webinar was held on September 26, 2019. Topic: The Career Construction Interview. Presenter: Amanda Chenkin. Moderator: Marie Smith. NCDA Trustee: Sharon Givens." title="Webinar Recording - Career Construction Interview presented by Amanda Chenkin">
            <a:hlinkClick r:id="rId3"/>
          </p:cNvPr>
          <p:cNvPicPr preferRelativeResize="0"/>
          <p:nvPr/>
        </p:nvPicPr>
        <p:blipFill rotWithShape="1">
          <a:blip r:embed="rId4">
            <a:alphaModFix/>
          </a:blip>
          <a:srcRect/>
          <a:stretch/>
        </p:blipFill>
        <p:spPr>
          <a:xfrm>
            <a:off x="838200" y="3489725"/>
            <a:ext cx="2716700" cy="2037525"/>
          </a:xfrm>
          <a:prstGeom prst="rect">
            <a:avLst/>
          </a:prstGeom>
          <a:noFill/>
          <a:ln>
            <a:noFill/>
          </a:ln>
        </p:spPr>
      </p:pic>
      <p:sp>
        <p:nvSpPr>
          <p:cNvPr id="138" name="Google Shape;138;p4"/>
          <p:cNvSpPr txBox="1"/>
          <p:nvPr/>
        </p:nvSpPr>
        <p:spPr>
          <a:xfrm>
            <a:off x="745425" y="399225"/>
            <a:ext cx="2809500" cy="2031295"/>
          </a:xfrm>
          <a:prstGeom prst="rect">
            <a:avLst/>
          </a:prstGeom>
          <a:solidFill>
            <a:schemeClr val="accent4"/>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it-IT" sz="4000" b="1" i="0" u="none" strike="noStrike" cap="none">
                <a:solidFill>
                  <a:srgbClr val="FFFFFF"/>
                </a:solidFill>
                <a:latin typeface="Open Sans"/>
                <a:ea typeface="Open Sans"/>
                <a:cs typeface="Open Sans"/>
                <a:sym typeface="Open Sans"/>
              </a:rPr>
              <a:t>Il </a:t>
            </a:r>
            <a:r>
              <a:rPr lang="it-IT" sz="4000" b="1" i="1" u="none" strike="noStrike" cap="none">
                <a:solidFill>
                  <a:srgbClr val="FFFFFF"/>
                </a:solidFill>
                <a:latin typeface="Open Sans"/>
                <a:ea typeface="Open Sans"/>
                <a:cs typeface="Open Sans"/>
                <a:sym typeface="Open Sans"/>
              </a:rPr>
              <a:t>che cosa </a:t>
            </a:r>
            <a:r>
              <a:rPr lang="it-IT" sz="4000" b="1" i="0" u="none" strike="noStrike" cap="none">
                <a:solidFill>
                  <a:srgbClr val="FFFFFF"/>
                </a:solidFill>
                <a:latin typeface="Open Sans"/>
                <a:ea typeface="Open Sans"/>
                <a:cs typeface="Open Sans"/>
                <a:sym typeface="Open Sans"/>
              </a:rPr>
              <a:t>e il </a:t>
            </a:r>
            <a:r>
              <a:rPr lang="it-IT" sz="4000" b="1" i="1" u="none" strike="noStrike" cap="none">
                <a:solidFill>
                  <a:srgbClr val="FFFFFF"/>
                </a:solidFill>
                <a:latin typeface="Open Sans"/>
                <a:ea typeface="Open Sans"/>
                <a:cs typeface="Open Sans"/>
                <a:sym typeface="Open Sans"/>
              </a:rPr>
              <a:t>perché</a:t>
            </a:r>
            <a:r>
              <a:rPr lang="it-IT" sz="4000" b="1" i="0" u="none" strike="noStrike" cap="none">
                <a:solidFill>
                  <a:srgbClr val="FFFFFF"/>
                </a:solidFill>
                <a:latin typeface="Open Sans"/>
                <a:ea typeface="Open Sans"/>
                <a:cs typeface="Open Sans"/>
                <a:sym typeface="Open Sans"/>
              </a:rPr>
              <a:t> della CCI</a:t>
            </a:r>
            <a:endParaRPr sz="4000" b="1" i="0" u="none" strike="noStrike" cap="none">
              <a:solidFill>
                <a:srgbClr val="FFFFFF"/>
              </a:solidFill>
              <a:latin typeface="Open Sans"/>
              <a:ea typeface="Open Sans"/>
              <a:cs typeface="Open Sans"/>
              <a:sym typeface="Open Sans"/>
            </a:endParaRPr>
          </a:p>
        </p:txBody>
      </p:sp>
      <p:graphicFrame>
        <p:nvGraphicFramePr>
          <p:cNvPr id="139" name="Google Shape;139;p4"/>
          <p:cNvGraphicFramePr/>
          <p:nvPr/>
        </p:nvGraphicFramePr>
        <p:xfrm>
          <a:off x="3861825" y="269450"/>
          <a:ext cx="7970950" cy="5029270"/>
        </p:xfrm>
        <a:graphic>
          <a:graphicData uri="http://schemas.openxmlformats.org/drawingml/2006/table">
            <a:tbl>
              <a:tblPr>
                <a:noFill/>
                <a:tableStyleId>{8817E51B-447C-4889-88DC-3382A3224720}</a:tableStyleId>
              </a:tblPr>
              <a:tblGrid>
                <a:gridCol w="3460575">
                  <a:extLst>
                    <a:ext uri="{9D8B030D-6E8A-4147-A177-3AD203B41FA5}">
                      <a16:colId xmlns:a16="http://schemas.microsoft.com/office/drawing/2014/main" val="20000"/>
                    </a:ext>
                  </a:extLst>
                </a:gridCol>
                <a:gridCol w="2897925">
                  <a:extLst>
                    <a:ext uri="{9D8B030D-6E8A-4147-A177-3AD203B41FA5}">
                      <a16:colId xmlns:a16="http://schemas.microsoft.com/office/drawing/2014/main" val="20001"/>
                    </a:ext>
                  </a:extLst>
                </a:gridCol>
                <a:gridCol w="1612450">
                  <a:extLst>
                    <a:ext uri="{9D8B030D-6E8A-4147-A177-3AD203B41FA5}">
                      <a16:colId xmlns:a16="http://schemas.microsoft.com/office/drawing/2014/main" val="20002"/>
                    </a:ext>
                  </a:extLst>
                </a:gridCol>
              </a:tblGrid>
              <a:tr h="317500">
                <a:tc>
                  <a:txBody>
                    <a:bodyPr/>
                    <a:lstStyle/>
                    <a:p>
                      <a:pPr marL="0" marR="0" lvl="0" indent="0" algn="l" rtl="0">
                        <a:lnSpc>
                          <a:spcPct val="100000"/>
                        </a:lnSpc>
                        <a:spcBef>
                          <a:spcPts val="0"/>
                        </a:spcBef>
                        <a:spcAft>
                          <a:spcPts val="0"/>
                        </a:spcAft>
                        <a:buNone/>
                      </a:pPr>
                      <a:r>
                        <a:rPr lang="it-IT" sz="1600" u="none" strike="noStrike" cap="none">
                          <a:latin typeface="Calibri"/>
                          <a:ea typeface="Calibri"/>
                          <a:cs typeface="Calibri"/>
                          <a:sym typeface="Calibri"/>
                        </a:rPr>
                        <a:t>Domanda</a:t>
                      </a:r>
                      <a:endParaRPr sz="1600" u="none" strike="noStrike" cap="none">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7F2A"/>
                    </a:solidFill>
                  </a:tcPr>
                </a:tc>
                <a:tc>
                  <a:txBody>
                    <a:bodyPr/>
                    <a:lstStyle/>
                    <a:p>
                      <a:pPr marL="0" marR="0" lvl="0" indent="0" algn="l" rtl="0">
                        <a:lnSpc>
                          <a:spcPct val="100000"/>
                        </a:lnSpc>
                        <a:spcBef>
                          <a:spcPts val="0"/>
                        </a:spcBef>
                        <a:spcAft>
                          <a:spcPts val="0"/>
                        </a:spcAft>
                        <a:buNone/>
                      </a:pPr>
                      <a:r>
                        <a:rPr lang="it-IT" sz="1600" u="none" strike="noStrike" cap="none">
                          <a:latin typeface="Calibri"/>
                          <a:ea typeface="Calibri"/>
                          <a:cs typeface="Calibri"/>
                          <a:sym typeface="Calibri"/>
                        </a:rPr>
                        <a:t>Scopo</a:t>
                      </a:r>
                      <a:endParaRPr sz="1600" u="none" strike="noStrike" cap="none">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7F2A"/>
                    </a:solidFill>
                  </a:tcPr>
                </a:tc>
                <a:tc>
                  <a:txBody>
                    <a:bodyPr/>
                    <a:lstStyle/>
                    <a:p>
                      <a:pPr marL="0" marR="0" lvl="0" indent="0" algn="l" rtl="0">
                        <a:lnSpc>
                          <a:spcPct val="100000"/>
                        </a:lnSpc>
                        <a:spcBef>
                          <a:spcPts val="0"/>
                        </a:spcBef>
                        <a:spcAft>
                          <a:spcPts val="0"/>
                        </a:spcAft>
                        <a:buNone/>
                      </a:pPr>
                      <a:r>
                        <a:rPr lang="it-IT" sz="1600" u="none" strike="noStrike" cap="none">
                          <a:latin typeface="Calibri"/>
                          <a:ea typeface="Calibri"/>
                          <a:cs typeface="Calibri"/>
                          <a:sym typeface="Calibri"/>
                        </a:rPr>
                        <a:t>Parte della storia</a:t>
                      </a:r>
                      <a:endParaRPr sz="1600" u="none" strike="noStrike" cap="none">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7F2A"/>
                    </a:solidFill>
                  </a:tcPr>
                </a:tc>
                <a:extLst>
                  <a:ext uri="{0D108BD9-81ED-4DB2-BD59-A6C34878D82A}">
                    <a16:rowId xmlns:a16="http://schemas.microsoft.com/office/drawing/2014/main" val="10000"/>
                  </a:ext>
                </a:extLst>
              </a:tr>
              <a:tr h="548400">
                <a:tc>
                  <a:txBody>
                    <a:bodyPr/>
                    <a:lstStyle/>
                    <a:p>
                      <a:pPr marL="0" marR="0" lvl="0" indent="0" algn="l" rtl="0">
                        <a:lnSpc>
                          <a:spcPct val="100000"/>
                        </a:lnSpc>
                        <a:spcBef>
                          <a:spcPts val="0"/>
                        </a:spcBef>
                        <a:spcAft>
                          <a:spcPts val="0"/>
                        </a:spcAft>
                        <a:buNone/>
                      </a:pPr>
                      <a:r>
                        <a:rPr lang="it-IT" sz="1600" u="none" strike="noStrike" cap="none">
                          <a:latin typeface="Calibri"/>
                          <a:ea typeface="Calibri"/>
                          <a:cs typeface="Calibri"/>
                          <a:sym typeface="Calibri"/>
                        </a:rPr>
                        <a:t>Come posso esserti utile mentre costruisci la tua carriera?</a:t>
                      </a:r>
                      <a:endParaRPr sz="1600" u="none" strike="noStrike" cap="none">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it-IT" sz="1600" u="none" strike="noStrike" cap="none">
                          <a:latin typeface="Calibri"/>
                          <a:ea typeface="Calibri"/>
                          <a:cs typeface="Calibri"/>
                          <a:sym typeface="Calibri"/>
                        </a:rPr>
                        <a:t>Elicitare gli obiettivi della consulenza</a:t>
                      </a:r>
                      <a:endParaRPr sz="1600" u="none" strike="noStrike" cap="none">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it-IT" sz="1600" u="none" strike="noStrike" cap="none">
                          <a:solidFill>
                            <a:schemeClr val="dk1"/>
                          </a:solidFill>
                          <a:latin typeface="Calibri"/>
                          <a:ea typeface="Calibri"/>
                          <a:cs typeface="Calibri"/>
                          <a:sym typeface="Calibri"/>
                        </a:rPr>
                        <a:t>Azione</a:t>
                      </a:r>
                      <a:endParaRPr sz="1600" u="none" strike="noStrike" cap="none">
                        <a:solidFill>
                          <a:schemeClr val="dk1"/>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48400">
                <a:tc>
                  <a:txBody>
                    <a:bodyPr/>
                    <a:lstStyle/>
                    <a:p>
                      <a:pPr marL="0" marR="0" lvl="0" indent="0" algn="l" rtl="0">
                        <a:lnSpc>
                          <a:spcPct val="100000"/>
                        </a:lnSpc>
                        <a:spcBef>
                          <a:spcPts val="0"/>
                        </a:spcBef>
                        <a:spcAft>
                          <a:spcPts val="0"/>
                        </a:spcAft>
                        <a:buNone/>
                      </a:pPr>
                      <a:r>
                        <a:rPr lang="it-IT" sz="1600" u="none" strike="noStrike" cap="none">
                          <a:latin typeface="Calibri"/>
                          <a:ea typeface="Calibri"/>
                          <a:cs typeface="Calibri"/>
                          <a:sym typeface="Calibri"/>
                        </a:rPr>
                        <a:t>Chi ammiravi quando eri piccolo? Parlami di lei o di lui.</a:t>
                      </a:r>
                      <a:endParaRPr sz="1600" u="none" strike="noStrike" cap="none">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it-IT" sz="1600" u="none" strike="noStrike" cap="none">
                          <a:latin typeface="Calibri"/>
                          <a:ea typeface="Calibri"/>
                          <a:cs typeface="Calibri"/>
                          <a:sym typeface="Calibri"/>
                        </a:rPr>
                        <a:t>Ritrarre il sé, o la reputazione</a:t>
                      </a:r>
                      <a:endParaRPr sz="1600" u="none" strike="noStrike" cap="none">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it-IT" sz="1600" u="none" strike="noStrike" cap="none">
                          <a:latin typeface="Calibri"/>
                          <a:ea typeface="Calibri"/>
                          <a:cs typeface="Calibri"/>
                          <a:sym typeface="Calibri"/>
                        </a:rPr>
                        <a:t>Attore</a:t>
                      </a:r>
                      <a:endParaRPr sz="1600" u="none" strike="noStrike" cap="none">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779300">
                <a:tc>
                  <a:txBody>
                    <a:bodyPr/>
                    <a:lstStyle/>
                    <a:p>
                      <a:pPr marL="0" marR="0" lvl="0" indent="0" algn="l" rtl="0">
                        <a:lnSpc>
                          <a:spcPct val="100000"/>
                        </a:lnSpc>
                        <a:spcBef>
                          <a:spcPts val="0"/>
                        </a:spcBef>
                        <a:spcAft>
                          <a:spcPts val="0"/>
                        </a:spcAft>
                        <a:buNone/>
                      </a:pPr>
                      <a:r>
                        <a:rPr lang="it-IT" sz="1600" u="none" strike="noStrike" cap="none">
                          <a:latin typeface="Calibri"/>
                          <a:ea typeface="Calibri"/>
                          <a:cs typeface="Calibri"/>
                          <a:sym typeface="Calibri"/>
                        </a:rPr>
                        <a:t>Quali sono le tue riviste, programmi TV o siti web preferiti? Cosa ti piace di loro?</a:t>
                      </a:r>
                      <a:endParaRPr sz="1600" u="none" strike="noStrike" cap="none">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it-IT" sz="1600" u="none" strike="noStrike" cap="none">
                          <a:latin typeface="Calibri"/>
                          <a:ea typeface="Calibri"/>
                          <a:cs typeface="Calibri"/>
                          <a:sym typeface="Calibri"/>
                        </a:rPr>
                        <a:t>Indicare interessi manifesti, contesti lavorativi preferiti in cui mettere in scena il sé</a:t>
                      </a:r>
                      <a:endParaRPr sz="1600" u="none" strike="noStrike" cap="none">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it-IT" sz="1600" u="none" strike="noStrike" cap="none">
                          <a:latin typeface="Calibri"/>
                          <a:ea typeface="Calibri"/>
                          <a:cs typeface="Calibri"/>
                          <a:sym typeface="Calibri"/>
                        </a:rPr>
                        <a:t>Agente</a:t>
                      </a:r>
                      <a:endParaRPr sz="1600" u="none" strike="noStrike" cap="none">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48400">
                <a:tc>
                  <a:txBody>
                    <a:bodyPr/>
                    <a:lstStyle/>
                    <a:p>
                      <a:pPr marL="0" marR="0" lvl="0" indent="0" algn="l" rtl="0">
                        <a:lnSpc>
                          <a:spcPct val="100000"/>
                        </a:lnSpc>
                        <a:spcBef>
                          <a:spcPts val="0"/>
                        </a:spcBef>
                        <a:spcAft>
                          <a:spcPts val="0"/>
                        </a:spcAft>
                        <a:buNone/>
                      </a:pPr>
                      <a:r>
                        <a:rPr lang="it-IT" sz="1600" u="none" strike="noStrike" cap="none">
                          <a:latin typeface="Calibri"/>
                          <a:ea typeface="Calibri"/>
                          <a:cs typeface="Calibri"/>
                          <a:sym typeface="Calibri"/>
                        </a:rPr>
                        <a:t>Qual è il tuo libro o film preferito del momento? Raccontami la storia.</a:t>
                      </a:r>
                      <a:endParaRPr sz="1600" u="none" strike="noStrike" cap="none">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it-IT" sz="1600" u="none" strike="noStrike" cap="none">
                          <a:latin typeface="Calibri"/>
                          <a:ea typeface="Calibri"/>
                          <a:cs typeface="Calibri"/>
                          <a:sym typeface="Calibri"/>
                        </a:rPr>
                        <a:t>Collegare il sé al setting</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it-IT" sz="1600" u="none" strike="noStrike" cap="none">
                          <a:latin typeface="Calibri"/>
                          <a:ea typeface="Calibri"/>
                          <a:cs typeface="Calibri"/>
                          <a:sym typeface="Calibri"/>
                        </a:rPr>
                        <a:t>Autore</a:t>
                      </a:r>
                      <a:endParaRPr sz="1600" u="none" strike="noStrike" cap="none">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779300">
                <a:tc>
                  <a:txBody>
                    <a:bodyPr/>
                    <a:lstStyle/>
                    <a:p>
                      <a:pPr marL="0" marR="0" lvl="0" indent="0" algn="l" rtl="0">
                        <a:lnSpc>
                          <a:spcPct val="100000"/>
                        </a:lnSpc>
                        <a:spcBef>
                          <a:spcPts val="0"/>
                        </a:spcBef>
                        <a:spcAft>
                          <a:spcPts val="0"/>
                        </a:spcAft>
                        <a:buNone/>
                      </a:pPr>
                      <a:r>
                        <a:rPr lang="it-IT" sz="1600" u="none" strike="noStrike" cap="none">
                          <a:latin typeface="Calibri"/>
                          <a:ea typeface="Calibri"/>
                          <a:cs typeface="Calibri"/>
                          <a:sym typeface="Calibri"/>
                        </a:rPr>
                        <a:t>Dimmi il tuo detto o motto preferito.</a:t>
                      </a:r>
                      <a:endParaRPr sz="1600" u="none" strike="noStrike" cap="none">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it-IT" sz="1600" u="none" strike="noStrike" cap="none">
                          <a:latin typeface="Calibri"/>
                          <a:ea typeface="Calibri"/>
                          <a:cs typeface="Calibri"/>
                          <a:sym typeface="Calibri"/>
                        </a:rPr>
                        <a:t>Offrire supporto e strategie per costruire il prossimo episodio della storia</a:t>
                      </a:r>
                      <a:endParaRPr sz="1600" u="none" strike="noStrike" cap="none">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it-IT" sz="1600" u="none" strike="noStrike" cap="none">
                          <a:latin typeface="Calibri"/>
                          <a:ea typeface="Calibri"/>
                          <a:cs typeface="Calibri"/>
                          <a:sym typeface="Calibri"/>
                        </a:rPr>
                        <a:t>Consiglio</a:t>
                      </a:r>
                      <a:endParaRPr sz="1600" u="none" strike="noStrike" cap="none">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1241125">
                <a:tc>
                  <a:txBody>
                    <a:bodyPr/>
                    <a:lstStyle/>
                    <a:p>
                      <a:pPr marL="0" marR="0" lvl="0" indent="0" algn="l" rtl="0">
                        <a:lnSpc>
                          <a:spcPct val="100000"/>
                        </a:lnSpc>
                        <a:spcBef>
                          <a:spcPts val="0"/>
                        </a:spcBef>
                        <a:spcAft>
                          <a:spcPts val="0"/>
                        </a:spcAft>
                        <a:buNone/>
                      </a:pPr>
                      <a:r>
                        <a:rPr lang="it-IT" sz="1600" u="none" strike="noStrike" cap="none">
                          <a:latin typeface="Calibri"/>
                          <a:ea typeface="Calibri"/>
                          <a:cs typeface="Calibri"/>
                          <a:sym typeface="Calibri"/>
                        </a:rPr>
                        <a:t>Quali sono i tuoi primi ricordi? Mi interessa ascoltare tre storie su cose che ricordi ti sono accadute quando avevi dai tre ai sei anni, o non appena riesci a ricordare.</a:t>
                      </a:r>
                      <a:endParaRPr sz="1600" u="none" strike="noStrike" cap="none">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it-IT" sz="1600" u="none" strike="noStrike" cap="none">
                          <a:latin typeface="Calibri"/>
                          <a:ea typeface="Calibri"/>
                          <a:cs typeface="Calibri"/>
                          <a:sym typeface="Calibri"/>
                        </a:rPr>
                        <a:t>Indicare la preoccupazione o il problema centrale</a:t>
                      </a:r>
                      <a:endParaRPr sz="1600" u="none" strike="noStrike" cap="none">
                        <a:highlight>
                          <a:srgbClr val="FFFF00"/>
                        </a:highlight>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it-IT" sz="1600" u="none" strike="noStrike" cap="none">
                          <a:solidFill>
                            <a:schemeClr val="dk1"/>
                          </a:solidFill>
                          <a:latin typeface="Calibri"/>
                          <a:ea typeface="Calibri"/>
                          <a:cs typeface="Calibri"/>
                          <a:sym typeface="Calibri"/>
                        </a:rPr>
                        <a:t>Arco</a:t>
                      </a:r>
                      <a:endParaRPr sz="1600" u="none" strike="noStrike" cap="none">
                        <a:solidFill>
                          <a:schemeClr val="dk1"/>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10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d0d5ace238_0_83"/>
          <p:cNvSpPr txBox="1">
            <a:spLocks noGrp="1"/>
          </p:cNvSpPr>
          <p:nvPr>
            <p:ph type="title"/>
          </p:nvPr>
        </p:nvSpPr>
        <p:spPr>
          <a:xfrm>
            <a:off x="836613" y="315595"/>
            <a:ext cx="10515600" cy="678900"/>
          </a:xfrm>
          <a:prstGeom prst="rect">
            <a:avLst/>
          </a:prstGeom>
          <a:noFill/>
          <a:ln>
            <a:noFill/>
          </a:ln>
        </p:spPr>
        <p:txBody>
          <a:bodyPr spcFirstLastPara="1" wrap="square" lIns="91425" tIns="45700" rIns="91425" bIns="45700" anchor="b" anchorCtr="0">
            <a:noAutofit/>
          </a:bodyPr>
          <a:lstStyle/>
          <a:p>
            <a:pPr marL="0" lvl="0" indent="0" algn="l" rtl="0">
              <a:lnSpc>
                <a:spcPct val="115000"/>
              </a:lnSpc>
              <a:spcBef>
                <a:spcPts val="0"/>
              </a:spcBef>
              <a:spcAft>
                <a:spcPts val="0"/>
              </a:spcAft>
              <a:buClr>
                <a:schemeClr val="dk1"/>
              </a:buClr>
              <a:buSzPts val="990"/>
              <a:buFont typeface="Arial"/>
              <a:buNone/>
            </a:pPr>
            <a:r>
              <a:rPr lang="it-IT" sz="4020">
                <a:solidFill>
                  <a:srgbClr val="FFFFFF"/>
                </a:solidFill>
                <a:latin typeface="Calibri"/>
                <a:ea typeface="Calibri"/>
                <a:cs typeface="Calibri"/>
                <a:sym typeface="Calibri"/>
              </a:rPr>
              <a:t>CCI - Esempio</a:t>
            </a:r>
            <a:endParaRPr sz="4300">
              <a:latin typeface="Calibri"/>
              <a:ea typeface="Calibri"/>
              <a:cs typeface="Calibri"/>
              <a:sym typeface="Calibri"/>
            </a:endParaRPr>
          </a:p>
        </p:txBody>
      </p:sp>
      <p:sp>
        <p:nvSpPr>
          <p:cNvPr id="145" name="Google Shape;145;gd0d5ace238_0_83"/>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it-IT"/>
              <a:t>connect-erasmus.eu</a:t>
            </a:r>
            <a:endParaRPr/>
          </a:p>
        </p:txBody>
      </p:sp>
      <p:sp>
        <p:nvSpPr>
          <p:cNvPr id="146" name="Google Shape;146;gd0d5ace238_0_83"/>
          <p:cNvSpPr txBox="1"/>
          <p:nvPr/>
        </p:nvSpPr>
        <p:spPr>
          <a:xfrm>
            <a:off x="359230" y="1825480"/>
            <a:ext cx="8273100" cy="32325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chemeClr val="dk1"/>
              </a:buClr>
              <a:buSzPts val="1100"/>
              <a:buFont typeface="Arial"/>
              <a:buNone/>
            </a:pPr>
            <a:r>
              <a:rPr lang="it-IT" sz="2000" b="1" i="0" u="none" strike="noStrike" cap="none">
                <a:solidFill>
                  <a:schemeClr val="dk1"/>
                </a:solidFill>
                <a:latin typeface="Calibri"/>
                <a:ea typeface="Calibri"/>
                <a:cs typeface="Calibri"/>
                <a:sym typeface="Calibri"/>
              </a:rPr>
              <a:t>Elaine </a:t>
            </a:r>
            <a:r>
              <a:rPr lang="it-IT" sz="2000" b="0" i="0" u="none" strike="noStrike" cap="none">
                <a:solidFill>
                  <a:schemeClr val="dk1"/>
                </a:solidFill>
                <a:latin typeface="Calibri"/>
                <a:ea typeface="Calibri"/>
                <a:cs typeface="Calibri"/>
                <a:sym typeface="Calibri"/>
              </a:rPr>
              <a:t>è una studentessa universitaria a tempo pieno di 20 anni che ha appena completato</a:t>
            </a:r>
            <a:r>
              <a:rPr lang="it-IT" sz="2000" b="0" i="0" u="none" strike="noStrike" cap="none">
                <a:solidFill>
                  <a:schemeClr val="dk1"/>
                </a:solidFill>
                <a:highlight>
                  <a:schemeClr val="lt1"/>
                </a:highlight>
                <a:latin typeface="Calibri"/>
                <a:ea typeface="Calibri"/>
                <a:cs typeface="Calibri"/>
                <a:sym typeface="Calibri"/>
              </a:rPr>
              <a:t> il semestre autunnale del secondo anno. Durante il prossimo semestre primaverile deve </a:t>
            </a:r>
            <a:r>
              <a:rPr lang="it-IT" sz="2000">
                <a:solidFill>
                  <a:schemeClr val="dk1"/>
                </a:solidFill>
                <a:highlight>
                  <a:schemeClr val="lt1"/>
                </a:highlight>
                <a:latin typeface="Calibri"/>
                <a:ea typeface="Calibri"/>
                <a:cs typeface="Calibri"/>
                <a:sym typeface="Calibri"/>
              </a:rPr>
              <a:t>scegliere il suo corso principale</a:t>
            </a:r>
            <a:r>
              <a:rPr lang="it-IT" sz="1800">
                <a:solidFill>
                  <a:schemeClr val="dk1"/>
                </a:solidFill>
                <a:highlight>
                  <a:schemeClr val="lt1"/>
                </a:highlight>
                <a:latin typeface="Calibri"/>
                <a:ea typeface="Calibri"/>
                <a:cs typeface="Calibri"/>
                <a:sym typeface="Calibri"/>
              </a:rPr>
              <a:t>, la disciplina </a:t>
            </a:r>
            <a:r>
              <a:rPr lang="it-IT" sz="1800" b="0" i="0" u="none" strike="noStrike" cap="none">
                <a:solidFill>
                  <a:schemeClr val="dk1"/>
                </a:solidFill>
                <a:highlight>
                  <a:schemeClr val="lt1"/>
                </a:highlight>
                <a:latin typeface="Calibri"/>
                <a:ea typeface="Calibri"/>
                <a:cs typeface="Calibri"/>
                <a:sym typeface="Calibri"/>
              </a:rPr>
              <a:t>in cui uno studente universitario negli USA si specializza, es. filosofia, matematica, etc.). </a:t>
            </a:r>
            <a:r>
              <a:rPr lang="it-IT" sz="2000" b="0" i="0" u="none" strike="noStrike" cap="none">
                <a:solidFill>
                  <a:schemeClr val="dk1"/>
                </a:solidFill>
                <a:highlight>
                  <a:schemeClr val="lt1"/>
                </a:highlight>
                <a:latin typeface="Calibri"/>
                <a:ea typeface="Calibri"/>
                <a:cs typeface="Calibri"/>
                <a:sym typeface="Calibri"/>
              </a:rPr>
              <a:t>Ha preso in considerazione diverse opzioni, ma non riesce a decidere tra:</a:t>
            </a:r>
            <a:endParaRPr sz="2000" b="0" i="0" u="none" strike="noStrike" cap="none">
              <a:solidFill>
                <a:schemeClr val="dk1"/>
              </a:solidFill>
              <a:highlight>
                <a:schemeClr val="lt1"/>
              </a:highlight>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r>
              <a:rPr lang="it-IT" sz="2000" b="0" i="0" u="none" strike="noStrike" cap="none">
                <a:solidFill>
                  <a:schemeClr val="dk1"/>
                </a:solidFill>
                <a:highlight>
                  <a:schemeClr val="lt1"/>
                </a:highlight>
                <a:latin typeface="Calibri"/>
                <a:ea typeface="Calibri"/>
                <a:cs typeface="Calibri"/>
                <a:sym typeface="Calibri"/>
              </a:rPr>
              <a:t>- </a:t>
            </a:r>
            <a:r>
              <a:rPr lang="it-IT" sz="1800" b="0" i="0" u="none" strike="noStrike" cap="none">
                <a:solidFill>
                  <a:schemeClr val="dk1"/>
                </a:solidFill>
                <a:highlight>
                  <a:schemeClr val="lt1"/>
                </a:highlight>
                <a:latin typeface="Calibri"/>
                <a:ea typeface="Calibri"/>
                <a:cs typeface="Calibri"/>
                <a:sym typeface="Calibri"/>
              </a:rPr>
              <a:t>percorso educativo </a:t>
            </a:r>
            <a:r>
              <a:rPr lang="it-IT" sz="1800">
                <a:solidFill>
                  <a:schemeClr val="dk1"/>
                </a:solidFill>
                <a:highlight>
                  <a:schemeClr val="lt1"/>
                </a:highlight>
                <a:latin typeface="Calibri"/>
                <a:ea typeface="Calibri"/>
                <a:cs typeface="Calibri"/>
                <a:sym typeface="Calibri"/>
              </a:rPr>
              <a:t>agli studi di medicina</a:t>
            </a:r>
            <a:r>
              <a:rPr lang="it-IT" sz="1800" b="0" i="0" u="none" strike="noStrike" cap="none">
                <a:solidFill>
                  <a:schemeClr val="dk1"/>
                </a:solidFill>
                <a:highlight>
                  <a:schemeClr val="lt1"/>
                </a:highlight>
                <a:latin typeface="Calibri"/>
                <a:ea typeface="Calibri"/>
                <a:cs typeface="Calibri"/>
                <a:sym typeface="Calibri"/>
              </a:rPr>
              <a:t>) </a:t>
            </a:r>
            <a:r>
              <a:rPr lang="it-IT" sz="2000" b="0" i="0" u="none" strike="noStrike" cap="none">
                <a:solidFill>
                  <a:schemeClr val="dk1"/>
                </a:solidFill>
                <a:highlight>
                  <a:schemeClr val="lt1"/>
                </a:highlight>
                <a:latin typeface="Calibri"/>
                <a:ea typeface="Calibri"/>
                <a:cs typeface="Calibri"/>
                <a:sym typeface="Calibri"/>
              </a:rPr>
              <a:t>e poi entrare alla scuola di medicina (come desidera sua madre)</a:t>
            </a:r>
            <a:endParaRPr sz="2000" b="0" i="0" u="none" strike="noStrike" cap="none">
              <a:solidFill>
                <a:schemeClr val="dk1"/>
              </a:solidFill>
              <a:highlight>
                <a:schemeClr val="lt1"/>
              </a:highlight>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2000"/>
              <a:buFont typeface="Arial"/>
              <a:buNone/>
            </a:pPr>
            <a:r>
              <a:rPr lang="it-IT" sz="2000" b="0" i="0" u="none" strike="noStrike" cap="none">
                <a:solidFill>
                  <a:schemeClr val="dk1"/>
                </a:solidFill>
                <a:highlight>
                  <a:schemeClr val="lt1"/>
                </a:highlight>
                <a:latin typeface="Calibri"/>
                <a:ea typeface="Calibri"/>
                <a:cs typeface="Calibri"/>
                <a:sym typeface="Calibri"/>
              </a:rPr>
              <a:t>- ingegneria civile (considerata più facile) o ingegneria chimica (considerata una buona scelta)</a:t>
            </a:r>
            <a:endParaRPr sz="2000" b="0" i="0" u="none" strike="noStrike" cap="none">
              <a:solidFill>
                <a:schemeClr val="dk1"/>
              </a:solidFill>
              <a:highlight>
                <a:schemeClr val="lt1"/>
              </a:highlight>
              <a:latin typeface="Calibri"/>
              <a:ea typeface="Calibri"/>
              <a:cs typeface="Calibri"/>
              <a:sym typeface="Calibri"/>
            </a:endParaRPr>
          </a:p>
        </p:txBody>
      </p:sp>
      <p:pic>
        <p:nvPicPr>
          <p:cNvPr id="147" name="Google Shape;147;gd0d5ace238_0_83"/>
          <p:cNvPicPr preferRelativeResize="0"/>
          <p:nvPr/>
        </p:nvPicPr>
        <p:blipFill rotWithShape="1">
          <a:blip r:embed="rId3">
            <a:alphaModFix/>
          </a:blip>
          <a:srcRect/>
          <a:stretch/>
        </p:blipFill>
        <p:spPr>
          <a:xfrm>
            <a:off x="9024258" y="1999050"/>
            <a:ext cx="2991996" cy="2431810"/>
          </a:xfrm>
          <a:prstGeom prst="rect">
            <a:avLst/>
          </a:prstGeom>
          <a:noFill/>
          <a:ln>
            <a:noFill/>
          </a:ln>
        </p:spPr>
      </p:pic>
      <p:sp>
        <p:nvSpPr>
          <p:cNvPr id="148" name="Google Shape;148;gd0d5ace238_0_83"/>
          <p:cNvSpPr txBox="1"/>
          <p:nvPr/>
        </p:nvSpPr>
        <p:spPr>
          <a:xfrm>
            <a:off x="836625" y="1002300"/>
            <a:ext cx="8071200" cy="609367"/>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400"/>
              <a:buFont typeface="Arial"/>
              <a:buNone/>
            </a:pPr>
            <a:r>
              <a:rPr lang="it-IT" sz="2400" b="0" i="0" u="none" strike="noStrike" cap="none">
                <a:solidFill>
                  <a:srgbClr val="FFFFFF"/>
                </a:solidFill>
                <a:latin typeface="Calibri"/>
                <a:ea typeface="Calibri"/>
                <a:cs typeface="Calibri"/>
                <a:sym typeface="Calibri"/>
              </a:rPr>
              <a:t>Descrizione del cliente</a:t>
            </a:r>
            <a:endParaRPr sz="2400" b="0" i="0" u="none" strike="noStrike" cap="none">
              <a:solidFill>
                <a:srgbClr val="FFFFFF"/>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d0d5ace238_0_96"/>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it-IT"/>
              <a:t>connect-erasmus.eu</a:t>
            </a:r>
            <a:endParaRPr/>
          </a:p>
        </p:txBody>
      </p:sp>
      <p:sp>
        <p:nvSpPr>
          <p:cNvPr id="154" name="Google Shape;154;gd0d5ace238_0_96"/>
          <p:cNvSpPr txBox="1"/>
          <p:nvPr/>
        </p:nvSpPr>
        <p:spPr>
          <a:xfrm>
            <a:off x="836624" y="1999050"/>
            <a:ext cx="7229700" cy="36942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000000"/>
              </a:buClr>
              <a:buSzPts val="2000"/>
              <a:buFont typeface="Arial"/>
              <a:buChar char="-"/>
            </a:pPr>
            <a:r>
              <a:rPr lang="it-IT" sz="2000" b="0" i="0" u="none" strike="noStrike" cap="none">
                <a:solidFill>
                  <a:schemeClr val="dk1"/>
                </a:solidFill>
                <a:latin typeface="Calibri"/>
                <a:ea typeface="Calibri"/>
                <a:cs typeface="Calibri"/>
                <a:sym typeface="Calibri"/>
              </a:rPr>
              <a:t>Ha parlato di carriera con il suo consulente universitario, ma poi si è sentita ancora più indecisa;</a:t>
            </a:r>
            <a:endParaRPr/>
          </a:p>
          <a:p>
            <a:pPr marL="342900" marR="0" lvl="0" indent="-342900" algn="l" rtl="0">
              <a:lnSpc>
                <a:spcPct val="150000"/>
              </a:lnSpc>
              <a:spcBef>
                <a:spcPts val="0"/>
              </a:spcBef>
              <a:spcAft>
                <a:spcPts val="0"/>
              </a:spcAft>
              <a:buClr>
                <a:srgbClr val="000000"/>
              </a:buClr>
              <a:buSzPts val="2000"/>
              <a:buFont typeface="Arial"/>
              <a:buChar char="-"/>
            </a:pPr>
            <a:r>
              <a:rPr lang="it-IT" sz="2000" b="0" i="0" u="none" strike="noStrike" cap="none">
                <a:solidFill>
                  <a:schemeClr val="dk1"/>
                </a:solidFill>
                <a:latin typeface="Calibri"/>
                <a:ea typeface="Calibri"/>
                <a:cs typeface="Calibri"/>
                <a:sym typeface="Calibri"/>
              </a:rPr>
              <a:t>Ha chiesto informazioni </a:t>
            </a:r>
            <a:r>
              <a:rPr lang="it-IT" sz="2000">
                <a:solidFill>
                  <a:schemeClr val="dk1"/>
                </a:solidFill>
                <a:latin typeface="Calibri"/>
                <a:ea typeface="Calibri"/>
                <a:cs typeface="Calibri"/>
                <a:sym typeface="Calibri"/>
              </a:rPr>
              <a:t>presso</a:t>
            </a:r>
            <a:r>
              <a:rPr lang="it-IT" sz="2000" b="0" i="0" u="none" strike="noStrike" cap="none">
                <a:solidFill>
                  <a:schemeClr val="dk1"/>
                </a:solidFill>
                <a:latin typeface="Calibri"/>
                <a:ea typeface="Calibri"/>
                <a:cs typeface="Calibri"/>
                <a:sym typeface="Calibri"/>
              </a:rPr>
              <a:t> un altro college in cui hanno integrato </a:t>
            </a:r>
            <a:r>
              <a:rPr lang="it-IT" sz="2000">
                <a:solidFill>
                  <a:schemeClr val="dk1"/>
                </a:solidFill>
                <a:latin typeface="Calibri"/>
                <a:ea typeface="Calibri"/>
                <a:cs typeface="Calibri"/>
                <a:sym typeface="Calibri"/>
              </a:rPr>
              <a:t>gli studi sui </a:t>
            </a:r>
            <a:r>
              <a:rPr lang="it-IT" sz="2000" b="0" i="0" u="none" strike="noStrike" cap="none">
                <a:solidFill>
                  <a:schemeClr val="dk1"/>
                </a:solidFill>
                <a:latin typeface="Calibri"/>
                <a:ea typeface="Calibri"/>
                <a:cs typeface="Calibri"/>
                <a:sym typeface="Calibri"/>
              </a:rPr>
              <a:t> computer nel loro curriculum di ingegneria chimica;</a:t>
            </a:r>
            <a:endParaRPr/>
          </a:p>
          <a:p>
            <a:pPr marL="342900" marR="0" lvl="0" indent="-342900" algn="l" rtl="0">
              <a:lnSpc>
                <a:spcPct val="150000"/>
              </a:lnSpc>
              <a:spcBef>
                <a:spcPts val="0"/>
              </a:spcBef>
              <a:spcAft>
                <a:spcPts val="0"/>
              </a:spcAft>
              <a:buClr>
                <a:srgbClr val="000000"/>
              </a:buClr>
              <a:buSzPts val="2000"/>
              <a:buFont typeface="Arial"/>
              <a:buChar char="-"/>
            </a:pPr>
            <a:r>
              <a:rPr lang="it-IT" sz="2000" b="0" i="0" u="none" strike="noStrike" cap="none">
                <a:solidFill>
                  <a:schemeClr val="dk1"/>
                </a:solidFill>
                <a:latin typeface="Calibri"/>
                <a:ea typeface="Calibri"/>
                <a:cs typeface="Calibri"/>
                <a:sym typeface="Calibri"/>
              </a:rPr>
              <a:t>Realizza di essere attratta dai computer e che le piace l'idea che, se si trasferisse in quel college, potrebbe vivere in un dormitorio. </a:t>
            </a:r>
            <a:endParaRPr sz="20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2400"/>
              <a:buFont typeface="Arial"/>
              <a:buNone/>
            </a:pPr>
            <a:endParaRPr sz="2400" b="1" i="0" u="none" strike="noStrike" cap="none">
              <a:solidFill>
                <a:schemeClr val="dk1"/>
              </a:solidFill>
              <a:latin typeface="Calibri"/>
              <a:ea typeface="Calibri"/>
              <a:cs typeface="Calibri"/>
              <a:sym typeface="Calibri"/>
            </a:endParaRPr>
          </a:p>
        </p:txBody>
      </p:sp>
      <p:sp>
        <p:nvSpPr>
          <p:cNvPr id="155" name="Google Shape;155;gd0d5ace238_0_96"/>
          <p:cNvSpPr txBox="1"/>
          <p:nvPr/>
        </p:nvSpPr>
        <p:spPr>
          <a:xfrm>
            <a:off x="836625" y="1002300"/>
            <a:ext cx="8071200" cy="609367"/>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400"/>
              <a:buFont typeface="Arial"/>
              <a:buNone/>
            </a:pPr>
            <a:r>
              <a:rPr lang="it-IT" sz="2400" b="0" i="0" u="none" strike="noStrike" cap="none">
                <a:solidFill>
                  <a:srgbClr val="FFFFFF"/>
                </a:solidFill>
                <a:latin typeface="Calibri"/>
                <a:ea typeface="Calibri"/>
                <a:cs typeface="Calibri"/>
                <a:sym typeface="Calibri"/>
              </a:rPr>
              <a:t>Le azioni di Elaine prima del career construction counselling</a:t>
            </a:r>
            <a:endParaRPr sz="2400" b="0" i="0" u="none" strike="noStrike" cap="none">
              <a:solidFill>
                <a:srgbClr val="FFFFFF"/>
              </a:solidFill>
              <a:latin typeface="Calibri"/>
              <a:ea typeface="Calibri"/>
              <a:cs typeface="Calibri"/>
              <a:sym typeface="Calibri"/>
            </a:endParaRPr>
          </a:p>
        </p:txBody>
      </p:sp>
      <p:pic>
        <p:nvPicPr>
          <p:cNvPr id="156" name="Google Shape;156;gd0d5ace238_0_96"/>
          <p:cNvPicPr preferRelativeResize="0"/>
          <p:nvPr/>
        </p:nvPicPr>
        <p:blipFill rotWithShape="1">
          <a:blip r:embed="rId3">
            <a:alphaModFix/>
          </a:blip>
          <a:srcRect/>
          <a:stretch/>
        </p:blipFill>
        <p:spPr>
          <a:xfrm>
            <a:off x="8382000" y="1955508"/>
            <a:ext cx="3512161" cy="3324064"/>
          </a:xfrm>
          <a:prstGeom prst="rect">
            <a:avLst/>
          </a:prstGeom>
          <a:noFill/>
          <a:ln>
            <a:noFill/>
          </a:ln>
        </p:spPr>
      </p:pic>
      <p:sp>
        <p:nvSpPr>
          <p:cNvPr id="157" name="Google Shape;157;gd0d5ace238_0_96"/>
          <p:cNvSpPr txBox="1"/>
          <p:nvPr/>
        </p:nvSpPr>
        <p:spPr>
          <a:xfrm>
            <a:off x="836613" y="315595"/>
            <a:ext cx="10515600" cy="678900"/>
          </a:xfrm>
          <a:prstGeom prst="rect">
            <a:avLst/>
          </a:prstGeom>
          <a:noFill/>
          <a:ln>
            <a:noFill/>
          </a:ln>
        </p:spPr>
        <p:txBody>
          <a:bodyPr spcFirstLastPara="1" wrap="square" lIns="91425" tIns="45700" rIns="91425" bIns="45700" anchor="b" anchorCtr="0">
            <a:noAutofit/>
          </a:bodyPr>
          <a:lstStyle/>
          <a:p>
            <a:pPr marL="0" marR="0" lvl="0" indent="0" algn="l" rtl="0">
              <a:lnSpc>
                <a:spcPct val="115000"/>
              </a:lnSpc>
              <a:spcBef>
                <a:spcPts val="0"/>
              </a:spcBef>
              <a:spcAft>
                <a:spcPts val="0"/>
              </a:spcAft>
              <a:buClr>
                <a:schemeClr val="dk1"/>
              </a:buClr>
              <a:buSzPts val="990"/>
              <a:buFont typeface="Arial"/>
              <a:buNone/>
            </a:pPr>
            <a:r>
              <a:rPr lang="it-IT" sz="4020" b="0" i="0" u="none" strike="noStrike" cap="none">
                <a:solidFill>
                  <a:srgbClr val="FFFFFF"/>
                </a:solidFill>
                <a:latin typeface="Calibri"/>
                <a:ea typeface="Calibri"/>
                <a:cs typeface="Calibri"/>
                <a:sym typeface="Calibri"/>
              </a:rPr>
              <a:t>CCI - Esempio</a:t>
            </a:r>
            <a:endParaRPr sz="4300" b="0" i="0" u="none" strike="noStrike" cap="non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d0d5ace238_0_107"/>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it-IT"/>
              <a:t>connect-erasmus.eu</a:t>
            </a:r>
            <a:endParaRPr/>
          </a:p>
        </p:txBody>
      </p:sp>
      <p:sp>
        <p:nvSpPr>
          <p:cNvPr id="163" name="Google Shape;163;gd0d5ace238_0_107"/>
          <p:cNvSpPr txBox="1"/>
          <p:nvPr/>
        </p:nvSpPr>
        <p:spPr>
          <a:xfrm>
            <a:off x="836625" y="2151450"/>
            <a:ext cx="6837300" cy="2292895"/>
          </a:xfrm>
          <a:prstGeom prst="rect">
            <a:avLst/>
          </a:prstGeom>
          <a:noFill/>
          <a:ln>
            <a:noFill/>
          </a:ln>
        </p:spPr>
        <p:txBody>
          <a:bodyPr spcFirstLastPara="1" wrap="square" lIns="91425" tIns="45700" rIns="91425" bIns="45700" anchor="t" anchorCtr="0">
            <a:spAutoFit/>
          </a:bodyPr>
          <a:lstStyle/>
          <a:p>
            <a:pPr marL="457200" marR="0" lvl="0" indent="-368300" algn="just" rtl="0">
              <a:lnSpc>
                <a:spcPct val="150000"/>
              </a:lnSpc>
              <a:spcBef>
                <a:spcPts val="0"/>
              </a:spcBef>
              <a:spcAft>
                <a:spcPts val="0"/>
              </a:spcAft>
              <a:buClr>
                <a:schemeClr val="accent1"/>
              </a:buClr>
              <a:buSzPts val="2200"/>
              <a:buFont typeface="Calibri"/>
              <a:buChar char="●"/>
            </a:pPr>
            <a:r>
              <a:rPr lang="it-IT" sz="2200" b="0" i="0" u="none" strike="noStrike" cap="none">
                <a:solidFill>
                  <a:schemeClr val="dk1"/>
                </a:solidFill>
                <a:latin typeface="Calibri"/>
                <a:ea typeface="Calibri"/>
                <a:cs typeface="Calibri"/>
                <a:sym typeface="Calibri"/>
              </a:rPr>
              <a:t>Vuole sapere perché non riesce a scegliere una specializzazione accademica</a:t>
            </a:r>
            <a:endParaRPr/>
          </a:p>
          <a:p>
            <a:pPr marL="457200" marR="0" lvl="0" indent="-368300" algn="just" rtl="0">
              <a:lnSpc>
                <a:spcPct val="200000"/>
              </a:lnSpc>
              <a:spcBef>
                <a:spcPts val="0"/>
              </a:spcBef>
              <a:spcAft>
                <a:spcPts val="0"/>
              </a:spcAft>
              <a:buClr>
                <a:schemeClr val="accent1"/>
              </a:buClr>
              <a:buSzPts val="2200"/>
              <a:buFont typeface="Calibri"/>
              <a:buChar char="●"/>
            </a:pPr>
            <a:r>
              <a:rPr lang="it-IT" sz="2200" b="0" i="0" u="none" strike="noStrike" cap="none">
                <a:solidFill>
                  <a:schemeClr val="dk1"/>
                </a:solidFill>
                <a:latin typeface="Calibri"/>
                <a:ea typeface="Calibri"/>
                <a:cs typeface="Calibri"/>
                <a:sym typeface="Calibri"/>
              </a:rPr>
              <a:t>Ha bisogno di aiuto nell’effettuare la scelta</a:t>
            </a:r>
            <a:endParaRPr sz="2200" b="0" i="0" u="none" strike="noStrike" cap="none">
              <a:solidFill>
                <a:schemeClr val="dk1"/>
              </a:solidFill>
              <a:latin typeface="Calibri"/>
              <a:ea typeface="Calibri"/>
              <a:cs typeface="Calibri"/>
              <a:sym typeface="Calibri"/>
            </a:endParaRPr>
          </a:p>
          <a:p>
            <a:pPr marL="457200" marR="0" lvl="0" indent="-368300" algn="just" rtl="0">
              <a:lnSpc>
                <a:spcPct val="150000"/>
              </a:lnSpc>
              <a:spcBef>
                <a:spcPts val="0"/>
              </a:spcBef>
              <a:spcAft>
                <a:spcPts val="0"/>
              </a:spcAft>
              <a:buClr>
                <a:schemeClr val="accent1"/>
              </a:buClr>
              <a:buSzPts val="2200"/>
              <a:buFont typeface="Calibri"/>
              <a:buChar char="●"/>
            </a:pPr>
            <a:r>
              <a:rPr lang="it-IT" sz="2200" b="0" i="0" u="none" strike="noStrike" cap="none">
                <a:solidFill>
                  <a:schemeClr val="dk1"/>
                </a:solidFill>
                <a:latin typeface="Calibri"/>
                <a:ea typeface="Calibri"/>
                <a:cs typeface="Calibri"/>
                <a:sym typeface="Calibri"/>
              </a:rPr>
              <a:t>Si chiede se medicina sarebbe la scelta giusta per lei</a:t>
            </a:r>
            <a:endParaRPr sz="2400" b="1" i="0" u="none" strike="noStrike" cap="none">
              <a:solidFill>
                <a:schemeClr val="dk1"/>
              </a:solidFill>
              <a:latin typeface="Calibri"/>
              <a:ea typeface="Calibri"/>
              <a:cs typeface="Calibri"/>
              <a:sym typeface="Calibri"/>
            </a:endParaRPr>
          </a:p>
        </p:txBody>
      </p:sp>
      <p:sp>
        <p:nvSpPr>
          <p:cNvPr id="164" name="Google Shape;164;gd0d5ace238_0_107"/>
          <p:cNvSpPr txBox="1"/>
          <p:nvPr/>
        </p:nvSpPr>
        <p:spPr>
          <a:xfrm>
            <a:off x="836625" y="1002300"/>
            <a:ext cx="8071200" cy="609367"/>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400"/>
              <a:buFont typeface="Arial"/>
              <a:buNone/>
            </a:pPr>
            <a:r>
              <a:rPr lang="it-IT" sz="2400" b="0" i="0" u="none" strike="noStrike" cap="none">
                <a:solidFill>
                  <a:srgbClr val="FFFFFF"/>
                </a:solidFill>
                <a:latin typeface="Calibri"/>
                <a:ea typeface="Calibri"/>
                <a:cs typeface="Calibri"/>
                <a:sym typeface="Calibri"/>
              </a:rPr>
              <a:t>Elicitare gli obiettivi del counselling</a:t>
            </a:r>
            <a:endParaRPr sz="2400" b="0" i="0" u="none" strike="noStrike" cap="none">
              <a:solidFill>
                <a:srgbClr val="FFFFFF"/>
              </a:solidFill>
              <a:latin typeface="Calibri"/>
              <a:ea typeface="Calibri"/>
              <a:cs typeface="Calibri"/>
              <a:sym typeface="Calibri"/>
            </a:endParaRPr>
          </a:p>
        </p:txBody>
      </p:sp>
      <p:pic>
        <p:nvPicPr>
          <p:cNvPr id="165" name="Google Shape;165;gd0d5ace238_0_107"/>
          <p:cNvPicPr preferRelativeResize="0"/>
          <p:nvPr/>
        </p:nvPicPr>
        <p:blipFill rotWithShape="1">
          <a:blip r:embed="rId3">
            <a:alphaModFix/>
          </a:blip>
          <a:srcRect/>
          <a:stretch/>
        </p:blipFill>
        <p:spPr>
          <a:xfrm>
            <a:off x="8070825" y="2094875"/>
            <a:ext cx="3484125" cy="3005025"/>
          </a:xfrm>
          <a:prstGeom prst="rect">
            <a:avLst/>
          </a:prstGeom>
          <a:noFill/>
          <a:ln>
            <a:noFill/>
          </a:ln>
        </p:spPr>
      </p:pic>
      <p:sp>
        <p:nvSpPr>
          <p:cNvPr id="166" name="Google Shape;166;gd0d5ace238_0_107"/>
          <p:cNvSpPr txBox="1"/>
          <p:nvPr/>
        </p:nvSpPr>
        <p:spPr>
          <a:xfrm>
            <a:off x="836613" y="315595"/>
            <a:ext cx="10515600" cy="678900"/>
          </a:xfrm>
          <a:prstGeom prst="rect">
            <a:avLst/>
          </a:prstGeom>
          <a:noFill/>
          <a:ln>
            <a:noFill/>
          </a:ln>
        </p:spPr>
        <p:txBody>
          <a:bodyPr spcFirstLastPara="1" wrap="square" lIns="91425" tIns="45700" rIns="91425" bIns="45700" anchor="b" anchorCtr="0">
            <a:noAutofit/>
          </a:bodyPr>
          <a:lstStyle/>
          <a:p>
            <a:pPr marL="0" marR="0" lvl="0" indent="0" algn="l" rtl="0">
              <a:lnSpc>
                <a:spcPct val="115000"/>
              </a:lnSpc>
              <a:spcBef>
                <a:spcPts val="0"/>
              </a:spcBef>
              <a:spcAft>
                <a:spcPts val="0"/>
              </a:spcAft>
              <a:buClr>
                <a:schemeClr val="dk1"/>
              </a:buClr>
              <a:buSzPts val="990"/>
              <a:buFont typeface="Arial"/>
              <a:buNone/>
            </a:pPr>
            <a:r>
              <a:rPr lang="it-IT" sz="4020" b="0" i="0" u="none" strike="noStrike" cap="none">
                <a:solidFill>
                  <a:srgbClr val="FFFFFF"/>
                </a:solidFill>
                <a:latin typeface="Calibri"/>
                <a:ea typeface="Calibri"/>
                <a:cs typeface="Calibri"/>
                <a:sym typeface="Calibri"/>
              </a:rPr>
              <a:t>CCI - Esempio</a:t>
            </a:r>
            <a:endParaRPr sz="4300" b="0" i="0" u="none" strike="noStrike" cap="non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d0d5ace238_0_77"/>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it-IT"/>
              <a:t>connect-erasmus.eu</a:t>
            </a:r>
            <a:endParaRPr/>
          </a:p>
        </p:txBody>
      </p:sp>
      <p:sp>
        <p:nvSpPr>
          <p:cNvPr id="172" name="Google Shape;172;gd0d5ace238_0_77"/>
          <p:cNvSpPr txBox="1"/>
          <p:nvPr/>
        </p:nvSpPr>
        <p:spPr>
          <a:xfrm>
            <a:off x="836613" y="2303857"/>
            <a:ext cx="10515600" cy="461700"/>
          </a:xfrm>
          <a:prstGeom prst="rect">
            <a:avLst/>
          </a:prstGeom>
          <a:noFill/>
          <a:ln>
            <a:noFill/>
          </a:ln>
        </p:spPr>
        <p:txBody>
          <a:bodyPr spcFirstLastPara="1" wrap="square" lIns="91425" tIns="45700" rIns="91425" bIns="45700" anchor="t" anchorCtr="0">
            <a:spAutoFit/>
          </a:bodyPr>
          <a:lstStyle/>
          <a:p>
            <a:pPr marL="457200" marR="0" lvl="0" indent="0" algn="l" rtl="0">
              <a:lnSpc>
                <a:spcPct val="115000"/>
              </a:lnSpc>
              <a:spcBef>
                <a:spcPts val="240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graphicFrame>
        <p:nvGraphicFramePr>
          <p:cNvPr id="173" name="Google Shape;173;gd0d5ace238_0_77"/>
          <p:cNvGraphicFramePr/>
          <p:nvPr/>
        </p:nvGraphicFramePr>
        <p:xfrm>
          <a:off x="510263" y="1782197"/>
          <a:ext cx="11168300" cy="3917531"/>
        </p:xfrm>
        <a:graphic>
          <a:graphicData uri="http://schemas.openxmlformats.org/drawingml/2006/table">
            <a:tbl>
              <a:tblPr>
                <a:noFill/>
                <a:tableStyleId>{495C802C-299A-4E94-9C70-0955DE6CDFB2}</a:tableStyleId>
              </a:tblPr>
              <a:tblGrid>
                <a:gridCol w="2360600">
                  <a:extLst>
                    <a:ext uri="{9D8B030D-6E8A-4147-A177-3AD203B41FA5}">
                      <a16:colId xmlns:a16="http://schemas.microsoft.com/office/drawing/2014/main" val="20000"/>
                    </a:ext>
                  </a:extLst>
                </a:gridCol>
                <a:gridCol w="8807700">
                  <a:extLst>
                    <a:ext uri="{9D8B030D-6E8A-4147-A177-3AD203B41FA5}">
                      <a16:colId xmlns:a16="http://schemas.microsoft.com/office/drawing/2014/main" val="20001"/>
                    </a:ext>
                  </a:extLst>
                </a:gridCol>
              </a:tblGrid>
              <a:tr h="380925">
                <a:tc>
                  <a:txBody>
                    <a:bodyPr/>
                    <a:lstStyle/>
                    <a:p>
                      <a:pPr marL="0" marR="0" lvl="0" indent="0" algn="l" rtl="0">
                        <a:lnSpc>
                          <a:spcPct val="115000"/>
                        </a:lnSpc>
                        <a:spcBef>
                          <a:spcPts val="0"/>
                        </a:spcBef>
                        <a:spcAft>
                          <a:spcPts val="0"/>
                        </a:spcAft>
                        <a:buClr>
                          <a:srgbClr val="000000"/>
                        </a:buClr>
                        <a:buSzPts val="1800"/>
                        <a:buFont typeface="Arial"/>
                        <a:buNone/>
                      </a:pPr>
                      <a:r>
                        <a:rPr lang="it-IT" sz="1800" b="1" u="none" strike="noStrike" cap="none">
                          <a:solidFill>
                            <a:srgbClr val="FFFFFF"/>
                          </a:solidFill>
                          <a:latin typeface="Calibri"/>
                          <a:ea typeface="Calibri"/>
                          <a:cs typeface="Calibri"/>
                          <a:sym typeface="Calibri"/>
                        </a:rPr>
                        <a:t>Tema della CCI</a:t>
                      </a:r>
                      <a:endParaRPr sz="1800" b="1" u="none" strike="noStrike" cap="none">
                        <a:solidFill>
                          <a:srgbClr val="FFFFFF"/>
                        </a:solidFill>
                        <a:latin typeface="Calibri"/>
                        <a:ea typeface="Calibri"/>
                        <a:cs typeface="Calibri"/>
                        <a:sym typeface="Calibri"/>
                      </a:endParaRPr>
                    </a:p>
                  </a:txBody>
                  <a:tcPr marL="91425" marR="91425" marT="91425" marB="91425">
                    <a:solidFill>
                      <a:schemeClr val="accent4"/>
                    </a:solidFill>
                  </a:tcPr>
                </a:tc>
                <a:tc>
                  <a:txBody>
                    <a:bodyPr/>
                    <a:lstStyle/>
                    <a:p>
                      <a:pPr marL="0" marR="0" lvl="0" indent="0" algn="l" rtl="0">
                        <a:lnSpc>
                          <a:spcPct val="115000"/>
                        </a:lnSpc>
                        <a:spcBef>
                          <a:spcPts val="0"/>
                        </a:spcBef>
                        <a:spcAft>
                          <a:spcPts val="0"/>
                        </a:spcAft>
                        <a:buClr>
                          <a:srgbClr val="000000"/>
                        </a:buClr>
                        <a:buSzPts val="1800"/>
                        <a:buFont typeface="Arial"/>
                        <a:buNone/>
                      </a:pPr>
                      <a:r>
                        <a:rPr lang="it-IT" sz="1800" b="1" u="none" strike="noStrike" cap="none">
                          <a:solidFill>
                            <a:srgbClr val="FFFFFF"/>
                          </a:solidFill>
                          <a:latin typeface="Calibri"/>
                          <a:ea typeface="Calibri"/>
                          <a:cs typeface="Calibri"/>
                          <a:sym typeface="Calibri"/>
                        </a:rPr>
                        <a:t>Risposta</a:t>
                      </a:r>
                      <a:endParaRPr sz="1800" b="1" u="none" strike="noStrike" cap="none">
                        <a:solidFill>
                          <a:srgbClr val="FFFFFF"/>
                        </a:solidFill>
                        <a:latin typeface="Calibri"/>
                        <a:ea typeface="Calibri"/>
                        <a:cs typeface="Calibri"/>
                        <a:sym typeface="Calibri"/>
                      </a:endParaRPr>
                    </a:p>
                  </a:txBody>
                  <a:tcPr marL="91425" marR="91425" marT="91425" marB="91425">
                    <a:solidFill>
                      <a:schemeClr val="accent4"/>
                    </a:solidFill>
                  </a:tcPr>
                </a:tc>
                <a:extLst>
                  <a:ext uri="{0D108BD9-81ED-4DB2-BD59-A6C34878D82A}">
                    <a16:rowId xmlns:a16="http://schemas.microsoft.com/office/drawing/2014/main" val="10000"/>
                  </a:ext>
                </a:extLst>
              </a:tr>
              <a:tr h="2157625">
                <a:tc>
                  <a:txBody>
                    <a:bodyPr/>
                    <a:lstStyle/>
                    <a:p>
                      <a:pPr marL="0" marR="0" lvl="0" indent="0" algn="l" rtl="0">
                        <a:lnSpc>
                          <a:spcPct val="100000"/>
                        </a:lnSpc>
                        <a:spcBef>
                          <a:spcPts val="0"/>
                        </a:spcBef>
                        <a:spcAft>
                          <a:spcPts val="0"/>
                        </a:spcAft>
                        <a:buClr>
                          <a:srgbClr val="000000"/>
                        </a:buClr>
                        <a:buSzPts val="1800"/>
                        <a:buFont typeface="Arial"/>
                        <a:buNone/>
                      </a:pPr>
                      <a:r>
                        <a:rPr lang="it-IT" sz="1800" u="none" strike="noStrike" cap="none">
                          <a:latin typeface="Calibri"/>
                          <a:ea typeface="Calibri"/>
                          <a:cs typeface="Calibri"/>
                          <a:sym typeface="Calibri"/>
                        </a:rPr>
                        <a:t>Modelli di ruolo</a:t>
                      </a:r>
                      <a:endParaRPr sz="18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r>
                        <a:rPr lang="it-IT" sz="1800" u="none" strike="noStrike" cap="none"/>
                        <a:t>1.</a:t>
                      </a:r>
                      <a:r>
                        <a:rPr lang="it-IT" sz="1800" u="none" strike="noStrike" cap="none">
                          <a:latin typeface="Calibri"/>
                          <a:ea typeface="Calibri"/>
                          <a:cs typeface="Calibri"/>
                          <a:sym typeface="Calibri"/>
                        </a:rPr>
                        <a:t> </a:t>
                      </a:r>
                      <a:r>
                        <a:rPr lang="it-IT" sz="1800" i="1" u="none" strike="noStrike" cap="none">
                          <a:latin typeface="Calibri"/>
                          <a:ea typeface="Calibri"/>
                          <a:cs typeface="Calibri"/>
                          <a:sym typeface="Calibri"/>
                        </a:rPr>
                        <a:t>Anne of Green Gables</a:t>
                      </a:r>
                      <a:r>
                        <a:rPr lang="it-IT" sz="1800" u="none" strike="noStrike" cap="none">
                          <a:latin typeface="Calibri"/>
                          <a:ea typeface="Calibri"/>
                          <a:cs typeface="Calibri"/>
                          <a:sym typeface="Calibri"/>
                        </a:rPr>
                        <a:t>: ha spirito e temperamento, fissa degli obiettivi e li segue, fa quello che vuole, ha integrità e si diverte.</a:t>
                      </a:r>
                      <a:endParaRPr sz="18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it-IT" sz="1800" u="none" strike="noStrike" cap="none"/>
                        <a:t>2.</a:t>
                      </a:r>
                      <a:r>
                        <a:rPr lang="it-IT" sz="1800" u="none" strike="noStrike" cap="none">
                          <a:latin typeface="Calibri"/>
                          <a:ea typeface="Calibri"/>
                          <a:cs typeface="Calibri"/>
                          <a:sym typeface="Calibri"/>
                        </a:rPr>
                        <a:t> L’eroina del libro </a:t>
                      </a:r>
                      <a:r>
                        <a:rPr lang="it-IT" sz="1800" i="1" u="none" strike="noStrike" cap="none">
                          <a:latin typeface="Calibri"/>
                          <a:ea typeface="Calibri"/>
                          <a:cs typeface="Calibri"/>
                          <a:sym typeface="Calibri"/>
                        </a:rPr>
                        <a:t>A Wrinkle in Time: </a:t>
                      </a:r>
                      <a:r>
                        <a:rPr lang="it-IT" sz="1800" u="none" strike="noStrike" cap="none">
                          <a:latin typeface="Calibri"/>
                          <a:ea typeface="Calibri"/>
                          <a:cs typeface="Calibri"/>
                          <a:sym typeface="Calibri"/>
                        </a:rPr>
                        <a:t>guida i suoi amici in uno scontro finale contro delle creature che cercano di prendere il controllo delle loro menti. Escogita modi per restare uniti e combattere le creature.</a:t>
                      </a:r>
                      <a:endParaRPr/>
                    </a:p>
                    <a:p>
                      <a:pPr marL="0" marR="0" lvl="0" indent="0" algn="l" rtl="0">
                        <a:lnSpc>
                          <a:spcPct val="100000"/>
                        </a:lnSpc>
                        <a:spcBef>
                          <a:spcPts val="0"/>
                        </a:spcBef>
                        <a:spcAft>
                          <a:spcPts val="0"/>
                        </a:spcAft>
                        <a:buClr>
                          <a:srgbClr val="000000"/>
                        </a:buClr>
                        <a:buSzPts val="1800"/>
                        <a:buFont typeface="Arial"/>
                        <a:buNone/>
                      </a:pPr>
                      <a:r>
                        <a:rPr lang="it-IT" sz="1800" u="none" strike="noStrike" cap="none"/>
                        <a:t>3. </a:t>
                      </a:r>
                      <a:r>
                        <a:rPr lang="it-IT" sz="1800" u="none" strike="noStrike" cap="none">
                          <a:latin typeface="Calibri"/>
                          <a:ea typeface="Calibri"/>
                          <a:cs typeface="Calibri"/>
                          <a:sym typeface="Calibri"/>
                        </a:rPr>
                        <a:t>Laura, nel libro </a:t>
                      </a:r>
                      <a:r>
                        <a:rPr lang="it-IT" sz="1800" i="1" u="none" strike="noStrike" cap="none">
                          <a:latin typeface="Calibri"/>
                          <a:ea typeface="Calibri"/>
                          <a:cs typeface="Calibri"/>
                          <a:sym typeface="Calibri"/>
                        </a:rPr>
                        <a:t>Little House on the Prairie</a:t>
                      </a:r>
                      <a:r>
                        <a:rPr lang="it-IT" sz="1800" u="none" strike="noStrike" cap="none">
                          <a:latin typeface="Calibri"/>
                          <a:ea typeface="Calibri"/>
                          <a:cs typeface="Calibri"/>
                          <a:sym typeface="Calibri"/>
                        </a:rPr>
                        <a:t>: ha idee stravaganti sulle cose da fare e si diverte a competere e superare gli altri.</a:t>
                      </a:r>
                      <a:endParaRPr sz="18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1239025">
                <a:tc>
                  <a:txBody>
                    <a:bodyPr/>
                    <a:lstStyle/>
                    <a:p>
                      <a:pPr marL="0" marR="0" lvl="0" indent="0" algn="l" rtl="0">
                        <a:lnSpc>
                          <a:spcPct val="100000"/>
                        </a:lnSpc>
                        <a:spcBef>
                          <a:spcPts val="0"/>
                        </a:spcBef>
                        <a:spcAft>
                          <a:spcPts val="0"/>
                        </a:spcAft>
                        <a:buClr>
                          <a:srgbClr val="000000"/>
                        </a:buClr>
                        <a:buSzPts val="1800"/>
                        <a:buFont typeface="Arial"/>
                        <a:buNone/>
                      </a:pPr>
                      <a:r>
                        <a:rPr lang="it-IT" sz="1800" u="none" strike="noStrike" cap="none">
                          <a:latin typeface="Calibri"/>
                          <a:ea typeface="Calibri"/>
                          <a:cs typeface="Calibri"/>
                          <a:sym typeface="Calibri"/>
                        </a:rPr>
                        <a:t>Riviste, Libri,</a:t>
                      </a:r>
                      <a:endParaRPr sz="18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it-IT" sz="1800" u="none" strike="noStrike" cap="none">
                          <a:latin typeface="Calibri"/>
                          <a:ea typeface="Calibri"/>
                          <a:cs typeface="Calibri"/>
                          <a:sym typeface="Calibri"/>
                        </a:rPr>
                        <a:t>Programmi TV, Siti web</a:t>
                      </a:r>
                      <a:endParaRPr sz="18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r>
                        <a:rPr lang="it-IT" sz="1800" i="1" u="none" strike="noStrike" cap="none">
                          <a:latin typeface="Calibri"/>
                          <a:ea typeface="Calibri"/>
                          <a:cs typeface="Calibri"/>
                          <a:sym typeface="Calibri"/>
                        </a:rPr>
                        <a:t>Vogue </a:t>
                      </a:r>
                      <a:r>
                        <a:rPr lang="it-IT" sz="1800" u="none" strike="noStrike" cap="none">
                          <a:latin typeface="Calibri"/>
                          <a:ea typeface="Calibri"/>
                          <a:cs typeface="Calibri"/>
                          <a:sym typeface="Calibri"/>
                        </a:rPr>
                        <a:t>perché tratta di moda.</a:t>
                      </a:r>
                      <a:endParaRPr sz="18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it-IT" sz="1800" i="0" u="none" strike="noStrike" cap="none">
                          <a:latin typeface="Calibri"/>
                          <a:ea typeface="Calibri"/>
                          <a:cs typeface="Calibri"/>
                          <a:sym typeface="Calibri"/>
                        </a:rPr>
                        <a:t>BusinessWeek: tratta di campagne pubblicitarie</a:t>
                      </a:r>
                      <a:r>
                        <a:rPr lang="it-IT" sz="1800" u="none" strike="noStrike" cap="none">
                          <a:latin typeface="Calibri"/>
                          <a:ea typeface="Calibri"/>
                          <a:cs typeface="Calibri"/>
                          <a:sym typeface="Calibri"/>
                        </a:rPr>
                        <a:t>.</a:t>
                      </a:r>
                      <a:endParaRPr sz="18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it-IT" sz="1800" i="1" u="none" strike="noStrike" cap="none">
                          <a:latin typeface="Calibri"/>
                          <a:ea typeface="Calibri"/>
                          <a:cs typeface="Calibri"/>
                          <a:sym typeface="Calibri"/>
                        </a:rPr>
                        <a:t>Details: </a:t>
                      </a:r>
                      <a:r>
                        <a:rPr lang="it-IT" sz="1800" u="none" strike="noStrike" cap="none">
                          <a:latin typeface="Calibri"/>
                          <a:ea typeface="Calibri"/>
                          <a:cs typeface="Calibri"/>
                          <a:sym typeface="Calibri"/>
                        </a:rPr>
                        <a:t>tratta di abbigliamento maschile.</a:t>
                      </a:r>
                      <a:endParaRPr sz="18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it-IT" sz="1800" i="1" u="none" strike="noStrike" cap="none">
                          <a:latin typeface="Calibri"/>
                          <a:ea typeface="Calibri"/>
                          <a:cs typeface="Calibri"/>
                          <a:sym typeface="Calibri"/>
                        </a:rPr>
                        <a:t>Laverne and Shirley </a:t>
                      </a:r>
                      <a:r>
                        <a:rPr lang="it-IT" sz="1800" i="0" u="none" strike="noStrike" cap="none">
                          <a:latin typeface="Calibri"/>
                          <a:ea typeface="Calibri"/>
                          <a:cs typeface="Calibri"/>
                          <a:sym typeface="Calibri"/>
                        </a:rPr>
                        <a:t>perché </a:t>
                      </a:r>
                      <a:r>
                        <a:rPr lang="it-IT" sz="1800" u="none" strike="noStrike" cap="none">
                          <a:latin typeface="Calibri"/>
                          <a:ea typeface="Calibri"/>
                          <a:cs typeface="Calibri"/>
                          <a:sym typeface="Calibri"/>
                        </a:rPr>
                        <a:t>fanno cose fuori dalla norma senza mettersi nei guai.</a:t>
                      </a:r>
                      <a:endParaRPr sz="18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bl>
          </a:graphicData>
        </a:graphic>
      </p:graphicFrame>
      <p:sp>
        <p:nvSpPr>
          <p:cNvPr id="174" name="Google Shape;174;gd0d5ace238_0_77"/>
          <p:cNvSpPr txBox="1"/>
          <p:nvPr/>
        </p:nvSpPr>
        <p:spPr>
          <a:xfrm>
            <a:off x="836625" y="1002300"/>
            <a:ext cx="8071200" cy="609367"/>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400"/>
              <a:buFont typeface="Arial"/>
              <a:buNone/>
            </a:pPr>
            <a:r>
              <a:rPr lang="it-IT" sz="2400" b="0" i="0" u="none" strike="noStrike" cap="none">
                <a:solidFill>
                  <a:srgbClr val="FFFFFF"/>
                </a:solidFill>
                <a:latin typeface="Calibri"/>
                <a:ea typeface="Calibri"/>
                <a:cs typeface="Calibri"/>
                <a:sym typeface="Calibri"/>
              </a:rPr>
              <a:t>Risposte alla CCI (1/2)</a:t>
            </a:r>
            <a:endParaRPr sz="2400" b="0" i="0" u="none" strike="noStrike" cap="none">
              <a:solidFill>
                <a:srgbClr val="FFFFFF"/>
              </a:solidFill>
              <a:latin typeface="Calibri"/>
              <a:ea typeface="Calibri"/>
              <a:cs typeface="Calibri"/>
              <a:sym typeface="Calibri"/>
            </a:endParaRPr>
          </a:p>
        </p:txBody>
      </p:sp>
      <p:sp>
        <p:nvSpPr>
          <p:cNvPr id="175" name="Google Shape;175;gd0d5ace238_0_77"/>
          <p:cNvSpPr txBox="1"/>
          <p:nvPr/>
        </p:nvSpPr>
        <p:spPr>
          <a:xfrm>
            <a:off x="836613" y="315595"/>
            <a:ext cx="10515600" cy="678900"/>
          </a:xfrm>
          <a:prstGeom prst="rect">
            <a:avLst/>
          </a:prstGeom>
          <a:noFill/>
          <a:ln>
            <a:noFill/>
          </a:ln>
        </p:spPr>
        <p:txBody>
          <a:bodyPr spcFirstLastPara="1" wrap="square" lIns="91425" tIns="45700" rIns="91425" bIns="45700" anchor="b" anchorCtr="0">
            <a:noAutofit/>
          </a:bodyPr>
          <a:lstStyle/>
          <a:p>
            <a:pPr marL="0" marR="0" lvl="0" indent="0" algn="l" rtl="0">
              <a:lnSpc>
                <a:spcPct val="115000"/>
              </a:lnSpc>
              <a:spcBef>
                <a:spcPts val="0"/>
              </a:spcBef>
              <a:spcAft>
                <a:spcPts val="0"/>
              </a:spcAft>
              <a:buClr>
                <a:schemeClr val="dk1"/>
              </a:buClr>
              <a:buSzPts val="990"/>
              <a:buFont typeface="Arial"/>
              <a:buNone/>
            </a:pPr>
            <a:r>
              <a:rPr lang="it-IT" sz="4020" b="0" i="0" u="none" strike="noStrike" cap="none">
                <a:solidFill>
                  <a:srgbClr val="FFFFFF"/>
                </a:solidFill>
                <a:latin typeface="Calibri"/>
                <a:ea typeface="Calibri"/>
                <a:cs typeface="Calibri"/>
                <a:sym typeface="Calibri"/>
              </a:rPr>
              <a:t>CCI - Esempio</a:t>
            </a:r>
            <a:endParaRPr sz="4300" b="0" i="0" u="none" strike="noStrike" cap="non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ema">
  <a:themeElements>
    <a:clrScheme name="Raudona oranžinė">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1288</Words>
  <Application>Microsoft Office PowerPoint</Application>
  <PresentationFormat>Widescreen</PresentationFormat>
  <Paragraphs>123</Paragraphs>
  <Slides>16</Slides>
  <Notes>16</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16</vt:i4>
      </vt:variant>
    </vt:vector>
  </HeadingPairs>
  <TitlesOfParts>
    <vt:vector size="22" baseType="lpstr">
      <vt:lpstr>Calibri</vt:lpstr>
      <vt:lpstr>Open Sans Light</vt:lpstr>
      <vt:lpstr>Open Sans</vt:lpstr>
      <vt:lpstr>Open Sans ExtraBold</vt:lpstr>
      <vt:lpstr>Arial</vt:lpstr>
      <vt:lpstr>„Office“ tema</vt:lpstr>
      <vt:lpstr>Career Construction Interview</vt:lpstr>
      <vt:lpstr>Scopo della presentazione</vt:lpstr>
      <vt:lpstr>Introduzione</vt:lpstr>
      <vt:lpstr>  Quali sono i temi indagati dalla CCI?</vt:lpstr>
      <vt:lpstr>Presentazione standard di PowerPoint</vt:lpstr>
      <vt:lpstr>CCI - Esempio</vt:lpstr>
      <vt:lpstr>Presentazione standard di PowerPoint</vt:lpstr>
      <vt:lpstr>Presentazione standard di PowerPoint</vt:lpstr>
      <vt:lpstr>Presentazione standard di PowerPoint</vt:lpstr>
      <vt:lpstr>Presentazione standard di PowerPoint</vt:lpstr>
      <vt:lpstr>Caso studio (1/3)</vt:lpstr>
      <vt:lpstr>Caso studio (2/3)</vt:lpstr>
      <vt:lpstr>Caso studio (3/3)</vt:lpstr>
      <vt:lpstr>Bibliografia</vt:lpstr>
      <vt:lpstr>Domande riassuntive</vt:lpstr>
      <vt:lpstr>Domande?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Construction Interview</dc:title>
  <dc:creator>Zuanetti Alessandra</dc:creator>
  <cp:lastModifiedBy>Zuanetti Alessandra</cp:lastModifiedBy>
  <cp:revision>1</cp:revision>
  <dcterms:created xsi:type="dcterms:W3CDTF">2021-03-08T16:44:41Z</dcterms:created>
  <dcterms:modified xsi:type="dcterms:W3CDTF">2022-06-16T07:40:29Z</dcterms:modified>
</cp:coreProperties>
</file>