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" panose="020B0606030504020204" pitchFamily="34" charset="0"/>
      <p:regular r:id="rId24"/>
      <p:bold r:id="rId25"/>
      <p:italic r:id="rId26"/>
      <p:boldItalic r:id="rId27"/>
    </p:embeddedFont>
    <p:embeddedFont>
      <p:font typeface="Open Sans ExtraBold" panose="020B0906030804020204" pitchFamily="34" charset="0"/>
      <p:bold r:id="rId28"/>
      <p:boldItalic r:id="rId29"/>
    </p:embeddedFont>
    <p:embeddedFont>
      <p:font typeface="Open Sans Light" panose="020B0306030504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cVa8L5/SAxvavONVCLvNH3xd6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24E7A3-B77D-4220-A33C-2890369CED62}">
  <a:tblStyle styleId="{AC24E7A3-B77D-4220-A33C-2890369CED62}" styleName="Table_0">
    <a:wholeTbl>
      <a:tcTxStyle b="off" i="off">
        <a:font>
          <a:latin typeface="Open Sans Light"/>
          <a:ea typeface="Open Sans Light"/>
          <a:cs typeface="Open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BE8E7"/>
          </a:solidFill>
        </a:fill>
      </a:tcStyle>
    </a:wholeTbl>
    <a:band1H>
      <a:tcTxStyle b="off" i="off"/>
      <a:tcStyle>
        <a:tcBdr/>
        <a:fill>
          <a:solidFill>
            <a:srgbClr val="F6CE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6CE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0464ee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d0464ee33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4" name="Google Shape;344;gd0464ee33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o skaidrė" type="title">
  <p:cSld name="TITLE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7"/>
          <p:cNvPicPr preferRelativeResize="0"/>
          <p:nvPr/>
        </p:nvPicPr>
        <p:blipFill rotWithShape="1">
          <a:blip r:embed="rId2">
            <a:alphaModFix/>
          </a:blip>
          <a:srcRect t="10089" b="23356"/>
          <a:stretch/>
        </p:blipFill>
        <p:spPr>
          <a:xfrm rot="10800000">
            <a:off x="0" y="0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845820" y="924243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  <a:defRPr sz="6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845820" y="3434398"/>
            <a:ext cx="100584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vertikalus tekstas">
  <p:cSld name="Pavadinimas ir vertikalus teksta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26"/>
          <p:cNvPicPr preferRelativeResize="0"/>
          <p:nvPr/>
        </p:nvPicPr>
        <p:blipFill rotWithShape="1">
          <a:blip r:embed="rId2">
            <a:alphaModFix/>
          </a:blip>
          <a:srcRect l="-13" t="10937" r="13" b="22509"/>
          <a:stretch/>
        </p:blipFill>
        <p:spPr>
          <a:xfrm rot="10800000">
            <a:off x="0" y="-1"/>
            <a:ext cx="12192004" cy="540861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6"/>
          <p:cNvSpPr txBox="1">
            <a:spLocks noGrp="1"/>
          </p:cNvSpPr>
          <p:nvPr>
            <p:ph type="title"/>
          </p:nvPr>
        </p:nvSpPr>
        <p:spPr>
          <a:xfrm>
            <a:off x="836613" y="1577340"/>
            <a:ext cx="10515600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 ExtraBold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>
            <a:spLocks noGrp="1"/>
          </p:cNvSpPr>
          <p:nvPr>
            <p:ph type="pic" idx="2"/>
          </p:nvPr>
        </p:nvSpPr>
        <p:spPr>
          <a:xfrm>
            <a:off x="836613" y="3793201"/>
            <a:ext cx="10515600" cy="4435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yginimas" type="twoTxTwoObj">
  <p:cSld name="TWO_OBJECTS_WITH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8"/>
          <p:cNvPicPr preferRelativeResize="0"/>
          <p:nvPr/>
        </p:nvPicPr>
        <p:blipFill rotWithShape="1">
          <a:blip r:embed="rId2">
            <a:alphaModFix/>
          </a:blip>
          <a:srcRect t="48888" b="31104"/>
          <a:stretch/>
        </p:blipFill>
        <p:spPr>
          <a:xfrm rot="10800000">
            <a:off x="-1589" y="0"/>
            <a:ext cx="12192004" cy="16260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9788" y="2046922"/>
            <a:ext cx="5157787" cy="99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 i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2"/>
          </p:nvPr>
        </p:nvSpPr>
        <p:spPr>
          <a:xfrm>
            <a:off x="839788" y="3277550"/>
            <a:ext cx="5157787" cy="213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3"/>
          </p:nvPr>
        </p:nvSpPr>
        <p:spPr>
          <a:xfrm>
            <a:off x="6172200" y="2046923"/>
            <a:ext cx="5183188" cy="993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4"/>
          </p:nvPr>
        </p:nvSpPr>
        <p:spPr>
          <a:xfrm>
            <a:off x="6172200" y="3277550"/>
            <a:ext cx="5183188" cy="213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Char char="•"/>
              <a:defRPr b="0"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Char char="•"/>
              <a:defRPr b="0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 b="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adinimas ir turinys">
  <p:cSld name="Pavadinimas ir turiny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163637" y="1960595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2"/>
          </p:nvPr>
        </p:nvSpPr>
        <p:spPr>
          <a:xfrm>
            <a:off x="1163638" y="2450347"/>
            <a:ext cx="10190162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3"/>
          </p:nvPr>
        </p:nvSpPr>
        <p:spPr>
          <a:xfrm>
            <a:off x="1163637" y="3632341"/>
            <a:ext cx="10188575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4"/>
          </p:nvPr>
        </p:nvSpPr>
        <p:spPr>
          <a:xfrm>
            <a:off x="1163638" y="4122093"/>
            <a:ext cx="1018857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 turiniai">
  <p:cSld name="Du turiniai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163637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1163638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3"/>
          </p:nvPr>
        </p:nvSpPr>
        <p:spPr>
          <a:xfrm>
            <a:off x="1163638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4"/>
          </p:nvPr>
        </p:nvSpPr>
        <p:spPr>
          <a:xfrm>
            <a:off x="1163638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body" idx="5"/>
          </p:nvPr>
        </p:nvSpPr>
        <p:spPr>
          <a:xfrm>
            <a:off x="6496049" y="1871345"/>
            <a:ext cx="4856163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6"/>
          </p:nvPr>
        </p:nvSpPr>
        <p:spPr>
          <a:xfrm>
            <a:off x="6496050" y="2419867"/>
            <a:ext cx="4856162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body" idx="7"/>
          </p:nvPr>
        </p:nvSpPr>
        <p:spPr>
          <a:xfrm>
            <a:off x="6496050" y="3799981"/>
            <a:ext cx="4856162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 txBox="1">
            <a:spLocks noGrp="1"/>
          </p:cNvSpPr>
          <p:nvPr>
            <p:ph type="body" idx="8"/>
          </p:nvPr>
        </p:nvSpPr>
        <p:spPr>
          <a:xfrm>
            <a:off x="6496050" y="4289733"/>
            <a:ext cx="4856162" cy="1143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kcijos antraštė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1"/>
          <p:cNvSpPr txBox="1">
            <a:spLocks noGrp="1"/>
          </p:cNvSpPr>
          <p:nvPr>
            <p:ph type="title"/>
          </p:nvPr>
        </p:nvSpPr>
        <p:spPr>
          <a:xfrm>
            <a:off x="847726" y="765176"/>
            <a:ext cx="4242752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1"/>
          </p:nvPr>
        </p:nvSpPr>
        <p:spPr>
          <a:xfrm>
            <a:off x="839788" y="1630680"/>
            <a:ext cx="4242752" cy="3777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None/>
              <a:defRPr sz="24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kcijos antraštė">
  <p:cSld name="1_Sekcijos antraštė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2"/>
          <p:cNvPicPr preferRelativeResize="0"/>
          <p:nvPr/>
        </p:nvPicPr>
        <p:blipFill rotWithShape="1">
          <a:blip r:embed="rId2">
            <a:alphaModFix/>
          </a:blip>
          <a:srcRect t="15290" b="29465"/>
          <a:stretch/>
        </p:blipFill>
        <p:spPr>
          <a:xfrm>
            <a:off x="0" y="0"/>
            <a:ext cx="12192000" cy="223266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847726" y="2766153"/>
            <a:ext cx="10504487" cy="684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Open Sans Extra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839787" y="3596640"/>
            <a:ext cx="10512425" cy="1552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None/>
              <a:defRPr sz="2200" b="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ščia">
  <p:cSld name="Tuščia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74273" cy="137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body" idx="2"/>
          </p:nvPr>
        </p:nvSpPr>
        <p:spPr>
          <a:xfrm>
            <a:off x="1074312" y="3604208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3"/>
          </p:nvPr>
        </p:nvSpPr>
        <p:spPr>
          <a:xfrm>
            <a:off x="4167547" y="3607238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4"/>
          </p:nvPr>
        </p:nvSpPr>
        <p:spPr>
          <a:xfrm>
            <a:off x="1075794" y="4475701"/>
            <a:ext cx="2930230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5"/>
          </p:nvPr>
        </p:nvSpPr>
        <p:spPr>
          <a:xfrm>
            <a:off x="4169029" y="4478731"/>
            <a:ext cx="1264136" cy="320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  <a:defRPr sz="2000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urinys ir antraštė">
  <p:cSld name="Turinys ir antraštė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title"/>
          </p:nvPr>
        </p:nvSpPr>
        <p:spPr>
          <a:xfrm>
            <a:off x="839788" y="765175"/>
            <a:ext cx="4913313" cy="728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1"/>
          </p:nvPr>
        </p:nvSpPr>
        <p:spPr>
          <a:xfrm>
            <a:off x="839787" y="1678308"/>
            <a:ext cx="4913313" cy="3588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veikslėlis ir antraštė">
  <p:cSld name="Paveikslėlis ir antraštė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5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>
            <a:off x="1370011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2"/>
          </p:nvPr>
        </p:nvSpPr>
        <p:spPr>
          <a:xfrm>
            <a:off x="1370012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body" idx="3"/>
          </p:nvPr>
        </p:nvSpPr>
        <p:spPr>
          <a:xfrm>
            <a:off x="1370012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4"/>
          </p:nvPr>
        </p:nvSpPr>
        <p:spPr>
          <a:xfrm>
            <a:off x="1370012" y="4289734"/>
            <a:ext cx="455834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5"/>
          </p:nvPr>
        </p:nvSpPr>
        <p:spPr>
          <a:xfrm>
            <a:off x="6793863" y="1825625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body" idx="6"/>
          </p:nvPr>
        </p:nvSpPr>
        <p:spPr>
          <a:xfrm>
            <a:off x="6793864" y="2374147"/>
            <a:ext cx="4558348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7"/>
          </p:nvPr>
        </p:nvSpPr>
        <p:spPr>
          <a:xfrm>
            <a:off x="6793864" y="379998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8"/>
          </p:nvPr>
        </p:nvSpPr>
        <p:spPr>
          <a:xfrm>
            <a:off x="6793864" y="428973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None/>
              <a:defRPr sz="2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9"/>
          </p:nvPr>
        </p:nvSpPr>
        <p:spPr>
          <a:xfrm>
            <a:off x="1538167" y="8832967"/>
            <a:ext cx="3968894" cy="88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765175"/>
            <a:ext cx="10515600" cy="781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 ExtraBold"/>
              <a:buNone/>
              <a:defRPr sz="4400" b="1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691640"/>
            <a:ext cx="10515600" cy="3716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833707" y="5853458"/>
            <a:ext cx="1226837" cy="50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6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135004" y="5904739"/>
            <a:ext cx="2218796" cy="457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2" pos="7151">
          <p15:clr>
            <a:srgbClr val="F26B43"/>
          </p15:clr>
        </p15:guide>
        <p15:guide id="3" pos="733">
          <p15:clr>
            <a:srgbClr val="F26B43"/>
          </p15:clr>
        </p15:guide>
        <p15:guide id="4" orient="horz" pos="3407">
          <p15:clr>
            <a:srgbClr val="F26B43"/>
          </p15:clr>
        </p15:guide>
        <p15:guide id="5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839884" y="629505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en-GB" sz="5900" b="0" dirty="0">
                <a:latin typeface="Calibri"/>
                <a:ea typeface="Calibri"/>
                <a:cs typeface="Calibri"/>
                <a:sym typeface="Calibri"/>
              </a:rPr>
              <a:t>Career Adaptability</a:t>
            </a:r>
            <a:endParaRPr sz="5900" b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9938D2-18B4-CB15-2F48-AFC737DFE48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84" y="5638989"/>
            <a:ext cx="896520" cy="315182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55384923-0CB2-E984-1BFA-98ECB76A8535}"/>
              </a:ext>
            </a:extLst>
          </p:cNvPr>
          <p:cNvSpPr txBox="1"/>
          <p:nvPr/>
        </p:nvSpPr>
        <p:spPr>
          <a:xfrm>
            <a:off x="4681082" y="5954171"/>
            <a:ext cx="358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lt-L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This license lets you (or other party) share, remix, transform, and build upon this material non-commercially, as long as you credit the Connect! project partners and license your new creations under identical terms.</a:t>
            </a:r>
            <a:endParaRPr lang="lt-LT" sz="800" dirty="0"/>
          </a:p>
        </p:txBody>
      </p:sp>
      <p:sp>
        <p:nvSpPr>
          <p:cNvPr id="6" name="Google Shape;241;p1">
            <a:extLst>
              <a:ext uri="{FF2B5EF4-FFF2-40B4-BE49-F238E27FC236}">
                <a16:creationId xmlns:a16="http://schemas.microsoft.com/office/drawing/2014/main" id="{DBB37F05-6901-8075-9737-1299395E49C4}"/>
              </a:ext>
            </a:extLst>
          </p:cNvPr>
          <p:cNvSpPr txBox="1"/>
          <p:nvPr/>
        </p:nvSpPr>
        <p:spPr>
          <a:xfrm>
            <a:off x="928280" y="3432055"/>
            <a:ext cx="10058400" cy="11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Lea Ferrari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GB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Teresa Maria </a:t>
            </a:r>
            <a:r>
              <a:rPr lang="en-GB" sz="2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Sgaramella</a:t>
            </a:r>
            <a:endParaRPr sz="2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79" name="Google Shape;279;p10"/>
          <p:cNvSpPr/>
          <p:nvPr/>
        </p:nvSpPr>
        <p:spPr>
          <a:xfrm>
            <a:off x="839788" y="201385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/>
          <p:nvPr/>
        </p:nvSpPr>
        <p:spPr>
          <a:xfrm>
            <a:off x="6281207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0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Career Cooperation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10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quinta dimensione della Career Adaptability (Nye, Leong, Prasad, Gardner, &amp; Tien, 2018)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0"/>
          <p:cNvSpPr txBox="1"/>
          <p:nvPr/>
        </p:nvSpPr>
        <p:spPr>
          <a:xfrm>
            <a:off x="811000" y="2123050"/>
            <a:ext cx="4885800" cy="25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riferisce alla capacità di interagire e lavorare con successo con gli altri.</a:t>
            </a:r>
            <a:endParaRPr/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Gli autori hanno sviluppato la CAAS–5 aggiungendo 6 item (Savickas &amp; Porfeli, 2012).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1207" y="2018970"/>
            <a:ext cx="5517357" cy="2859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0" descr="Emoji faccina con occhiali da so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168" y="4966791"/>
            <a:ext cx="885854" cy="102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0" descr="Emoji faccia buff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42349" y="4961099"/>
            <a:ext cx="918075" cy="918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10" descr="Emoji ridere a crepapel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45302" y="5051801"/>
            <a:ext cx="885850" cy="8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0" descr="Emoji faccia solleva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966605" y="4938700"/>
            <a:ext cx="973943" cy="973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0" descr="Emoji faccina con sorrisetto ironic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44949" y="5048223"/>
            <a:ext cx="930250" cy="93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10" descr="Cuore arcobalen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76312" y="5349139"/>
            <a:ext cx="1170107" cy="1014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10" descr="Emoji faccina inespressiva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92153" y="4929376"/>
            <a:ext cx="885850" cy="89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10" descr="Faccia felice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55681" y="4964244"/>
            <a:ext cx="918063" cy="93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0" descr="Faccia annoiat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 rot="380671">
            <a:off x="4747696" y="4806480"/>
            <a:ext cx="901434" cy="914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10" descr="Faccia sorridente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162125" y="5047835"/>
            <a:ext cx="885850" cy="899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10" descr="Emoji testa che esplod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869851" y="4807750"/>
            <a:ext cx="930250" cy="9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0" descr="Emoji faccia fredd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496961" y="5599279"/>
            <a:ext cx="1072524" cy="942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0" descr="Emoji faccina terrorizzata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052679" y="5252832"/>
            <a:ext cx="1088007" cy="1105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0" descr="Emoji faccia nauseat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138675" y="5609299"/>
            <a:ext cx="918075" cy="903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10" descr="Emoji faccia accigliata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2843100" y="5114119"/>
            <a:ext cx="930250" cy="937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05" name="Google Shape;305;p11"/>
          <p:cNvSpPr txBox="1"/>
          <p:nvPr/>
        </p:nvSpPr>
        <p:spPr>
          <a:xfrm>
            <a:off x="836626" y="2303850"/>
            <a:ext cx="6087600" cy="192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800"/>
              <a:buFont typeface="Calibri"/>
              <a:buChar char="▲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Donna (28 anni)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2800"/>
              <a:buFont typeface="Calibri"/>
              <a:buChar char="▲"/>
            </a:pP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Adapt-Abilities Scale – Five Factor Model</a:t>
            </a:r>
            <a:b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(Nye, Leong, Prasad, Gardner, &amp; Tien, 2018)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Google Shape;3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24058" y="299828"/>
            <a:ext cx="3585174" cy="5057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1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Caso studio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1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Introduzione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14" name="Google Shape;314;p12"/>
          <p:cNvSpPr txBox="1"/>
          <p:nvPr/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Caso studio: punteggio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2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867" t="-8533" b="-20725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12"/>
          <p:cNvSpPr txBox="1"/>
          <p:nvPr/>
        </p:nvSpPr>
        <p:spPr>
          <a:xfrm>
            <a:off x="727756" y="1849591"/>
            <a:ext cx="6413273" cy="336188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422" b="-12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2535" y="1925122"/>
            <a:ext cx="3846638" cy="2349396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2"/>
          <p:cNvSpPr txBox="1"/>
          <p:nvPr/>
        </p:nvSpPr>
        <p:spPr>
          <a:xfrm>
            <a:off x="7057667" y="4288143"/>
            <a:ext cx="376486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Statistiche descrittive delle sottodimensioni tra i partecipanti americani (Nye, Leong, Prasad, Gardner, &amp; Tien, 2018)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24" name="Google Shape;324;p13"/>
          <p:cNvSpPr txBox="1"/>
          <p:nvPr/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Case Study: How do you interpret the results?</a:t>
            </a:r>
            <a:endParaRPr sz="4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3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T-scores’ Graphic</a:t>
            </a: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3"/>
          <p:cNvSpPr/>
          <p:nvPr/>
        </p:nvSpPr>
        <p:spPr>
          <a:xfrm>
            <a:off x="9448800" y="1911250"/>
            <a:ext cx="359100" cy="13869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7" name="Google Shape;327;p13"/>
          <p:cNvSpPr/>
          <p:nvPr/>
        </p:nvSpPr>
        <p:spPr>
          <a:xfrm>
            <a:off x="9448801" y="3298370"/>
            <a:ext cx="359100" cy="6750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8" name="Google Shape;328;p13"/>
          <p:cNvSpPr/>
          <p:nvPr/>
        </p:nvSpPr>
        <p:spPr>
          <a:xfrm>
            <a:off x="9470572" y="3973285"/>
            <a:ext cx="337500" cy="13062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>
            <a:solidFill>
              <a:srgbClr val="FF7F2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9" name="Google Shape;329;p13"/>
          <p:cNvSpPr txBox="1"/>
          <p:nvPr/>
        </p:nvSpPr>
        <p:spPr>
          <a:xfrm>
            <a:off x="9849984" y="2295936"/>
            <a:ext cx="1741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Sopra i valori medi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3"/>
          <p:cNvSpPr txBox="1"/>
          <p:nvPr/>
        </p:nvSpPr>
        <p:spPr>
          <a:xfrm>
            <a:off x="9849984" y="3435773"/>
            <a:ext cx="17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Valori medi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3"/>
          <p:cNvSpPr txBox="1"/>
          <p:nvPr/>
        </p:nvSpPr>
        <p:spPr>
          <a:xfrm>
            <a:off x="9849984" y="4267834"/>
            <a:ext cx="17418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Sotto i valori medi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13" title="Points scor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100" y="1621100"/>
            <a:ext cx="7131999" cy="4256874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3"/>
          <p:cNvSpPr/>
          <p:nvPr/>
        </p:nvSpPr>
        <p:spPr>
          <a:xfrm>
            <a:off x="2893900" y="3268400"/>
            <a:ext cx="6267300" cy="675000"/>
          </a:xfrm>
          <a:prstGeom prst="rect">
            <a:avLst/>
          </a:prstGeom>
          <a:solidFill>
            <a:srgbClr val="FFE084">
              <a:alpha val="3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340" name="Google Shape;340;p14"/>
          <p:cNvSpPr txBox="1"/>
          <p:nvPr/>
        </p:nvSpPr>
        <p:spPr>
          <a:xfrm>
            <a:off x="723252" y="1803524"/>
            <a:ext cx="11068980" cy="3737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Savickas, M. L. (2013). Career construction theory and practice. In S. D. Brown &amp; R. W. Lent (Eds.), 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Savickas, M. L., &amp; Porfeli, E. J. (2012). Career Adapt-Abilities Scale: Construction, reliability, and measurement equivalence across 13 countries. </a:t>
            </a:r>
            <a:r>
              <a:rPr lang="en-GB" sz="2000" b="0" i="1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vocational behavior</a:t>
            </a:r>
            <a:r>
              <a:rPr lang="en-GB"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2000" b="0" i="1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80</a:t>
            </a:r>
            <a:r>
              <a:rPr lang="en-GB"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(3), 661-673.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Nye, C. D., Leong, F., Prasad, J., Gardner, D., &amp; Tien, H. L. S. (2018). Examining the structure of the career adapt-abilities scale: The cooperation dimension and a five-factor model. </a:t>
            </a:r>
            <a:r>
              <a:rPr lang="en-GB" sz="2000" b="0" i="1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Journal of Career Assessment</a:t>
            </a:r>
            <a:r>
              <a:rPr lang="en-GB"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2000" b="0" i="1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GB" sz="2000" b="0" i="0" u="none" strike="noStrike" cap="none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(3), 549-562.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d0464ee339_0_0"/>
          <p:cNvSpPr txBox="1">
            <a:spLocks noGrp="1"/>
          </p:cNvSpPr>
          <p:nvPr>
            <p:ph type="title"/>
          </p:nvPr>
        </p:nvSpPr>
        <p:spPr>
          <a:xfrm>
            <a:off x="836613" y="544195"/>
            <a:ext cx="105156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en-GB"/>
              <a:t>Domande riassuntive</a:t>
            </a:r>
            <a:endParaRPr/>
          </a:p>
        </p:txBody>
      </p:sp>
      <p:sp>
        <p:nvSpPr>
          <p:cNvPr id="347" name="Google Shape;347;gd0464ee339_0_0"/>
          <p:cNvSpPr txBox="1"/>
          <p:nvPr/>
        </p:nvSpPr>
        <p:spPr>
          <a:xfrm>
            <a:off x="838200" y="1985418"/>
            <a:ext cx="105156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 è il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significato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 ‘adapt-’?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cos’è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career adaptability?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sono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dimensioni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della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career adaptability?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possono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essere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analizzati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analizzati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raccolti</a:t>
            </a:r>
            <a:r>
              <a:rPr lang="en-GB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5"/>
          <p:cNvSpPr txBox="1">
            <a:spLocks noGrp="1"/>
          </p:cNvSpPr>
          <p:nvPr>
            <p:ph type="ctrTitle"/>
          </p:nvPr>
        </p:nvSpPr>
        <p:spPr>
          <a:xfrm>
            <a:off x="839788" y="1665288"/>
            <a:ext cx="10058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Open Sans ExtraBold"/>
              <a:buNone/>
            </a:pPr>
            <a:r>
              <a:rPr lang="en-GB"/>
              <a:t>Domande?</a:t>
            </a:r>
            <a:endParaRPr/>
          </a:p>
        </p:txBody>
      </p:sp>
      <p:sp>
        <p:nvSpPr>
          <p:cNvPr id="353" name="Google Shape;353;p1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838200" y="4768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 b="0">
                <a:latin typeface="Calibri"/>
                <a:ea typeface="Calibri"/>
                <a:cs typeface="Calibri"/>
                <a:sym typeface="Calibri"/>
              </a:rPr>
              <a:t>Scopo della presentazione</a:t>
            </a:r>
            <a:endParaRPr b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1" name="Google Shape;171;p2"/>
          <p:cNvSpPr txBox="1"/>
          <p:nvPr/>
        </p:nvSpPr>
        <p:spPr>
          <a:xfrm>
            <a:off x="838200" y="2275349"/>
            <a:ext cx="10515600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Illustrare il concetto di career adaptability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69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Open Sans Light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Esplorare il questionario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8699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Open Sans Light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Presentare un esempio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t="15730"/>
          <a:stretch/>
        </p:blipFill>
        <p:spPr>
          <a:xfrm>
            <a:off x="6979191" y="2142860"/>
            <a:ext cx="4986778" cy="2805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>
            <a:spLocks noGrp="1"/>
          </p:cNvSpPr>
          <p:nvPr>
            <p:ph type="title"/>
          </p:nvPr>
        </p:nvSpPr>
        <p:spPr>
          <a:xfrm>
            <a:off x="838200" y="476875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Adapt-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179" name="Google Shape;179;p3"/>
          <p:cNvSpPr txBox="1"/>
          <p:nvPr/>
        </p:nvSpPr>
        <p:spPr>
          <a:xfrm>
            <a:off x="838200" y="1089061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adattare i bisogni interiori alle opportunità esteriori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"/>
          <p:cNvSpPr txBox="1"/>
          <p:nvPr/>
        </p:nvSpPr>
        <p:spPr>
          <a:xfrm>
            <a:off x="838200" y="2122949"/>
            <a:ext cx="10515600" cy="35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teoria della costruzione di carriera postula che lo sviluppo umano sia guidato dall'adattamento a un ambiente sociale e abbia come obiettivo l'integrazione persona-ambiente.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Livelli più elevati di adattamento (</a:t>
            </a:r>
            <a:r>
              <a:rPr lang="en-GB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adaptive results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sono attesi per coloro che sono desiderosi (</a:t>
            </a:r>
            <a:r>
              <a:rPr lang="en-GB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adaptive readiness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e capaci (</a:t>
            </a:r>
            <a:r>
              <a:rPr lang="en-GB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adaptability resources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di mettere in atto comportamenti che affrontano le condizioni di cambiamento (</a:t>
            </a:r>
            <a:r>
              <a:rPr lang="en-GB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adapting responses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 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Open Sans ExtraBold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Il modello di adattamento</a:t>
            </a:r>
            <a:endParaRPr/>
          </a:p>
        </p:txBody>
      </p:sp>
      <p:sp>
        <p:nvSpPr>
          <p:cNvPr id="186" name="Google Shape;186;p4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grpSp>
        <p:nvGrpSpPr>
          <p:cNvPr id="187" name="Google Shape;187;p4"/>
          <p:cNvGrpSpPr/>
          <p:nvPr/>
        </p:nvGrpSpPr>
        <p:grpSpPr>
          <a:xfrm>
            <a:off x="247958" y="1623270"/>
            <a:ext cx="11695402" cy="4443690"/>
            <a:chOff x="247958" y="1623270"/>
            <a:chExt cx="11695402" cy="4443690"/>
          </a:xfrm>
        </p:grpSpPr>
        <p:grpSp>
          <p:nvGrpSpPr>
            <p:cNvPr id="188" name="Google Shape;188;p4"/>
            <p:cNvGrpSpPr/>
            <p:nvPr/>
          </p:nvGrpSpPr>
          <p:grpSpPr>
            <a:xfrm>
              <a:off x="247958" y="1828350"/>
              <a:ext cx="11695402" cy="4238610"/>
              <a:chOff x="4299" y="883895"/>
              <a:chExt cx="11695402" cy="4238610"/>
            </a:xfrm>
          </p:grpSpPr>
          <p:sp>
            <p:nvSpPr>
              <p:cNvPr id="189" name="Google Shape;189;p4"/>
              <p:cNvSpPr/>
              <p:nvPr/>
            </p:nvSpPr>
            <p:spPr>
              <a:xfrm>
                <a:off x="4299" y="1620912"/>
                <a:ext cx="2577144" cy="2118068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"/>
              <p:cNvSpPr txBox="1"/>
              <p:nvPr/>
            </p:nvSpPr>
            <p:spPr>
              <a:xfrm>
                <a:off x="53042" y="1669655"/>
                <a:ext cx="2596074" cy="1566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0" marR="0" lvl="1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Disponibilità a far fronte a compiti di carriera, transizioni e traumi con risposte adeguate.</a:t>
                </a:r>
                <a:endPara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>
                <a:off x="1316062" y="2215971"/>
                <a:ext cx="2906534" cy="2906534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2815" y="93268"/>
                    </a:moveTo>
                    <a:lnTo>
                      <a:pt x="15593" y="91309"/>
                    </a:lnTo>
                    <a:cubicBezTo>
                      <a:pt x="26280" y="106466"/>
                      <a:pt x="43958" y="115125"/>
                      <a:pt x="62484" y="114277"/>
                    </a:cubicBezTo>
                    <a:cubicBezTo>
                      <a:pt x="81010" y="113430"/>
                      <a:pt x="97824" y="103191"/>
                      <a:pt x="107081" y="87122"/>
                    </a:cubicBezTo>
                    <a:lnTo>
                      <a:pt x="105019" y="86204"/>
                    </a:lnTo>
                    <a:lnTo>
                      <a:pt x="111190" y="82789"/>
                    </a:lnTo>
                    <a:lnTo>
                      <a:pt x="112265" y="89430"/>
                    </a:lnTo>
                    <a:lnTo>
                      <a:pt x="110202" y="88512"/>
                    </a:lnTo>
                    <a:lnTo>
                      <a:pt x="110202" y="88512"/>
                    </a:lnTo>
                    <a:cubicBezTo>
                      <a:pt x="100440" y="105701"/>
                      <a:pt x="82561" y="116701"/>
                      <a:pt x="62816" y="117665"/>
                    </a:cubicBezTo>
                    <a:cubicBezTo>
                      <a:pt x="43071" y="118629"/>
                      <a:pt x="24206" y="109424"/>
                      <a:pt x="12815" y="93268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539095" y="3502039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4"/>
              <p:cNvSpPr txBox="1"/>
              <p:nvPr/>
            </p:nvSpPr>
            <p:spPr>
              <a:xfrm>
                <a:off x="561784" y="3524728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30475" rIns="45700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400"/>
                  <a:buFont typeface="Calibri"/>
                  <a:buNone/>
                </a:pPr>
                <a:r>
                  <a:rPr lang="en-GB" sz="24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Adaptive readiness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3024888" y="1693094"/>
                <a:ext cx="2648129" cy="2118068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4"/>
              <p:cNvSpPr txBox="1"/>
              <p:nvPr/>
            </p:nvSpPr>
            <p:spPr>
              <a:xfrm>
                <a:off x="2978381" y="2195708"/>
                <a:ext cx="2741143" cy="15667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0" marR="0" lvl="1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Punti di forza e</a:t>
                </a:r>
                <a:br>
                  <a:rPr lang="en-GB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 capacità di autoregolamentazione. </a:t>
                </a:r>
                <a:endPara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4442085" y="883895"/>
                <a:ext cx="2983708" cy="2539463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1736" y="27799"/>
                    </a:moveTo>
                    <a:lnTo>
                      <a:pt x="11736" y="27799"/>
                    </a:lnTo>
                    <a:cubicBezTo>
                      <a:pt x="21951" y="12661"/>
                      <a:pt x="38751" y="3203"/>
                      <a:pt x="57061" y="2281"/>
                    </a:cubicBezTo>
                    <a:cubicBezTo>
                      <a:pt x="75371" y="1359"/>
                      <a:pt x="93045" y="9082"/>
                      <a:pt x="104745" y="23116"/>
                    </a:cubicBezTo>
                    <a:lnTo>
                      <a:pt x="106340" y="22052"/>
                    </a:lnTo>
                    <a:lnTo>
                      <a:pt x="107025" y="28621"/>
                    </a:lnTo>
                    <a:lnTo>
                      <a:pt x="100623" y="25867"/>
                    </a:lnTo>
                    <a:lnTo>
                      <a:pt x="102215" y="24805"/>
                    </a:lnTo>
                    <a:lnTo>
                      <a:pt x="102215" y="24805"/>
                    </a:lnTo>
                    <a:cubicBezTo>
                      <a:pt x="91037" y="11792"/>
                      <a:pt x="74321" y="4684"/>
                      <a:pt x="57041" y="5596"/>
                    </a:cubicBezTo>
                    <a:cubicBezTo>
                      <a:pt x="39762" y="6508"/>
                      <a:pt x="23913" y="15335"/>
                      <a:pt x="14210" y="2944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740191" y="1461010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4"/>
              <p:cNvSpPr txBox="1"/>
              <p:nvPr/>
            </p:nvSpPr>
            <p:spPr>
              <a:xfrm>
                <a:off x="3762880" y="1483699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30475" rIns="45700" bIns="304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Calibri"/>
                  <a:buNone/>
                </a:pPr>
                <a:r>
                  <a:rPr lang="en-GB" sz="24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Adaptability resources</a:t>
                </a:r>
                <a:endParaRPr sz="24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>
                <a:off x="6080290" y="1683556"/>
                <a:ext cx="2609316" cy="2141747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4"/>
              <p:cNvSpPr txBox="1"/>
              <p:nvPr/>
            </p:nvSpPr>
            <p:spPr>
              <a:xfrm>
                <a:off x="6129578" y="1732844"/>
                <a:ext cx="2510740" cy="15842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0" marR="0" lvl="1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Comportamenti adattivi e credenze che affrontano la condizione di cambiamento.</a:t>
                </a:r>
                <a:endParaRPr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>
                <a:off x="7500797" y="2122068"/>
                <a:ext cx="2634080" cy="2634080"/>
              </a:xfrm>
              <a:custGeom>
                <a:avLst/>
                <a:gdLst/>
                <a:ahLst/>
                <a:cxnLst/>
                <a:rect l="l" t="t" r="r" b="b"/>
                <a:pathLst>
                  <a:path w="120000" h="120000" extrusionOk="0">
                    <a:moveTo>
                      <a:pt x="10004" y="88399"/>
                    </a:moveTo>
                    <a:lnTo>
                      <a:pt x="13265" y="86546"/>
                    </a:lnTo>
                    <a:cubicBezTo>
                      <a:pt x="22270" y="102399"/>
                      <a:pt x="38696" y="112606"/>
                      <a:pt x="56897" y="113658"/>
                    </a:cubicBezTo>
                    <a:cubicBezTo>
                      <a:pt x="75098" y="114711"/>
                      <a:pt x="92591" y="106466"/>
                      <a:pt x="103363" y="91757"/>
                    </a:cubicBezTo>
                    <a:lnTo>
                      <a:pt x="101199" y="90528"/>
                    </a:lnTo>
                    <a:lnTo>
                      <a:pt x="108371" y="87463"/>
                    </a:lnTo>
                    <a:lnTo>
                      <a:pt x="108810" y="94850"/>
                    </a:lnTo>
                    <a:lnTo>
                      <a:pt x="106646" y="93621"/>
                    </a:lnTo>
                    <a:cubicBezTo>
                      <a:pt x="95196" y="109505"/>
                      <a:pt x="76450" y="118472"/>
                      <a:pt x="56898" y="117415"/>
                    </a:cubicBezTo>
                    <a:cubicBezTo>
                      <a:pt x="37345" y="116359"/>
                      <a:pt x="19675" y="105425"/>
                      <a:pt x="10004" y="88399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>
                <a:off x="6776187" y="3270877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4"/>
              <p:cNvSpPr txBox="1"/>
              <p:nvPr/>
            </p:nvSpPr>
            <p:spPr>
              <a:xfrm>
                <a:off x="6798876" y="3293566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27925" rIns="41900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Calibri"/>
                  <a:buNone/>
                </a:pPr>
                <a:r>
                  <a:rPr lang="en-GB" sz="2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Adapting responses</a:t>
                </a:r>
                <a:endParaRPr sz="22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9116286" y="1711335"/>
                <a:ext cx="2488277" cy="2081844"/>
              </a:xfrm>
              <a:prstGeom prst="roundRect">
                <a:avLst>
                  <a:gd name="adj" fmla="val 10000"/>
                </a:avLst>
              </a:prstGeom>
              <a:noFill/>
              <a:ln w="12700" cap="flat" cmpd="sng">
                <a:solidFill>
                  <a:srgbClr val="FF7F2A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4"/>
              <p:cNvSpPr txBox="1"/>
              <p:nvPr/>
            </p:nvSpPr>
            <p:spPr>
              <a:xfrm>
                <a:off x="9164195" y="2205353"/>
                <a:ext cx="2392459" cy="1539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3825" tIns="123825" rIns="123825" bIns="123825" anchor="t" anchorCtr="0">
                <a:noAutofit/>
              </a:bodyPr>
              <a:lstStyle/>
              <a:p>
                <a:pPr marL="0" marR="0" lvl="1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Risultati dei comportamenti di adattamento</a:t>
                </a:r>
                <a:r>
                  <a:rPr lang="en-GB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 </a:t>
                </a:r>
                <a:endParaRPr sz="2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9751663" y="1461139"/>
                <a:ext cx="1948038" cy="774670"/>
              </a:xfrm>
              <a:prstGeom prst="roundRect">
                <a:avLst>
                  <a:gd name="adj" fmla="val 10000"/>
                </a:avLst>
              </a:prstGeom>
              <a:solidFill>
                <a:srgbClr val="FF7F2A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4"/>
              <p:cNvSpPr txBox="1"/>
              <p:nvPr/>
            </p:nvSpPr>
            <p:spPr>
              <a:xfrm>
                <a:off x="9774352" y="1483828"/>
                <a:ext cx="1902660" cy="7292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1900" tIns="27925" rIns="41900" bIns="27925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200"/>
                  <a:buFont typeface="Calibri"/>
                  <a:buNone/>
                </a:pPr>
                <a:r>
                  <a:rPr lang="en-GB" sz="2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Adaptation outcomes 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08" name="Google Shape;208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1"/>
            <a:stretch/>
          </p:blipFill>
          <p:spPr>
            <a:xfrm rot="-1216248">
              <a:off x="2343617" y="5169269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1"/>
            <a:stretch/>
          </p:blipFill>
          <p:spPr>
            <a:xfrm rot="-10141163" flipH="1">
              <a:off x="5237621" y="1781489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4"/>
            <p:cNvPicPr preferRelativeResize="0"/>
            <p:nvPr/>
          </p:nvPicPr>
          <p:blipFill rotWithShape="1">
            <a:blip r:embed="rId3">
              <a:alphaModFix/>
            </a:blip>
            <a:srcRect l="5480" t="20561" b="9711"/>
            <a:stretch/>
          </p:blipFill>
          <p:spPr>
            <a:xfrm rot="-1083353">
              <a:off x="8885933" y="5026866"/>
              <a:ext cx="1716753" cy="57694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Career Adaptability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5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17" name="Google Shape;217;p5"/>
          <p:cNvSpPr txBox="1"/>
          <p:nvPr/>
        </p:nvSpPr>
        <p:spPr>
          <a:xfrm>
            <a:off x="710272" y="1821903"/>
            <a:ext cx="8248200" cy="3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career adaptability è un costrutto psicologico che </a:t>
            </a:r>
            <a:r>
              <a:rPr lang="en-GB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include</a:t>
            </a: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le risorse individuali di coping,  compiti sia attuali che previsti, transizioni, traumi nei loro ruoli professionali che, in una certa misura, alterano la loro integrazione sociale (Savickas, 2013).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FF7F2A"/>
              </a:buClr>
              <a:buSzPts val="3120"/>
              <a:buFont typeface="Calibri"/>
              <a:buChar char="▲"/>
            </a:pPr>
            <a:r>
              <a:rPr lang="en-GB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risorse di adattabilità professionale sono punti di forza o capacità di autoregolamentazione che modellano strategie e azioni adattive volte al raggiungimento degli obiettivi di adattamento (Savickas, 2013).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5" descr="Emoji faccia stord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6356" y="2211823"/>
            <a:ext cx="1324318" cy="147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" descr="Emoji faccia pensiero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65255" y="2211823"/>
            <a:ext cx="1324318" cy="1406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5" descr="Emoji faccia con occhioli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30874" y="3646054"/>
            <a:ext cx="1393779" cy="1393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5" descr="Emoji con gli occhial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25842" y="3618067"/>
            <a:ext cx="1324319" cy="1472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"/>
          <p:cNvSpPr txBox="1">
            <a:spLocks noGrp="1"/>
          </p:cNvSpPr>
          <p:nvPr>
            <p:ph type="title"/>
          </p:nvPr>
        </p:nvSpPr>
        <p:spPr>
          <a:xfrm>
            <a:off x="838200" y="517972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Le 4 C della Career Adaptability</a:t>
            </a:r>
            <a:endParaRPr/>
          </a:p>
        </p:txBody>
      </p:sp>
      <p:sp>
        <p:nvSpPr>
          <p:cNvPr id="227" name="Google Shape;227;p6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28" name="Google Shape;228;p6"/>
          <p:cNvSpPr txBox="1"/>
          <p:nvPr/>
        </p:nvSpPr>
        <p:spPr>
          <a:xfrm>
            <a:off x="1372402" y="1931561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CONCERN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 txBox="1"/>
          <p:nvPr/>
        </p:nvSpPr>
        <p:spPr>
          <a:xfrm>
            <a:off x="1372401" y="2526571"/>
            <a:ext cx="4746977" cy="857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 essenzialmente un orientamento al futuro, la sensazione che sia importante prepararsi per il domani.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 txBox="1"/>
          <p:nvPr/>
        </p:nvSpPr>
        <p:spPr>
          <a:xfrm>
            <a:off x="1372403" y="358586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Career CONTROL</a:t>
            </a:r>
            <a:endParaRPr sz="2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 txBox="1"/>
          <p:nvPr/>
        </p:nvSpPr>
        <p:spPr>
          <a:xfrm>
            <a:off x="1372402" y="4073952"/>
            <a:ext cx="4723598" cy="111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Permette alle persone di diventare responsabili del modellamento di se stesse e del proprio ambiente per andare incontro a ciò che avviene in futuro utilizzando l'autodisciplina, lo sforzo e la perseveranza.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6"/>
          <p:cNvSpPr txBox="1"/>
          <p:nvPr/>
        </p:nvSpPr>
        <p:spPr>
          <a:xfrm>
            <a:off x="6796254" y="1931561"/>
            <a:ext cx="4558349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CURIOSITY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 txBox="1"/>
          <p:nvPr/>
        </p:nvSpPr>
        <p:spPr>
          <a:xfrm>
            <a:off x="6796255" y="2480083"/>
            <a:ext cx="4464906" cy="1206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riferisce alla curiosità e all'esplorazione della corrispondenza tra se stessi e il mondo del lavoro.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 txBox="1"/>
          <p:nvPr/>
        </p:nvSpPr>
        <p:spPr>
          <a:xfrm>
            <a:off x="6813822" y="3585861"/>
            <a:ext cx="4558348" cy="466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GB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CONFIDENCE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/>
          <p:nvPr/>
        </p:nvSpPr>
        <p:spPr>
          <a:xfrm>
            <a:off x="6813822" y="4076143"/>
            <a:ext cx="4558348" cy="111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Denota sentimenti di autoefficacia riguardo alla propria capacità di eseguire con successo una linea d'azione necessaria per perseguire e attuare scelte educative e professionali adeguate.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6"/>
          <p:cNvSpPr/>
          <p:nvPr/>
        </p:nvSpPr>
        <p:spPr>
          <a:xfrm rot="5400000">
            <a:off x="788531" y="197906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6"/>
          <p:cNvSpPr/>
          <p:nvPr/>
        </p:nvSpPr>
        <p:spPr>
          <a:xfrm>
            <a:off x="839788" y="201385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6"/>
          <p:cNvSpPr/>
          <p:nvPr/>
        </p:nvSpPr>
        <p:spPr>
          <a:xfrm rot="5400000">
            <a:off x="788531" y="356621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6"/>
          <p:cNvSpPr/>
          <p:nvPr/>
        </p:nvSpPr>
        <p:spPr>
          <a:xfrm>
            <a:off x="839788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6"/>
          <p:cNvSpPr/>
          <p:nvPr/>
        </p:nvSpPr>
        <p:spPr>
          <a:xfrm rot="5400000">
            <a:off x="6212384" y="1976012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6"/>
          <p:cNvSpPr/>
          <p:nvPr/>
        </p:nvSpPr>
        <p:spPr>
          <a:xfrm>
            <a:off x="6263641" y="2010801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6"/>
          <p:cNvSpPr/>
          <p:nvPr/>
        </p:nvSpPr>
        <p:spPr>
          <a:xfrm rot="5400000">
            <a:off x="6229950" y="3566217"/>
            <a:ext cx="576558" cy="438911"/>
          </a:xfrm>
          <a:prstGeom prst="triangle">
            <a:avLst>
              <a:gd name="adj" fmla="val 50000"/>
            </a:avLst>
          </a:prstGeom>
          <a:solidFill>
            <a:srgbClr val="FF7F2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6"/>
          <p:cNvSpPr/>
          <p:nvPr/>
        </p:nvSpPr>
        <p:spPr>
          <a:xfrm>
            <a:off x="6281207" y="3601006"/>
            <a:ext cx="3016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4" name="Google Shape;244;p6" descr="Emoji faccia stord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5318" y="3031236"/>
            <a:ext cx="1143007" cy="111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" descr="Emoji faccia pensieros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838" y="1357350"/>
            <a:ext cx="1026522" cy="109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 descr="Emoji faccia con occhiolin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70696" y="3132921"/>
            <a:ext cx="1027618" cy="994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 descr="Emoji con gli occhiali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37040" y="1369776"/>
            <a:ext cx="1026522" cy="10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1200"/>
              <a:buFont typeface="Open Sans Light"/>
              <a:buNone/>
            </a:pPr>
            <a:r>
              <a:rPr lang="en-GB" sz="1200" b="0" i="0" u="none" strike="noStrike" cap="none">
                <a:solidFill>
                  <a:srgbClr val="FF7F2A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connect-erasmus.eu</a:t>
            </a:r>
            <a:endParaRPr/>
          </a:p>
        </p:txBody>
      </p:sp>
      <p:sp>
        <p:nvSpPr>
          <p:cNvPr id="253" name="Google Shape;253;p7"/>
          <p:cNvSpPr txBox="1"/>
          <p:nvPr/>
        </p:nvSpPr>
        <p:spPr>
          <a:xfrm>
            <a:off x="1001712" y="4636419"/>
            <a:ext cx="101885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7"/>
          <p:cNvSpPr txBox="1"/>
          <p:nvPr/>
        </p:nvSpPr>
        <p:spPr>
          <a:xfrm>
            <a:off x="1325366" y="4784619"/>
            <a:ext cx="986492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Tratto da Savickas, M. L. (2013). Career construction theory and practice. In S. D. Brown &amp; R. W. Lent (Eds.), </a:t>
            </a:r>
            <a:r>
              <a:rPr lang="en-GB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Career development and counseling: Putting theory and research to work</a:t>
            </a:r>
            <a:r>
              <a:rPr lang="en-GB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(2nd ed., pp. 147–183). Hoboken, NJ: John Wiley.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3533" y="237286"/>
            <a:ext cx="7964934" cy="4553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61" name="Google Shape;261;p8"/>
          <p:cNvSpPr txBox="1"/>
          <p:nvPr/>
        </p:nvSpPr>
        <p:spPr>
          <a:xfrm>
            <a:off x="725184" y="2113994"/>
            <a:ext cx="35385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item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Formato di risposta Likert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1= 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strong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5= 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scale (</a:t>
            </a:r>
            <a:r>
              <a:rPr lang="en-GB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4Cs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mposta ciascuna da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item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8"/>
          <p:cNvSpPr txBox="1">
            <a:spLocks noGrp="1"/>
          </p:cNvSpPr>
          <p:nvPr>
            <p:ph type="title"/>
          </p:nvPr>
        </p:nvSpPr>
        <p:spPr>
          <a:xfrm>
            <a:off x="836613" y="361724"/>
            <a:ext cx="10515600" cy="678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Career Adapt-Abilities Scale (CAAS)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Porfeli, E. J., &amp; Savickas, M. L. (2012)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4" name="Google Shape;264;p8"/>
          <p:cNvGraphicFramePr/>
          <p:nvPr/>
        </p:nvGraphicFramePr>
        <p:xfrm>
          <a:off x="4027713" y="1811382"/>
          <a:ext cx="8043675" cy="4084400"/>
        </p:xfrm>
        <a:graphic>
          <a:graphicData uri="http://schemas.openxmlformats.org/drawingml/2006/table">
            <a:tbl>
              <a:tblPr firstRow="1" bandRow="1">
                <a:noFill/>
                <a:tableStyleId>{AC24E7A3-B77D-4220-A33C-2890369CED62}</a:tableStyleId>
              </a:tblPr>
              <a:tblGrid>
                <a:gridCol w="157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7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8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Paese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Autore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SD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α</a:t>
                      </a:r>
                      <a:endParaRPr sz="20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7F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International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Savickas &amp; Porfeli (2012)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3.81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GB" sz="1800" b="0" i="0" u="none" strike="noStrike" cap="none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.</a:t>
                      </a:r>
                      <a:r>
                        <a:rPr lang="en-GB" sz="1800" b="1" i="0" u="none" strike="noStrike" cap="none">
                          <a:solidFill>
                            <a:schemeClr val="dk1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92</a:t>
                      </a:r>
                      <a:endParaRPr sz="2000" b="1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Austria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Germany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Johnston, Luciano, Maggiori, Ruch &amp; Rossier (2013)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.51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.94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Greece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Sidiropoulou-Dimakakou,  Argyropoulou, Drosos, Kaliris &amp; Mikedaki (2015)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3.59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.64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.94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Italy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Soresi, Nota &amp; Ferrari (2012)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3.72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.91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Netherlands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Vianen, Klehe, Koen &amp; Dries (2012)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3.76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.42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.89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Serbia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Mirković, Suvajdžić, &amp; Dostanić (2020)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3.08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.57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GB" sz="20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.92</a:t>
                      </a:r>
                      <a:endParaRPr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9"/>
          <p:cNvSpPr txBox="1">
            <a:spLocks noGrp="1"/>
          </p:cNvSpPr>
          <p:nvPr>
            <p:ph type="title"/>
          </p:nvPr>
        </p:nvSpPr>
        <p:spPr>
          <a:xfrm>
            <a:off x="836626" y="361725"/>
            <a:ext cx="10966200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GB" sz="4000">
                <a:latin typeface="Calibri"/>
                <a:ea typeface="Calibri"/>
                <a:cs typeface="Calibri"/>
                <a:sym typeface="Calibri"/>
              </a:rPr>
              <a:t>Career Adapt-Abilities Scale Short Form (CAAS-SF)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9"/>
          <p:cNvSpPr txBox="1">
            <a:spLocks noGrp="1"/>
          </p:cNvSpPr>
          <p:nvPr>
            <p:ph type="ftr" idx="11"/>
          </p:nvPr>
        </p:nvSpPr>
        <p:spPr>
          <a:xfrm>
            <a:off x="2082362" y="5954171"/>
            <a:ext cx="1613338" cy="2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connect-erasmus.eu</a:t>
            </a:r>
            <a:endParaRPr/>
          </a:p>
        </p:txBody>
      </p:sp>
      <p:sp>
        <p:nvSpPr>
          <p:cNvPr id="271" name="Google Shape;271;p9"/>
          <p:cNvSpPr txBox="1"/>
          <p:nvPr/>
        </p:nvSpPr>
        <p:spPr>
          <a:xfrm>
            <a:off x="839788" y="2134157"/>
            <a:ext cx="5141400" cy="26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item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Formato di risposta Likert : </a:t>
            </a:r>
            <a:b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1= 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strong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5= </a:t>
            </a:r>
            <a:r>
              <a:rPr lang="en-GB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Strongest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2A"/>
              </a:buClr>
              <a:buSzPts val="2600"/>
              <a:buFont typeface="Calibri"/>
              <a:buChar char="▲"/>
            </a:pP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scale (</a:t>
            </a:r>
            <a:r>
              <a:rPr lang="en-GB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4Cs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iascuna composta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GB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item</a:t>
            </a:r>
            <a:r>
              <a:rPr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9"/>
          <p:cNvSpPr txBox="1"/>
          <p:nvPr/>
        </p:nvSpPr>
        <p:spPr>
          <a:xfrm>
            <a:off x="836613" y="1040539"/>
            <a:ext cx="10515600" cy="499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r>
              <a:rPr lang="en-GB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Maggiori, C., Rossier, J., &amp; Savickas, M. L. (2017)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086" y="1714243"/>
            <a:ext cx="6041572" cy="417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Raudona oranžinė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Widescreen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16</vt:i4>
      </vt:variant>
    </vt:vector>
  </HeadingPairs>
  <TitlesOfParts>
    <vt:vector size="23" baseType="lpstr">
      <vt:lpstr>Calibri</vt:lpstr>
      <vt:lpstr>Open Sans Light</vt:lpstr>
      <vt:lpstr>Open Sans ExtraBold</vt:lpstr>
      <vt:lpstr>Open Sans</vt:lpstr>
      <vt:lpstr>Arial</vt:lpstr>
      <vt:lpstr>„Office“ tema</vt:lpstr>
      <vt:lpstr>Tema di Office</vt:lpstr>
      <vt:lpstr>Career Adaptability</vt:lpstr>
      <vt:lpstr>Scopo della presentazione</vt:lpstr>
      <vt:lpstr>Adapt- </vt:lpstr>
      <vt:lpstr>Il modello di adattamento</vt:lpstr>
      <vt:lpstr>Career Adaptability</vt:lpstr>
      <vt:lpstr>Le 4 C della Career Adaptability</vt:lpstr>
      <vt:lpstr>Presentazione standard di PowerPoint</vt:lpstr>
      <vt:lpstr>Career Adapt-Abilities Scale (CAAS)</vt:lpstr>
      <vt:lpstr>Career Adapt-Abilities Scale Short Form (CAAS-SF)</vt:lpstr>
      <vt:lpstr>Career Cooperation</vt:lpstr>
      <vt:lpstr>Caso studio</vt:lpstr>
      <vt:lpstr>Presentazione standard di PowerPoint</vt:lpstr>
      <vt:lpstr>Presentazione standard di PowerPoint</vt:lpstr>
      <vt:lpstr>Bibliografia</vt:lpstr>
      <vt:lpstr>Domande riassuntive</vt:lpstr>
      <vt:lpstr>Domande?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Adaptability</dc:title>
  <dc:creator>Alessandra Zuanetti</dc:creator>
  <cp:lastModifiedBy>Zuanetti Alessandra</cp:lastModifiedBy>
  <cp:revision>1</cp:revision>
  <dcterms:created xsi:type="dcterms:W3CDTF">2021-03-22T10:32:45Z</dcterms:created>
  <dcterms:modified xsi:type="dcterms:W3CDTF">2022-06-16T07:44:50Z</dcterms:modified>
</cp:coreProperties>
</file>