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Open Sans ExtraBold" panose="020B0906030804020204" pitchFamily="34" charset="0"/>
      <p:bold r:id="rId21"/>
      <p:boldItalic r:id="rId22"/>
    </p:embeddedFont>
    <p:embeddedFont>
      <p:font typeface="Open Sans Light" panose="020B0306030504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93xf6gxYXo+fN2MlfknFUCt+n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" name="Google Shape;16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de-DE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1"/>
          <p:cNvPicPr preferRelativeResize="0"/>
          <p:nvPr/>
        </p:nvPicPr>
        <p:blipFill rotWithShape="1">
          <a:blip r:embed="rId2">
            <a:alphaModFix/>
          </a:blip>
          <a:srcRect t="10089" b="23357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1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  <a:defRPr sz="6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Pavadinimas ir vertikalus teksta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0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2"/>
          <p:cNvPicPr preferRelativeResize="0"/>
          <p:nvPr/>
        </p:nvPicPr>
        <p:blipFill rotWithShape="1">
          <a:blip r:embed="rId2">
            <a:alphaModFix/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5157787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5157787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3"/>
          </p:nvPr>
        </p:nvSpPr>
        <p:spPr>
          <a:xfrm>
            <a:off x="6172200" y="2046923"/>
            <a:ext cx="5183188" cy="99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body" idx="4"/>
          </p:nvPr>
        </p:nvSpPr>
        <p:spPr>
          <a:xfrm>
            <a:off x="6172200" y="3277550"/>
            <a:ext cx="5183188" cy="213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>
  <p:cSld name="Paveikslėlis ir antraštė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1370011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1370012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3"/>
          </p:nvPr>
        </p:nvSpPr>
        <p:spPr>
          <a:xfrm>
            <a:off x="1370012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body" idx="4"/>
          </p:nvPr>
        </p:nvSpPr>
        <p:spPr>
          <a:xfrm>
            <a:off x="1370012" y="4289734"/>
            <a:ext cx="4558348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5"/>
          </p:nvPr>
        </p:nvSpPr>
        <p:spPr>
          <a:xfrm>
            <a:off x="6793863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6"/>
          </p:nvPr>
        </p:nvSpPr>
        <p:spPr>
          <a:xfrm>
            <a:off x="6793864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7"/>
          </p:nvPr>
        </p:nvSpPr>
        <p:spPr>
          <a:xfrm>
            <a:off x="6793864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8"/>
          </p:nvPr>
        </p:nvSpPr>
        <p:spPr>
          <a:xfrm>
            <a:off x="6793864" y="4289733"/>
            <a:ext cx="4558348" cy="111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9"/>
          </p:nvPr>
        </p:nvSpPr>
        <p:spPr>
          <a:xfrm>
            <a:off x="1538167" y="8832967"/>
            <a:ext cx="396889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>
  <p:cSld name="Pavadinimas ir turiny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>
  <p:cSld name="Du turiniai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body" idx="1"/>
          </p:nvPr>
        </p:nvSpPr>
        <p:spPr>
          <a:xfrm>
            <a:off x="1163637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body" idx="2"/>
          </p:nvPr>
        </p:nvSpPr>
        <p:spPr>
          <a:xfrm>
            <a:off x="1163638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body" idx="3"/>
          </p:nvPr>
        </p:nvSpPr>
        <p:spPr>
          <a:xfrm>
            <a:off x="1163638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body" idx="4"/>
          </p:nvPr>
        </p:nvSpPr>
        <p:spPr>
          <a:xfrm>
            <a:off x="1163638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body" idx="5"/>
          </p:nvPr>
        </p:nvSpPr>
        <p:spPr>
          <a:xfrm>
            <a:off x="6496049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body" idx="6"/>
          </p:nvPr>
        </p:nvSpPr>
        <p:spPr>
          <a:xfrm>
            <a:off x="6496050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7"/>
          </p:nvPr>
        </p:nvSpPr>
        <p:spPr>
          <a:xfrm>
            <a:off x="6496050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8"/>
          </p:nvPr>
        </p:nvSpPr>
        <p:spPr>
          <a:xfrm>
            <a:off x="6496050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847726" y="765176"/>
            <a:ext cx="4242752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839788" y="1630680"/>
            <a:ext cx="4242752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kcijos antraštė">
  <p:cSld name="1_Sekcijos antraštė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7"/>
          <p:cNvPicPr preferRelativeResize="0"/>
          <p:nvPr/>
        </p:nvPicPr>
        <p:blipFill rotWithShape="1">
          <a:blip r:embed="rId2">
            <a:alphaModFix/>
          </a:blip>
          <a:srcRect t="15291" b="29466"/>
          <a:stretch/>
        </p:blipFill>
        <p:spPr>
          <a:xfrm>
            <a:off x="0" y="0"/>
            <a:ext cx="1219200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>
  <p:cSld name="Tuščia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74273" cy="13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2"/>
          </p:nvPr>
        </p:nvSpPr>
        <p:spPr>
          <a:xfrm>
            <a:off x="1074312" y="3604208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3"/>
          </p:nvPr>
        </p:nvSpPr>
        <p:spPr>
          <a:xfrm>
            <a:off x="4167547" y="3607238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4"/>
          </p:nvPr>
        </p:nvSpPr>
        <p:spPr>
          <a:xfrm>
            <a:off x="1075794" y="4475701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5"/>
          </p:nvPr>
        </p:nvSpPr>
        <p:spPr>
          <a:xfrm>
            <a:off x="4169029" y="4478731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>
  <p:cSld name="Turinys ir antraštė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13313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sz="4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13" name="Google Shape;13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3707" y="5853458"/>
            <a:ext cx="1226837" cy="50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35004" y="5904739"/>
            <a:ext cx="2218796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</a:pPr>
            <a:r>
              <a:rPr lang="de-DE"/>
              <a:t>Unità 4</a:t>
            </a:r>
            <a:endParaRPr/>
          </a:p>
        </p:txBody>
      </p:sp>
      <p:sp>
        <p:nvSpPr>
          <p:cNvPr id="165" name="Google Shape;165;p1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639936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de-DE" dirty="0" err="1"/>
              <a:t>Sessione</a:t>
            </a:r>
            <a:r>
              <a:rPr lang="de-DE" dirty="0"/>
              <a:t> di </a:t>
            </a:r>
            <a:r>
              <a:rPr lang="de-DE" dirty="0" err="1"/>
              <a:t>apprendimento</a:t>
            </a:r>
            <a:r>
              <a:rPr lang="de-DE" dirty="0"/>
              <a:t> 2: </a:t>
            </a:r>
            <a:r>
              <a:rPr lang="de-DE" dirty="0" err="1"/>
              <a:t>Lavorare</a:t>
            </a:r>
            <a:r>
              <a:rPr lang="de-DE" dirty="0"/>
              <a:t> </a:t>
            </a:r>
            <a:r>
              <a:rPr lang="de-DE" dirty="0" err="1"/>
              <a:t>con</a:t>
            </a:r>
            <a:r>
              <a:rPr lang="de-DE" dirty="0"/>
              <a:t> </a:t>
            </a:r>
            <a:r>
              <a:rPr lang="de-DE" dirty="0" err="1"/>
              <a:t>diversi</a:t>
            </a:r>
            <a:r>
              <a:rPr lang="de-DE" dirty="0"/>
              <a:t> </a:t>
            </a:r>
            <a:r>
              <a:rPr lang="de-DE" dirty="0" err="1"/>
              <a:t>gruppi</a:t>
            </a:r>
            <a:r>
              <a:rPr lang="de-DE" dirty="0"/>
              <a:t> </a:t>
            </a:r>
            <a:r>
              <a:rPr lang="de-DE" dirty="0" err="1"/>
              <a:t>target</a:t>
            </a:r>
            <a:r>
              <a:rPr lang="de-DE" dirty="0"/>
              <a:t>, </a:t>
            </a:r>
            <a:r>
              <a:rPr lang="de-DE" dirty="0" err="1"/>
              <a:t>parte</a:t>
            </a:r>
            <a:r>
              <a:rPr lang="de-DE" dirty="0"/>
              <a:t> 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</a:pPr>
            <a:r>
              <a:rPr lang="de-DE" dirty="0">
                <a:solidFill>
                  <a:srgbClr val="FFFFFF"/>
                </a:solidFill>
              </a:rPr>
              <a:t>Prof. Dr. Peter Weber, Prof. Dr. Bettina </a:t>
            </a:r>
            <a:r>
              <a:rPr lang="de-DE" dirty="0" err="1">
                <a:solidFill>
                  <a:srgbClr val="FFFFFF"/>
                </a:solidFill>
              </a:rPr>
              <a:t>Siecke</a:t>
            </a:r>
            <a:r>
              <a:rPr lang="de-DE" dirty="0">
                <a:solidFill>
                  <a:srgbClr val="FFFFFF"/>
                </a:solidFill>
              </a:rPr>
              <a:t>, Dr. Matthias </a:t>
            </a:r>
            <a:r>
              <a:rPr lang="de-DE" dirty="0" err="1">
                <a:solidFill>
                  <a:srgbClr val="FFFFFF"/>
                </a:solidFill>
              </a:rPr>
              <a:t>Varul</a:t>
            </a:r>
            <a:endParaRPr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</p:txBody>
      </p:sp>
      <p:sp>
        <p:nvSpPr>
          <p:cNvPr id="166" name="Google Shape;166;p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1200"/>
              <a:buFont typeface="Open Sans Light"/>
              <a:buNone/>
            </a:pPr>
            <a:r>
              <a:rPr lang="de-DE"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connect-erasmus.eu</a:t>
            </a: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886406-7864-38B7-2145-3E9313ADF69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84" y="5638989"/>
            <a:ext cx="896520" cy="3151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05CF93-EAC6-C7EA-5937-FD824741DCB1}"/>
              </a:ext>
            </a:extLst>
          </p:cNvPr>
          <p:cNvSpPr txBox="1"/>
          <p:nvPr/>
        </p:nvSpPr>
        <p:spPr>
          <a:xfrm>
            <a:off x="4681082" y="5954171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"/>
          <p:cNvSpPr txBox="1">
            <a:spLocks noGrp="1"/>
          </p:cNvSpPr>
          <p:nvPr>
            <p:ph type="title"/>
          </p:nvPr>
        </p:nvSpPr>
        <p:spPr>
          <a:xfrm>
            <a:off x="836600" y="684169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 ExtraBold"/>
              <a:buNone/>
            </a:pPr>
            <a:r>
              <a:rPr lang="de-DE" dirty="0" err="1"/>
              <a:t>Progettazione</a:t>
            </a:r>
            <a:r>
              <a:rPr lang="de-DE" dirty="0"/>
              <a:t> di </a:t>
            </a:r>
            <a:r>
              <a:rPr lang="de-DE" dirty="0" err="1"/>
              <a:t>vita</a:t>
            </a:r>
            <a:r>
              <a:rPr lang="de-DE" dirty="0"/>
              <a:t> - Dagli </a:t>
            </a:r>
            <a:r>
              <a:rPr lang="de-DE" dirty="0" err="1"/>
              <a:t>individui</a:t>
            </a:r>
            <a:r>
              <a:rPr lang="de-DE" dirty="0"/>
              <a:t> ai </a:t>
            </a:r>
            <a:r>
              <a:rPr lang="de-DE" dirty="0" err="1"/>
              <a:t>gruppi</a:t>
            </a:r>
            <a:r>
              <a:rPr lang="de-DE" dirty="0"/>
              <a:t> e </a:t>
            </a:r>
            <a:r>
              <a:rPr lang="de-DE" dirty="0" err="1"/>
              <a:t>viceversa</a:t>
            </a:r>
            <a:endParaRPr dirty="0"/>
          </a:p>
        </p:txBody>
      </p:sp>
      <p:sp>
        <p:nvSpPr>
          <p:cNvPr id="172" name="Google Shape;172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1200"/>
              <a:buFont typeface="Open Sans Light"/>
              <a:buNone/>
            </a:pPr>
            <a:r>
              <a:rPr lang="de-DE"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connect-erasmus.eu</a:t>
            </a:r>
            <a:endParaRPr/>
          </a:p>
        </p:txBody>
      </p:sp>
      <p:pic>
        <p:nvPicPr>
          <p:cNvPr id="173" name="Google Shape;17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736253">
            <a:off x="8431078" y="2280658"/>
            <a:ext cx="3695700" cy="261586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"/>
          <p:cNvSpPr txBox="1">
            <a:spLocks noGrp="1"/>
          </p:cNvSpPr>
          <p:nvPr>
            <p:ph type="body" idx="2"/>
          </p:nvPr>
        </p:nvSpPr>
        <p:spPr>
          <a:xfrm>
            <a:off x="836600" y="2880800"/>
            <a:ext cx="7315500" cy="20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de-DE" sz="2400" dirty="0" err="1">
                <a:solidFill>
                  <a:schemeClr val="dk1"/>
                </a:solidFill>
                <a:highlight>
                  <a:schemeClr val="lt1"/>
                </a:highlight>
              </a:rPr>
              <a:t>Quindi</a:t>
            </a:r>
            <a:r>
              <a:rPr lang="de-DE" sz="2400" dirty="0">
                <a:solidFill>
                  <a:schemeClr val="dk1"/>
                </a:solidFill>
                <a:highlight>
                  <a:schemeClr val="lt1"/>
                </a:highlight>
              </a:rPr>
              <a:t> è </a:t>
            </a:r>
            <a:r>
              <a:rPr lang="de-DE" sz="2400" dirty="0" err="1">
                <a:solidFill>
                  <a:schemeClr val="dk1"/>
                </a:solidFill>
                <a:highlight>
                  <a:schemeClr val="lt1"/>
                </a:highlight>
              </a:rPr>
              <a:t>una</a:t>
            </a:r>
            <a:r>
              <a:rPr lang="de-DE" sz="2400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de-DE" sz="2400" dirty="0" err="1">
                <a:solidFill>
                  <a:schemeClr val="dk1"/>
                </a:solidFill>
                <a:highlight>
                  <a:schemeClr val="lt1"/>
                </a:highlight>
              </a:rPr>
              <a:t>questione</a:t>
            </a:r>
            <a:r>
              <a:rPr lang="de-DE" sz="2400" dirty="0">
                <a:solidFill>
                  <a:schemeClr val="dk1"/>
                </a:solidFill>
                <a:highlight>
                  <a:schemeClr val="lt1"/>
                </a:highlight>
              </a:rPr>
              <a:t> di </a:t>
            </a:r>
            <a:r>
              <a:rPr lang="de-DE" sz="2400" dirty="0" err="1">
                <a:solidFill>
                  <a:schemeClr val="dk1"/>
                </a:solidFill>
                <a:highlight>
                  <a:schemeClr val="lt1"/>
                </a:highlight>
              </a:rPr>
              <a:t>intersezionalità</a:t>
            </a:r>
            <a:r>
              <a:rPr lang="de-DE" sz="2400" dirty="0">
                <a:solidFill>
                  <a:schemeClr val="dk1"/>
                </a:solidFill>
                <a:highlight>
                  <a:schemeClr val="lt1"/>
                </a:highlight>
              </a:rPr>
              <a:t>, </a:t>
            </a:r>
            <a:r>
              <a:rPr lang="de-DE" sz="2400" dirty="0" err="1">
                <a:solidFill>
                  <a:schemeClr val="dk1"/>
                </a:solidFill>
                <a:highlight>
                  <a:schemeClr val="lt1"/>
                </a:highlight>
              </a:rPr>
              <a:t>su</a:t>
            </a:r>
            <a:r>
              <a:rPr lang="de-DE" sz="2400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de-DE" sz="2400" dirty="0" err="1">
                <a:solidFill>
                  <a:schemeClr val="dk1"/>
                </a:solidFill>
                <a:highlight>
                  <a:schemeClr val="lt1"/>
                </a:highlight>
              </a:rPr>
              <a:t>cui</a:t>
            </a:r>
            <a:r>
              <a:rPr lang="de-DE" sz="2400" dirty="0">
                <a:solidFill>
                  <a:schemeClr val="dk1"/>
                </a:solidFill>
                <a:highlight>
                  <a:schemeClr val="lt1"/>
                </a:highlight>
              </a:rPr>
              <a:t> non solo "</a:t>
            </a:r>
            <a:r>
              <a:rPr lang="de-DE" sz="2400" dirty="0" err="1">
                <a:solidFill>
                  <a:schemeClr val="dk1"/>
                </a:solidFill>
                <a:highlight>
                  <a:schemeClr val="lt1"/>
                </a:highlight>
              </a:rPr>
              <a:t>convergono</a:t>
            </a:r>
            <a:r>
              <a:rPr lang="de-DE" sz="2400" dirty="0">
                <a:solidFill>
                  <a:schemeClr val="dk1"/>
                </a:solidFill>
                <a:highlight>
                  <a:schemeClr val="lt1"/>
                </a:highlight>
              </a:rPr>
              <a:t> i </a:t>
            </a:r>
            <a:r>
              <a:rPr lang="de-DE" sz="2400" dirty="0" err="1">
                <a:solidFill>
                  <a:schemeClr val="dk1"/>
                </a:solidFill>
                <a:highlight>
                  <a:schemeClr val="lt1"/>
                </a:highlight>
              </a:rPr>
              <a:t>sistemi</a:t>
            </a:r>
            <a:r>
              <a:rPr lang="de-DE" sz="2400" dirty="0">
                <a:solidFill>
                  <a:schemeClr val="dk1"/>
                </a:solidFill>
                <a:highlight>
                  <a:schemeClr val="lt1"/>
                </a:highlight>
              </a:rPr>
              <a:t> di </a:t>
            </a:r>
            <a:r>
              <a:rPr lang="de-DE" sz="2400" dirty="0" err="1">
                <a:solidFill>
                  <a:schemeClr val="dk1"/>
                </a:solidFill>
                <a:highlight>
                  <a:schemeClr val="lt1"/>
                </a:highlight>
              </a:rPr>
              <a:t>discriminazione</a:t>
            </a:r>
            <a:r>
              <a:rPr lang="de-DE" sz="2400" dirty="0">
                <a:solidFill>
                  <a:schemeClr val="dk1"/>
                </a:solidFill>
                <a:highlight>
                  <a:schemeClr val="lt1"/>
                </a:highlight>
              </a:rPr>
              <a:t> di </a:t>
            </a:r>
            <a:r>
              <a:rPr lang="de-DE" sz="2400" dirty="0" err="1">
                <a:solidFill>
                  <a:schemeClr val="dk1"/>
                </a:solidFill>
                <a:highlight>
                  <a:schemeClr val="lt1"/>
                </a:highlight>
              </a:rPr>
              <a:t>razza</a:t>
            </a:r>
            <a:r>
              <a:rPr lang="de-DE" sz="2400" dirty="0">
                <a:solidFill>
                  <a:schemeClr val="dk1"/>
                </a:solidFill>
                <a:highlight>
                  <a:schemeClr val="lt1"/>
                </a:highlight>
              </a:rPr>
              <a:t>, genere e </a:t>
            </a:r>
            <a:r>
              <a:rPr lang="de-DE" sz="2400" dirty="0" err="1">
                <a:solidFill>
                  <a:schemeClr val="dk1"/>
                </a:solidFill>
                <a:highlight>
                  <a:schemeClr val="lt1"/>
                </a:highlight>
              </a:rPr>
              <a:t>classe</a:t>
            </a:r>
            <a:r>
              <a:rPr lang="de-DE" sz="2400" dirty="0">
                <a:solidFill>
                  <a:schemeClr val="dk1"/>
                </a:solidFill>
                <a:highlight>
                  <a:schemeClr val="lt1"/>
                </a:highlight>
              </a:rPr>
              <a:t>" (</a:t>
            </a:r>
            <a:r>
              <a:rPr lang="de-DE" sz="2400" dirty="0" err="1">
                <a:solidFill>
                  <a:schemeClr val="dk1"/>
                </a:solidFill>
                <a:highlight>
                  <a:schemeClr val="lt1"/>
                </a:highlight>
              </a:rPr>
              <a:t>Kimberlé</a:t>
            </a:r>
            <a:r>
              <a:rPr lang="de-DE" sz="2400" dirty="0">
                <a:solidFill>
                  <a:schemeClr val="dk1"/>
                </a:solidFill>
                <a:highlight>
                  <a:schemeClr val="lt1"/>
                </a:highlight>
              </a:rPr>
              <a:t> Crenshaw, 1991) - </a:t>
            </a:r>
            <a:r>
              <a:rPr lang="de-DE" sz="2400" dirty="0" err="1">
                <a:solidFill>
                  <a:schemeClr val="dk1"/>
                </a:solidFill>
                <a:highlight>
                  <a:schemeClr val="lt1"/>
                </a:highlight>
              </a:rPr>
              <a:t>ma</a:t>
            </a:r>
            <a:r>
              <a:rPr lang="de-DE" sz="2400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de-DE" sz="2400" dirty="0" err="1">
                <a:solidFill>
                  <a:schemeClr val="dk1"/>
                </a:solidFill>
                <a:highlight>
                  <a:schemeClr val="lt1"/>
                </a:highlight>
              </a:rPr>
              <a:t>anche</a:t>
            </a:r>
            <a:r>
              <a:rPr lang="de-DE" sz="2400" dirty="0">
                <a:solidFill>
                  <a:schemeClr val="dk1"/>
                </a:solidFill>
                <a:highlight>
                  <a:schemeClr val="lt1"/>
                </a:highlight>
              </a:rPr>
              <a:t> di </a:t>
            </a:r>
            <a:r>
              <a:rPr lang="de-DE" sz="2400" dirty="0" err="1">
                <a:solidFill>
                  <a:schemeClr val="dk1"/>
                </a:solidFill>
                <a:highlight>
                  <a:schemeClr val="lt1"/>
                </a:highlight>
              </a:rPr>
              <a:t>ageismo</a:t>
            </a:r>
            <a:r>
              <a:rPr lang="de-DE" sz="2400" dirty="0">
                <a:solidFill>
                  <a:schemeClr val="dk1"/>
                </a:solidFill>
                <a:highlight>
                  <a:schemeClr val="lt1"/>
                </a:highlight>
              </a:rPr>
              <a:t>, </a:t>
            </a:r>
            <a:r>
              <a:rPr lang="de-DE" sz="2400" dirty="0" err="1">
                <a:solidFill>
                  <a:schemeClr val="dk1"/>
                </a:solidFill>
                <a:highlight>
                  <a:schemeClr val="lt1"/>
                </a:highlight>
              </a:rPr>
              <a:t>abitudinarietà</a:t>
            </a:r>
            <a:r>
              <a:rPr lang="de-DE" sz="2400" dirty="0">
                <a:solidFill>
                  <a:schemeClr val="dk1"/>
                </a:solidFill>
                <a:highlight>
                  <a:schemeClr val="lt1"/>
                </a:highlight>
              </a:rPr>
              <a:t> e molto </a:t>
            </a:r>
            <a:r>
              <a:rPr lang="de-DE" sz="2400" dirty="0" err="1">
                <a:solidFill>
                  <a:schemeClr val="dk1"/>
                </a:solidFill>
                <a:highlight>
                  <a:schemeClr val="lt1"/>
                </a:highlight>
              </a:rPr>
              <a:t>altro</a:t>
            </a:r>
            <a:r>
              <a:rPr lang="de-DE" sz="2400" dirty="0">
                <a:solidFill>
                  <a:schemeClr val="dk1"/>
                </a:solidFill>
                <a:highlight>
                  <a:schemeClr val="lt1"/>
                </a:highlight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</a:pPr>
            <a:r>
              <a:rPr lang="it-IT" dirty="0"/>
              <a:t>Perché preoccuparsi? Soldi e moralità!</a:t>
            </a:r>
            <a:endParaRPr dirty="0"/>
          </a:p>
        </p:txBody>
      </p:sp>
      <p:sp>
        <p:nvSpPr>
          <p:cNvPr id="180" name="Google Shape;180;p3"/>
          <p:cNvSpPr txBox="1">
            <a:spLocks noGrp="1"/>
          </p:cNvSpPr>
          <p:nvPr>
            <p:ph type="body" idx="1"/>
          </p:nvPr>
        </p:nvSpPr>
        <p:spPr>
          <a:xfrm>
            <a:off x="193575" y="1136442"/>
            <a:ext cx="5801100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de-DE" dirty="0">
                <a:solidFill>
                  <a:schemeClr val="dk1"/>
                </a:solidFill>
              </a:rPr>
              <a:t>Il </a:t>
            </a:r>
            <a:r>
              <a:rPr lang="de-DE" dirty="0" err="1">
                <a:solidFill>
                  <a:schemeClr val="dk1"/>
                </a:solidFill>
              </a:rPr>
              <a:t>caso</a:t>
            </a:r>
            <a:r>
              <a:rPr lang="de-DE" dirty="0">
                <a:solidFill>
                  <a:schemeClr val="dk1"/>
                </a:solidFill>
              </a:rPr>
              <a:t> di </a:t>
            </a:r>
            <a:r>
              <a:rPr lang="de-DE" dirty="0" err="1">
                <a:solidFill>
                  <a:schemeClr val="dk1"/>
                </a:solidFill>
              </a:rPr>
              <a:t>giustizia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sociale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81" name="Google Shape;181;p3"/>
          <p:cNvSpPr txBox="1">
            <a:spLocks noGrp="1"/>
          </p:cNvSpPr>
          <p:nvPr>
            <p:ph type="body" idx="2"/>
          </p:nvPr>
        </p:nvSpPr>
        <p:spPr>
          <a:xfrm>
            <a:off x="193575" y="2187486"/>
            <a:ext cx="6056441" cy="357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it-IT" dirty="0">
                <a:solidFill>
                  <a:schemeClr val="dk1"/>
                </a:solidFill>
                <a:highlight>
                  <a:schemeClr val="lt1"/>
                </a:highlight>
              </a:rPr>
              <a:t>Disuguaglianza di opportunità significa che le persone, per varie ragioni, non possono sviluppare appieno il loro potenziale. Ciò influisce sulla loro situazione economica, sul loro benessere generale e sulla loro salute, sulla loro autostima e sulla loro capacità di partecipare ai processi decisionali. 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it-IT" dirty="0">
                <a:solidFill>
                  <a:schemeClr val="dk1"/>
                </a:solidFill>
                <a:highlight>
                  <a:schemeClr val="lt1"/>
                </a:highlight>
              </a:rPr>
              <a:t>Riguarda  le persone di colore, le donne, le minoranze religiose, le persone provenienti da contesti socio-economici svantaggiati, le persone con disabilità, i membri delle comunità LGTBQ - e altri ancora.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dirty="0">
                <a:solidFill>
                  <a:schemeClr val="dk1"/>
                </a:solidFill>
                <a:highlight>
                  <a:schemeClr val="lt1"/>
                </a:highlight>
              </a:rPr>
              <a:t>Nelle società democratiche, un simile svantaggio non è accettabile.</a:t>
            </a:r>
          </a:p>
        </p:txBody>
      </p:sp>
      <p:sp>
        <p:nvSpPr>
          <p:cNvPr id="182" name="Google Shape;182;p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1200"/>
              <a:buFont typeface="Open Sans Light"/>
              <a:buNone/>
            </a:pPr>
            <a:r>
              <a:rPr lang="de-DE"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connect-erasmus.eu</a:t>
            </a:r>
            <a:endParaRPr/>
          </a:p>
        </p:txBody>
      </p:sp>
      <p:sp>
        <p:nvSpPr>
          <p:cNvPr id="183" name="Google Shape;183;p3"/>
          <p:cNvSpPr txBox="1">
            <a:spLocks noGrp="1"/>
          </p:cNvSpPr>
          <p:nvPr>
            <p:ph type="body" idx="1"/>
          </p:nvPr>
        </p:nvSpPr>
        <p:spPr>
          <a:xfrm>
            <a:off x="6466847" y="1090720"/>
            <a:ext cx="53517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de-DE" dirty="0">
                <a:solidFill>
                  <a:schemeClr val="dk1"/>
                </a:solidFill>
              </a:rPr>
              <a:t>Il </a:t>
            </a:r>
            <a:r>
              <a:rPr lang="de-DE" dirty="0" err="1">
                <a:solidFill>
                  <a:schemeClr val="dk1"/>
                </a:solidFill>
              </a:rPr>
              <a:t>caso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aziendale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84" name="Google Shape;184;p3"/>
          <p:cNvSpPr txBox="1">
            <a:spLocks noGrp="1"/>
          </p:cNvSpPr>
          <p:nvPr>
            <p:ph type="body" idx="2"/>
          </p:nvPr>
        </p:nvSpPr>
        <p:spPr>
          <a:xfrm>
            <a:off x="6466847" y="2187486"/>
            <a:ext cx="5351700" cy="347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dirty="0">
                <a:solidFill>
                  <a:schemeClr val="dk1"/>
                </a:solidFill>
              </a:rPr>
              <a:t>S</a:t>
            </a:r>
            <a:r>
              <a:rPr lang="it-IT" dirty="0">
                <a:solidFill>
                  <a:schemeClr val="dk1"/>
                </a:solidFill>
                <a:highlight>
                  <a:schemeClr val="lt1"/>
                </a:highlight>
              </a:rPr>
              <a:t>e i dipendenti, per qualsiasi motivo, non sono in grado di sviluppare appieno il loro potenziale, ciò è dannoso per le imprese, perché le organizzazioni e le società non possono sfruttare al meglio le loro risorse umane.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dirty="0">
                <a:solidFill>
                  <a:schemeClr val="dk1"/>
                </a:solidFill>
                <a:highlight>
                  <a:schemeClr val="lt1"/>
                </a:highlight>
              </a:rPr>
              <a:t>Di fronte alle sfide della digitalizzazione, dei cambiamenti demografici e della crescente incertezza in generale, lasciare le risorse umane non sviluppate ha oggi meno senso economico che mai.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"/>
          <p:cNvSpPr txBox="1">
            <a:spLocks noGrp="1"/>
          </p:cNvSpPr>
          <p:nvPr>
            <p:ph type="title"/>
          </p:nvPr>
        </p:nvSpPr>
        <p:spPr>
          <a:xfrm>
            <a:off x="836613" y="62950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Open Sans ExtraBold"/>
              <a:buNone/>
            </a:pPr>
            <a:r>
              <a:rPr lang="de-DE" dirty="0" err="1"/>
              <a:t>Progettazione</a:t>
            </a:r>
            <a:r>
              <a:rPr lang="de-DE" dirty="0"/>
              <a:t> della </a:t>
            </a:r>
            <a:r>
              <a:rPr lang="de-DE" dirty="0" err="1"/>
              <a:t>vita</a:t>
            </a:r>
            <a:r>
              <a:rPr lang="de-DE" dirty="0"/>
              <a:t> - Dagli </a:t>
            </a:r>
            <a:r>
              <a:rPr lang="de-DE" dirty="0" err="1"/>
              <a:t>individui</a:t>
            </a:r>
            <a:r>
              <a:rPr lang="de-DE" dirty="0"/>
              <a:t> ai </a:t>
            </a:r>
            <a:r>
              <a:rPr lang="de-DE" dirty="0" err="1"/>
              <a:t>gruppi</a:t>
            </a:r>
            <a:r>
              <a:rPr lang="de-DE" dirty="0"/>
              <a:t> e </a:t>
            </a:r>
            <a:r>
              <a:rPr lang="de-DE" dirty="0" err="1"/>
              <a:t>viceversa</a:t>
            </a:r>
            <a:endParaRPr dirty="0"/>
          </a:p>
        </p:txBody>
      </p:sp>
      <p:sp>
        <p:nvSpPr>
          <p:cNvPr id="190" name="Google Shape;190;p4"/>
          <p:cNvSpPr txBox="1">
            <a:spLocks noGrp="1"/>
          </p:cNvSpPr>
          <p:nvPr>
            <p:ph type="body" idx="1"/>
          </p:nvPr>
        </p:nvSpPr>
        <p:spPr>
          <a:xfrm>
            <a:off x="702798" y="1220051"/>
            <a:ext cx="51579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de-DE" dirty="0" err="1">
                <a:solidFill>
                  <a:schemeClr val="dk1"/>
                </a:solidFill>
              </a:rPr>
              <a:t>Pratica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critico-riflessiva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91" name="Google Shape;191;p4"/>
          <p:cNvSpPr txBox="1">
            <a:spLocks noGrp="1"/>
          </p:cNvSpPr>
          <p:nvPr>
            <p:ph type="body" idx="2"/>
          </p:nvPr>
        </p:nvSpPr>
        <p:spPr>
          <a:xfrm>
            <a:off x="508998" y="2246748"/>
            <a:ext cx="5351699" cy="3518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Open Sans Light"/>
              <a:buChar char="-"/>
            </a:pPr>
            <a:r>
              <a:rPr lang="it-IT" dirty="0">
                <a:solidFill>
                  <a:schemeClr val="dk1"/>
                </a:solidFill>
              </a:rPr>
              <a:t>Per capire gli individui è necessario comprendere anche le differenze nelle esperienze di gruppo!</a:t>
            </a:r>
          </a:p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Open Sans Light"/>
              <a:buChar char="-"/>
            </a:pPr>
            <a:r>
              <a:rPr lang="it-IT" dirty="0">
                <a:solidFill>
                  <a:schemeClr val="dk1"/>
                </a:solidFill>
              </a:rPr>
              <a:t>Riflettere sul modo in cui il proprio background influisce sull'accoglienza e sulla risposta a persone con altri background.</a:t>
            </a:r>
          </a:p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Open Sans Light"/>
              <a:buChar char="-"/>
            </a:pPr>
            <a:r>
              <a:rPr lang="it-IT" dirty="0">
                <a:solidFill>
                  <a:schemeClr val="dk1"/>
                </a:solidFill>
              </a:rPr>
              <a:t>È più importante informarsi costantemente e imparare in cooperazione rispetto a conoscenze fisse su gruppi specifici. </a:t>
            </a:r>
          </a:p>
        </p:txBody>
      </p:sp>
      <p:sp>
        <p:nvSpPr>
          <p:cNvPr id="192" name="Google Shape;192;p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1200"/>
              <a:buFont typeface="Open Sans Light"/>
              <a:buNone/>
            </a:pPr>
            <a:r>
              <a:rPr lang="de-DE"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connect-erasmus.eu</a:t>
            </a:r>
            <a:endParaRPr/>
          </a:p>
        </p:txBody>
      </p:sp>
      <p:sp>
        <p:nvSpPr>
          <p:cNvPr id="193" name="Google Shape;193;p4"/>
          <p:cNvSpPr txBox="1">
            <a:spLocks noGrp="1"/>
          </p:cNvSpPr>
          <p:nvPr>
            <p:ph type="body" idx="1"/>
          </p:nvPr>
        </p:nvSpPr>
        <p:spPr>
          <a:xfrm>
            <a:off x="6500085" y="1220051"/>
            <a:ext cx="5351811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de-DE" dirty="0" err="1">
                <a:solidFill>
                  <a:schemeClr val="dk1"/>
                </a:solidFill>
                <a:highlight>
                  <a:schemeClr val="lt1"/>
                </a:highlight>
              </a:rPr>
              <a:t>Counselling</a:t>
            </a:r>
            <a:r>
              <a:rPr lang="de-DE" dirty="0">
                <a:solidFill>
                  <a:schemeClr val="dk1"/>
                </a:solidFill>
                <a:highlight>
                  <a:schemeClr val="lt1"/>
                </a:highlight>
              </a:rPr>
              <a:t> </a:t>
            </a:r>
            <a:r>
              <a:rPr lang="de-DE" dirty="0" err="1">
                <a:solidFill>
                  <a:schemeClr val="dk1"/>
                </a:solidFill>
                <a:highlight>
                  <a:schemeClr val="lt1"/>
                </a:highlight>
              </a:rPr>
              <a:t>attento</a:t>
            </a:r>
            <a:endParaRPr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194" name="Google Shape;194;p4"/>
          <p:cNvSpPr txBox="1">
            <a:spLocks noGrp="1"/>
          </p:cNvSpPr>
          <p:nvPr>
            <p:ph type="body" idx="2"/>
          </p:nvPr>
        </p:nvSpPr>
        <p:spPr>
          <a:xfrm>
            <a:off x="6331304" y="2246749"/>
            <a:ext cx="5020909" cy="3391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Open Sans Light"/>
              <a:buChar char="-"/>
            </a:pPr>
            <a:r>
              <a:rPr lang="it-IT" dirty="0">
                <a:solidFill>
                  <a:schemeClr val="dk1"/>
                </a:solidFill>
                <a:highlight>
                  <a:schemeClr val="lt1"/>
                </a:highlight>
              </a:rPr>
              <a:t>La consapevolezza critica è necessaria,</a:t>
            </a:r>
            <a:r>
              <a:rPr lang="it-IT" dirty="0">
                <a:solidFill>
                  <a:schemeClr val="dk1"/>
                </a:solidFill>
              </a:rPr>
              <a:t> ma non sufficiente!</a:t>
            </a:r>
            <a:endParaRPr lang="it-IT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Open Sans Light"/>
              <a:buChar char="-"/>
            </a:pPr>
            <a:r>
              <a:rPr lang="it-IT" dirty="0">
                <a:solidFill>
                  <a:schemeClr val="dk1"/>
                </a:solidFill>
              </a:rPr>
              <a:t>Partire dal presupposto che le persone hanno di solito delle motivazioni per il modo in cui agiscono, rispondono o sono inattive e poco reattive.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000"/>
              <a:buFont typeface="Open Sans Light"/>
              <a:buChar char="-"/>
            </a:pPr>
            <a:r>
              <a:rPr lang="it-IT" dirty="0">
                <a:solidFill>
                  <a:schemeClr val="dk1"/>
                </a:solidFill>
              </a:rPr>
              <a:t>Modificare il proprio approccio in modo da poter rispondere alle esigenze del gruppo target piuttosto che cercare di insegnare loro ad adattarsi alle proprie.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"/>
          <p:cNvSpPr txBox="1">
            <a:spLocks noGrp="1"/>
          </p:cNvSpPr>
          <p:nvPr>
            <p:ph type="title"/>
          </p:nvPr>
        </p:nvSpPr>
        <p:spPr>
          <a:xfrm>
            <a:off x="839788" y="710770"/>
            <a:ext cx="10911102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de-DE" dirty="0" err="1"/>
              <a:t>Formazione</a:t>
            </a:r>
            <a:r>
              <a:rPr lang="de-DE" dirty="0"/>
              <a:t> per </a:t>
            </a:r>
            <a:r>
              <a:rPr lang="de-DE" dirty="0" err="1"/>
              <a:t>gruppi</a:t>
            </a:r>
            <a:r>
              <a:rPr lang="de-DE" dirty="0"/>
              <a:t> </a:t>
            </a:r>
            <a:r>
              <a:rPr lang="de-DE" dirty="0" err="1"/>
              <a:t>specifici</a:t>
            </a:r>
            <a:r>
              <a:rPr lang="de-DE" dirty="0"/>
              <a:t> </a:t>
            </a:r>
            <a:r>
              <a:rPr lang="de-DE" dirty="0" err="1"/>
              <a:t>nelle</a:t>
            </a:r>
            <a:r>
              <a:rPr lang="de-DE" dirty="0"/>
              <a:t> </a:t>
            </a:r>
            <a:r>
              <a:rPr lang="de-DE" dirty="0" err="1"/>
              <a:t>organizzazioni</a:t>
            </a:r>
            <a:endParaRPr dirty="0"/>
          </a:p>
        </p:txBody>
      </p:sp>
      <p:sp>
        <p:nvSpPr>
          <p:cNvPr id="200" name="Google Shape;200;p5"/>
          <p:cNvSpPr txBox="1">
            <a:spLocks noGrp="1"/>
          </p:cNvSpPr>
          <p:nvPr>
            <p:ph type="body" idx="1"/>
          </p:nvPr>
        </p:nvSpPr>
        <p:spPr>
          <a:xfrm>
            <a:off x="2157481" y="3313337"/>
            <a:ext cx="1463100" cy="9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800"/>
              <a:buNone/>
            </a:pPr>
            <a:r>
              <a:rPr lang="de-DE" sz="8800" dirty="0">
                <a:solidFill>
                  <a:schemeClr val="accent3"/>
                </a:solidFill>
              </a:rPr>
              <a:t>?</a:t>
            </a:r>
            <a:endParaRPr sz="8800" dirty="0">
              <a:solidFill>
                <a:schemeClr val="accent3"/>
              </a:solidFill>
            </a:endParaRPr>
          </a:p>
        </p:txBody>
      </p:sp>
      <p:sp>
        <p:nvSpPr>
          <p:cNvPr id="201" name="Google Shape;201;p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1200"/>
              <a:buFont typeface="Open Sans Light"/>
              <a:buNone/>
            </a:pPr>
            <a:r>
              <a:rPr lang="de-DE"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connect-erasmus.eu</a:t>
            </a:r>
            <a:endParaRPr/>
          </a:p>
        </p:txBody>
      </p:sp>
      <p:sp>
        <p:nvSpPr>
          <p:cNvPr id="202" name="Google Shape;202;p5"/>
          <p:cNvSpPr txBox="1">
            <a:spLocks noGrp="1"/>
          </p:cNvSpPr>
          <p:nvPr>
            <p:ph type="body" idx="1"/>
          </p:nvPr>
        </p:nvSpPr>
        <p:spPr>
          <a:xfrm>
            <a:off x="4106678" y="3082564"/>
            <a:ext cx="6580800" cy="1224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800" dirty="0" err="1">
                <a:solidFill>
                  <a:schemeClr val="dk1"/>
                </a:solidFill>
              </a:rPr>
              <a:t>Quali</a:t>
            </a:r>
            <a:r>
              <a:rPr lang="de-DE" sz="2800" dirty="0">
                <a:solidFill>
                  <a:schemeClr val="dk1"/>
                </a:solidFill>
              </a:rPr>
              <a:t> </a:t>
            </a:r>
            <a:r>
              <a:rPr lang="de-DE" sz="2800" dirty="0" err="1">
                <a:solidFill>
                  <a:schemeClr val="dk1"/>
                </a:solidFill>
              </a:rPr>
              <a:t>sfide</a:t>
            </a:r>
            <a:r>
              <a:rPr lang="de-DE" sz="2800" dirty="0">
                <a:solidFill>
                  <a:schemeClr val="dk1"/>
                </a:solidFill>
              </a:rPr>
              <a:t> vi </a:t>
            </a:r>
            <a:r>
              <a:rPr lang="de-DE" sz="2800" dirty="0" err="1">
                <a:solidFill>
                  <a:schemeClr val="dk1"/>
                </a:solidFill>
              </a:rPr>
              <a:t>aspettate</a:t>
            </a:r>
            <a:r>
              <a:rPr lang="de-DE" sz="2800" dirty="0">
                <a:solidFill>
                  <a:schemeClr val="dk1"/>
                </a:solidFill>
              </a:rPr>
              <a:t>?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800" dirty="0" err="1">
                <a:solidFill>
                  <a:schemeClr val="dk1"/>
                </a:solidFill>
              </a:rPr>
              <a:t>Quali</a:t>
            </a:r>
            <a:r>
              <a:rPr lang="de-DE" sz="2800" dirty="0">
                <a:solidFill>
                  <a:schemeClr val="dk1"/>
                </a:solidFill>
              </a:rPr>
              <a:t> </a:t>
            </a:r>
            <a:r>
              <a:rPr lang="de-DE" sz="2800" dirty="0" err="1">
                <a:solidFill>
                  <a:schemeClr val="dk1"/>
                </a:solidFill>
              </a:rPr>
              <a:t>opportunità</a:t>
            </a:r>
            <a:r>
              <a:rPr lang="de-DE" sz="2800" dirty="0">
                <a:solidFill>
                  <a:schemeClr val="dk1"/>
                </a:solidFill>
              </a:rPr>
              <a:t> si </a:t>
            </a:r>
            <a:r>
              <a:rPr lang="de-DE" sz="2800" dirty="0" err="1">
                <a:solidFill>
                  <a:schemeClr val="dk1"/>
                </a:solidFill>
              </a:rPr>
              <a:t>intravvedono</a:t>
            </a:r>
            <a:r>
              <a:rPr lang="de-DE" sz="2800" dirty="0">
                <a:solidFill>
                  <a:schemeClr val="dk1"/>
                </a:solidFill>
              </a:rPr>
              <a:t>?</a:t>
            </a:r>
            <a:endParaRPr sz="2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6"/>
          <p:cNvSpPr txBox="1">
            <a:spLocks noGrp="1"/>
          </p:cNvSpPr>
          <p:nvPr>
            <p:ph type="title"/>
          </p:nvPr>
        </p:nvSpPr>
        <p:spPr>
          <a:xfrm>
            <a:off x="836613" y="717498"/>
            <a:ext cx="10911102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de-DE" dirty="0" err="1"/>
              <a:t>Formazione</a:t>
            </a:r>
            <a:r>
              <a:rPr lang="de-DE" dirty="0"/>
              <a:t> per </a:t>
            </a:r>
            <a:r>
              <a:rPr lang="de-DE" dirty="0" err="1"/>
              <a:t>gruppi</a:t>
            </a:r>
            <a:r>
              <a:rPr lang="de-DE" dirty="0"/>
              <a:t> </a:t>
            </a:r>
            <a:r>
              <a:rPr lang="de-DE" dirty="0" err="1"/>
              <a:t>specifici</a:t>
            </a:r>
            <a:r>
              <a:rPr lang="de-DE" dirty="0"/>
              <a:t> </a:t>
            </a:r>
            <a:r>
              <a:rPr lang="de-DE" dirty="0" err="1"/>
              <a:t>nelle</a:t>
            </a:r>
            <a:r>
              <a:rPr lang="de-DE" dirty="0"/>
              <a:t> </a:t>
            </a:r>
            <a:r>
              <a:rPr lang="de-DE" dirty="0" err="1"/>
              <a:t>organizzazioni</a:t>
            </a:r>
            <a:endParaRPr dirty="0"/>
          </a:p>
        </p:txBody>
      </p:sp>
      <p:sp>
        <p:nvSpPr>
          <p:cNvPr id="208" name="Google Shape;208;p6"/>
          <p:cNvSpPr txBox="1">
            <a:spLocks noGrp="1"/>
          </p:cNvSpPr>
          <p:nvPr>
            <p:ph type="body" idx="1"/>
          </p:nvPr>
        </p:nvSpPr>
        <p:spPr>
          <a:xfrm>
            <a:off x="742718" y="1820311"/>
            <a:ext cx="5157787" cy="396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de-DE" dirty="0" err="1">
                <a:solidFill>
                  <a:schemeClr val="dk1"/>
                </a:solidFill>
              </a:rPr>
              <a:t>Un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terzo</a:t>
            </a:r>
            <a:r>
              <a:rPr lang="de-DE" dirty="0">
                <a:solidFill>
                  <a:schemeClr val="dk1"/>
                </a:solidFill>
              </a:rPr>
              <a:t> a </a:t>
            </a:r>
            <a:r>
              <a:rPr lang="de-DE" dirty="0" err="1">
                <a:solidFill>
                  <a:schemeClr val="dk1"/>
                </a:solidFill>
              </a:rPr>
              <a:t>bordo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09" name="Google Shape;209;p6"/>
          <p:cNvSpPr txBox="1">
            <a:spLocks noGrp="1"/>
          </p:cNvSpPr>
          <p:nvPr>
            <p:ph type="body" idx="2"/>
          </p:nvPr>
        </p:nvSpPr>
        <p:spPr>
          <a:xfrm>
            <a:off x="445151" y="2216568"/>
            <a:ext cx="5157035" cy="3492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 Light"/>
              <a:buChar char="-"/>
            </a:pPr>
            <a:r>
              <a:rPr lang="de-DE" dirty="0" err="1">
                <a:solidFill>
                  <a:schemeClr val="dk1"/>
                </a:solidFill>
              </a:rPr>
              <a:t>L'accesso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può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essere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un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problema</a:t>
            </a:r>
            <a:r>
              <a:rPr lang="de-DE" dirty="0">
                <a:solidFill>
                  <a:schemeClr val="dk1"/>
                </a:solidFill>
              </a:rPr>
              <a:t>:  </a:t>
            </a:r>
            <a:r>
              <a:rPr lang="de-DE" dirty="0" err="1">
                <a:solidFill>
                  <a:schemeClr val="dk1"/>
                </a:solidFill>
              </a:rPr>
              <a:t>trovate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il</a:t>
            </a:r>
            <a:r>
              <a:rPr lang="de-DE" dirty="0">
                <a:solidFill>
                  <a:schemeClr val="dk1"/>
                </a:solidFill>
              </a:rPr>
              <a:t> modo di </a:t>
            </a:r>
            <a:r>
              <a:rPr lang="de-DE" dirty="0" err="1">
                <a:solidFill>
                  <a:schemeClr val="dk1"/>
                </a:solidFill>
              </a:rPr>
              <a:t>attirare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l'attenzione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sulle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necessità</a:t>
            </a:r>
            <a:r>
              <a:rPr lang="de-DE" dirty="0">
                <a:solidFill>
                  <a:schemeClr val="dk1"/>
                </a:solidFill>
              </a:rPr>
              <a:t> (</a:t>
            </a:r>
            <a:r>
              <a:rPr lang="de-DE" dirty="0" err="1">
                <a:solidFill>
                  <a:schemeClr val="dk1"/>
                </a:solidFill>
              </a:rPr>
              <a:t>fare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il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i="1" dirty="0" err="1">
                <a:solidFill>
                  <a:schemeClr val="dk1"/>
                </a:solidFill>
              </a:rPr>
              <a:t>business</a:t>
            </a:r>
            <a:r>
              <a:rPr lang="de-DE" i="1" dirty="0">
                <a:solidFill>
                  <a:schemeClr val="dk1"/>
                </a:solidFill>
              </a:rPr>
              <a:t> </a:t>
            </a:r>
            <a:r>
              <a:rPr lang="de-DE" i="1" dirty="0" err="1">
                <a:solidFill>
                  <a:schemeClr val="dk1"/>
                </a:solidFill>
              </a:rPr>
              <a:t>case</a:t>
            </a:r>
            <a:r>
              <a:rPr lang="de-DE" dirty="0">
                <a:solidFill>
                  <a:schemeClr val="dk1"/>
                </a:solidFill>
              </a:rPr>
              <a:t> - </a:t>
            </a:r>
            <a:r>
              <a:rPr lang="de-DE" dirty="0" err="1">
                <a:solidFill>
                  <a:schemeClr val="dk1"/>
                </a:solidFill>
              </a:rPr>
              <a:t>ma</a:t>
            </a:r>
            <a:r>
              <a:rPr lang="de-DE" dirty="0">
                <a:solidFill>
                  <a:schemeClr val="dk1"/>
                </a:solidFill>
              </a:rPr>
              <a:t> non </a:t>
            </a:r>
            <a:r>
              <a:rPr lang="de-DE" dirty="0" err="1">
                <a:solidFill>
                  <a:schemeClr val="dk1"/>
                </a:solidFill>
              </a:rPr>
              <a:t>dimenticare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mai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il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i="1" dirty="0" err="1">
                <a:solidFill>
                  <a:schemeClr val="dk1"/>
                </a:solidFill>
              </a:rPr>
              <a:t>justice</a:t>
            </a:r>
            <a:r>
              <a:rPr lang="de-DE" i="1" dirty="0">
                <a:solidFill>
                  <a:schemeClr val="dk1"/>
                </a:solidFill>
              </a:rPr>
              <a:t> </a:t>
            </a:r>
            <a:r>
              <a:rPr lang="de-DE" i="1" dirty="0" err="1">
                <a:solidFill>
                  <a:schemeClr val="dk1"/>
                </a:solidFill>
              </a:rPr>
              <a:t>case</a:t>
            </a:r>
            <a:r>
              <a:rPr lang="de-DE" dirty="0">
                <a:solidFill>
                  <a:schemeClr val="dk1"/>
                </a:solidFill>
              </a:rPr>
              <a:t>!) - </a:t>
            </a:r>
            <a:r>
              <a:rPr lang="de-DE" dirty="0" err="1">
                <a:solidFill>
                  <a:schemeClr val="dk1"/>
                </a:solidFill>
              </a:rPr>
              <a:t>fare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il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collegamento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tra</a:t>
            </a:r>
            <a:r>
              <a:rPr lang="de-DE" dirty="0">
                <a:solidFill>
                  <a:schemeClr val="dk1"/>
                </a:solidFill>
              </a:rPr>
              <a:t> CGC e HRD</a:t>
            </a:r>
            <a:endParaRPr dirty="0">
              <a:solidFill>
                <a:schemeClr val="dk1"/>
              </a:solidFill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 Light"/>
              <a:buChar char="-"/>
            </a:pPr>
            <a:r>
              <a:rPr lang="de-DE" dirty="0" err="1">
                <a:solidFill>
                  <a:schemeClr val="dk1"/>
                </a:solidFill>
              </a:rPr>
              <a:t>Conoscere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l'organizzazione</a:t>
            </a:r>
            <a:r>
              <a:rPr lang="de-DE" dirty="0">
                <a:solidFill>
                  <a:schemeClr val="dk1"/>
                </a:solidFill>
              </a:rPr>
              <a:t>! È </a:t>
            </a:r>
            <a:r>
              <a:rPr lang="de-DE" dirty="0" err="1">
                <a:solidFill>
                  <a:schemeClr val="dk1"/>
                </a:solidFill>
              </a:rPr>
              <a:t>il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luogo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principale</a:t>
            </a:r>
            <a:r>
              <a:rPr lang="de-DE" dirty="0">
                <a:solidFill>
                  <a:schemeClr val="dk1"/>
                </a:solidFill>
              </a:rPr>
              <a:t> di </a:t>
            </a:r>
            <a:r>
              <a:rPr lang="de-DE" dirty="0" err="1">
                <a:solidFill>
                  <a:schemeClr val="dk1"/>
                </a:solidFill>
              </a:rPr>
              <a:t>vincoli</a:t>
            </a:r>
            <a:r>
              <a:rPr lang="de-DE" dirty="0">
                <a:solidFill>
                  <a:schemeClr val="dk1"/>
                </a:solidFill>
              </a:rPr>
              <a:t> e </a:t>
            </a:r>
            <a:r>
              <a:rPr lang="de-DE" dirty="0" err="1">
                <a:solidFill>
                  <a:schemeClr val="dk1"/>
                </a:solidFill>
              </a:rPr>
              <a:t>opportunità</a:t>
            </a:r>
            <a:r>
              <a:rPr lang="de-DE" dirty="0">
                <a:solidFill>
                  <a:schemeClr val="dk1"/>
                </a:solidFill>
              </a:rPr>
              <a:t>. </a:t>
            </a:r>
            <a:r>
              <a:rPr lang="de-DE" dirty="0" err="1">
                <a:solidFill>
                  <a:schemeClr val="dk1"/>
                </a:solidFill>
              </a:rPr>
              <a:t>Conoscere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il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suo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linguaggio</a:t>
            </a:r>
            <a:r>
              <a:rPr lang="de-DE" dirty="0">
                <a:solidFill>
                  <a:schemeClr val="dk1"/>
                </a:solidFill>
              </a:rPr>
              <a:t>!</a:t>
            </a:r>
            <a:endParaRPr dirty="0">
              <a:solidFill>
                <a:schemeClr val="dk1"/>
              </a:solidFill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 Light"/>
              <a:buChar char="-"/>
            </a:pPr>
            <a:r>
              <a:rPr lang="de-DE" dirty="0" err="1">
                <a:solidFill>
                  <a:schemeClr val="dk1"/>
                </a:solidFill>
              </a:rPr>
              <a:t>Siate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un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agente</a:t>
            </a:r>
            <a:r>
              <a:rPr lang="de-DE" dirty="0">
                <a:solidFill>
                  <a:schemeClr val="dk1"/>
                </a:solidFill>
              </a:rPr>
              <a:t> di </a:t>
            </a:r>
            <a:r>
              <a:rPr lang="de-DE" dirty="0" err="1">
                <a:solidFill>
                  <a:schemeClr val="dk1"/>
                </a:solidFill>
              </a:rPr>
              <a:t>innovazione</a:t>
            </a:r>
            <a:r>
              <a:rPr lang="de-DE" dirty="0">
                <a:solidFill>
                  <a:schemeClr val="dk1"/>
                </a:solidFill>
              </a:rPr>
              <a:t>! Se non ci </a:t>
            </a:r>
            <a:r>
              <a:rPr lang="de-DE" dirty="0" err="1">
                <a:solidFill>
                  <a:schemeClr val="dk1"/>
                </a:solidFill>
              </a:rPr>
              <a:t>sono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opportunità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nell'organizzazione</a:t>
            </a:r>
            <a:r>
              <a:rPr lang="de-DE" dirty="0">
                <a:solidFill>
                  <a:schemeClr val="dk1"/>
                </a:solidFill>
              </a:rPr>
              <a:t>, </a:t>
            </a:r>
            <a:r>
              <a:rPr lang="de-DE" dirty="0" err="1">
                <a:solidFill>
                  <a:schemeClr val="dk1"/>
                </a:solidFill>
              </a:rPr>
              <a:t>forse</a:t>
            </a:r>
            <a:r>
              <a:rPr lang="de-DE" dirty="0">
                <a:solidFill>
                  <a:schemeClr val="dk1"/>
                </a:solidFill>
              </a:rPr>
              <a:t> si </a:t>
            </a:r>
            <a:r>
              <a:rPr lang="de-DE" dirty="0" err="1">
                <a:solidFill>
                  <a:schemeClr val="dk1"/>
                </a:solidFill>
              </a:rPr>
              <a:t>possono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creare</a:t>
            </a:r>
            <a:r>
              <a:rPr lang="de-DE" dirty="0">
                <a:solidFill>
                  <a:schemeClr val="dk1"/>
                </a:solidFill>
              </a:rPr>
              <a:t>?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10" name="Google Shape;210;p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1200"/>
              <a:buFont typeface="Open Sans Light"/>
              <a:buNone/>
            </a:pPr>
            <a:r>
              <a:rPr lang="de-DE"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connect-erasmus.eu</a:t>
            </a:r>
            <a:endParaRPr/>
          </a:p>
        </p:txBody>
      </p:sp>
      <p:sp>
        <p:nvSpPr>
          <p:cNvPr id="211" name="Google Shape;211;p6"/>
          <p:cNvSpPr txBox="1">
            <a:spLocks noGrp="1"/>
          </p:cNvSpPr>
          <p:nvPr>
            <p:ph type="body" idx="1"/>
          </p:nvPr>
        </p:nvSpPr>
        <p:spPr>
          <a:xfrm>
            <a:off x="6547976" y="1820311"/>
            <a:ext cx="5351811" cy="396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de-DE" dirty="0" err="1">
                <a:solidFill>
                  <a:schemeClr val="dk1"/>
                </a:solidFill>
              </a:rPr>
              <a:t>Mediazione</a:t>
            </a:r>
            <a:r>
              <a:rPr lang="de-DE" dirty="0">
                <a:solidFill>
                  <a:schemeClr val="dk1"/>
                </a:solidFill>
              </a:rPr>
              <a:t>, </a:t>
            </a:r>
            <a:r>
              <a:rPr lang="de-DE" dirty="0" err="1">
                <a:solidFill>
                  <a:schemeClr val="dk1"/>
                </a:solidFill>
              </a:rPr>
              <a:t>difesa</a:t>
            </a:r>
            <a:r>
              <a:rPr lang="de-DE" dirty="0">
                <a:solidFill>
                  <a:schemeClr val="dk1"/>
                </a:solidFill>
              </a:rPr>
              <a:t> e </a:t>
            </a:r>
            <a:r>
              <a:rPr lang="de-DE" dirty="0" err="1">
                <a:solidFill>
                  <a:schemeClr val="dk1"/>
                </a:solidFill>
              </a:rPr>
              <a:t>alleanza</a:t>
            </a:r>
            <a:r>
              <a:rPr lang="de-DE" dirty="0">
                <a:solidFill>
                  <a:schemeClr val="dk1"/>
                </a:solidFill>
              </a:rPr>
              <a:t>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12" name="Google Shape;212;p6"/>
          <p:cNvSpPr txBox="1">
            <a:spLocks noGrp="1"/>
          </p:cNvSpPr>
          <p:nvPr>
            <p:ph type="body" idx="2"/>
          </p:nvPr>
        </p:nvSpPr>
        <p:spPr>
          <a:xfrm>
            <a:off x="6291382" y="2216568"/>
            <a:ext cx="51579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 Light"/>
              <a:buChar char="-"/>
            </a:pPr>
            <a:r>
              <a:rPr lang="de-DE" dirty="0" err="1">
                <a:solidFill>
                  <a:schemeClr val="dk1"/>
                </a:solidFill>
              </a:rPr>
              <a:t>Siate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pronti</a:t>
            </a:r>
            <a:r>
              <a:rPr lang="de-DE" dirty="0">
                <a:solidFill>
                  <a:schemeClr val="dk1"/>
                </a:solidFill>
              </a:rPr>
              <a:t> a </a:t>
            </a:r>
            <a:r>
              <a:rPr lang="de-DE" dirty="0" err="1">
                <a:solidFill>
                  <a:schemeClr val="dk1"/>
                </a:solidFill>
              </a:rPr>
              <a:t>negoziare</a:t>
            </a:r>
            <a:r>
              <a:rPr lang="de-DE" dirty="0">
                <a:solidFill>
                  <a:schemeClr val="dk1"/>
                </a:solidFill>
              </a:rPr>
              <a:t> i </a:t>
            </a:r>
            <a:r>
              <a:rPr lang="de-DE" dirty="0" err="1">
                <a:solidFill>
                  <a:schemeClr val="dk1"/>
                </a:solidFill>
              </a:rPr>
              <a:t>conflitti</a:t>
            </a:r>
            <a:r>
              <a:rPr lang="de-DE" dirty="0">
                <a:solidFill>
                  <a:schemeClr val="dk1"/>
                </a:solidFill>
              </a:rPr>
              <a:t> di </a:t>
            </a:r>
            <a:r>
              <a:rPr lang="de-DE" dirty="0" err="1">
                <a:solidFill>
                  <a:schemeClr val="dk1"/>
                </a:solidFill>
              </a:rPr>
              <a:t>interesse</a:t>
            </a:r>
            <a:r>
              <a:rPr lang="de-DE" dirty="0">
                <a:solidFill>
                  <a:schemeClr val="dk1"/>
                </a:solidFill>
              </a:rPr>
              <a:t>!</a:t>
            </a:r>
            <a:endParaRPr dirty="0">
              <a:solidFill>
                <a:schemeClr val="dk1"/>
              </a:solidFill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 Light"/>
              <a:buChar char="-"/>
            </a:pPr>
            <a:r>
              <a:rPr lang="de-DE" dirty="0" err="1">
                <a:solidFill>
                  <a:schemeClr val="dk1"/>
                </a:solidFill>
              </a:rPr>
              <a:t>Siate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pronti</a:t>
            </a:r>
            <a:r>
              <a:rPr lang="de-DE" dirty="0">
                <a:solidFill>
                  <a:schemeClr val="dk1"/>
                </a:solidFill>
              </a:rPr>
              <a:t> a </a:t>
            </a:r>
            <a:r>
              <a:rPr lang="de-DE" dirty="0" err="1">
                <a:solidFill>
                  <a:schemeClr val="dk1"/>
                </a:solidFill>
              </a:rPr>
              <a:t>partecipare</a:t>
            </a:r>
            <a:r>
              <a:rPr lang="de-DE" dirty="0">
                <a:solidFill>
                  <a:schemeClr val="dk1"/>
                </a:solidFill>
              </a:rPr>
              <a:t> alle </a:t>
            </a:r>
            <a:r>
              <a:rPr lang="de-DE" dirty="0" err="1">
                <a:solidFill>
                  <a:schemeClr val="dk1"/>
                </a:solidFill>
              </a:rPr>
              <a:t>conversazioni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tra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datore</a:t>
            </a:r>
            <a:r>
              <a:rPr lang="de-DE" dirty="0">
                <a:solidFill>
                  <a:schemeClr val="dk1"/>
                </a:solidFill>
              </a:rPr>
              <a:t> di </a:t>
            </a:r>
            <a:r>
              <a:rPr lang="de-DE" dirty="0" err="1">
                <a:solidFill>
                  <a:schemeClr val="dk1"/>
                </a:solidFill>
              </a:rPr>
              <a:t>lavoro</a:t>
            </a:r>
            <a:r>
              <a:rPr lang="de-DE" dirty="0">
                <a:solidFill>
                  <a:schemeClr val="dk1"/>
                </a:solidFill>
              </a:rPr>
              <a:t> e dipendente.</a:t>
            </a:r>
            <a:endParaRPr dirty="0">
              <a:solidFill>
                <a:schemeClr val="dk1"/>
              </a:solidFill>
            </a:endParaRPr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 Light"/>
              <a:buChar char="-"/>
            </a:pPr>
            <a:r>
              <a:rPr lang="de-DE" dirty="0" err="1">
                <a:solidFill>
                  <a:schemeClr val="dk1"/>
                </a:solidFill>
              </a:rPr>
              <a:t>Siate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difensori</a:t>
            </a:r>
            <a:r>
              <a:rPr lang="de-DE" dirty="0">
                <a:solidFill>
                  <a:schemeClr val="dk1"/>
                </a:solidFill>
              </a:rPr>
              <a:t>, se </a:t>
            </a:r>
            <a:r>
              <a:rPr lang="de-DE" dirty="0" err="1">
                <a:solidFill>
                  <a:schemeClr val="dk1"/>
                </a:solidFill>
              </a:rPr>
              <a:t>necessario</a:t>
            </a:r>
            <a:r>
              <a:rPr lang="de-DE" dirty="0">
                <a:solidFill>
                  <a:schemeClr val="dk1"/>
                </a:solidFill>
              </a:rPr>
              <a:t>, </a:t>
            </a:r>
            <a:r>
              <a:rPr lang="de-DE" dirty="0" err="1">
                <a:solidFill>
                  <a:schemeClr val="dk1"/>
                </a:solidFill>
              </a:rPr>
              <a:t>ma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cercate</a:t>
            </a:r>
            <a:r>
              <a:rPr lang="de-DE" dirty="0">
                <a:solidFill>
                  <a:schemeClr val="dk1"/>
                </a:solidFill>
              </a:rPr>
              <a:t> di </a:t>
            </a:r>
            <a:r>
              <a:rPr lang="de-DE" dirty="0" err="1">
                <a:solidFill>
                  <a:schemeClr val="dk1"/>
                </a:solidFill>
              </a:rPr>
              <a:t>essere</a:t>
            </a:r>
            <a:r>
              <a:rPr lang="de-DE" dirty="0">
                <a:solidFill>
                  <a:schemeClr val="dk1"/>
                </a:solidFill>
              </a:rPr>
              <a:t> sempre </a:t>
            </a:r>
            <a:r>
              <a:rPr lang="de-DE" dirty="0" err="1">
                <a:solidFill>
                  <a:schemeClr val="dk1"/>
                </a:solidFill>
              </a:rPr>
              <a:t>un</a:t>
            </a:r>
            <a:r>
              <a:rPr lang="de-DE" dirty="0">
                <a:solidFill>
                  <a:schemeClr val="dk1"/>
                </a:solidFill>
              </a:rPr>
              <a:t>/a </a:t>
            </a:r>
            <a:r>
              <a:rPr lang="de-DE" dirty="0" err="1">
                <a:solidFill>
                  <a:schemeClr val="dk1"/>
                </a:solidFill>
              </a:rPr>
              <a:t>alleato</a:t>
            </a:r>
            <a:r>
              <a:rPr lang="de-DE" dirty="0">
                <a:solidFill>
                  <a:schemeClr val="dk1"/>
                </a:solidFill>
              </a:rPr>
              <a:t>/a e </a:t>
            </a:r>
            <a:r>
              <a:rPr lang="de-DE" dirty="0" err="1">
                <a:solidFill>
                  <a:schemeClr val="dk1"/>
                </a:solidFill>
              </a:rPr>
              <a:t>incoraggiate</a:t>
            </a:r>
            <a:r>
              <a:rPr lang="de-DE" dirty="0">
                <a:solidFill>
                  <a:schemeClr val="dk1"/>
                </a:solidFill>
              </a:rPr>
              <a:t> la </a:t>
            </a:r>
            <a:r>
              <a:rPr lang="de-DE" dirty="0" err="1">
                <a:solidFill>
                  <a:schemeClr val="dk1"/>
                </a:solidFill>
              </a:rPr>
              <a:t>rappresentanza</a:t>
            </a:r>
            <a:r>
              <a:rPr lang="de-DE" dirty="0">
                <a:solidFill>
                  <a:schemeClr val="dk1"/>
                </a:solidFill>
              </a:rPr>
              <a:t> tutte le </a:t>
            </a:r>
            <a:r>
              <a:rPr lang="de-DE" dirty="0" err="1">
                <a:solidFill>
                  <a:schemeClr val="dk1"/>
                </a:solidFill>
              </a:rPr>
              <a:t>volte</a:t>
            </a:r>
            <a:r>
              <a:rPr lang="de-DE" dirty="0">
                <a:solidFill>
                  <a:schemeClr val="dk1"/>
                </a:solidFill>
              </a:rPr>
              <a:t> </a:t>
            </a:r>
            <a:r>
              <a:rPr lang="de-DE" dirty="0" err="1">
                <a:solidFill>
                  <a:schemeClr val="dk1"/>
                </a:solidFill>
              </a:rPr>
              <a:t>possibili</a:t>
            </a:r>
            <a:r>
              <a:rPr lang="de-DE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"/>
          <p:cNvSpPr txBox="1">
            <a:spLocks noGrp="1"/>
          </p:cNvSpPr>
          <p:nvPr>
            <p:ph type="title"/>
          </p:nvPr>
        </p:nvSpPr>
        <p:spPr>
          <a:xfrm>
            <a:off x="837396" y="289883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</a:pPr>
            <a:r>
              <a:rPr lang="de-DE"/>
              <a:t>4 Esempi</a:t>
            </a:r>
            <a:endParaRPr/>
          </a:p>
        </p:txBody>
      </p:sp>
      <p:sp>
        <p:nvSpPr>
          <p:cNvPr id="218" name="Google Shape;218;p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1200"/>
              <a:buFont typeface="Open Sans Light"/>
              <a:buNone/>
            </a:pPr>
            <a:r>
              <a:rPr lang="de-DE"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connect-erasmus.eu</a:t>
            </a:r>
            <a:endParaRPr/>
          </a:p>
        </p:txBody>
      </p:sp>
      <p:sp>
        <p:nvSpPr>
          <p:cNvPr id="219" name="Google Shape;219;p7"/>
          <p:cNvSpPr txBox="1">
            <a:spLocks noGrp="1"/>
          </p:cNvSpPr>
          <p:nvPr>
            <p:ph type="body" idx="1"/>
          </p:nvPr>
        </p:nvSpPr>
        <p:spPr>
          <a:xfrm>
            <a:off x="6846116" y="1801243"/>
            <a:ext cx="4558200" cy="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10369" dirty="0" err="1">
                <a:solidFill>
                  <a:schemeClr val="dk1"/>
                </a:solidFill>
              </a:rPr>
              <a:t>Minoranze</a:t>
            </a:r>
            <a:r>
              <a:rPr lang="de-DE" sz="10369" dirty="0">
                <a:solidFill>
                  <a:schemeClr val="dk1"/>
                </a:solidFill>
              </a:rPr>
              <a:t> </a:t>
            </a:r>
            <a:r>
              <a:rPr lang="de-DE" sz="10369" dirty="0" err="1">
                <a:solidFill>
                  <a:schemeClr val="dk1"/>
                </a:solidFill>
              </a:rPr>
              <a:t>etniche</a:t>
            </a:r>
            <a:r>
              <a:rPr lang="de-DE" sz="10369" dirty="0">
                <a:solidFill>
                  <a:schemeClr val="dk1"/>
                </a:solidFill>
              </a:rPr>
              <a:t>/</a:t>
            </a:r>
            <a:r>
              <a:rPr lang="de-DE" sz="10369" dirty="0" err="1">
                <a:solidFill>
                  <a:schemeClr val="dk1"/>
                </a:solidFill>
              </a:rPr>
              <a:t>razziali</a:t>
            </a:r>
            <a:r>
              <a:rPr lang="de-DE" sz="10369" dirty="0">
                <a:solidFill>
                  <a:schemeClr val="dk1"/>
                </a:solidFill>
              </a:rPr>
              <a:t>/</a:t>
            </a:r>
            <a:r>
              <a:rPr lang="de-DE" sz="10369" dirty="0" err="1">
                <a:solidFill>
                  <a:schemeClr val="dk1"/>
                </a:solidFill>
              </a:rPr>
              <a:t>religiose</a:t>
            </a:r>
            <a:endParaRPr sz="10369" dirty="0">
              <a:solidFill>
                <a:schemeClr val="dk1"/>
              </a:solidFill>
            </a:endParaRPr>
          </a:p>
        </p:txBody>
      </p:sp>
      <p:sp>
        <p:nvSpPr>
          <p:cNvPr id="221" name="Google Shape;221;p7"/>
          <p:cNvSpPr txBox="1">
            <a:spLocks noGrp="1"/>
          </p:cNvSpPr>
          <p:nvPr>
            <p:ph type="body" idx="3"/>
          </p:nvPr>
        </p:nvSpPr>
        <p:spPr>
          <a:xfrm>
            <a:off x="1361226" y="3714409"/>
            <a:ext cx="5095329" cy="80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2600" dirty="0" err="1">
                <a:solidFill>
                  <a:schemeClr val="dk1"/>
                </a:solidFill>
              </a:rPr>
              <a:t>Dipendenti</a:t>
            </a:r>
            <a:r>
              <a:rPr lang="de-DE" sz="2600" dirty="0">
                <a:solidFill>
                  <a:schemeClr val="dk1"/>
                </a:solidFill>
              </a:rPr>
              <a:t> </a:t>
            </a:r>
            <a:r>
              <a:rPr lang="de-DE" sz="2600" dirty="0" err="1">
                <a:solidFill>
                  <a:schemeClr val="dk1"/>
                </a:solidFill>
              </a:rPr>
              <a:t>anziani</a:t>
            </a:r>
            <a:r>
              <a:rPr lang="de-DE" sz="2600" dirty="0">
                <a:solidFill>
                  <a:schemeClr val="dk1"/>
                </a:solidFill>
              </a:rPr>
              <a:t>/e</a:t>
            </a:r>
            <a:endParaRPr sz="2600" dirty="0">
              <a:solidFill>
                <a:schemeClr val="dk1"/>
              </a:solidFill>
            </a:endParaRPr>
          </a:p>
        </p:txBody>
      </p:sp>
      <p:sp>
        <p:nvSpPr>
          <p:cNvPr id="222" name="Google Shape;222;p7"/>
          <p:cNvSpPr txBox="1">
            <a:spLocks noGrp="1"/>
          </p:cNvSpPr>
          <p:nvPr>
            <p:ph type="body" idx="5"/>
          </p:nvPr>
        </p:nvSpPr>
        <p:spPr>
          <a:xfrm>
            <a:off x="1437363" y="1856237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2600" dirty="0" err="1">
                <a:solidFill>
                  <a:schemeClr val="dk1"/>
                </a:solidFill>
              </a:rPr>
              <a:t>Lavoratori</a:t>
            </a:r>
            <a:r>
              <a:rPr lang="de-DE" sz="2600" dirty="0">
                <a:solidFill>
                  <a:schemeClr val="dk1"/>
                </a:solidFill>
              </a:rPr>
              <a:t>/</a:t>
            </a:r>
            <a:r>
              <a:rPr lang="de-DE" sz="2600" dirty="0" err="1">
                <a:solidFill>
                  <a:schemeClr val="dk1"/>
                </a:solidFill>
              </a:rPr>
              <a:t>rici</a:t>
            </a:r>
            <a:r>
              <a:rPr lang="de-DE" sz="2600" dirty="0">
                <a:solidFill>
                  <a:schemeClr val="dk1"/>
                </a:solidFill>
              </a:rPr>
              <a:t> </a:t>
            </a:r>
            <a:r>
              <a:rPr lang="de-DE" sz="2600" dirty="0" err="1">
                <a:solidFill>
                  <a:schemeClr val="dk1"/>
                </a:solidFill>
              </a:rPr>
              <a:t>con</a:t>
            </a:r>
            <a:r>
              <a:rPr lang="de-DE" sz="2600" dirty="0">
                <a:solidFill>
                  <a:schemeClr val="dk1"/>
                </a:solidFill>
              </a:rPr>
              <a:t> bassa </a:t>
            </a:r>
            <a:r>
              <a:rPr lang="de-DE" sz="2600" dirty="0" err="1">
                <a:solidFill>
                  <a:schemeClr val="dk1"/>
                </a:solidFill>
              </a:rPr>
              <a:t>qualifica</a:t>
            </a:r>
            <a:endParaRPr sz="2600" dirty="0"/>
          </a:p>
        </p:txBody>
      </p:sp>
      <p:sp>
        <p:nvSpPr>
          <p:cNvPr id="223" name="Google Shape;223;p7"/>
          <p:cNvSpPr txBox="1">
            <a:spLocks noGrp="1"/>
          </p:cNvSpPr>
          <p:nvPr>
            <p:ph type="body" idx="7"/>
          </p:nvPr>
        </p:nvSpPr>
        <p:spPr>
          <a:xfrm>
            <a:off x="6793864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2600" dirty="0" err="1">
                <a:solidFill>
                  <a:schemeClr val="dk1"/>
                </a:solidFill>
              </a:rPr>
              <a:t>Dipendenti</a:t>
            </a:r>
            <a:r>
              <a:rPr lang="de-DE" sz="2600" dirty="0">
                <a:solidFill>
                  <a:schemeClr val="dk1"/>
                </a:solidFill>
              </a:rPr>
              <a:t> </a:t>
            </a:r>
            <a:r>
              <a:rPr lang="de-DE" sz="2600" dirty="0" err="1">
                <a:solidFill>
                  <a:schemeClr val="dk1"/>
                </a:solidFill>
              </a:rPr>
              <a:t>con</a:t>
            </a:r>
            <a:r>
              <a:rPr lang="de-DE" sz="2600" dirty="0">
                <a:solidFill>
                  <a:schemeClr val="dk1"/>
                </a:solidFill>
              </a:rPr>
              <a:t> </a:t>
            </a:r>
            <a:r>
              <a:rPr lang="de-DE" sz="2600" dirty="0" err="1">
                <a:solidFill>
                  <a:schemeClr val="dk1"/>
                </a:solidFill>
              </a:rPr>
              <a:t>disabilità</a:t>
            </a:r>
            <a:endParaRPr sz="2600" dirty="0"/>
          </a:p>
        </p:txBody>
      </p:sp>
      <p:sp>
        <p:nvSpPr>
          <p:cNvPr id="224" name="Google Shape;224;p7"/>
          <p:cNvSpPr txBox="1">
            <a:spLocks noGrp="1"/>
          </p:cNvSpPr>
          <p:nvPr>
            <p:ph type="body" idx="8"/>
          </p:nvPr>
        </p:nvSpPr>
        <p:spPr>
          <a:xfrm>
            <a:off x="6793864" y="4289733"/>
            <a:ext cx="4558348" cy="111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</a:pPr>
            <a:endParaRPr dirty="0"/>
          </a:p>
        </p:txBody>
      </p:sp>
      <p:sp>
        <p:nvSpPr>
          <p:cNvPr id="225" name="Google Shape;225;p7"/>
          <p:cNvSpPr txBox="1">
            <a:spLocks noGrp="1"/>
          </p:cNvSpPr>
          <p:nvPr>
            <p:ph type="body" idx="9"/>
          </p:nvPr>
        </p:nvSpPr>
        <p:spPr>
          <a:xfrm>
            <a:off x="1538167" y="8832967"/>
            <a:ext cx="396889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endParaRPr/>
          </a:p>
        </p:txBody>
      </p:sp>
      <p:sp>
        <p:nvSpPr>
          <p:cNvPr id="226" name="Google Shape;226;p7"/>
          <p:cNvSpPr/>
          <p:nvPr/>
        </p:nvSpPr>
        <p:spPr>
          <a:xfrm rot="5400000">
            <a:off x="786140" y="1873131"/>
            <a:ext cx="576558" cy="438911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27" name="Google Shape;227;p7"/>
          <p:cNvSpPr/>
          <p:nvPr/>
        </p:nvSpPr>
        <p:spPr>
          <a:xfrm>
            <a:off x="837397" y="1907920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ExtraBold"/>
              <a:buNone/>
            </a:pPr>
            <a:r>
              <a:rPr lang="de-DE" sz="1800" b="1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</a:t>
            </a:r>
            <a:endParaRPr sz="1800" b="1" i="0" u="none" strike="noStrike" cap="none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28" name="Google Shape;228;p7"/>
          <p:cNvSpPr/>
          <p:nvPr/>
        </p:nvSpPr>
        <p:spPr>
          <a:xfrm rot="5400000">
            <a:off x="786140" y="3780337"/>
            <a:ext cx="576558" cy="438911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29" name="Google Shape;229;p7"/>
          <p:cNvSpPr/>
          <p:nvPr/>
        </p:nvSpPr>
        <p:spPr>
          <a:xfrm>
            <a:off x="837397" y="3815126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ExtraBold"/>
              <a:buNone/>
            </a:pPr>
            <a:r>
              <a:rPr lang="de-DE" sz="1800" b="1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</a:t>
            </a:r>
            <a:endParaRPr sz="1800" b="1" i="0" u="none" strike="noStrike" cap="none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30" name="Google Shape;230;p7"/>
          <p:cNvSpPr/>
          <p:nvPr/>
        </p:nvSpPr>
        <p:spPr>
          <a:xfrm rot="5400000">
            <a:off x="6209993" y="1870076"/>
            <a:ext cx="576558" cy="438911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31" name="Google Shape;231;p7"/>
          <p:cNvSpPr/>
          <p:nvPr/>
        </p:nvSpPr>
        <p:spPr>
          <a:xfrm>
            <a:off x="6261250" y="1904865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ExtraBold"/>
              <a:buNone/>
            </a:pPr>
            <a:r>
              <a:rPr lang="de-DE" sz="1800" b="1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</a:t>
            </a:r>
            <a:endParaRPr sz="1800" b="1" i="0" u="none" strike="noStrike" cap="none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32" name="Google Shape;232;p7"/>
          <p:cNvSpPr/>
          <p:nvPr/>
        </p:nvSpPr>
        <p:spPr>
          <a:xfrm rot="5400000">
            <a:off x="6209992" y="3780337"/>
            <a:ext cx="576558" cy="438911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Light"/>
              <a:buNone/>
            </a:pPr>
            <a:endParaRPr sz="1800" b="0" i="0" u="none" strike="noStrike" cap="non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33" name="Google Shape;233;p7"/>
          <p:cNvSpPr/>
          <p:nvPr/>
        </p:nvSpPr>
        <p:spPr>
          <a:xfrm>
            <a:off x="6261249" y="3815126"/>
            <a:ext cx="3193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ExtraBold"/>
              <a:buNone/>
            </a:pPr>
            <a:r>
              <a:rPr lang="de-DE" sz="1800" b="1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4</a:t>
            </a:r>
            <a:endParaRPr sz="1800" b="1" i="0" u="none" strike="noStrike" cap="none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 txBox="1">
            <a:spLocks noGrp="1"/>
          </p:cNvSpPr>
          <p:nvPr>
            <p:ph type="title"/>
          </p:nvPr>
        </p:nvSpPr>
        <p:spPr>
          <a:xfrm>
            <a:off x="800741" y="210246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</a:pPr>
            <a:r>
              <a:rPr lang="de-DE"/>
              <a:t>4 Esempi</a:t>
            </a:r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1200"/>
              <a:buFont typeface="Open Sans Light"/>
              <a:buNone/>
            </a:pPr>
            <a:r>
              <a:rPr lang="de-DE"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connect-erasmus.eu</a:t>
            </a:r>
            <a:endParaRPr/>
          </a:p>
        </p:txBody>
      </p:sp>
      <p:sp>
        <p:nvSpPr>
          <p:cNvPr id="240" name="Google Shape;240;p8"/>
          <p:cNvSpPr txBox="1">
            <a:spLocks noGrp="1"/>
          </p:cNvSpPr>
          <p:nvPr>
            <p:ph type="body" idx="1"/>
          </p:nvPr>
        </p:nvSpPr>
        <p:spPr>
          <a:xfrm>
            <a:off x="7859860" y="787714"/>
            <a:ext cx="2878764" cy="160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2600" dirty="0" err="1">
                <a:solidFill>
                  <a:schemeClr val="dk1"/>
                </a:solidFill>
              </a:rPr>
              <a:t>Minoranze</a:t>
            </a:r>
            <a:r>
              <a:rPr lang="de-DE" sz="2600" dirty="0">
                <a:solidFill>
                  <a:schemeClr val="dk1"/>
                </a:solidFill>
              </a:rPr>
              <a:t> </a:t>
            </a:r>
            <a:r>
              <a:rPr lang="de-DE" sz="2600" dirty="0" err="1">
                <a:solidFill>
                  <a:schemeClr val="dk1"/>
                </a:solidFill>
              </a:rPr>
              <a:t>etniche</a:t>
            </a:r>
            <a:r>
              <a:rPr lang="de-DE" sz="2600" dirty="0">
                <a:solidFill>
                  <a:schemeClr val="dk1"/>
                </a:solidFill>
              </a:rPr>
              <a:t>/</a:t>
            </a:r>
            <a:r>
              <a:rPr lang="de-DE" sz="2600" dirty="0" err="1">
                <a:solidFill>
                  <a:schemeClr val="dk1"/>
                </a:solidFill>
              </a:rPr>
              <a:t>razziali</a:t>
            </a:r>
            <a:r>
              <a:rPr lang="de-DE" sz="2600" dirty="0">
                <a:solidFill>
                  <a:schemeClr val="dk1"/>
                </a:solidFill>
              </a:rPr>
              <a:t>/</a:t>
            </a:r>
            <a:r>
              <a:rPr lang="de-DE" sz="2600" dirty="0" err="1">
                <a:solidFill>
                  <a:schemeClr val="dk1"/>
                </a:solidFill>
              </a:rPr>
              <a:t>religiose</a:t>
            </a:r>
            <a:endParaRPr sz="2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ct val="100000"/>
              <a:buNone/>
            </a:pPr>
            <a:endParaRPr sz="2600" dirty="0"/>
          </a:p>
        </p:txBody>
      </p:sp>
      <p:sp>
        <p:nvSpPr>
          <p:cNvPr id="242" name="Google Shape;242;p8"/>
          <p:cNvSpPr txBox="1">
            <a:spLocks noGrp="1"/>
          </p:cNvSpPr>
          <p:nvPr>
            <p:ph type="body" idx="3"/>
          </p:nvPr>
        </p:nvSpPr>
        <p:spPr>
          <a:xfrm>
            <a:off x="985357" y="5171236"/>
            <a:ext cx="4558348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None/>
            </a:pPr>
            <a:r>
              <a:rPr lang="de-DE" sz="2600" dirty="0" err="1">
                <a:solidFill>
                  <a:schemeClr val="dk1"/>
                </a:solidFill>
              </a:rPr>
              <a:t>Dipendenti</a:t>
            </a:r>
            <a:r>
              <a:rPr lang="de-DE" sz="2600" dirty="0">
                <a:solidFill>
                  <a:schemeClr val="dk1"/>
                </a:solidFill>
              </a:rPr>
              <a:t> </a:t>
            </a:r>
            <a:r>
              <a:rPr lang="de-DE" sz="2600" dirty="0" err="1">
                <a:solidFill>
                  <a:schemeClr val="dk1"/>
                </a:solidFill>
              </a:rPr>
              <a:t>anziani</a:t>
            </a:r>
            <a:endParaRPr sz="2600" dirty="0"/>
          </a:p>
        </p:txBody>
      </p:sp>
      <p:sp>
        <p:nvSpPr>
          <p:cNvPr id="243" name="Google Shape;243;p8"/>
          <p:cNvSpPr txBox="1">
            <a:spLocks noGrp="1"/>
          </p:cNvSpPr>
          <p:nvPr>
            <p:ph type="body" idx="5"/>
          </p:nvPr>
        </p:nvSpPr>
        <p:spPr>
          <a:xfrm>
            <a:off x="908638" y="1134209"/>
            <a:ext cx="5187362" cy="571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925"/>
              <a:buNone/>
            </a:pPr>
            <a:r>
              <a:rPr lang="de-DE" sz="2600" dirty="0" err="1">
                <a:solidFill>
                  <a:schemeClr val="dk1"/>
                </a:solidFill>
              </a:rPr>
              <a:t>Lavoratori</a:t>
            </a:r>
            <a:r>
              <a:rPr lang="de-DE" sz="2600" dirty="0">
                <a:solidFill>
                  <a:schemeClr val="dk1"/>
                </a:solidFill>
              </a:rPr>
              <a:t>/</a:t>
            </a:r>
            <a:r>
              <a:rPr lang="de-DE" sz="2600" dirty="0" err="1">
                <a:solidFill>
                  <a:schemeClr val="dk1"/>
                </a:solidFill>
              </a:rPr>
              <a:t>rici</a:t>
            </a:r>
            <a:r>
              <a:rPr lang="de-DE" sz="2600" dirty="0">
                <a:solidFill>
                  <a:schemeClr val="dk1"/>
                </a:solidFill>
              </a:rPr>
              <a:t> </a:t>
            </a:r>
            <a:r>
              <a:rPr lang="de-DE" sz="2600" dirty="0" err="1">
                <a:solidFill>
                  <a:schemeClr val="dk1"/>
                </a:solidFill>
              </a:rPr>
              <a:t>con</a:t>
            </a:r>
            <a:r>
              <a:rPr lang="de-DE" sz="2600" dirty="0">
                <a:solidFill>
                  <a:schemeClr val="dk1"/>
                </a:solidFill>
              </a:rPr>
              <a:t> bassa </a:t>
            </a:r>
            <a:r>
              <a:rPr lang="de-DE" sz="2600" dirty="0" err="1">
                <a:solidFill>
                  <a:schemeClr val="dk1"/>
                </a:solidFill>
              </a:rPr>
              <a:t>qualifica</a:t>
            </a:r>
            <a:endParaRPr sz="2600" dirty="0"/>
          </a:p>
        </p:txBody>
      </p:sp>
      <p:sp>
        <p:nvSpPr>
          <p:cNvPr id="245" name="Google Shape;245;p8"/>
          <p:cNvSpPr txBox="1">
            <a:spLocks noGrp="1"/>
          </p:cNvSpPr>
          <p:nvPr>
            <p:ph type="body" idx="7"/>
          </p:nvPr>
        </p:nvSpPr>
        <p:spPr>
          <a:xfrm>
            <a:off x="7931832" y="5036472"/>
            <a:ext cx="3652946" cy="917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de-DE" sz="2600" dirty="0" err="1">
                <a:solidFill>
                  <a:schemeClr val="dk1"/>
                </a:solidFill>
              </a:rPr>
              <a:t>Dipendenti</a:t>
            </a:r>
            <a:r>
              <a:rPr lang="de-DE" sz="2600" dirty="0">
                <a:solidFill>
                  <a:schemeClr val="dk1"/>
                </a:solidFill>
              </a:rPr>
              <a:t> </a:t>
            </a:r>
            <a:r>
              <a:rPr lang="de-DE" sz="2600" dirty="0" err="1">
                <a:solidFill>
                  <a:schemeClr val="dk1"/>
                </a:solidFill>
              </a:rPr>
              <a:t>con</a:t>
            </a:r>
            <a:r>
              <a:rPr lang="de-DE" sz="2600" dirty="0">
                <a:solidFill>
                  <a:schemeClr val="dk1"/>
                </a:solidFill>
              </a:rPr>
              <a:t> </a:t>
            </a:r>
            <a:r>
              <a:rPr lang="de-DE" sz="2600" dirty="0" err="1">
                <a:solidFill>
                  <a:schemeClr val="dk1"/>
                </a:solidFill>
              </a:rPr>
              <a:t>disabilità</a:t>
            </a:r>
            <a:endParaRPr sz="2600" dirty="0">
              <a:solidFill>
                <a:schemeClr val="dk1"/>
              </a:solidFill>
            </a:endParaRPr>
          </a:p>
        </p:txBody>
      </p:sp>
      <p:sp>
        <p:nvSpPr>
          <p:cNvPr id="246" name="Google Shape;246;p8"/>
          <p:cNvSpPr txBox="1">
            <a:spLocks noGrp="1"/>
          </p:cNvSpPr>
          <p:nvPr>
            <p:ph type="body" idx="9"/>
          </p:nvPr>
        </p:nvSpPr>
        <p:spPr>
          <a:xfrm>
            <a:off x="1538167" y="8832967"/>
            <a:ext cx="396889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endParaRPr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33B7A908-F78E-90C8-424F-2799052B3748}"/>
              </a:ext>
            </a:extLst>
          </p:cNvPr>
          <p:cNvGrpSpPr/>
          <p:nvPr/>
        </p:nvGrpSpPr>
        <p:grpSpPr>
          <a:xfrm>
            <a:off x="361829" y="1062878"/>
            <a:ext cx="475566" cy="576558"/>
            <a:chOff x="361829" y="1062878"/>
            <a:chExt cx="475566" cy="576558"/>
          </a:xfrm>
        </p:grpSpPr>
        <p:sp>
          <p:nvSpPr>
            <p:cNvPr id="247" name="Google Shape;247;p8"/>
            <p:cNvSpPr/>
            <p:nvPr/>
          </p:nvSpPr>
          <p:spPr>
            <a:xfrm rot="5400000">
              <a:off x="329661" y="1131701"/>
              <a:ext cx="576558" cy="438911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 Light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361829" y="1161106"/>
              <a:ext cx="3193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Open Sans ExtraBold"/>
                <a:buNone/>
              </a:pPr>
              <a:r>
                <a:rPr lang="de-DE" sz="1800" b="1" i="0" u="none" strike="noStrike" cap="none" dirty="0">
                  <a:solidFill>
                    <a:srgbClr val="FFFFF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1</a:t>
              </a:r>
              <a:endParaRPr sz="1800" b="1" i="0" u="none" strike="noStrike" cap="none" dirty="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F8CF56D7-277A-9924-86A9-ACBC9EF0410E}"/>
              </a:ext>
            </a:extLst>
          </p:cNvPr>
          <p:cNvGrpSpPr/>
          <p:nvPr/>
        </p:nvGrpSpPr>
        <p:grpSpPr>
          <a:xfrm>
            <a:off x="398484" y="5044777"/>
            <a:ext cx="478975" cy="576558"/>
            <a:chOff x="321765" y="5120336"/>
            <a:chExt cx="478975" cy="576558"/>
          </a:xfrm>
        </p:grpSpPr>
        <p:sp>
          <p:nvSpPr>
            <p:cNvPr id="249" name="Google Shape;249;p8"/>
            <p:cNvSpPr/>
            <p:nvPr/>
          </p:nvSpPr>
          <p:spPr>
            <a:xfrm rot="5400000">
              <a:off x="293006" y="5189159"/>
              <a:ext cx="576558" cy="438911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 Light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321765" y="5209286"/>
              <a:ext cx="3193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Open Sans ExtraBold"/>
                <a:buNone/>
              </a:pPr>
              <a:r>
                <a:rPr lang="de-DE" sz="1800" b="1" i="0" u="none" strike="noStrike" cap="none">
                  <a:solidFill>
                    <a:srgbClr val="FFFFF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2</a:t>
              </a:r>
              <a:endParaRPr sz="1800" b="1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FE3916B1-8F7B-DF52-C302-8E60BC0EBEF5}"/>
              </a:ext>
            </a:extLst>
          </p:cNvPr>
          <p:cNvGrpSpPr/>
          <p:nvPr/>
        </p:nvGrpSpPr>
        <p:grpSpPr>
          <a:xfrm>
            <a:off x="7294748" y="958200"/>
            <a:ext cx="471346" cy="576600"/>
            <a:chOff x="7294748" y="958200"/>
            <a:chExt cx="471346" cy="576600"/>
          </a:xfrm>
        </p:grpSpPr>
        <p:sp>
          <p:nvSpPr>
            <p:cNvPr id="251" name="Google Shape;251;p8"/>
            <p:cNvSpPr/>
            <p:nvPr/>
          </p:nvSpPr>
          <p:spPr>
            <a:xfrm rot="5400000">
              <a:off x="7258344" y="1027050"/>
              <a:ext cx="576600" cy="438900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 Light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7294748" y="1038347"/>
              <a:ext cx="31931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Open Sans ExtraBold"/>
                <a:buNone/>
              </a:pPr>
              <a:r>
                <a:rPr lang="de-DE" sz="1800" b="1" i="0" u="none" strike="noStrike" cap="none">
                  <a:solidFill>
                    <a:srgbClr val="FFFFF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3</a:t>
              </a:r>
              <a:endParaRPr sz="1800" b="1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F113FA43-BE17-F0C4-43AA-CBD89FC50240}"/>
              </a:ext>
            </a:extLst>
          </p:cNvPr>
          <p:cNvGrpSpPr/>
          <p:nvPr/>
        </p:nvGrpSpPr>
        <p:grpSpPr>
          <a:xfrm>
            <a:off x="7372195" y="4996694"/>
            <a:ext cx="447380" cy="576558"/>
            <a:chOff x="7859862" y="5054945"/>
            <a:chExt cx="447380" cy="576558"/>
          </a:xfrm>
        </p:grpSpPr>
        <p:sp>
          <p:nvSpPr>
            <p:cNvPr id="253" name="Google Shape;253;p8"/>
            <p:cNvSpPr/>
            <p:nvPr/>
          </p:nvSpPr>
          <p:spPr>
            <a:xfrm rot="5400000">
              <a:off x="7799508" y="5123768"/>
              <a:ext cx="576558" cy="438911"/>
            </a:xfrm>
            <a:prstGeom prst="triangle">
              <a:avLst>
                <a:gd name="adj" fmla="val 50000"/>
              </a:avLst>
            </a:prstGeom>
            <a:solidFill>
              <a:srgbClr val="FF7F2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Open Sans Light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7859862" y="5158573"/>
              <a:ext cx="319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Open Sans ExtraBold"/>
                <a:buNone/>
              </a:pPr>
              <a:r>
                <a:rPr lang="de-DE" sz="1800" b="1" i="0" u="none" strike="noStrike" cap="none" dirty="0">
                  <a:solidFill>
                    <a:srgbClr val="FFFFFF"/>
                  </a:solidFill>
                  <a:latin typeface="Open Sans ExtraBold"/>
                  <a:ea typeface="Open Sans ExtraBold"/>
                  <a:cs typeface="Open Sans ExtraBold"/>
                  <a:sym typeface="Open Sans ExtraBold"/>
                </a:rPr>
                <a:t>4</a:t>
              </a:r>
              <a:endParaRPr sz="1800" b="1" i="0" u="none" strike="noStrike" cap="none" dirty="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endParaRPr>
            </a:p>
          </p:txBody>
        </p:sp>
      </p:grpSp>
      <p:sp>
        <p:nvSpPr>
          <p:cNvPr id="255" name="Google Shape;255;p8"/>
          <p:cNvSpPr txBox="1">
            <a:spLocks noGrp="1"/>
          </p:cNvSpPr>
          <p:nvPr>
            <p:ph type="body" idx="1"/>
          </p:nvPr>
        </p:nvSpPr>
        <p:spPr>
          <a:xfrm>
            <a:off x="835999" y="2174804"/>
            <a:ext cx="10516214" cy="3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500" b="0" dirty="0" err="1">
                <a:solidFill>
                  <a:schemeClr val="dk1"/>
                </a:solidFill>
              </a:rPr>
              <a:t>Questi</a:t>
            </a:r>
            <a:r>
              <a:rPr lang="de-DE" sz="2500" b="0" dirty="0">
                <a:solidFill>
                  <a:schemeClr val="dk1"/>
                </a:solidFill>
              </a:rPr>
              <a:t> </a:t>
            </a:r>
            <a:r>
              <a:rPr lang="de-DE" sz="2500" b="0" dirty="0" err="1">
                <a:solidFill>
                  <a:schemeClr val="dk1"/>
                </a:solidFill>
              </a:rPr>
              <a:t>sono</a:t>
            </a:r>
            <a:r>
              <a:rPr lang="de-DE" sz="2500" b="0" dirty="0">
                <a:solidFill>
                  <a:schemeClr val="dk1"/>
                </a:solidFill>
              </a:rPr>
              <a:t> </a:t>
            </a:r>
            <a:r>
              <a:rPr lang="de-DE" sz="2500" i="1" dirty="0">
                <a:solidFill>
                  <a:schemeClr val="dk1"/>
                </a:solidFill>
              </a:rPr>
              <a:t>solo </a:t>
            </a:r>
            <a:r>
              <a:rPr lang="de-DE" sz="2500" i="1" dirty="0" err="1">
                <a:solidFill>
                  <a:schemeClr val="dk1"/>
                </a:solidFill>
              </a:rPr>
              <a:t>esempi</a:t>
            </a:r>
            <a:r>
              <a:rPr lang="de-DE" sz="2500" b="0" dirty="0">
                <a:solidFill>
                  <a:schemeClr val="dk1"/>
                </a:solidFill>
              </a:rPr>
              <a:t> - </a:t>
            </a:r>
            <a:r>
              <a:rPr lang="de-DE" sz="2500" b="0" dirty="0" err="1">
                <a:solidFill>
                  <a:schemeClr val="dk1"/>
                </a:solidFill>
              </a:rPr>
              <a:t>tenetelo</a:t>
            </a:r>
            <a:r>
              <a:rPr lang="de-DE" sz="2500" b="0" dirty="0">
                <a:solidFill>
                  <a:schemeClr val="dk1"/>
                </a:solidFill>
              </a:rPr>
              <a:t> sempre </a:t>
            </a:r>
            <a:r>
              <a:rPr lang="de-DE" sz="2500" b="0" dirty="0" err="1">
                <a:solidFill>
                  <a:schemeClr val="dk1"/>
                </a:solidFill>
              </a:rPr>
              <a:t>presente</a:t>
            </a:r>
            <a:endParaRPr sz="2500" b="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2500" b="0" dirty="0" err="1">
                <a:solidFill>
                  <a:schemeClr val="dk1"/>
                </a:solidFill>
              </a:rPr>
              <a:t>Ci</a:t>
            </a:r>
            <a:r>
              <a:rPr lang="de-DE" sz="2500" b="0" dirty="0">
                <a:solidFill>
                  <a:schemeClr val="dk1"/>
                </a:solidFill>
              </a:rPr>
              <a:t> </a:t>
            </a:r>
            <a:r>
              <a:rPr lang="de-DE" sz="2500" b="0" dirty="0" err="1">
                <a:solidFill>
                  <a:schemeClr val="dk1"/>
                </a:solidFill>
              </a:rPr>
              <a:t>sono</a:t>
            </a:r>
            <a:r>
              <a:rPr lang="de-DE" sz="2500" b="0" dirty="0">
                <a:solidFill>
                  <a:schemeClr val="dk1"/>
                </a:solidFill>
              </a:rPr>
              <a:t> </a:t>
            </a:r>
            <a:r>
              <a:rPr lang="de-DE" sz="2500" b="0" dirty="0" err="1">
                <a:solidFill>
                  <a:schemeClr val="dk1"/>
                </a:solidFill>
              </a:rPr>
              <a:t>molti</a:t>
            </a:r>
            <a:r>
              <a:rPr lang="de-DE" sz="2500" b="0" dirty="0">
                <a:solidFill>
                  <a:schemeClr val="dk1"/>
                </a:solidFill>
              </a:rPr>
              <a:t> </a:t>
            </a:r>
            <a:r>
              <a:rPr lang="de-DE" sz="2500" b="0" dirty="0" err="1">
                <a:solidFill>
                  <a:schemeClr val="dk1"/>
                </a:solidFill>
              </a:rPr>
              <a:t>ambiti</a:t>
            </a:r>
            <a:r>
              <a:rPr lang="de-DE" sz="2500" b="0" dirty="0">
                <a:solidFill>
                  <a:schemeClr val="dk1"/>
                </a:solidFill>
              </a:rPr>
              <a:t> </a:t>
            </a:r>
            <a:r>
              <a:rPr lang="de-DE" sz="2500" b="0" dirty="0" err="1">
                <a:solidFill>
                  <a:schemeClr val="dk1"/>
                </a:solidFill>
              </a:rPr>
              <a:t>che</a:t>
            </a:r>
            <a:r>
              <a:rPr lang="de-DE" sz="2500" b="0" dirty="0">
                <a:solidFill>
                  <a:schemeClr val="dk1"/>
                </a:solidFill>
              </a:rPr>
              <a:t> non </a:t>
            </a:r>
            <a:r>
              <a:rPr lang="de-DE" sz="2500" b="0" dirty="0" err="1">
                <a:solidFill>
                  <a:schemeClr val="dk1"/>
                </a:solidFill>
              </a:rPr>
              <a:t>possiamo</a:t>
            </a:r>
            <a:r>
              <a:rPr lang="de-DE" sz="2500" b="0" dirty="0">
                <a:solidFill>
                  <a:schemeClr val="dk1"/>
                </a:solidFill>
              </a:rPr>
              <a:t> </a:t>
            </a:r>
            <a:r>
              <a:rPr lang="de-DE" sz="2500" b="0" dirty="0" err="1">
                <a:solidFill>
                  <a:schemeClr val="dk1"/>
                </a:solidFill>
              </a:rPr>
              <a:t>trattare</a:t>
            </a:r>
            <a:r>
              <a:rPr lang="de-DE" sz="2500" b="0" dirty="0">
                <a:solidFill>
                  <a:schemeClr val="dk1"/>
                </a:solidFill>
              </a:rPr>
              <a:t> in </a:t>
            </a:r>
            <a:r>
              <a:rPr lang="de-DE" sz="2500" b="0" dirty="0" err="1">
                <a:solidFill>
                  <a:schemeClr val="dk1"/>
                </a:solidFill>
              </a:rPr>
              <a:t>questa</a:t>
            </a:r>
            <a:r>
              <a:rPr lang="de-DE" sz="2500" b="0" dirty="0">
                <a:solidFill>
                  <a:schemeClr val="dk1"/>
                </a:solidFill>
              </a:rPr>
              <a:t> </a:t>
            </a:r>
            <a:r>
              <a:rPr lang="de-DE" sz="2500" b="0" dirty="0" err="1">
                <a:solidFill>
                  <a:schemeClr val="dk1"/>
                </a:solidFill>
              </a:rPr>
              <a:t>sede</a:t>
            </a:r>
            <a:r>
              <a:rPr lang="de-DE" sz="2500" b="0" dirty="0">
                <a:solidFill>
                  <a:schemeClr val="dk1"/>
                </a:solidFill>
              </a:rPr>
              <a:t>!</a:t>
            </a:r>
            <a:endParaRPr sz="2500" b="0" dirty="0">
              <a:solidFill>
                <a:schemeClr val="dk1"/>
              </a:solidFill>
            </a:endParaRPr>
          </a:p>
          <a:p>
            <a:pPr marL="45720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Char char="-"/>
            </a:pPr>
            <a:r>
              <a:rPr lang="de-DE" sz="2500" dirty="0">
                <a:solidFill>
                  <a:schemeClr val="dk1"/>
                </a:solidFill>
              </a:rPr>
              <a:t>I </a:t>
            </a:r>
            <a:r>
              <a:rPr lang="de-DE" sz="2500" dirty="0" err="1">
                <a:solidFill>
                  <a:schemeClr val="dk1"/>
                </a:solidFill>
              </a:rPr>
              <a:t>vari</a:t>
            </a:r>
            <a:r>
              <a:rPr lang="de-DE" sz="2500" dirty="0">
                <a:solidFill>
                  <a:schemeClr val="dk1"/>
                </a:solidFill>
              </a:rPr>
              <a:t> </a:t>
            </a:r>
            <a:r>
              <a:rPr lang="de-DE" sz="2500" dirty="0" err="1">
                <a:solidFill>
                  <a:schemeClr val="dk1"/>
                </a:solidFill>
              </a:rPr>
              <a:t>settori</a:t>
            </a:r>
            <a:r>
              <a:rPr lang="de-DE" sz="2500" dirty="0">
                <a:solidFill>
                  <a:schemeClr val="dk1"/>
                </a:solidFill>
              </a:rPr>
              <a:t> non </a:t>
            </a:r>
            <a:r>
              <a:rPr lang="de-DE" sz="2500" dirty="0" err="1">
                <a:solidFill>
                  <a:schemeClr val="dk1"/>
                </a:solidFill>
              </a:rPr>
              <a:t>sono</a:t>
            </a:r>
            <a:r>
              <a:rPr lang="de-DE" sz="2500" dirty="0">
                <a:solidFill>
                  <a:schemeClr val="dk1"/>
                </a:solidFill>
              </a:rPr>
              <a:t> </a:t>
            </a:r>
            <a:r>
              <a:rPr lang="de-DE" sz="2500" dirty="0" err="1">
                <a:solidFill>
                  <a:schemeClr val="dk1"/>
                </a:solidFill>
              </a:rPr>
              <a:t>mai</a:t>
            </a:r>
            <a:r>
              <a:rPr lang="de-DE" sz="2500" dirty="0">
                <a:solidFill>
                  <a:schemeClr val="dk1"/>
                </a:solidFill>
              </a:rPr>
              <a:t> </a:t>
            </a:r>
            <a:r>
              <a:rPr lang="de-DE" sz="2500" dirty="0" err="1">
                <a:solidFill>
                  <a:schemeClr val="dk1"/>
                </a:solidFill>
              </a:rPr>
              <a:t>omogenei</a:t>
            </a:r>
            <a:r>
              <a:rPr lang="de-DE" sz="2500" dirty="0">
                <a:solidFill>
                  <a:schemeClr val="dk1"/>
                </a:solidFill>
              </a:rPr>
              <a:t> e non si </a:t>
            </a:r>
            <a:r>
              <a:rPr lang="de-DE" sz="2500" dirty="0" err="1">
                <a:solidFill>
                  <a:schemeClr val="dk1"/>
                </a:solidFill>
              </a:rPr>
              <a:t>intersecano</a:t>
            </a:r>
            <a:r>
              <a:rPr lang="de-DE" sz="2500" dirty="0">
                <a:solidFill>
                  <a:schemeClr val="dk1"/>
                </a:solidFill>
              </a:rPr>
              <a:t>!</a:t>
            </a:r>
            <a:endParaRPr sz="2500" dirty="0">
              <a:solidFill>
                <a:schemeClr val="dk1"/>
              </a:solidFill>
            </a:endParaRPr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-"/>
            </a:pPr>
            <a:r>
              <a:rPr lang="de-DE" sz="2500" dirty="0">
                <a:solidFill>
                  <a:schemeClr val="dk1"/>
                </a:solidFill>
              </a:rPr>
              <a:t>Il </a:t>
            </a:r>
            <a:r>
              <a:rPr lang="de-DE" sz="2500" dirty="0" err="1">
                <a:solidFill>
                  <a:schemeClr val="dk1"/>
                </a:solidFill>
              </a:rPr>
              <a:t>nostro</a:t>
            </a:r>
            <a:r>
              <a:rPr lang="de-DE" sz="2500" dirty="0">
                <a:solidFill>
                  <a:schemeClr val="dk1"/>
                </a:solidFill>
              </a:rPr>
              <a:t> </a:t>
            </a:r>
            <a:r>
              <a:rPr lang="de-DE" sz="2500" dirty="0" err="1">
                <a:solidFill>
                  <a:schemeClr val="dk1"/>
                </a:solidFill>
              </a:rPr>
              <a:t>obiettivo</a:t>
            </a:r>
            <a:r>
              <a:rPr lang="de-DE" sz="2500" dirty="0">
                <a:solidFill>
                  <a:schemeClr val="dk1"/>
                </a:solidFill>
              </a:rPr>
              <a:t> non è </a:t>
            </a:r>
            <a:r>
              <a:rPr lang="de-DE" sz="2500" dirty="0" err="1">
                <a:solidFill>
                  <a:schemeClr val="dk1"/>
                </a:solidFill>
              </a:rPr>
              <a:t>quello</a:t>
            </a:r>
            <a:r>
              <a:rPr lang="de-DE" sz="2500" dirty="0">
                <a:solidFill>
                  <a:schemeClr val="dk1"/>
                </a:solidFill>
              </a:rPr>
              <a:t> di </a:t>
            </a:r>
            <a:r>
              <a:rPr lang="de-DE" sz="2500" dirty="0" err="1">
                <a:solidFill>
                  <a:schemeClr val="dk1"/>
                </a:solidFill>
              </a:rPr>
              <a:t>fornire</a:t>
            </a:r>
            <a:r>
              <a:rPr lang="de-DE" sz="2500" dirty="0">
                <a:solidFill>
                  <a:schemeClr val="dk1"/>
                </a:solidFill>
              </a:rPr>
              <a:t> </a:t>
            </a:r>
            <a:r>
              <a:rPr lang="de-DE" sz="2500" dirty="0" err="1">
                <a:solidFill>
                  <a:schemeClr val="dk1"/>
                </a:solidFill>
              </a:rPr>
              <a:t>una</a:t>
            </a:r>
            <a:r>
              <a:rPr lang="de-DE" sz="2500" dirty="0">
                <a:solidFill>
                  <a:schemeClr val="dk1"/>
                </a:solidFill>
              </a:rPr>
              <a:t> </a:t>
            </a:r>
            <a:r>
              <a:rPr lang="de-DE" sz="2500" dirty="0" err="1">
                <a:solidFill>
                  <a:schemeClr val="dk1"/>
                </a:solidFill>
              </a:rPr>
              <a:t>conoscenza</a:t>
            </a:r>
            <a:r>
              <a:rPr lang="de-DE" sz="2500" dirty="0">
                <a:solidFill>
                  <a:schemeClr val="dk1"/>
                </a:solidFill>
              </a:rPr>
              <a:t> </a:t>
            </a:r>
            <a:r>
              <a:rPr lang="de-DE" sz="2500" dirty="0" err="1">
                <a:solidFill>
                  <a:schemeClr val="dk1"/>
                </a:solidFill>
              </a:rPr>
              <a:t>completa</a:t>
            </a:r>
            <a:r>
              <a:rPr lang="de-DE" sz="2500" dirty="0">
                <a:solidFill>
                  <a:schemeClr val="dk1"/>
                </a:solidFill>
              </a:rPr>
              <a:t>, </a:t>
            </a:r>
            <a:r>
              <a:rPr lang="de-DE" sz="2500" dirty="0" err="1">
                <a:solidFill>
                  <a:schemeClr val="dk1"/>
                </a:solidFill>
              </a:rPr>
              <a:t>ma</a:t>
            </a:r>
            <a:r>
              <a:rPr lang="de-DE" sz="2500" dirty="0">
                <a:solidFill>
                  <a:schemeClr val="dk1"/>
                </a:solidFill>
              </a:rPr>
              <a:t> di </a:t>
            </a:r>
            <a:r>
              <a:rPr lang="de-DE" sz="2500" dirty="0" err="1">
                <a:solidFill>
                  <a:schemeClr val="dk1"/>
                </a:solidFill>
              </a:rPr>
              <a:t>pensare</a:t>
            </a:r>
            <a:r>
              <a:rPr lang="de-DE" sz="2500" dirty="0">
                <a:solidFill>
                  <a:schemeClr val="dk1"/>
                </a:solidFill>
              </a:rPr>
              <a:t> a </a:t>
            </a:r>
            <a:r>
              <a:rPr lang="de-DE" sz="2500" dirty="0" err="1">
                <a:solidFill>
                  <a:schemeClr val="dk1"/>
                </a:solidFill>
              </a:rPr>
              <a:t>come</a:t>
            </a:r>
            <a:r>
              <a:rPr lang="de-DE" sz="2500" dirty="0">
                <a:solidFill>
                  <a:schemeClr val="dk1"/>
                </a:solidFill>
              </a:rPr>
              <a:t> </a:t>
            </a:r>
            <a:r>
              <a:rPr lang="de-DE" sz="2500" dirty="0" err="1">
                <a:solidFill>
                  <a:schemeClr val="dk1"/>
                </a:solidFill>
              </a:rPr>
              <a:t>lavorare</a:t>
            </a:r>
            <a:r>
              <a:rPr lang="de-DE" sz="2500" dirty="0">
                <a:solidFill>
                  <a:schemeClr val="dk1"/>
                </a:solidFill>
              </a:rPr>
              <a:t> </a:t>
            </a:r>
            <a:r>
              <a:rPr lang="de-DE" sz="2500" dirty="0" err="1">
                <a:solidFill>
                  <a:schemeClr val="dk1"/>
                </a:solidFill>
              </a:rPr>
              <a:t>con</a:t>
            </a:r>
            <a:r>
              <a:rPr lang="de-DE" sz="2500" dirty="0">
                <a:solidFill>
                  <a:schemeClr val="dk1"/>
                </a:solidFill>
              </a:rPr>
              <a:t> </a:t>
            </a:r>
            <a:r>
              <a:rPr lang="de-DE" sz="2500" dirty="0" err="1">
                <a:solidFill>
                  <a:schemeClr val="dk1"/>
                </a:solidFill>
              </a:rPr>
              <a:t>gli</a:t>
            </a:r>
            <a:r>
              <a:rPr lang="de-DE" sz="2500" dirty="0">
                <a:solidFill>
                  <a:schemeClr val="dk1"/>
                </a:solidFill>
              </a:rPr>
              <a:t> </a:t>
            </a:r>
            <a:r>
              <a:rPr lang="de-DE" sz="2500" dirty="0" err="1">
                <a:solidFill>
                  <a:schemeClr val="dk1"/>
                </a:solidFill>
              </a:rPr>
              <a:t>individui</a:t>
            </a:r>
            <a:r>
              <a:rPr lang="de-DE" sz="2500" dirty="0">
                <a:solidFill>
                  <a:schemeClr val="dk1"/>
                </a:solidFill>
              </a:rPr>
              <a:t> </a:t>
            </a:r>
            <a:r>
              <a:rPr lang="de-DE" sz="2500" dirty="0" err="1">
                <a:solidFill>
                  <a:schemeClr val="dk1"/>
                </a:solidFill>
              </a:rPr>
              <a:t>all'interno</a:t>
            </a:r>
            <a:r>
              <a:rPr lang="de-DE" sz="2500" dirty="0">
                <a:solidFill>
                  <a:schemeClr val="dk1"/>
                </a:solidFill>
              </a:rPr>
              <a:t> e </a:t>
            </a:r>
            <a:r>
              <a:rPr lang="de-DE" sz="2500" dirty="0" err="1">
                <a:solidFill>
                  <a:schemeClr val="dk1"/>
                </a:solidFill>
              </a:rPr>
              <a:t>tra</a:t>
            </a:r>
            <a:r>
              <a:rPr lang="de-DE" sz="2500" dirty="0">
                <a:solidFill>
                  <a:schemeClr val="dk1"/>
                </a:solidFill>
              </a:rPr>
              <a:t> </a:t>
            </a:r>
            <a:r>
              <a:rPr lang="de-DE" sz="2500" dirty="0" err="1">
                <a:solidFill>
                  <a:schemeClr val="dk1"/>
                </a:solidFill>
              </a:rPr>
              <a:t>gruppi</a:t>
            </a:r>
            <a:r>
              <a:rPr lang="de-DE" sz="2500" dirty="0">
                <a:solidFill>
                  <a:schemeClr val="dk1"/>
                </a:solidFill>
              </a:rPr>
              <a:t> </a:t>
            </a:r>
            <a:r>
              <a:rPr lang="de-DE" sz="2500" dirty="0" err="1">
                <a:solidFill>
                  <a:schemeClr val="dk1"/>
                </a:solidFill>
              </a:rPr>
              <a:t>specifici</a:t>
            </a:r>
            <a:r>
              <a:rPr lang="de-DE" sz="2500" dirty="0">
                <a:solidFill>
                  <a:schemeClr val="dk1"/>
                </a:solidFill>
              </a:rPr>
              <a:t>!</a:t>
            </a:r>
            <a:endParaRPr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dirty="0" err="1"/>
              <a:t>Introduzione</a:t>
            </a:r>
            <a:r>
              <a:rPr lang="de-DE" dirty="0"/>
              <a:t> al </a:t>
            </a:r>
            <a:r>
              <a:rPr lang="de-DE" dirty="0" err="1"/>
              <a:t>lavoro</a:t>
            </a:r>
            <a:r>
              <a:rPr lang="de-DE" dirty="0"/>
              <a:t> di </a:t>
            </a:r>
            <a:r>
              <a:rPr lang="de-DE" dirty="0" err="1"/>
              <a:t>gruppo</a:t>
            </a:r>
            <a:endParaRPr dirty="0"/>
          </a:p>
        </p:txBody>
      </p:sp>
      <p:sp>
        <p:nvSpPr>
          <p:cNvPr id="261" name="Google Shape;261;p9"/>
          <p:cNvSpPr txBox="1">
            <a:spLocks noGrp="1"/>
          </p:cNvSpPr>
          <p:nvPr>
            <p:ph type="body" idx="1"/>
          </p:nvPr>
        </p:nvSpPr>
        <p:spPr>
          <a:xfrm>
            <a:off x="276764" y="1768568"/>
            <a:ext cx="7825836" cy="1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200"/>
              <a:buNone/>
            </a:pPr>
            <a:r>
              <a:rPr lang="de-DE" i="1" dirty="0" err="1">
                <a:solidFill>
                  <a:schemeClr val="accent3"/>
                </a:solidFill>
              </a:rPr>
              <a:t>Collegato</a:t>
            </a:r>
            <a:r>
              <a:rPr lang="de-DE" i="1" dirty="0">
                <a:solidFill>
                  <a:schemeClr val="accent3"/>
                </a:solidFill>
              </a:rPr>
              <a:t> alle </a:t>
            </a:r>
            <a:r>
              <a:rPr lang="de-DE" i="1" dirty="0" err="1">
                <a:solidFill>
                  <a:schemeClr val="accent3"/>
                </a:solidFill>
              </a:rPr>
              <a:t>letture</a:t>
            </a:r>
            <a:r>
              <a:rPr lang="de-DE" i="1" dirty="0">
                <a:solidFill>
                  <a:schemeClr val="accent3"/>
                </a:solidFill>
              </a:rPr>
              <a:t> </a:t>
            </a:r>
            <a:r>
              <a:rPr lang="de-DE" i="1" dirty="0" err="1">
                <a:solidFill>
                  <a:schemeClr val="accent3"/>
                </a:solidFill>
              </a:rPr>
              <a:t>assegnate</a:t>
            </a:r>
            <a:r>
              <a:rPr lang="de-DE" i="1" dirty="0">
                <a:solidFill>
                  <a:schemeClr val="accent3"/>
                </a:solidFill>
              </a:rPr>
              <a:t>, </a:t>
            </a:r>
            <a:r>
              <a:rPr lang="de-DE" i="1" dirty="0" err="1">
                <a:solidFill>
                  <a:schemeClr val="accent3"/>
                </a:solidFill>
              </a:rPr>
              <a:t>troverete</a:t>
            </a:r>
            <a:r>
              <a:rPr lang="de-DE" i="1" dirty="0">
                <a:solidFill>
                  <a:schemeClr val="accent3"/>
                </a:solidFill>
              </a:rPr>
              <a:t> </a:t>
            </a:r>
            <a:r>
              <a:rPr lang="de-DE" i="1" dirty="0" err="1">
                <a:solidFill>
                  <a:schemeClr val="accent3"/>
                </a:solidFill>
              </a:rPr>
              <a:t>un</a:t>
            </a:r>
            <a:r>
              <a:rPr lang="de-DE" i="1" dirty="0">
                <a:solidFill>
                  <a:schemeClr val="accent3"/>
                </a:solidFill>
              </a:rPr>
              <a:t> </a:t>
            </a:r>
            <a:r>
              <a:rPr lang="de-DE" i="1" dirty="0" err="1">
                <a:solidFill>
                  <a:schemeClr val="accent3"/>
                </a:solidFill>
              </a:rPr>
              <a:t>foglio</a:t>
            </a:r>
            <a:r>
              <a:rPr lang="de-DE" i="1" dirty="0">
                <a:solidFill>
                  <a:schemeClr val="accent3"/>
                </a:solidFill>
              </a:rPr>
              <a:t>  per </a:t>
            </a:r>
            <a:r>
              <a:rPr lang="de-DE" i="1" dirty="0" err="1">
                <a:solidFill>
                  <a:schemeClr val="accent3"/>
                </a:solidFill>
              </a:rPr>
              <a:t>il</a:t>
            </a:r>
            <a:r>
              <a:rPr lang="de-DE" i="1" dirty="0">
                <a:solidFill>
                  <a:schemeClr val="accent3"/>
                </a:solidFill>
              </a:rPr>
              <a:t> </a:t>
            </a:r>
            <a:r>
              <a:rPr lang="de-DE" i="1" dirty="0" err="1">
                <a:solidFill>
                  <a:schemeClr val="accent3"/>
                </a:solidFill>
              </a:rPr>
              <a:t>lavoro</a:t>
            </a:r>
            <a:r>
              <a:rPr lang="de-DE" i="1" dirty="0">
                <a:solidFill>
                  <a:schemeClr val="accent3"/>
                </a:solidFill>
              </a:rPr>
              <a:t> di </a:t>
            </a:r>
            <a:r>
              <a:rPr lang="de-DE" i="1" dirty="0" err="1">
                <a:solidFill>
                  <a:schemeClr val="accent3"/>
                </a:solidFill>
              </a:rPr>
              <a:t>gruppo</a:t>
            </a:r>
            <a:r>
              <a:rPr lang="de-DE" i="1" dirty="0">
                <a:solidFill>
                  <a:schemeClr val="accent3"/>
                </a:solidFill>
              </a:rPr>
              <a:t>: </a:t>
            </a:r>
            <a:r>
              <a:rPr lang="de-DE" i="1" dirty="0" err="1">
                <a:solidFill>
                  <a:schemeClr val="accent3"/>
                </a:solidFill>
              </a:rPr>
              <a:t>riunitevi</a:t>
            </a:r>
            <a:r>
              <a:rPr lang="de-DE" i="1" dirty="0">
                <a:solidFill>
                  <a:schemeClr val="accent3"/>
                </a:solidFill>
              </a:rPr>
              <a:t> </a:t>
            </a:r>
            <a:r>
              <a:rPr lang="de-DE" i="1" dirty="0" err="1">
                <a:solidFill>
                  <a:schemeClr val="accent3"/>
                </a:solidFill>
              </a:rPr>
              <a:t>con</a:t>
            </a:r>
            <a:r>
              <a:rPr lang="de-DE" i="1" dirty="0">
                <a:solidFill>
                  <a:schemeClr val="accent3"/>
                </a:solidFill>
              </a:rPr>
              <a:t> i </a:t>
            </a:r>
            <a:r>
              <a:rPr lang="de-DE" i="1" dirty="0" err="1">
                <a:solidFill>
                  <a:schemeClr val="accent3"/>
                </a:solidFill>
              </a:rPr>
              <a:t>membri</a:t>
            </a:r>
            <a:r>
              <a:rPr lang="de-DE" i="1" dirty="0">
                <a:solidFill>
                  <a:schemeClr val="accent3"/>
                </a:solidFill>
              </a:rPr>
              <a:t> del </a:t>
            </a:r>
            <a:r>
              <a:rPr lang="de-DE" i="1" dirty="0" err="1">
                <a:solidFill>
                  <a:schemeClr val="accent3"/>
                </a:solidFill>
              </a:rPr>
              <a:t>vostro</a:t>
            </a:r>
            <a:r>
              <a:rPr lang="de-DE" i="1" dirty="0">
                <a:solidFill>
                  <a:schemeClr val="accent3"/>
                </a:solidFill>
              </a:rPr>
              <a:t> </a:t>
            </a:r>
            <a:r>
              <a:rPr lang="de-DE" i="1" dirty="0" err="1">
                <a:solidFill>
                  <a:schemeClr val="accent3"/>
                </a:solidFill>
              </a:rPr>
              <a:t>team</a:t>
            </a:r>
            <a:r>
              <a:rPr lang="de-DE" i="1" dirty="0">
                <a:solidFill>
                  <a:schemeClr val="accent3"/>
                </a:solidFill>
              </a:rPr>
              <a:t> (</a:t>
            </a:r>
            <a:r>
              <a:rPr lang="de-DE" i="1" dirty="0" err="1">
                <a:solidFill>
                  <a:schemeClr val="accent3"/>
                </a:solidFill>
              </a:rPr>
              <a:t>che</a:t>
            </a:r>
            <a:r>
              <a:rPr lang="de-DE" i="1" dirty="0">
                <a:solidFill>
                  <a:schemeClr val="accent3"/>
                </a:solidFill>
              </a:rPr>
              <a:t> </a:t>
            </a:r>
            <a:r>
              <a:rPr lang="de-DE" i="1" dirty="0" err="1">
                <a:solidFill>
                  <a:schemeClr val="accent3"/>
                </a:solidFill>
              </a:rPr>
              <a:t>hanno</a:t>
            </a:r>
            <a:r>
              <a:rPr lang="de-DE" i="1" dirty="0">
                <a:solidFill>
                  <a:schemeClr val="accent3"/>
                </a:solidFill>
              </a:rPr>
              <a:t> </a:t>
            </a:r>
            <a:r>
              <a:rPr lang="de-DE" i="1" dirty="0" err="1">
                <a:solidFill>
                  <a:schemeClr val="accent3"/>
                </a:solidFill>
              </a:rPr>
              <a:t>letto</a:t>
            </a:r>
            <a:r>
              <a:rPr lang="de-DE" i="1" dirty="0">
                <a:solidFill>
                  <a:schemeClr val="accent3"/>
                </a:solidFill>
              </a:rPr>
              <a:t> </a:t>
            </a:r>
            <a:r>
              <a:rPr lang="de-DE" i="1" dirty="0" err="1">
                <a:solidFill>
                  <a:schemeClr val="accent3"/>
                </a:solidFill>
              </a:rPr>
              <a:t>lo</a:t>
            </a:r>
            <a:r>
              <a:rPr lang="de-DE" i="1" dirty="0">
                <a:solidFill>
                  <a:schemeClr val="accent3"/>
                </a:solidFill>
              </a:rPr>
              <a:t> </a:t>
            </a:r>
            <a:r>
              <a:rPr lang="de-DE" i="1" dirty="0" err="1">
                <a:solidFill>
                  <a:schemeClr val="accent3"/>
                </a:solidFill>
              </a:rPr>
              <a:t>stesso</a:t>
            </a:r>
            <a:r>
              <a:rPr lang="de-DE" i="1" dirty="0">
                <a:solidFill>
                  <a:schemeClr val="accent3"/>
                </a:solidFill>
              </a:rPr>
              <a:t> </a:t>
            </a:r>
            <a:r>
              <a:rPr lang="de-DE" i="1" dirty="0" err="1">
                <a:solidFill>
                  <a:schemeClr val="accent3"/>
                </a:solidFill>
              </a:rPr>
              <a:t>testo</a:t>
            </a:r>
            <a:r>
              <a:rPr lang="de-DE" i="1" dirty="0">
                <a:solidFill>
                  <a:schemeClr val="accent3"/>
                </a:solidFill>
              </a:rPr>
              <a:t>) e </a:t>
            </a:r>
            <a:r>
              <a:rPr lang="de-DE" i="1" dirty="0" err="1">
                <a:solidFill>
                  <a:schemeClr val="accent3"/>
                </a:solidFill>
              </a:rPr>
              <a:t>recatevi</a:t>
            </a:r>
            <a:r>
              <a:rPr lang="de-DE" i="1" dirty="0">
                <a:solidFill>
                  <a:schemeClr val="accent3"/>
                </a:solidFill>
              </a:rPr>
              <a:t> </a:t>
            </a:r>
            <a:r>
              <a:rPr lang="de-DE" i="1" dirty="0" err="1">
                <a:solidFill>
                  <a:schemeClr val="accent3"/>
                </a:solidFill>
              </a:rPr>
              <a:t>nel</a:t>
            </a:r>
            <a:r>
              <a:rPr lang="de-DE" i="1" dirty="0">
                <a:solidFill>
                  <a:schemeClr val="accent3"/>
                </a:solidFill>
              </a:rPr>
              <a:t> </a:t>
            </a:r>
            <a:r>
              <a:rPr lang="de-DE" i="1" dirty="0" err="1">
                <a:solidFill>
                  <a:schemeClr val="accent3"/>
                </a:solidFill>
              </a:rPr>
              <a:t>luogo</a:t>
            </a:r>
            <a:r>
              <a:rPr lang="de-DE" i="1" dirty="0">
                <a:solidFill>
                  <a:schemeClr val="accent3"/>
                </a:solidFill>
              </a:rPr>
              <a:t>  </a:t>
            </a:r>
            <a:r>
              <a:rPr lang="de-DE" i="1" dirty="0" err="1">
                <a:solidFill>
                  <a:schemeClr val="accent3"/>
                </a:solidFill>
              </a:rPr>
              <a:t>assegnato</a:t>
            </a:r>
            <a:r>
              <a:rPr lang="de-DE" i="1" dirty="0">
                <a:solidFill>
                  <a:schemeClr val="accent3"/>
                </a:solidFill>
              </a:rPr>
              <a:t> per </a:t>
            </a:r>
            <a:r>
              <a:rPr lang="de-DE" i="1" dirty="0" err="1">
                <a:solidFill>
                  <a:schemeClr val="accent3"/>
                </a:solidFill>
              </a:rPr>
              <a:t>svolgere</a:t>
            </a:r>
            <a:r>
              <a:rPr lang="de-DE" i="1" dirty="0">
                <a:solidFill>
                  <a:schemeClr val="accent3"/>
                </a:solidFill>
              </a:rPr>
              <a:t> i </a:t>
            </a:r>
            <a:r>
              <a:rPr lang="de-DE" i="1" dirty="0" err="1">
                <a:solidFill>
                  <a:schemeClr val="accent3"/>
                </a:solidFill>
              </a:rPr>
              <a:t>seguenti</a:t>
            </a:r>
            <a:r>
              <a:rPr lang="de-DE" i="1" dirty="0">
                <a:solidFill>
                  <a:schemeClr val="accent3"/>
                </a:solidFill>
              </a:rPr>
              <a:t> </a:t>
            </a:r>
            <a:r>
              <a:rPr lang="de-DE" i="1" dirty="0" err="1">
                <a:solidFill>
                  <a:schemeClr val="accent3"/>
                </a:solidFill>
              </a:rPr>
              <a:t>compiti</a:t>
            </a:r>
            <a:endParaRPr i="1" dirty="0">
              <a:solidFill>
                <a:schemeClr val="accent3"/>
              </a:solidFill>
            </a:endParaRPr>
          </a:p>
        </p:txBody>
      </p:sp>
      <p:sp>
        <p:nvSpPr>
          <p:cNvPr id="262" name="Google Shape;262;p9"/>
          <p:cNvSpPr txBox="1">
            <a:spLocks noGrp="1"/>
          </p:cNvSpPr>
          <p:nvPr>
            <p:ph type="body" idx="2"/>
          </p:nvPr>
        </p:nvSpPr>
        <p:spPr>
          <a:xfrm>
            <a:off x="276764" y="3277550"/>
            <a:ext cx="7825836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DE" b="1" dirty="0" err="1">
                <a:solidFill>
                  <a:schemeClr val="dk1"/>
                </a:solidFill>
              </a:rPr>
              <a:t>Leggere</a:t>
            </a:r>
            <a:r>
              <a:rPr lang="de-DE" b="1" dirty="0">
                <a:solidFill>
                  <a:schemeClr val="dk1"/>
                </a:solidFill>
              </a:rPr>
              <a:t> e </a:t>
            </a:r>
            <a:r>
              <a:rPr lang="de-DE" b="1" dirty="0" err="1">
                <a:solidFill>
                  <a:schemeClr val="dk1"/>
                </a:solidFill>
              </a:rPr>
              <a:t>discutere</a:t>
            </a:r>
            <a:r>
              <a:rPr lang="de-DE" b="1" dirty="0">
                <a:solidFill>
                  <a:schemeClr val="dk1"/>
                </a:solidFill>
              </a:rPr>
              <a:t> i </a:t>
            </a:r>
            <a:r>
              <a:rPr lang="de-DE" b="1" dirty="0" err="1">
                <a:solidFill>
                  <a:schemeClr val="dk1"/>
                </a:solidFill>
              </a:rPr>
              <a:t>compiti</a:t>
            </a:r>
            <a:endParaRPr b="1" dirty="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DE" b="1" dirty="0" err="1">
                <a:solidFill>
                  <a:schemeClr val="dk1"/>
                </a:solidFill>
              </a:rPr>
              <a:t>Svolgere</a:t>
            </a:r>
            <a:r>
              <a:rPr lang="de-DE" b="1" dirty="0">
                <a:solidFill>
                  <a:schemeClr val="dk1"/>
                </a:solidFill>
              </a:rPr>
              <a:t> i </a:t>
            </a:r>
            <a:r>
              <a:rPr lang="de-DE" b="1" dirty="0" err="1">
                <a:solidFill>
                  <a:schemeClr val="dk1"/>
                </a:solidFill>
              </a:rPr>
              <a:t>compiti</a:t>
            </a:r>
            <a:r>
              <a:rPr lang="de-DE" b="1" dirty="0">
                <a:solidFill>
                  <a:schemeClr val="dk1"/>
                </a:solidFill>
              </a:rPr>
              <a:t> </a:t>
            </a:r>
            <a:r>
              <a:rPr lang="de-DE" b="1" dirty="0" err="1">
                <a:solidFill>
                  <a:schemeClr val="dk1"/>
                </a:solidFill>
              </a:rPr>
              <a:t>come</a:t>
            </a:r>
            <a:r>
              <a:rPr lang="de-DE" b="1" dirty="0">
                <a:solidFill>
                  <a:schemeClr val="dk1"/>
                </a:solidFill>
              </a:rPr>
              <a:t> </a:t>
            </a:r>
            <a:r>
              <a:rPr lang="de-DE" b="1" dirty="0" err="1">
                <a:solidFill>
                  <a:schemeClr val="dk1"/>
                </a:solidFill>
              </a:rPr>
              <a:t>descritto</a:t>
            </a:r>
            <a:r>
              <a:rPr lang="de-DE" b="1" dirty="0">
                <a:solidFill>
                  <a:schemeClr val="dk1"/>
                </a:solidFill>
              </a:rPr>
              <a:t> (</a:t>
            </a:r>
            <a:r>
              <a:rPr lang="de-DE" b="1" dirty="0" err="1">
                <a:solidFill>
                  <a:schemeClr val="dk1"/>
                </a:solidFill>
              </a:rPr>
              <a:t>applicate</a:t>
            </a:r>
            <a:r>
              <a:rPr lang="de-DE" b="1" dirty="0">
                <a:solidFill>
                  <a:schemeClr val="dk1"/>
                </a:solidFill>
              </a:rPr>
              <a:t> </a:t>
            </a:r>
            <a:r>
              <a:rPr lang="de-DE" b="1" dirty="0" err="1">
                <a:solidFill>
                  <a:schemeClr val="dk1"/>
                </a:solidFill>
              </a:rPr>
              <a:t>ciò</a:t>
            </a:r>
            <a:r>
              <a:rPr lang="de-DE" b="1" dirty="0">
                <a:solidFill>
                  <a:schemeClr val="dk1"/>
                </a:solidFill>
              </a:rPr>
              <a:t> </a:t>
            </a:r>
            <a:r>
              <a:rPr lang="de-DE" b="1" dirty="0" err="1">
                <a:solidFill>
                  <a:schemeClr val="dk1"/>
                </a:solidFill>
              </a:rPr>
              <a:t>che</a:t>
            </a:r>
            <a:r>
              <a:rPr lang="de-DE" b="1" dirty="0">
                <a:solidFill>
                  <a:schemeClr val="dk1"/>
                </a:solidFill>
              </a:rPr>
              <a:t> </a:t>
            </a:r>
            <a:r>
              <a:rPr lang="de-DE" b="1" dirty="0" err="1">
                <a:solidFill>
                  <a:schemeClr val="dk1"/>
                </a:solidFill>
              </a:rPr>
              <a:t>avete</a:t>
            </a:r>
            <a:r>
              <a:rPr lang="de-DE" b="1" dirty="0">
                <a:solidFill>
                  <a:schemeClr val="dk1"/>
                </a:solidFill>
              </a:rPr>
              <a:t> </a:t>
            </a:r>
            <a:r>
              <a:rPr lang="de-DE" b="1" dirty="0" err="1">
                <a:solidFill>
                  <a:schemeClr val="dk1"/>
                </a:solidFill>
              </a:rPr>
              <a:t>imparato</a:t>
            </a:r>
            <a:r>
              <a:rPr lang="de-DE" b="1" dirty="0">
                <a:solidFill>
                  <a:schemeClr val="dk1"/>
                </a:solidFill>
              </a:rPr>
              <a:t> </a:t>
            </a:r>
            <a:r>
              <a:rPr lang="de-DE" b="1" dirty="0" err="1">
                <a:solidFill>
                  <a:schemeClr val="dk1"/>
                </a:solidFill>
              </a:rPr>
              <a:t>dal</a:t>
            </a:r>
            <a:r>
              <a:rPr lang="de-DE" b="1" dirty="0">
                <a:solidFill>
                  <a:schemeClr val="dk1"/>
                </a:solidFill>
              </a:rPr>
              <a:t> </a:t>
            </a:r>
            <a:r>
              <a:rPr lang="de-DE" b="1" dirty="0" err="1">
                <a:solidFill>
                  <a:schemeClr val="dk1"/>
                </a:solidFill>
              </a:rPr>
              <a:t>testo</a:t>
            </a:r>
            <a:r>
              <a:rPr lang="de-DE" b="1" dirty="0">
                <a:solidFill>
                  <a:schemeClr val="dk1"/>
                </a:solidFill>
              </a:rPr>
              <a:t> </a:t>
            </a:r>
            <a:r>
              <a:rPr lang="de-DE" b="1" dirty="0" err="1">
                <a:solidFill>
                  <a:schemeClr val="dk1"/>
                </a:solidFill>
              </a:rPr>
              <a:t>assegnato</a:t>
            </a:r>
            <a:r>
              <a:rPr lang="de-DE" b="1" dirty="0">
                <a:solidFill>
                  <a:schemeClr val="dk1"/>
                </a:solidFill>
              </a:rPr>
              <a:t>!)</a:t>
            </a:r>
            <a:endParaRPr b="1" dirty="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DE" b="1" dirty="0" err="1">
                <a:solidFill>
                  <a:schemeClr val="dk1"/>
                </a:solidFill>
              </a:rPr>
              <a:t>Tornare</a:t>
            </a:r>
            <a:r>
              <a:rPr lang="de-DE" b="1" dirty="0">
                <a:solidFill>
                  <a:schemeClr val="dk1"/>
                </a:solidFill>
              </a:rPr>
              <a:t> in </a:t>
            </a:r>
            <a:r>
              <a:rPr lang="de-DE" b="1" dirty="0" err="1">
                <a:solidFill>
                  <a:schemeClr val="dk1"/>
                </a:solidFill>
              </a:rPr>
              <a:t>aula</a:t>
            </a:r>
            <a:r>
              <a:rPr lang="de-DE" b="1" dirty="0">
                <a:solidFill>
                  <a:schemeClr val="dk1"/>
                </a:solidFill>
              </a:rPr>
              <a:t>  per </a:t>
            </a:r>
            <a:r>
              <a:rPr lang="de-DE" b="1" dirty="0" err="1">
                <a:solidFill>
                  <a:schemeClr val="dk1"/>
                </a:solidFill>
              </a:rPr>
              <a:t>presentare</a:t>
            </a:r>
            <a:r>
              <a:rPr lang="de-DE" b="1" dirty="0">
                <a:solidFill>
                  <a:schemeClr val="dk1"/>
                </a:solidFill>
              </a:rPr>
              <a:t> i </a:t>
            </a:r>
            <a:r>
              <a:rPr lang="de-DE" b="1" dirty="0" err="1">
                <a:solidFill>
                  <a:schemeClr val="dk1"/>
                </a:solidFill>
              </a:rPr>
              <a:t>vostri</a:t>
            </a:r>
            <a:r>
              <a:rPr lang="de-DE" b="1" dirty="0">
                <a:solidFill>
                  <a:schemeClr val="dk1"/>
                </a:solidFill>
              </a:rPr>
              <a:t> </a:t>
            </a:r>
            <a:r>
              <a:rPr lang="de-DE" b="1" dirty="0" err="1">
                <a:solidFill>
                  <a:schemeClr val="dk1"/>
                </a:solidFill>
              </a:rPr>
              <a:t>risultati</a:t>
            </a:r>
            <a:endParaRPr b="1" dirty="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de-DE" b="1" dirty="0" err="1">
                <a:solidFill>
                  <a:schemeClr val="dk1"/>
                </a:solidFill>
              </a:rPr>
              <a:t>Quali</a:t>
            </a:r>
            <a:r>
              <a:rPr lang="de-DE" b="1" dirty="0">
                <a:solidFill>
                  <a:schemeClr val="dk1"/>
                </a:solidFill>
              </a:rPr>
              <a:t> </a:t>
            </a:r>
            <a:r>
              <a:rPr lang="de-DE" b="1" dirty="0" err="1">
                <a:solidFill>
                  <a:schemeClr val="dk1"/>
                </a:solidFill>
              </a:rPr>
              <a:t>sono</a:t>
            </a:r>
            <a:r>
              <a:rPr lang="de-DE" b="1" dirty="0">
                <a:solidFill>
                  <a:schemeClr val="dk1"/>
                </a:solidFill>
              </a:rPr>
              <a:t> le </a:t>
            </a:r>
            <a:r>
              <a:rPr lang="de-DE" b="1" dirty="0" err="1">
                <a:solidFill>
                  <a:schemeClr val="dk1"/>
                </a:solidFill>
              </a:rPr>
              <a:t>vostre</a:t>
            </a:r>
            <a:r>
              <a:rPr lang="de-DE" b="1" dirty="0">
                <a:solidFill>
                  <a:schemeClr val="dk1"/>
                </a:solidFill>
              </a:rPr>
              <a:t> </a:t>
            </a:r>
            <a:r>
              <a:rPr lang="de-DE" b="1" dirty="0" err="1">
                <a:solidFill>
                  <a:schemeClr val="dk1"/>
                </a:solidFill>
              </a:rPr>
              <a:t>domande</a:t>
            </a:r>
            <a:r>
              <a:rPr lang="de-DE" b="1" dirty="0">
                <a:solidFill>
                  <a:schemeClr val="dk1"/>
                </a:solidFill>
              </a:rPr>
              <a:t> o </a:t>
            </a:r>
            <a:r>
              <a:rPr lang="de-DE" b="1" dirty="0" err="1">
                <a:solidFill>
                  <a:schemeClr val="dk1"/>
                </a:solidFill>
              </a:rPr>
              <a:t>riflessioni</a:t>
            </a:r>
            <a:r>
              <a:rPr lang="de-DE" b="1" dirty="0">
                <a:solidFill>
                  <a:schemeClr val="dk1"/>
                </a:solidFill>
              </a:rPr>
              <a:t> </a:t>
            </a:r>
            <a:r>
              <a:rPr lang="de-DE" b="1" dirty="0" err="1">
                <a:solidFill>
                  <a:schemeClr val="dk1"/>
                </a:solidFill>
              </a:rPr>
              <a:t>critiche</a:t>
            </a:r>
            <a:r>
              <a:rPr lang="de-DE" b="1" dirty="0">
                <a:solidFill>
                  <a:schemeClr val="dk1"/>
                </a:solidFill>
              </a:rPr>
              <a:t>?</a:t>
            </a:r>
            <a:endParaRPr dirty="0"/>
          </a:p>
        </p:txBody>
      </p:sp>
      <p:sp>
        <p:nvSpPr>
          <p:cNvPr id="263" name="Google Shape;263;p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1200"/>
              <a:buFont typeface="Open Sans Light"/>
              <a:buNone/>
            </a:pPr>
            <a:r>
              <a:rPr lang="de-DE"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connect-erasmus.eu</a:t>
            </a:r>
            <a:endParaRPr/>
          </a:p>
        </p:txBody>
      </p:sp>
      <p:pic>
        <p:nvPicPr>
          <p:cNvPr id="265" name="Google Shape;265;p9"/>
          <p:cNvPicPr preferRelativeResize="0"/>
          <p:nvPr/>
        </p:nvPicPr>
        <p:blipFill rotWithShape="1">
          <a:blip r:embed="rId3">
            <a:alphaModFix/>
          </a:blip>
          <a:srcRect l="4811" r="27333"/>
          <a:stretch/>
        </p:blipFill>
        <p:spPr>
          <a:xfrm>
            <a:off x="8402151" y="1816539"/>
            <a:ext cx="3666565" cy="3602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802</Words>
  <Application>Microsoft Office PowerPoint</Application>
  <PresentationFormat>Widescreen</PresentationFormat>
  <Paragraphs>76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9</vt:i4>
      </vt:variant>
    </vt:vector>
  </HeadingPairs>
  <TitlesOfParts>
    <vt:vector size="16" baseType="lpstr">
      <vt:lpstr>Open Sans Light</vt:lpstr>
      <vt:lpstr>Open Sans</vt:lpstr>
      <vt:lpstr>Arial</vt:lpstr>
      <vt:lpstr>Calibri</vt:lpstr>
      <vt:lpstr>Open Sans ExtraBold</vt:lpstr>
      <vt:lpstr>„Office“ tema</vt:lpstr>
      <vt:lpstr>Office</vt:lpstr>
      <vt:lpstr>Unità 4</vt:lpstr>
      <vt:lpstr>Progettazione di vita - Dagli individui ai gruppi e viceversa</vt:lpstr>
      <vt:lpstr>Perché preoccuparsi? Soldi e moralità!</vt:lpstr>
      <vt:lpstr>Progettazione della vita - Dagli individui ai gruppi e viceversa</vt:lpstr>
      <vt:lpstr>Formazione per gruppi specifici nelle organizzazioni</vt:lpstr>
      <vt:lpstr>Formazione per gruppi specifici nelle organizzazioni</vt:lpstr>
      <vt:lpstr>4 Esempi</vt:lpstr>
      <vt:lpstr>4 Esempi</vt:lpstr>
      <vt:lpstr>Introduzione al lavoro di gruppo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Unità 4</dc:title>
  <dc:creator>Zick-Varul Stefan Matthias</dc:creator>
  <cp:lastModifiedBy>Zuanetti Alessandra</cp:lastModifiedBy>
  <cp:revision>1</cp:revision>
  <dcterms:created xsi:type="dcterms:W3CDTF">2021-05-10T21:50:12Z</dcterms:created>
  <dcterms:modified xsi:type="dcterms:W3CDTF">2022-06-29T08:53:11Z</dcterms:modified>
</cp:coreProperties>
</file>