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89750" cy="10021888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ExtraBold" panose="020B0906030804020204" pitchFamily="34" charset="0"/>
      <p:bold r:id="rId16"/>
      <p:boldItalic r:id="rId17"/>
    </p:embeddedFont>
    <p:embeddedFont>
      <p:font typeface="Open Sans Light" panose="020B03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XKRNykeev5YhIjtbFTVATECHM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5558" cy="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2597" y="0"/>
            <a:ext cx="2985558" cy="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Finanzierung durch Mitgliedsbeiträge</a:t>
            </a: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7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7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8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2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</a:pPr>
            <a:r>
              <a:rPr lang="de-DE"/>
              <a:t>Unità 4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de-DE" dirty="0" err="1"/>
              <a:t>Sessione</a:t>
            </a:r>
            <a:r>
              <a:rPr lang="de-DE" dirty="0"/>
              <a:t> di </a:t>
            </a:r>
            <a:r>
              <a:rPr lang="de-DE" dirty="0" err="1"/>
              <a:t>apprendimento</a:t>
            </a:r>
            <a:r>
              <a:rPr lang="de-DE" dirty="0"/>
              <a:t> 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de-DE" dirty="0"/>
              <a:t>4.3.4p – </a:t>
            </a:r>
            <a:r>
              <a:rPr lang="de-DE" dirty="0" err="1"/>
              <a:t>Considerazioni</a:t>
            </a:r>
            <a:r>
              <a:rPr lang="de-DE" dirty="0"/>
              <a:t> </a:t>
            </a:r>
            <a:r>
              <a:rPr lang="de-DE" dirty="0" err="1"/>
              <a:t>finali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de-DE" dirty="0">
                <a:solidFill>
                  <a:srgbClr val="FFFFFF"/>
                </a:solidFill>
              </a:rPr>
              <a:t>Prof. Dr. Peter Weber, Prof. Dr. Bettina </a:t>
            </a:r>
            <a:r>
              <a:rPr lang="de-DE" dirty="0" err="1">
                <a:solidFill>
                  <a:srgbClr val="FFFFFF"/>
                </a:solidFill>
              </a:rPr>
              <a:t>Siecke</a:t>
            </a:r>
            <a:r>
              <a:rPr lang="de-DE" dirty="0">
                <a:solidFill>
                  <a:srgbClr val="FFFFFF"/>
                </a:solidFill>
              </a:rPr>
              <a:t>, Dr. Matthias Zick-</a:t>
            </a:r>
            <a:r>
              <a:rPr lang="de-DE" dirty="0" err="1">
                <a:solidFill>
                  <a:srgbClr val="FFFFFF"/>
                </a:solidFill>
              </a:rPr>
              <a:t>Varul</a:t>
            </a:r>
            <a:endParaRPr dirty="0"/>
          </a:p>
        </p:txBody>
      </p:sp>
      <p:sp>
        <p:nvSpPr>
          <p:cNvPr id="91" name="Google Shape;91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E683D-1C3C-7320-350F-73C59F0257C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84" y="5638989"/>
            <a:ext cx="896520" cy="315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BD15DA-1525-8FED-584F-B41EBC2BFC86}"/>
              </a:ext>
            </a:extLst>
          </p:cNvPr>
          <p:cNvSpPr txBox="1"/>
          <p:nvPr/>
        </p:nvSpPr>
        <p:spPr>
          <a:xfrm>
            <a:off x="4681082" y="5954171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</a:pPr>
            <a:r>
              <a:rPr lang="de-DE" sz="4000" b="1" dirty="0"/>
              <a:t>4. </a:t>
            </a:r>
            <a:r>
              <a:rPr lang="de-DE" b="1" dirty="0" err="1"/>
              <a:t>Considerazioni</a:t>
            </a:r>
            <a:r>
              <a:rPr lang="de-DE" b="1" dirty="0"/>
              <a:t> </a:t>
            </a:r>
            <a:r>
              <a:rPr lang="de-DE" b="1" dirty="0" err="1"/>
              <a:t>finali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639193" y="2338483"/>
            <a:ext cx="4911300" cy="314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30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Caratteristiche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= 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(ad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esempio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PMI)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nessun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costo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offerta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specifica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datori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lavoro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consulenza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lungo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termine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partner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rete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  <a:endParaRPr sz="2000" b="1" i="1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30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Metodi = 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strutture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individuali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formali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olistiche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riflessive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sistemiche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orientate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alla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soluzione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strumenti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  <a:endParaRPr sz="2000" b="1" i="1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5779057" y="2326596"/>
            <a:ext cx="5863087" cy="3406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30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Benefici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domande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= 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competenza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sostegno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finanziario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gamma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qualità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 delle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offerte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sz="2000" b="1" i="1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30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Problemi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soluzioni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=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pubblicità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disponibilità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sviluppo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professionale,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offerte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innovative,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progetti</a:t>
            </a:r>
            <a:endParaRPr sz="2000" i="1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30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Esperienze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professionali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proprie = 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  <a:endParaRPr sz="2000" i="1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30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Intersezioni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CGC e HRD =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317003" y="1754172"/>
            <a:ext cx="11160000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</a:t>
            </a:r>
            <a:r>
              <a:rPr lang="de-DE" sz="24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Consulenza</a:t>
            </a:r>
            <a:r>
              <a:rPr lang="de-DE" sz="24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  <a:r>
              <a:rPr lang="de-DE" sz="24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nel</a:t>
            </a:r>
            <a:r>
              <a:rPr lang="de-DE" sz="24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4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Servizio</a:t>
            </a:r>
            <a:r>
              <a:rPr lang="de-DE" sz="24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4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Pubblico</a:t>
            </a:r>
            <a:r>
              <a:rPr lang="de-DE" sz="24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per </a:t>
            </a:r>
            <a:r>
              <a:rPr lang="de-DE" sz="24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l'Impiego</a:t>
            </a:r>
            <a:r>
              <a:rPr lang="de-DE" sz="24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(PES) </a:t>
            </a:r>
            <a:r>
              <a:rPr lang="de-DE" sz="24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tedesco</a:t>
            </a:r>
            <a:r>
              <a:rPr lang="de-DE" sz="24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375635" y="2334361"/>
            <a:ext cx="5333789" cy="274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3020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Caratteristiche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= 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PMI,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nessun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costo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ampia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gamma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offerte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professionali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consulenza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lungo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termine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personale/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datori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lavoro</a:t>
            </a:r>
            <a:endParaRPr sz="2000" i="1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3020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Metodi = 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strutture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individuali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formali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progetti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olistici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riflessivi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sistemici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orientati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alla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soluzione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strumenti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b="0" i="1" u="none" strike="noStrike" cap="none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  </a:t>
            </a:r>
            <a:endParaRPr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6482578" y="2326966"/>
            <a:ext cx="4869635" cy="300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3020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Benefici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esigenze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=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elevata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competenza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buone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pratiche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disponibilità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offerte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sz="2000" b="1" i="1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3020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Problemi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soluzioni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=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pubblicità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rete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offerte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innovative,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progetti</a:t>
            </a:r>
            <a:endParaRPr sz="2000" i="1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3020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Esperienze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professionali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proprie = 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  <a:endParaRPr sz="2000" i="1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3020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Intersezioni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CGC e HRD =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 </a:t>
            </a:r>
            <a:endParaRPr sz="2000" b="1" i="1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385812" y="1765430"/>
            <a:ext cx="11420400" cy="105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4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</a:t>
            </a:r>
            <a:r>
              <a:rPr lang="de-DE" sz="24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Camere</a:t>
            </a:r>
            <a:r>
              <a:rPr lang="de-DE" sz="24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4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dell'industria</a:t>
            </a:r>
            <a:r>
              <a:rPr lang="de-DE" sz="24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 del </a:t>
            </a:r>
            <a:r>
              <a:rPr lang="de-DE" sz="24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commercio</a:t>
            </a:r>
            <a:r>
              <a:rPr lang="de-DE" sz="24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4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camere</a:t>
            </a:r>
            <a:r>
              <a:rPr lang="de-DE" sz="24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4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dell'artigianato</a:t>
            </a:r>
            <a:r>
              <a:rPr lang="de-DE" sz="24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sz="2400" b="1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Google Shape;96;p2">
            <a:extLst>
              <a:ext uri="{FF2B5EF4-FFF2-40B4-BE49-F238E27FC236}">
                <a16:creationId xmlns:a16="http://schemas.microsoft.com/office/drawing/2014/main" id="{1F018A0E-E85F-D74A-30E0-CE9CCBE19F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</a:pPr>
            <a:r>
              <a:rPr lang="de-DE" sz="4000" b="1" dirty="0"/>
              <a:t>4. </a:t>
            </a:r>
            <a:r>
              <a:rPr lang="de-DE" b="1" dirty="0" err="1"/>
              <a:t>Considerazioni</a:t>
            </a:r>
            <a:r>
              <a:rPr lang="de-DE" b="1" dirty="0"/>
              <a:t> </a:t>
            </a:r>
            <a:r>
              <a:rPr lang="de-DE" b="1" dirty="0" err="1"/>
              <a:t>finali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801600" y="2760218"/>
            <a:ext cx="4999624" cy="274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3020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Caratteristiche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= 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PMI,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costi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procedura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candidatura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tempo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limitato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datore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lavoro+personale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gamma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argomenti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sz="2000" i="1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3020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Metodi =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strutturato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fasi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scatti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olistico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riflessivo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sistemico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orientato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alla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soluzione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partecipazione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strumenti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  <a:endParaRPr sz="2000" i="1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6390775" y="2631978"/>
            <a:ext cx="4764017" cy="300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3020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Benefici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esigenze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=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gestione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del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cambiamento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buone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pratiche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/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durata</a:t>
            </a:r>
            <a:endParaRPr sz="2000" i="1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3020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Problemi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soluzioni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= 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pubblicità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disponibilità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networking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durata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sz="2000" i="1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3020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Esperienze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professionali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proprie = 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  <a:endParaRPr sz="2000" i="1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3020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Intersezioni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CGC e HRD = 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  <a:endParaRPr sz="2000" b="0" i="0" u="none" strike="noStrike" cap="none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Arial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639193" y="1867706"/>
            <a:ext cx="103038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0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</a:t>
            </a:r>
            <a:r>
              <a:rPr lang="de-DE" sz="20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Programma</a:t>
            </a:r>
            <a:r>
              <a:rPr lang="de-DE" sz="20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"</a:t>
            </a:r>
            <a:r>
              <a:rPr lang="de-DE" sz="20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Valore</a:t>
            </a:r>
            <a:r>
              <a:rPr lang="de-DE" sz="20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dell'azienda</a:t>
            </a:r>
            <a:r>
              <a:rPr lang="de-DE" sz="20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de-DE" sz="20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l'uomo</a:t>
            </a:r>
            <a:r>
              <a:rPr lang="de-DE" sz="20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" (</a:t>
            </a:r>
            <a:r>
              <a:rPr lang="de-DE" sz="20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unternehmensWert:Mensch</a:t>
            </a:r>
            <a:r>
              <a:rPr lang="de-DE" sz="20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 </a:t>
            </a:r>
            <a:r>
              <a:rPr lang="de-DE" sz="20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come</a:t>
            </a:r>
            <a:r>
              <a:rPr lang="de-DE" sz="20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parte</a:t>
            </a:r>
            <a:r>
              <a:rPr lang="de-DE" sz="20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dell'iniziativa</a:t>
            </a:r>
            <a:r>
              <a:rPr lang="de-DE" sz="20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INQA</a:t>
            </a:r>
            <a:endParaRPr sz="2000" b="1" i="0" u="none" strike="noStrike" cap="none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Arial"/>
            </a:endParaRPr>
          </a:p>
        </p:txBody>
      </p:sp>
      <p:sp>
        <p:nvSpPr>
          <p:cNvPr id="9" name="Google Shape;96;p2">
            <a:extLst>
              <a:ext uri="{FF2B5EF4-FFF2-40B4-BE49-F238E27FC236}">
                <a16:creationId xmlns:a16="http://schemas.microsoft.com/office/drawing/2014/main" id="{CEBB6A4C-BCD7-3EEB-3F27-D8BD7DE5E7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</a:pPr>
            <a:r>
              <a:rPr lang="de-DE" sz="4000" b="1" dirty="0"/>
              <a:t>4. </a:t>
            </a:r>
            <a:r>
              <a:rPr lang="de-DE" b="1" dirty="0" err="1"/>
              <a:t>Considerazioni</a:t>
            </a:r>
            <a:r>
              <a:rPr lang="de-DE" b="1" dirty="0"/>
              <a:t> </a:t>
            </a:r>
            <a:r>
              <a:rPr lang="de-DE" b="1" dirty="0" err="1"/>
              <a:t>finali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sp>
        <p:nvSpPr>
          <p:cNvPr id="126" name="Google Shape;126;p5"/>
          <p:cNvSpPr txBox="1"/>
          <p:nvPr/>
        </p:nvSpPr>
        <p:spPr>
          <a:xfrm>
            <a:off x="680576" y="2613381"/>
            <a:ext cx="5416289" cy="274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3020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Caratteristiche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= 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PMI,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nessun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costo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offerta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specifica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datori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lavoro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dipendenti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consulenza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lungo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termine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partner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rete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sz="2000" i="1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3020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Metodi =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individuali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strutture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formali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olistici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riflessivi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sistemici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orientati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alla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soluzione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strumenti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  </a:t>
            </a:r>
            <a:endParaRPr sz="2000" b="0" i="1" u="none" strike="noStrike" cap="none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6519720" y="2643264"/>
            <a:ext cx="4409637" cy="320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30000"/>
              </a:lnSpc>
              <a:spcAft>
                <a:spcPts val="600"/>
              </a:spcAft>
              <a:buClr>
                <a:schemeClr val="dk1"/>
              </a:buClr>
              <a:buSzPts val="2000"/>
              <a:buChar char="•"/>
            </a:pP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Benefici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domande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=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competenze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sostegno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finanziario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buone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pratiche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durata</a:t>
            </a:r>
            <a:endParaRPr sz="2000" i="1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42900" algn="just" rtl="0">
              <a:lnSpc>
                <a:spcPct val="130000"/>
              </a:lnSpc>
              <a:spcAft>
                <a:spcPts val="600"/>
              </a:spcAft>
              <a:buClr>
                <a:schemeClr val="dk1"/>
              </a:buClr>
              <a:buSzPts val="2000"/>
              <a:buChar char="•"/>
            </a:pP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Problemi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soluzioni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=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pubblicità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raccomandazioni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 </a:t>
            </a:r>
            <a:r>
              <a:rPr lang="de-DE" sz="2000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offerte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innovative</a:t>
            </a:r>
            <a:endParaRPr sz="2000" i="1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42900" algn="just" rtl="0">
              <a:lnSpc>
                <a:spcPct val="130000"/>
              </a:lnSpc>
              <a:spcAft>
                <a:spcPts val="600"/>
              </a:spcAft>
              <a:buClr>
                <a:schemeClr val="dk1"/>
              </a:buClr>
              <a:buSzPts val="2000"/>
              <a:buChar char="•"/>
            </a:pP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Esperienze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professionali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proprie = 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  <a:endParaRPr sz="2000" i="1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42900" algn="just" rtl="0">
              <a:lnSpc>
                <a:spcPct val="130000"/>
              </a:lnSpc>
              <a:spcAft>
                <a:spcPts val="600"/>
              </a:spcAft>
              <a:buClr>
                <a:schemeClr val="dk1"/>
              </a:buClr>
              <a:buSzPts val="2000"/>
              <a:buChar char="•"/>
            </a:pP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Intersezioni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b="1" i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</a:t>
            </a:r>
            <a:r>
              <a:rPr lang="de-DE" sz="2000" b="1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CGC e HRD = </a:t>
            </a:r>
            <a:r>
              <a:rPr lang="de-DE" sz="20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 </a:t>
            </a:r>
            <a:endParaRPr sz="2000" i="1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541218" y="1721807"/>
            <a:ext cx="10810995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0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</a:t>
            </a:r>
            <a:r>
              <a:rPr lang="de-DE" sz="20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Progetto</a:t>
            </a:r>
            <a:r>
              <a:rPr lang="de-DE" sz="20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"</a:t>
            </a:r>
            <a:r>
              <a:rPr lang="de-DE" sz="20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Rete</a:t>
            </a:r>
            <a:r>
              <a:rPr lang="de-DE" sz="20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 </a:t>
            </a:r>
            <a:r>
              <a:rPr lang="de-DE" sz="20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qualificazione</a:t>
            </a:r>
            <a:r>
              <a:rPr lang="de-DE" sz="20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" sotto </a:t>
            </a:r>
            <a:r>
              <a:rPr lang="de-DE" sz="20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l'egida</a:t>
            </a:r>
            <a:r>
              <a:rPr lang="de-DE" sz="20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del </a:t>
            </a:r>
            <a:r>
              <a:rPr lang="de-DE" sz="20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Ministero</a:t>
            </a:r>
            <a:r>
              <a:rPr lang="de-DE" sz="20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federale</a:t>
            </a:r>
            <a:r>
              <a:rPr lang="de-DE" sz="20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tedesco</a:t>
            </a:r>
            <a:r>
              <a:rPr lang="de-DE" sz="20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del Lavoro e </a:t>
            </a:r>
            <a:r>
              <a:rPr lang="de-DE" sz="20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degli</a:t>
            </a:r>
            <a:r>
              <a:rPr lang="de-DE" sz="20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Affari</a:t>
            </a:r>
            <a:r>
              <a:rPr lang="de-DE" sz="20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000" b="1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sociali</a:t>
            </a:r>
            <a:r>
              <a:rPr lang="de-DE" sz="2000" b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(BMAS).</a:t>
            </a:r>
            <a:endParaRPr sz="2000" b="1" i="0" u="none" strike="noStrike" cap="none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Arial"/>
            </a:endParaRPr>
          </a:p>
        </p:txBody>
      </p:sp>
      <p:sp>
        <p:nvSpPr>
          <p:cNvPr id="9" name="Google Shape;96;p2">
            <a:extLst>
              <a:ext uri="{FF2B5EF4-FFF2-40B4-BE49-F238E27FC236}">
                <a16:creationId xmlns:a16="http://schemas.microsoft.com/office/drawing/2014/main" id="{3FB3B153-5A85-C451-8958-27D823D467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</a:pPr>
            <a:r>
              <a:rPr lang="de-DE" sz="4000" b="1" dirty="0"/>
              <a:t>4. </a:t>
            </a:r>
            <a:r>
              <a:rPr lang="de-DE" b="1" dirty="0" err="1"/>
              <a:t>Considerazioni</a:t>
            </a:r>
            <a:r>
              <a:rPr lang="de-DE" b="1" dirty="0"/>
              <a:t> </a:t>
            </a:r>
            <a:r>
              <a:rPr lang="de-DE" b="1" dirty="0" err="1"/>
              <a:t>finali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Microsoft Office PowerPoint</Application>
  <PresentationFormat>Widescreen</PresentationFormat>
  <Paragraphs>47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Open Sans Light</vt:lpstr>
      <vt:lpstr>Calibri</vt:lpstr>
      <vt:lpstr>Open Sans ExtraBold</vt:lpstr>
      <vt:lpstr>Open Sans</vt:lpstr>
      <vt:lpstr>„Office“ tema</vt:lpstr>
      <vt:lpstr>Unità 4</vt:lpstr>
      <vt:lpstr>4. Considerazioni finali</vt:lpstr>
      <vt:lpstr>4. Considerazioni finali</vt:lpstr>
      <vt:lpstr>4. Considerazioni finali</vt:lpstr>
      <vt:lpstr>4. Considerazioni finali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Unità 4</dc:title>
  <dc:creator>Laura</dc:creator>
  <cp:lastModifiedBy>Zuanetti Alessandra</cp:lastModifiedBy>
  <cp:revision>1</cp:revision>
  <dcterms:created xsi:type="dcterms:W3CDTF">2020-01-27T22:45:30Z</dcterms:created>
  <dcterms:modified xsi:type="dcterms:W3CDTF">2022-06-29T12:23:02Z</dcterms:modified>
</cp:coreProperties>
</file>