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 ExtraBold" panose="020B0604020202020204" charset="0"/>
      <p:bold r:id="rId23"/>
      <p:boldItalic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Open Sans Light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oVptg+RCLe7peBpsC6wZzE+8K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50B636-1740-448E-8A5D-C0762F54CFA4}">
  <a:tblStyle styleId="{8350B636-1740-448E-8A5D-C0762F54CF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ri Lea" userId="S::lea.ferrari@unipd.it::76de2d51-a5bc-493f-a7d6-16f2215d8c59" providerId="AD" clId="Web-{973EAC0C-8389-3203-4BC2-E342958ADEC1}"/>
    <pc:docChg chg="modSld">
      <pc:chgData name="Ferrari Lea" userId="S::lea.ferrari@unipd.it::76de2d51-a5bc-493f-a7d6-16f2215d8c59" providerId="AD" clId="Web-{973EAC0C-8389-3203-4BC2-E342958ADEC1}" dt="2021-07-22T09:26:56.633" v="2" actId="20577"/>
      <pc:docMkLst>
        <pc:docMk/>
      </pc:docMkLst>
      <pc:sldChg chg="modSp">
        <pc:chgData name="Ferrari Lea" userId="S::lea.ferrari@unipd.it::76de2d51-a5bc-493f-a7d6-16f2215d8c59" providerId="AD" clId="Web-{973EAC0C-8389-3203-4BC2-E342958ADEC1}" dt="2021-07-22T09:26:56.633" v="2" actId="20577"/>
        <pc:sldMkLst>
          <pc:docMk/>
          <pc:sldMk cId="0" sldId="256"/>
        </pc:sldMkLst>
        <pc:spChg chg="mod">
          <ac:chgData name="Ferrari Lea" userId="S::lea.ferrari@unipd.it::76de2d51-a5bc-493f-a7d6-16f2215d8c59" providerId="AD" clId="Web-{973EAC0C-8389-3203-4BC2-E342958ADEC1}" dt="2021-07-22T09:26:56.633" v="2" actId="20577"/>
          <ac:spMkLst>
            <pc:docMk/>
            <pc:sldMk cId="0" sldId="256"/>
            <ac:spMk id="3" creationId="{52222EE0-D674-4734-8B9C-3EC5EB741B0E}"/>
          </ac:spMkLst>
        </pc:spChg>
      </pc:sldChg>
    </pc:docChg>
  </pc:docChgLst>
  <pc:docChgLst>
    <pc:chgData name="Ferrari Lea" userId="S::lea.ferrari@unipd.it::76de2d51-a5bc-493f-a7d6-16f2215d8c59" providerId="AD" clId="Web-{F228FBA4-6D8D-4930-3741-C284AC1F26AB}"/>
    <pc:docChg chg="modSld">
      <pc:chgData name="Ferrari Lea" userId="S::lea.ferrari@unipd.it::76de2d51-a5bc-493f-a7d6-16f2215d8c59" providerId="AD" clId="Web-{F228FBA4-6D8D-4930-3741-C284AC1F26AB}" dt="2021-07-22T09:25:56.661" v="14" actId="1076"/>
      <pc:docMkLst>
        <pc:docMk/>
      </pc:docMkLst>
      <pc:sldChg chg="addSp modSp">
        <pc:chgData name="Ferrari Lea" userId="S::lea.ferrari@unipd.it::76de2d51-a5bc-493f-a7d6-16f2215d8c59" providerId="AD" clId="Web-{F228FBA4-6D8D-4930-3741-C284AC1F26AB}" dt="2021-07-22T09:25:56.661" v="14" actId="1076"/>
        <pc:sldMkLst>
          <pc:docMk/>
          <pc:sldMk cId="0" sldId="256"/>
        </pc:sldMkLst>
        <pc:spChg chg="mod">
          <ac:chgData name="Ferrari Lea" userId="S::lea.ferrari@unipd.it::76de2d51-a5bc-493f-a7d6-16f2215d8c59" providerId="AD" clId="Web-{F228FBA4-6D8D-4930-3741-C284AC1F26AB}" dt="2021-07-22T09:25:56.661" v="14" actId="1076"/>
          <ac:spMkLst>
            <pc:docMk/>
            <pc:sldMk cId="0" sldId="256"/>
            <ac:spMk id="2" creationId="{F6461348-4B65-4BAF-BA04-B2F15D10F4E9}"/>
          </ac:spMkLst>
        </pc:spChg>
        <pc:spChg chg="add mod">
          <ac:chgData name="Ferrari Lea" userId="S::lea.ferrari@unipd.it::76de2d51-a5bc-493f-a7d6-16f2215d8c59" providerId="AD" clId="Web-{F228FBA4-6D8D-4930-3741-C284AC1F26AB}" dt="2021-07-22T09:25:40.239" v="13" actId="20577"/>
          <ac:spMkLst>
            <pc:docMk/>
            <pc:sldMk cId="0" sldId="256"/>
            <ac:spMk id="3" creationId="{52222EE0-D674-4734-8B9C-3EC5EB741B0E}"/>
          </ac:spMkLst>
        </pc:spChg>
        <pc:spChg chg="mod">
          <ac:chgData name="Ferrari Lea" userId="S::lea.ferrari@unipd.it::76de2d51-a5bc-493f-a7d6-16f2215d8c59" providerId="AD" clId="Web-{F228FBA4-6D8D-4930-3741-C284AC1F26AB}" dt="2021-07-22T09:25:18.879" v="7" actId="14100"/>
          <ac:spMkLst>
            <pc:docMk/>
            <pc:sldMk cId="0" sldId="256"/>
            <ac:spMk id="84" creationId="{00000000-0000-0000-0000-000000000000}"/>
          </ac:spMkLst>
        </pc:spChg>
      </pc:sldChg>
    </pc:docChg>
  </pc:docChgLst>
  <pc:docChgLst>
    <pc:chgData name="Ferrari Lea" userId="S::lea.ferrari@unipd.it::76de2d51-a5bc-493f-a7d6-16f2215d8c59" providerId="AD" clId="Web-{FE468579-1ABD-A2DD-310F-1150B73CEDF0}"/>
    <pc:docChg chg="modSld">
      <pc:chgData name="Ferrari Lea" userId="S::lea.ferrari@unipd.it::76de2d51-a5bc-493f-a7d6-16f2215d8c59" providerId="AD" clId="Web-{FE468579-1ABD-A2DD-310F-1150B73CEDF0}" dt="2021-07-22T09:20:14.023" v="6" actId="1076"/>
      <pc:docMkLst>
        <pc:docMk/>
      </pc:docMkLst>
      <pc:sldChg chg="modSp">
        <pc:chgData name="Ferrari Lea" userId="S::lea.ferrari@unipd.it::76de2d51-a5bc-493f-a7d6-16f2215d8c59" providerId="AD" clId="Web-{FE468579-1ABD-A2DD-310F-1150B73CEDF0}" dt="2021-07-22T09:20:14.023" v="6" actId="1076"/>
        <pc:sldMkLst>
          <pc:docMk/>
          <pc:sldMk cId="0" sldId="256"/>
        </pc:sldMkLst>
        <pc:spChg chg="mod">
          <ac:chgData name="Ferrari Lea" userId="S::lea.ferrari@unipd.it::76de2d51-a5bc-493f-a7d6-16f2215d8c59" providerId="AD" clId="Web-{FE468579-1ABD-A2DD-310F-1150B73CEDF0}" dt="2021-07-22T09:20:07.679" v="5" actId="1076"/>
          <ac:spMkLst>
            <pc:docMk/>
            <pc:sldMk cId="0" sldId="256"/>
            <ac:spMk id="2" creationId="{F6461348-4B65-4BAF-BA04-B2F15D10F4E9}"/>
          </ac:spMkLst>
        </pc:spChg>
        <pc:spChg chg="mod">
          <ac:chgData name="Ferrari Lea" userId="S::lea.ferrari@unipd.it::76de2d51-a5bc-493f-a7d6-16f2215d8c59" providerId="AD" clId="Web-{FE468579-1ABD-A2DD-310F-1150B73CEDF0}" dt="2021-07-22T09:20:14.023" v="6" actId="1076"/>
          <ac:spMkLst>
            <pc:docMk/>
            <pc:sldMk cId="0" sldId="256"/>
            <ac:spMk id="84" creationId="{00000000-0000-0000-0000-000000000000}"/>
          </ac:spMkLst>
        </pc:spChg>
      </pc:sldChg>
    </pc:docChg>
  </pc:docChgLst>
  <pc:docChgLst>
    <pc:chgData name="Zuanetti Alessandra" userId="62c843e8-eff1-401f-8c64-96493ae781c5" providerId="ADAL" clId="{CAC3DB15-FCCA-4CCE-8FBE-1F788BE1608B}"/>
    <pc:docChg chg="modSld">
      <pc:chgData name="Zuanetti Alessandra" userId="62c843e8-eff1-401f-8c64-96493ae781c5" providerId="ADAL" clId="{CAC3DB15-FCCA-4CCE-8FBE-1F788BE1608B}" dt="2021-07-23T14:14:24.458" v="13" actId="20577"/>
      <pc:docMkLst>
        <pc:docMk/>
      </pc:docMkLst>
      <pc:sldChg chg="modSp mod">
        <pc:chgData name="Zuanetti Alessandra" userId="62c843e8-eff1-401f-8c64-96493ae781c5" providerId="ADAL" clId="{CAC3DB15-FCCA-4CCE-8FBE-1F788BE1608B}" dt="2021-07-23T14:14:24.458" v="13" actId="20577"/>
        <pc:sldMkLst>
          <pc:docMk/>
          <pc:sldMk cId="0" sldId="257"/>
        </pc:sldMkLst>
        <pc:spChg chg="mod">
          <ac:chgData name="Zuanetti Alessandra" userId="62c843e8-eff1-401f-8c64-96493ae781c5" providerId="ADAL" clId="{CAC3DB15-FCCA-4CCE-8FBE-1F788BE1608B}" dt="2021-07-23T14:14:24.458" v="13" actId="20577"/>
          <ac:spMkLst>
            <pc:docMk/>
            <pc:sldMk cId="0" sldId="257"/>
            <ac:spMk id="92" creationId="{00000000-0000-0000-0000-000000000000}"/>
          </ac:spMkLst>
        </pc:spChg>
      </pc:sldChg>
    </pc:docChg>
  </pc:docChgLst>
  <pc:docChgLst>
    <pc:chgData clId="Web-{FE468579-1ABD-A2DD-310F-1150B73CEDF0}"/>
    <pc:docChg chg="modSld">
      <pc:chgData name="" userId="" providerId="" clId="Web-{FE468579-1ABD-A2DD-310F-1150B73CEDF0}" dt="2021-07-22T09:19:47.992" v="1"/>
      <pc:docMkLst>
        <pc:docMk/>
      </pc:docMkLst>
      <pc:sldChg chg="addSp modSp">
        <pc:chgData name="" userId="" providerId="" clId="Web-{FE468579-1ABD-A2DD-310F-1150B73CEDF0}" dt="2021-07-22T09:19:47.992" v="1"/>
        <pc:sldMkLst>
          <pc:docMk/>
          <pc:sldMk cId="0" sldId="256"/>
        </pc:sldMkLst>
        <pc:spChg chg="add mod">
          <ac:chgData name="" userId="" providerId="" clId="Web-{FE468579-1ABD-A2DD-310F-1150B73CEDF0}" dt="2021-07-22T09:19:47.992" v="1"/>
          <ac:spMkLst>
            <pc:docMk/>
            <pc:sldMk cId="0" sldId="256"/>
            <ac:spMk id="2" creationId="{F6461348-4B65-4BAF-BA04-B2F15D10F4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0d5ace23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d0d5ace23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047f4b8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d047f4b8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f838369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cf838369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8383694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cf8383694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0d5ace23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d0d5ace23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0d5ace238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d0d5ace23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0d5ace23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d0d5ace23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0d5ace23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d0d5ace23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9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1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5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9" name="Google Shape;9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1b8Y4po_A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hyperlink" Target="http://www.youtube.com/watch?v=fSs38ICML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395732" y="1459104"/>
            <a:ext cx="10560667" cy="1262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ct val="100000"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Career Construction Interview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it-IT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461348-4B65-4BAF-BA04-B2F15D10F4E9}"/>
              </a:ext>
            </a:extLst>
          </p:cNvPr>
          <p:cNvSpPr txBox="1"/>
          <p:nvPr/>
        </p:nvSpPr>
        <p:spPr>
          <a:xfrm>
            <a:off x="1398210" y="4264781"/>
            <a:ext cx="42188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Calibri"/>
                <a:cs typeface="Segoe UI"/>
              </a:rPr>
              <a:t>Lea Ferrari</a:t>
            </a:r>
            <a:r>
              <a:rPr lang="en-US" sz="2400">
                <a:latin typeface="Calibri"/>
                <a:cs typeface="Segoe UI"/>
              </a:rPr>
              <a:t>​</a:t>
            </a:r>
          </a:p>
          <a:p>
            <a:r>
              <a:rPr lang="en-US" sz="2400">
                <a:solidFill>
                  <a:srgbClr val="FFFFFF"/>
                </a:solidFill>
                <a:latin typeface="Calibri"/>
                <a:cs typeface="Segoe UI"/>
              </a:rPr>
              <a:t>Teresa Maria </a:t>
            </a:r>
            <a:r>
              <a:rPr lang="en-US" sz="240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>
              <a:solidFill>
                <a:srgbClr val="FFFFFF"/>
              </a:solidFill>
              <a:latin typeface="Calibri"/>
              <a:cs typeface="Segoe U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222EE0-D674-4734-8B9C-3EC5EB741B0E}"/>
              </a:ext>
            </a:extLst>
          </p:cNvPr>
          <p:cNvSpPr txBox="1"/>
          <p:nvPr/>
        </p:nvSpPr>
        <p:spPr>
          <a:xfrm>
            <a:off x="1398210" y="3079448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Calibri"/>
                <a:cs typeface="Segoe UI"/>
              </a:rPr>
              <a:t>Unit 3</a:t>
            </a:r>
            <a:r>
              <a:rPr lang="en-US" sz="2400">
                <a:latin typeface="Calibri"/>
                <a:cs typeface="Segoe UI"/>
              </a:rPr>
              <a:t>​​</a:t>
            </a:r>
          </a:p>
          <a:p>
            <a:r>
              <a:rPr lang="en-US" sz="2400">
                <a:solidFill>
                  <a:srgbClr val="FFFFFF"/>
                </a:solidFill>
                <a:latin typeface="Calibri"/>
                <a:cs typeface="Segoe UI"/>
              </a:rPr>
              <a:t>Session 2</a:t>
            </a:r>
            <a:r>
              <a:rPr lang="en-US" sz="2400">
                <a:latin typeface="Open Sans Light"/>
                <a:cs typeface="Segoe UI"/>
              </a:rPr>
              <a:t>​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3511" y="6091333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0d5ace238_0_122"/>
          <p:cNvSpPr txBox="1">
            <a:spLocks noGrp="1"/>
          </p:cNvSpPr>
          <p:nvPr>
            <p:ph type="title"/>
          </p:nvPr>
        </p:nvSpPr>
        <p:spPr>
          <a:xfrm>
            <a:off x="836613" y="3596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it-IT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CCI Example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d0d5ace238_0_1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82" name="Google Shape;182;gd0d5ace238_0_122"/>
          <p:cNvSpPr txBox="1"/>
          <p:nvPr/>
        </p:nvSpPr>
        <p:spPr>
          <a:xfrm>
            <a:off x="836613" y="2303857"/>
            <a:ext cx="1051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3" name="Google Shape;183;gd0d5ace238_0_122"/>
          <p:cNvGraphicFramePr/>
          <p:nvPr/>
        </p:nvGraphicFramePr>
        <p:xfrm>
          <a:off x="535000" y="1760425"/>
          <a:ext cx="11168300" cy="4177936"/>
        </p:xfrm>
        <a:graphic>
          <a:graphicData uri="http://schemas.openxmlformats.org/drawingml/2006/table">
            <a:tbl>
              <a:tblPr>
                <a:noFill/>
                <a:tableStyleId>{8350B636-1740-448E-8A5D-C0762F54CFA4}</a:tableStyleId>
              </a:tblPr>
              <a:tblGrid>
                <a:gridCol w="214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CCI topic</a:t>
                      </a:r>
                      <a:endParaRPr sz="2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Answer</a:t>
                      </a:r>
                      <a:endParaRPr sz="2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Favorite story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 i="1"/>
                        <a:t>The Search of Mary Kay Malloy</a:t>
                      </a:r>
                      <a:r>
                        <a:rPr lang="it-IT" sz="1900"/>
                        <a:t>: the story of an Irish girl’s voyage to America by herself.</a:t>
                      </a:r>
                      <a:endParaRPr sz="1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Favorite saying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/>
                        <a:t>“I am curious about things” (from </a:t>
                      </a:r>
                      <a:r>
                        <a:rPr lang="it-IT" sz="1900" i="1"/>
                        <a:t>Curious George</a:t>
                      </a:r>
                      <a:r>
                        <a:rPr lang="it-IT" sz="1900"/>
                        <a:t>)</a:t>
                      </a:r>
                      <a:endParaRPr sz="19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/>
                        <a:t>“Do it well” (which to her means nearly perfectly)</a:t>
                      </a:r>
                      <a:endParaRPr sz="1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9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 recollection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1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Little girl annoyed because she must sit still</a:t>
                      </a:r>
                      <a:r>
                        <a:rPr lang="it-IT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going to Disneyland with my grandparents and uncle and his girlfriend. I was in the back of the camper trying to sing and dance for my grandmother. She told me to sit down so I would not get hurt. I got on uncle’s girlfriend’s nerves by trying to talk to her. I tried to talk but she did not think I should move around at the same time.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" name="Google Shape;184;gd0d5ace238_0_122"/>
          <p:cNvSpPr txBox="1"/>
          <p:nvPr/>
        </p:nvSpPr>
        <p:spPr>
          <a:xfrm>
            <a:off x="836625" y="1002300"/>
            <a:ext cx="807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CCI answers (2/2)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it-IT"/>
              <a:t>Case Study (1/3)</a:t>
            </a:r>
            <a:endParaRPr/>
          </a:p>
        </p:txBody>
      </p:sp>
      <p:sp>
        <p:nvSpPr>
          <p:cNvPr id="190" name="Google Shape;190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91" name="Google Shape;191;p5"/>
          <p:cNvSpPr txBox="1"/>
          <p:nvPr/>
        </p:nvSpPr>
        <p:spPr>
          <a:xfrm>
            <a:off x="1332707" y="3429000"/>
            <a:ext cx="5754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Maree, J. G. (2014). Career construction with a gay client: A case study. </a:t>
            </a:r>
            <a:r>
              <a:rPr lang="it-IT" sz="24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British Journal of Guidance &amp; Counselling</a:t>
            </a: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it-IT" sz="24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42</a:t>
            </a: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(4), 436-449.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5"/>
          <p:cNvPicPr preferRelativeResize="0"/>
          <p:nvPr/>
        </p:nvPicPr>
        <p:blipFill rotWithShape="1">
          <a:blip r:embed="rId3">
            <a:alphaModFix/>
          </a:blip>
          <a:srcRect l="-100000" t="3840" r="100000" b="-3839"/>
          <a:stretch/>
        </p:blipFill>
        <p:spPr>
          <a:xfrm>
            <a:off x="4083125" y="544200"/>
            <a:ext cx="3345575" cy="532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3875" y="547985"/>
            <a:ext cx="3343275" cy="53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it-IT"/>
              <a:t>Case Study (2/3)</a:t>
            </a:r>
            <a:endParaRPr/>
          </a:p>
        </p:txBody>
      </p:sp>
      <p:sp>
        <p:nvSpPr>
          <p:cNvPr id="199" name="Google Shape;199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pic>
        <p:nvPicPr>
          <p:cNvPr id="200" name="Google Shape;20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9787" y="235835"/>
            <a:ext cx="3019506" cy="544121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 txBox="1"/>
          <p:nvPr/>
        </p:nvSpPr>
        <p:spPr>
          <a:xfrm>
            <a:off x="1332707" y="3429000"/>
            <a:ext cx="5563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Maree, J. G. (2016). Career construction counseling with a mid‐career black man. </a:t>
            </a:r>
            <a:r>
              <a:rPr lang="it-IT" sz="24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The Career Development Quarterly</a:t>
            </a: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it-IT" sz="24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64</a:t>
            </a: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(1), 20-34.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it-IT"/>
              <a:t>Case Study (3/3)</a:t>
            </a:r>
            <a:endParaRPr/>
          </a:p>
        </p:txBody>
      </p:sp>
      <p:sp>
        <p:nvSpPr>
          <p:cNvPr id="207" name="Google Shape;207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208" name="Google Shape;208;p7"/>
          <p:cNvSpPr txBox="1"/>
          <p:nvPr/>
        </p:nvSpPr>
        <p:spPr>
          <a:xfrm>
            <a:off x="1332707" y="3429000"/>
            <a:ext cx="5296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Hartung, P. J., &amp; Vess, L. (2016). Critical moments in career construction counseling. </a:t>
            </a:r>
            <a:r>
              <a:rPr lang="it-IT" sz="24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Journal of Vocational Behavior</a:t>
            </a: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it-IT" sz="24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97</a:t>
            </a:r>
            <a:r>
              <a:rPr lang="it-IT" sz="24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31-39.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5283" y="317500"/>
            <a:ext cx="3956930" cy="53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it-IT"/>
              <a:t>Some references</a:t>
            </a:r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216" name="Google Shape;216;p8"/>
          <p:cNvSpPr txBox="1"/>
          <p:nvPr/>
        </p:nvSpPr>
        <p:spPr>
          <a:xfrm>
            <a:off x="734137" y="1891722"/>
            <a:ext cx="11068980" cy="327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Savickas, M. L. (2011). </a:t>
            </a:r>
            <a:r>
              <a:rPr lang="it-IT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counseling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Washington, DC: American Psychological Association Books</a:t>
            </a:r>
            <a:r>
              <a:rPr lang="it-IT" sz="20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Savickas, M. L. (2013). Career construction theory and practice. In S. D. Brown &amp; R. W. Lent (Eds.), </a:t>
            </a:r>
            <a:r>
              <a:rPr lang="it-IT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development and counseling: Putting theory and research to work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(2nd ed., pp. 147–183). Hoboken, NJ: John Wiley.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Hartung, P. J. (2015). </a:t>
            </a:r>
            <a:r>
              <a:rPr lang="it-IT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career construction interview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 Career Assessment (pp. 115-121). Brill Sense.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Savickas, M. (2015). </a:t>
            </a:r>
            <a:r>
              <a:rPr lang="it-IT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Life-design counseling manual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Mark L. Savickas.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047f4b8fc_0_0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it-IT"/>
              <a:t>summary questions</a:t>
            </a:r>
            <a:endParaRPr/>
          </a:p>
        </p:txBody>
      </p:sp>
      <p:sp>
        <p:nvSpPr>
          <p:cNvPr id="222" name="Google Shape;222;gd047f4b8fc_0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223" name="Google Shape;223;gd047f4b8fc_0_0"/>
          <p:cNvSpPr txBox="1"/>
          <p:nvPr/>
        </p:nvSpPr>
        <p:spPr>
          <a:xfrm>
            <a:off x="734137" y="1891722"/>
            <a:ext cx="11069100" cy="27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00"/>
              <a:buFont typeface="Calibri"/>
              <a:buChar char="▲"/>
            </a:pPr>
            <a:r>
              <a:rPr lang="it-I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CCI?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00"/>
              <a:buFont typeface="Calibri"/>
              <a:buChar char="▲"/>
            </a:pPr>
            <a:r>
              <a:rPr lang="it-I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main topics of the CCI?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00"/>
              <a:buFont typeface="Calibri"/>
              <a:buChar char="▲"/>
            </a:pPr>
            <a:r>
              <a:rPr lang="it-I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purpose of the CCI questions?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00"/>
              <a:buFont typeface="Calibri"/>
              <a:buChar char="▲"/>
            </a:pPr>
            <a:r>
              <a:rPr lang="it-I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part of the story addressed by the CCI?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cf83836946_0_0"/>
          <p:cNvSpPr txBox="1">
            <a:spLocks noGrp="1"/>
          </p:cNvSpPr>
          <p:nvPr>
            <p:ph type="ctrTitle"/>
          </p:nvPr>
        </p:nvSpPr>
        <p:spPr>
          <a:xfrm>
            <a:off x="1395732" y="1834056"/>
            <a:ext cx="57468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Questions?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cf83836946_0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it-IT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83836946_0_5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Aim of the presentation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cf83836946_0_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92" name="Google Shape;92;gcf83836946_0_5"/>
          <p:cNvSpPr txBox="1"/>
          <p:nvPr/>
        </p:nvSpPr>
        <p:spPr>
          <a:xfrm>
            <a:off x="836613" y="2303857"/>
            <a:ext cx="10515600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Illustrate the Career Construction Interview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one interview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xplore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</a:t>
            </a: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cf83836946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8546" y="1928972"/>
            <a:ext cx="2943675" cy="33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it-IT" b="1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836625" y="2151450"/>
            <a:ext cx="8611800" cy="3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it-IT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by Mark L. Savickas , the Career Construction Interview (CCI) is a structured interview that permits counselors to gather information (micro-narrative stories) to co-construct with clients the Life Portrait (macro narrative story).</a:t>
            </a:r>
            <a:endParaRPr sz="1800"/>
          </a:p>
          <a:p>
            <a:pPr marL="285750" marR="0" lvl="0" indent="-3111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it-IT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CCI questions helps clients to elicit how they have constructed their self, their identity, and their career and who they wish to become.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 descr="Created by Heather Geils" title="Savickas Career Theor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4775" y="3037650"/>
            <a:ext cx="2907226" cy="21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it-IT" sz="4000" b="1">
                <a:latin typeface="Calibri"/>
                <a:ea typeface="Calibri"/>
                <a:cs typeface="Calibri"/>
                <a:sym typeface="Calibri"/>
              </a:rPr>
              <a:t>What are the CCI Topics?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1167457" y="1777601"/>
            <a:ext cx="10748318" cy="3935667"/>
            <a:chOff x="3819" y="1731"/>
            <a:chExt cx="10748318" cy="3935667"/>
          </a:xfrm>
        </p:grpSpPr>
        <p:sp>
          <p:nvSpPr>
            <p:cNvPr id="109" name="Google Shape;109;p3"/>
            <p:cNvSpPr/>
            <p:nvPr/>
          </p:nvSpPr>
          <p:spPr>
            <a:xfrm rot="5400000">
              <a:off x="6295079" y="-3659014"/>
              <a:ext cx="605487" cy="8308628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28575" cap="flat" cmpd="sng">
              <a:solidFill>
                <a:srgbClr val="FF7F2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2443509" y="222113"/>
              <a:ext cx="8279071" cy="546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34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it-IT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Clients describe 3 role models of their childhood/adolescence to reveal to counselors their self-concept.</a:t>
              </a:r>
              <a:endParaRPr sz="15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819" y="1731"/>
              <a:ext cx="2435869" cy="756859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40766" y="38678"/>
              <a:ext cx="2361975" cy="682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it-IT" sz="21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Role Models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 rot="5400000">
              <a:off x="6291260" y="-2979451"/>
              <a:ext cx="605487" cy="8308628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28575" cap="flat" cmpd="sng">
              <a:solidFill>
                <a:srgbClr val="FF7F2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2439690" y="901676"/>
              <a:ext cx="8279071" cy="546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34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it-IT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They reveal the types of environments and activities that interest the clients.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819" y="796433"/>
              <a:ext cx="2435869" cy="756859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40766" y="833380"/>
              <a:ext cx="2361975" cy="682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it-IT" sz="21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Magazines, </a:t>
              </a:r>
              <a:r>
                <a:rPr lang="it-IT" sz="21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Webistes, TV Shows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 rot="5400000">
              <a:off x="6291260" y="-2184749"/>
              <a:ext cx="605487" cy="8308628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28575" cap="flat" cmpd="sng">
              <a:solidFill>
                <a:srgbClr val="FF7F2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2439690" y="1696378"/>
              <a:ext cx="8279071" cy="546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34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it-IT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Clients tell a story where the major character faces their same problem. The story shows how the character dealt with the problem. </a:t>
              </a:r>
              <a:endParaRPr sz="15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819" y="1591135"/>
              <a:ext cx="2435869" cy="756859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40766" y="1628082"/>
              <a:ext cx="2361975" cy="682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it-IT" sz="21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Favorite story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5400000">
              <a:off x="6291260" y="-1390047"/>
              <a:ext cx="605487" cy="8308628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28575" cap="flat" cmpd="sng">
              <a:solidFill>
                <a:srgbClr val="FF7F2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2439690" y="2491080"/>
              <a:ext cx="8279071" cy="546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34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it-IT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 articulates the best advice that clients have for themselves.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819" y="2385837"/>
              <a:ext cx="2435869" cy="756859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40766" y="2422784"/>
              <a:ext cx="2361975" cy="682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it-IT" sz="21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Favorite saying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 rot="5400000">
              <a:off x="6291260" y="-595345"/>
              <a:ext cx="605487" cy="8308628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28575" cap="flat" cmpd="sng">
              <a:solidFill>
                <a:srgbClr val="FF7F2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2439690" y="3285782"/>
              <a:ext cx="8279071" cy="546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34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it-IT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They provide the most precise and clear indication of the clients’ central life problem and preoccupation. </a:t>
              </a:r>
              <a:endParaRPr sz="15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819" y="3180539"/>
              <a:ext cx="2435869" cy="756859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40766" y="3217486"/>
              <a:ext cx="2361975" cy="682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it-IT" sz="21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Early recollections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9" name="Google Shape;129;p3"/>
          <p:cNvCxnSpPr/>
          <p:nvPr/>
        </p:nvCxnSpPr>
        <p:spPr>
          <a:xfrm>
            <a:off x="836613" y="1917700"/>
            <a:ext cx="0" cy="3581400"/>
          </a:xfrm>
          <a:prstGeom prst="straightConnector1">
            <a:avLst/>
          </a:prstGeom>
          <a:noFill/>
          <a:ln w="28575" cap="flat" cmpd="sng">
            <a:solidFill>
              <a:srgbClr val="FF7F2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3"/>
          <p:cNvSpPr txBox="1"/>
          <p:nvPr/>
        </p:nvSpPr>
        <p:spPr>
          <a:xfrm rot="-5400000">
            <a:off x="19089" y="3424300"/>
            <a:ext cx="1612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personal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3861825" y="5298650"/>
            <a:ext cx="784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From Hartung, P. J. (2015). The career construction interview. In </a:t>
            </a:r>
            <a:r>
              <a:rPr lang="it-IT" sz="1600" b="0" i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Career Assessment</a:t>
            </a:r>
            <a:r>
              <a:rPr lang="it-IT" sz="1600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 (pp. 115-121). Brill Sense.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5575" y="359250"/>
            <a:ext cx="7840521" cy="50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 descr="This webinar was held on September 26, 2019. Topic: The Career Construction Interview. Presenter: Amanda Chenkin. Moderator: Marie Smith. NCDA Trustee: Sharon Givens." title="Webinar Recording - Career Construction Interview presented by Amanda Chenki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200" y="3489725"/>
            <a:ext cx="2716700" cy="203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/>
          <p:nvPr/>
        </p:nvSpPr>
        <p:spPr>
          <a:xfrm>
            <a:off x="745425" y="399225"/>
            <a:ext cx="2809500" cy="203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it-IT" sz="4000" b="1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</a:t>
            </a:r>
            <a:r>
              <a:rPr lang="it-IT" sz="4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it-IT" sz="4000" b="1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why</a:t>
            </a:r>
            <a:r>
              <a:rPr lang="it-IT" sz="4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of the CCI</a:t>
            </a:r>
            <a:endParaRPr sz="4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0d5ace238_0_83"/>
          <p:cNvSpPr txBox="1">
            <a:spLocks noGrp="1"/>
          </p:cNvSpPr>
          <p:nvPr>
            <p:ph type="title"/>
          </p:nvPr>
        </p:nvSpPr>
        <p:spPr>
          <a:xfrm>
            <a:off x="836613" y="3155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-IT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CCI Example</a:t>
            </a:r>
            <a:endParaRPr sz="4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d0d5ace238_0_8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46" name="Google Shape;146;gd0d5ace238_0_83"/>
          <p:cNvSpPr txBox="1"/>
          <p:nvPr/>
        </p:nvSpPr>
        <p:spPr>
          <a:xfrm>
            <a:off x="836625" y="1999050"/>
            <a:ext cx="68373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Elaine</a:t>
            </a:r>
            <a: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20-year-old full-time college student who has just completed the fall semester of her sophomore year. During the spring semester, she must declare her major.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has considered different options, but she can not decide: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>
                <a:solidFill>
                  <a:schemeClr val="dk1"/>
                </a:solidFill>
              </a:rPr>
              <a:t>-</a:t>
            </a:r>
            <a: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premed and then enter medical school (like her mum wishes)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</a:rPr>
              <a:t>-</a:t>
            </a:r>
            <a: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 engineering (easier) or chemical engineering (good choice)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d0d5ace238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9800" y="2074875"/>
            <a:ext cx="3392425" cy="31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d0d5ace238_0_83"/>
          <p:cNvSpPr txBox="1"/>
          <p:nvPr/>
        </p:nvSpPr>
        <p:spPr>
          <a:xfrm>
            <a:off x="836625" y="1002300"/>
            <a:ext cx="807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Client’s description (1/2)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0d5ace238_0_96"/>
          <p:cNvSpPr txBox="1">
            <a:spLocks noGrp="1"/>
          </p:cNvSpPr>
          <p:nvPr>
            <p:ph type="title"/>
          </p:nvPr>
        </p:nvSpPr>
        <p:spPr>
          <a:xfrm>
            <a:off x="836613" y="3155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-IT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CCI Example</a:t>
            </a:r>
            <a:endParaRPr sz="4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d0d5ace238_0_9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55" name="Google Shape;155;gd0d5ace238_0_96"/>
          <p:cNvSpPr txBox="1"/>
          <p:nvPr/>
        </p:nvSpPr>
        <p:spPr>
          <a:xfrm>
            <a:off x="836625" y="1999050"/>
            <a:ext cx="68373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talked about careers with her college counselor yet then felt even more undecided;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requested information from another college where they have better integrated computers into their chemical engineering curriculum.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She was attracted by computers and liked the idea that if she transferred to that college she could live in a dormitory. 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d0d5ace238_0_96"/>
          <p:cNvSpPr txBox="1"/>
          <p:nvPr/>
        </p:nvSpPr>
        <p:spPr>
          <a:xfrm>
            <a:off x="836625" y="1002300"/>
            <a:ext cx="807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Elaine’s actions before the career construction counselling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gd0d5ace238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6625" y="1999050"/>
            <a:ext cx="3293250" cy="3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0d5ace238_0_107"/>
          <p:cNvSpPr txBox="1">
            <a:spLocks noGrp="1"/>
          </p:cNvSpPr>
          <p:nvPr>
            <p:ph type="title"/>
          </p:nvPr>
        </p:nvSpPr>
        <p:spPr>
          <a:xfrm>
            <a:off x="836613" y="3155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-IT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CCI Example</a:t>
            </a:r>
            <a:endParaRPr sz="4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d0d5ace238_0_10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64" name="Google Shape;164;gd0d5ace238_0_107"/>
          <p:cNvSpPr txBox="1"/>
          <p:nvPr/>
        </p:nvSpPr>
        <p:spPr>
          <a:xfrm>
            <a:off x="836625" y="2151450"/>
            <a:ext cx="68373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683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wants to know why she can not choose an academic major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needs helps in making a choice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wonders whether medicine would be the right choice for her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d0d5ace238_0_107"/>
          <p:cNvSpPr txBox="1"/>
          <p:nvPr/>
        </p:nvSpPr>
        <p:spPr>
          <a:xfrm>
            <a:off x="836625" y="1002300"/>
            <a:ext cx="807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Elicit counselling goals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d0d5ace238_0_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0825" y="2094875"/>
            <a:ext cx="3484125" cy="30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0d5ace238_0_77"/>
          <p:cNvSpPr txBox="1">
            <a:spLocks noGrp="1"/>
          </p:cNvSpPr>
          <p:nvPr>
            <p:ph type="title"/>
          </p:nvPr>
        </p:nvSpPr>
        <p:spPr>
          <a:xfrm>
            <a:off x="836613" y="3596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it-IT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CCI Example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d0d5ace238_0_7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73" name="Google Shape;173;gd0d5ace238_0_77"/>
          <p:cNvSpPr txBox="1"/>
          <p:nvPr/>
        </p:nvSpPr>
        <p:spPr>
          <a:xfrm>
            <a:off x="836613" y="2303857"/>
            <a:ext cx="1051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4" name="Google Shape;174;gd0d5ace238_0_77"/>
          <p:cNvGraphicFramePr/>
          <p:nvPr/>
        </p:nvGraphicFramePr>
        <p:xfrm>
          <a:off x="535000" y="1760425"/>
          <a:ext cx="11168300" cy="4231296"/>
        </p:xfrm>
        <a:graphic>
          <a:graphicData uri="http://schemas.openxmlformats.org/drawingml/2006/table">
            <a:tbl>
              <a:tblPr>
                <a:noFill/>
                <a:tableStyleId>{8350B636-1740-448E-8A5D-C0762F54CFA4}</a:tableStyleId>
              </a:tblPr>
              <a:tblGrid>
                <a:gridCol w="214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CCI topic</a:t>
                      </a:r>
                      <a:endParaRPr sz="2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Answer</a:t>
                      </a:r>
                      <a:endParaRPr sz="2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4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 models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/>
                        <a:t>1.</a:t>
                      </a:r>
                      <a:r>
                        <a:rPr lang="it-IT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20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Anne of Green Gables</a:t>
                      </a:r>
                      <a:r>
                        <a:rPr lang="it-IT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she had spirit and a temper, set goals and went after them, did what she wanted, had integrity, and had fun.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/>
                        <a:t>2.</a:t>
                      </a:r>
                      <a:r>
                        <a:rPr lang="it-IT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heroine in the book </a:t>
                      </a:r>
                      <a:r>
                        <a:rPr lang="it-IT" sz="20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Wrinkle in Time: </a:t>
                      </a:r>
                      <a:r>
                        <a:rPr lang="it-IT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</a:t>
                      </a:r>
                      <a:r>
                        <a:rPr lang="it-IT" sz="20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 her friends in a showdown against creatures trying to take over their minds. She thought of ways to stick together and fight the creatures.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/>
                        <a:t>3.</a:t>
                      </a:r>
                      <a:r>
                        <a:rPr lang="it-IT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Laura, in the book </a:t>
                      </a:r>
                      <a:r>
                        <a:rPr lang="it-IT" sz="20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Little House on the Prairie</a:t>
                      </a:r>
                      <a:r>
                        <a:rPr lang="it-IT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she had wild ideas of things to do and enjoyed competing with and outdoing others.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Magazines, Books,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TV Shows, Websites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Vogue </a:t>
                      </a:r>
                      <a:r>
                        <a:rPr lang="it-IT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because: it is about fashion.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BusinessWeek: </a:t>
                      </a:r>
                      <a:r>
                        <a:rPr lang="it-IT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is about advertising campaigns.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Details: </a:t>
                      </a:r>
                      <a:r>
                        <a:rPr lang="it-IT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is about men’s clothing.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Laverne and Shirley</a:t>
                      </a:r>
                      <a:r>
                        <a:rPr lang="it-IT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they do things off the norm without getting into trouble.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5" name="Google Shape;175;gd0d5ace238_0_77"/>
          <p:cNvSpPr txBox="1"/>
          <p:nvPr/>
        </p:nvSpPr>
        <p:spPr>
          <a:xfrm>
            <a:off x="836625" y="1002300"/>
            <a:ext cx="807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CCI answers (1/2)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Widescreen</PresentationFormat>
  <Paragraphs>105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Open Sans ExtraBold</vt:lpstr>
      <vt:lpstr>Segoe UI</vt:lpstr>
      <vt:lpstr>Open Sans</vt:lpstr>
      <vt:lpstr>Open Sans Light</vt:lpstr>
      <vt:lpstr>Arial</vt:lpstr>
      <vt:lpstr>„Office“ tema</vt:lpstr>
      <vt:lpstr>Career Construction Interview</vt:lpstr>
      <vt:lpstr>Aim of the presentation</vt:lpstr>
      <vt:lpstr>Introduction</vt:lpstr>
      <vt:lpstr>  What are the CCI Topics?</vt:lpstr>
      <vt:lpstr>PowerPoint Presentation</vt:lpstr>
      <vt:lpstr>CCI Example</vt:lpstr>
      <vt:lpstr>CCI Example</vt:lpstr>
      <vt:lpstr>CCI Example</vt:lpstr>
      <vt:lpstr>CCI Example</vt:lpstr>
      <vt:lpstr>CCI Example</vt:lpstr>
      <vt:lpstr>Case Study (1/3)</vt:lpstr>
      <vt:lpstr>Case Study (2/3)</vt:lpstr>
      <vt:lpstr>Case Study (3/3)</vt:lpstr>
      <vt:lpstr>Some references</vt:lpstr>
      <vt:lpstr>summary questions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Construction Interview</dc:title>
  <dc:creator>Zuanetti Alessandra</dc:creator>
  <cp:lastModifiedBy>Praktikantas</cp:lastModifiedBy>
  <cp:revision>2</cp:revision>
  <dcterms:created xsi:type="dcterms:W3CDTF">2021-03-08T16:44:41Z</dcterms:created>
  <dcterms:modified xsi:type="dcterms:W3CDTF">2022-03-02T08:39:01Z</dcterms:modified>
</cp:coreProperties>
</file>