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Open Sans ExtraBold" panose="020B0604020202020204" charset="0"/>
      <p:bold r:id="rId24"/>
      <p:boldItalic r:id="rId25"/>
    </p:embeddedFont>
    <p:embeddedFont>
      <p:font typeface="Segoe UI" panose="020B0502040204020203" pitchFamily="34" charset="0"/>
      <p:regular r:id="rId26"/>
      <p:bold r:id="rId27"/>
      <p:italic r:id="rId28"/>
      <p:boldItalic r:id="rId29"/>
    </p:embeddedFont>
    <p:embeddedFont>
      <p:font typeface="Open Sans" panose="020B0604020202020204" charset="0"/>
      <p:regular r:id="rId30"/>
      <p:bold r:id="rId31"/>
      <p:italic r:id="rId32"/>
      <p:boldItalic r:id="rId33"/>
    </p:embeddedFont>
    <p:embeddedFont>
      <p:font typeface="Open Sans Light" panose="020B060402020202020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TunCW1VTBWy6sQMTMMMcurJv9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D88955F-EA4F-49B7-9FF0-1E2B772E9664}">
  <a:tblStyle styleId="{ED88955F-EA4F-49B7-9FF0-1E2B772E9664}" styleName="Table_0">
    <a:wholeTbl>
      <a:tcTxStyle b="off" i="off">
        <a:font>
          <a:latin typeface="Open Sans Light"/>
          <a:ea typeface="Open Sans Light"/>
          <a:cs typeface="Open Sans Ligh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8E7"/>
          </a:solidFill>
        </a:fill>
      </a:tcStyle>
    </a:wholeTbl>
    <a:band1H>
      <a:tcTxStyle/>
      <a:tcStyle>
        <a:tcBdr/>
        <a:fill>
          <a:solidFill>
            <a:srgbClr val="F6CECB"/>
          </a:solidFill>
        </a:fill>
      </a:tcStyle>
    </a:band1H>
    <a:band2H>
      <a:tcTxStyle/>
      <a:tcStyle>
        <a:tcBdr/>
      </a:tcStyle>
    </a:band2H>
    <a:band1V>
      <a:tcTxStyle/>
      <a:tcStyle>
        <a:tcBdr/>
        <a:fill>
          <a:solidFill>
            <a:srgbClr val="F6CECB"/>
          </a:solidFill>
        </a:fill>
      </a:tcStyle>
    </a:band1V>
    <a:band2V>
      <a:tcTxStyle/>
      <a:tcStyle>
        <a:tcBdr/>
      </a:tcStyle>
    </a:band2V>
    <a:lastCol>
      <a:tcTxStyle b="on" i="off">
        <a:font>
          <a:latin typeface="Open Sans Light"/>
          <a:ea typeface="Open Sans Light"/>
          <a:cs typeface="Open Sans Light"/>
        </a:font>
        <a:schemeClr val="lt1"/>
      </a:tcTxStyle>
      <a:tcStyle>
        <a:tcBdr/>
        <a:fill>
          <a:solidFill>
            <a:schemeClr val="accent1"/>
          </a:solidFill>
        </a:fill>
      </a:tcStyle>
    </a:lastCol>
    <a:firstCol>
      <a:tcTxStyle b="on" i="off">
        <a:font>
          <a:latin typeface="Open Sans Light"/>
          <a:ea typeface="Open Sans Light"/>
          <a:cs typeface="Open Sans Light"/>
        </a:font>
        <a:schemeClr val="lt1"/>
      </a:tcTxStyle>
      <a:tcStyle>
        <a:tcBdr/>
        <a:fill>
          <a:solidFill>
            <a:schemeClr val="accent1"/>
          </a:solidFill>
        </a:fill>
      </a:tcStyle>
    </a:firstCol>
    <a:lastRow>
      <a:tcTxStyle b="on" i="off">
        <a:font>
          <a:latin typeface="Open Sans Light"/>
          <a:ea typeface="Open Sans Light"/>
          <a:cs typeface="Open Sans Ligh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Open Sans Light"/>
          <a:ea typeface="Open Sans Light"/>
          <a:cs typeface="Open Sans Ligh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22" d="100"/>
          <a:sy n="122" d="100"/>
        </p:scale>
        <p:origin x="11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ari Lea" userId="S::lea.ferrari@unipd.it::76de2d51-a5bc-493f-a7d6-16f2215d8c59" providerId="AD" clId="Web-{411DC96F-2BB2-F8D9-16C4-B331B8978B6A}"/>
    <pc:docChg chg="modSld">
      <pc:chgData name="Ferrari Lea" userId="S::lea.ferrari@unipd.it::76de2d51-a5bc-493f-a7d6-16f2215d8c59" providerId="AD" clId="Web-{411DC96F-2BB2-F8D9-16C4-B331B8978B6A}" dt="2021-07-22T09:23:50.814" v="33" actId="1076"/>
      <pc:docMkLst>
        <pc:docMk/>
      </pc:docMkLst>
      <pc:sldChg chg="addSp modSp">
        <pc:chgData name="Ferrari Lea" userId="S::lea.ferrari@unipd.it::76de2d51-a5bc-493f-a7d6-16f2215d8c59" providerId="AD" clId="Web-{411DC96F-2BB2-F8D9-16C4-B331B8978B6A}" dt="2021-07-22T09:23:50.814" v="33" actId="1076"/>
        <pc:sldMkLst>
          <pc:docMk/>
          <pc:sldMk cId="0" sldId="256"/>
        </pc:sldMkLst>
        <pc:spChg chg="add mod">
          <ac:chgData name="Ferrari Lea" userId="S::lea.ferrari@unipd.it::76de2d51-a5bc-493f-a7d6-16f2215d8c59" providerId="AD" clId="Web-{411DC96F-2BB2-F8D9-16C4-B331B8978B6A}" dt="2021-07-22T09:23:50.814" v="33" actId="1076"/>
          <ac:spMkLst>
            <pc:docMk/>
            <pc:sldMk cId="0" sldId="256"/>
            <ac:spMk id="2" creationId="{572DC5BE-44DC-40F0-BFDB-2BE50D78F3B3}"/>
          </ac:spMkLst>
        </pc:spChg>
        <pc:spChg chg="mod">
          <ac:chgData name="Ferrari Lea" userId="S::lea.ferrari@unipd.it::76de2d51-a5bc-493f-a7d6-16f2215d8c59" providerId="AD" clId="Web-{411DC96F-2BB2-F8D9-16C4-B331B8978B6A}" dt="2021-07-22T09:23:47.736" v="32" actId="1076"/>
          <ac:spMkLst>
            <pc:docMk/>
            <pc:sldMk cId="0" sldId="256"/>
            <ac:spMk id="163" creationId="{00000000-0000-0000-0000-000000000000}"/>
          </ac:spMkLst>
        </pc:spChg>
      </pc:sldChg>
    </pc:docChg>
  </pc:docChgLst>
  <pc:docChgLst>
    <pc:chgData name="Zuanetti Alessandra" userId="62c843e8-eff1-401f-8c64-96493ae781c5" providerId="ADAL" clId="{2C41AB83-9260-4121-A3C6-A78519CDAC46}"/>
    <pc:docChg chg="modSld">
      <pc:chgData name="Zuanetti Alessandra" userId="62c843e8-eff1-401f-8c64-96493ae781c5" providerId="ADAL" clId="{2C41AB83-9260-4121-A3C6-A78519CDAC46}" dt="2021-07-23T14:17:25.130" v="9" actId="20577"/>
      <pc:docMkLst>
        <pc:docMk/>
      </pc:docMkLst>
      <pc:sldChg chg="modSp mod">
        <pc:chgData name="Zuanetti Alessandra" userId="62c843e8-eff1-401f-8c64-96493ae781c5" providerId="ADAL" clId="{2C41AB83-9260-4121-A3C6-A78519CDAC46}" dt="2021-07-23T14:17:25.130" v="9" actId="20577"/>
        <pc:sldMkLst>
          <pc:docMk/>
          <pc:sldMk cId="0" sldId="257"/>
        </pc:sldMkLst>
        <pc:spChg chg="mod">
          <ac:chgData name="Zuanetti Alessandra" userId="62c843e8-eff1-401f-8c64-96493ae781c5" providerId="ADAL" clId="{2C41AB83-9260-4121-A3C6-A78519CDAC46}" dt="2021-07-23T14:17:25.130" v="9" actId="20577"/>
          <ac:spMkLst>
            <pc:docMk/>
            <pc:sldMk cId="0" sldId="257"/>
            <ac:spMk id="17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d0464ee33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d0464ee33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gd0464ee33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5"/>
        <p:cNvGrpSpPr/>
        <p:nvPr/>
      </p:nvGrpSpPr>
      <p:grpSpPr>
        <a:xfrm>
          <a:off x="0" y="0"/>
          <a:ext cx="0" cy="0"/>
          <a:chOff x="0" y="0"/>
          <a:chExt cx="0" cy="0"/>
        </a:xfrm>
      </p:grpSpPr>
      <p:pic>
        <p:nvPicPr>
          <p:cNvPr id="16" name="Google Shape;16;p17"/>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17" name="Google Shape;17;p17"/>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7"/>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9"/>
        <p:cNvGrpSpPr/>
        <p:nvPr/>
      </p:nvGrpSpPr>
      <p:grpSpPr>
        <a:xfrm>
          <a:off x="0" y="0"/>
          <a:ext cx="0" cy="0"/>
          <a:chOff x="0" y="0"/>
          <a:chExt cx="0" cy="0"/>
        </a:xfrm>
      </p:grpSpPr>
      <p:pic>
        <p:nvPicPr>
          <p:cNvPr id="80" name="Google Shape;80;p26"/>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81" name="Google Shape;81;p26"/>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a:spLocks noGrp="1"/>
          </p:cNvSpPr>
          <p:nvPr>
            <p:ph type="pic" idx="2"/>
          </p:nvPr>
        </p:nvSpPr>
        <p:spPr>
          <a:xfrm>
            <a:off x="836613" y="3793201"/>
            <a:ext cx="10515600" cy="4435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Open Sans Light"/>
                <a:ea typeface="Open Sans Light"/>
                <a:cs typeface="Open Sans Light"/>
                <a:sym typeface="Open Sans Light"/>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90"/>
        <p:cNvGrpSpPr/>
        <p:nvPr/>
      </p:nvGrpSpPr>
      <p:grpSpPr>
        <a:xfrm>
          <a:off x="0" y="0"/>
          <a:ext cx="0" cy="0"/>
          <a:chOff x="0" y="0"/>
          <a:chExt cx="0" cy="0"/>
        </a:xfrm>
      </p:grpSpPr>
      <p:sp>
        <p:nvSpPr>
          <p:cNvPr id="91" name="Google Shape;91;p2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96"/>
        <p:cNvGrpSpPr/>
        <p:nvPr/>
      </p:nvGrpSpPr>
      <p:grpSpPr>
        <a:xfrm>
          <a:off x="0" y="0"/>
          <a:ext cx="0" cy="0"/>
          <a:chOff x="0" y="0"/>
          <a:chExt cx="0" cy="0"/>
        </a:xfrm>
      </p:grpSpPr>
      <p:sp>
        <p:nvSpPr>
          <p:cNvPr id="97" name="Google Shape;97;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02"/>
        <p:cNvGrpSpPr/>
        <p:nvPr/>
      </p:nvGrpSpPr>
      <p:grpSpPr>
        <a:xfrm>
          <a:off x="0" y="0"/>
          <a:ext cx="0" cy="0"/>
          <a:chOff x="0" y="0"/>
          <a:chExt cx="0" cy="0"/>
        </a:xfrm>
      </p:grpSpPr>
      <p:sp>
        <p:nvSpPr>
          <p:cNvPr id="103" name="Google Shape;103;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5" name="Google Shape;10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108"/>
        <p:cNvGrpSpPr/>
        <p:nvPr/>
      </p:nvGrpSpPr>
      <p:grpSpPr>
        <a:xfrm>
          <a:off x="0" y="0"/>
          <a:ext cx="0" cy="0"/>
          <a:chOff x="0" y="0"/>
          <a:chExt cx="0" cy="0"/>
        </a:xfrm>
      </p:grpSpPr>
      <p:sp>
        <p:nvSpPr>
          <p:cNvPr id="109" name="Google Shape;10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15"/>
        <p:cNvGrpSpPr/>
        <p:nvPr/>
      </p:nvGrpSpPr>
      <p:grpSpPr>
        <a:xfrm>
          <a:off x="0" y="0"/>
          <a:ext cx="0" cy="0"/>
          <a:chOff x="0" y="0"/>
          <a:chExt cx="0" cy="0"/>
        </a:xfrm>
      </p:grpSpPr>
      <p:sp>
        <p:nvSpPr>
          <p:cNvPr id="116" name="Google Shape;116;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8" name="Google Shape;118;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0" name="Google Shape;120;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24"/>
        <p:cNvGrpSpPr/>
        <p:nvPr/>
      </p:nvGrpSpPr>
      <p:grpSpPr>
        <a:xfrm>
          <a:off x="0" y="0"/>
          <a:ext cx="0" cy="0"/>
          <a:chOff x="0" y="0"/>
          <a:chExt cx="0" cy="0"/>
        </a:xfrm>
      </p:grpSpPr>
      <p:sp>
        <p:nvSpPr>
          <p:cNvPr id="125" name="Google Shape;125;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129"/>
        <p:cNvGrpSpPr/>
        <p:nvPr/>
      </p:nvGrpSpPr>
      <p:grpSpPr>
        <a:xfrm>
          <a:off x="0" y="0"/>
          <a:ext cx="0" cy="0"/>
          <a:chOff x="0" y="0"/>
          <a:chExt cx="0" cy="0"/>
        </a:xfrm>
      </p:grpSpPr>
      <p:sp>
        <p:nvSpPr>
          <p:cNvPr id="130" name="Google Shape;13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133"/>
        <p:cNvGrpSpPr/>
        <p:nvPr/>
      </p:nvGrpSpPr>
      <p:grpSpPr>
        <a:xfrm>
          <a:off x="0" y="0"/>
          <a:ext cx="0" cy="0"/>
          <a:chOff x="0" y="0"/>
          <a:chExt cx="0" cy="0"/>
        </a:xfrm>
      </p:grpSpPr>
      <p:sp>
        <p:nvSpPr>
          <p:cNvPr id="134" name="Google Shape;134;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140"/>
        <p:cNvGrpSpPr/>
        <p:nvPr/>
      </p:nvGrpSpPr>
      <p:grpSpPr>
        <a:xfrm>
          <a:off x="0" y="0"/>
          <a:ext cx="0" cy="0"/>
          <a:chOff x="0" y="0"/>
          <a:chExt cx="0" cy="0"/>
        </a:xfrm>
      </p:grpSpPr>
      <p:sp>
        <p:nvSpPr>
          <p:cNvPr id="141" name="Google Shape;141;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3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3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20"/>
        <p:cNvGrpSpPr/>
        <p:nvPr/>
      </p:nvGrpSpPr>
      <p:grpSpPr>
        <a:xfrm>
          <a:off x="0" y="0"/>
          <a:ext cx="0" cy="0"/>
          <a:chOff x="0" y="0"/>
          <a:chExt cx="0" cy="0"/>
        </a:xfrm>
      </p:grpSpPr>
      <p:pic>
        <p:nvPicPr>
          <p:cNvPr id="21" name="Google Shape;21;p18"/>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22" name="Google Shape;22;p18"/>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4" name="Google Shape;24;p18"/>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8"/>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18"/>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1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147"/>
        <p:cNvGrpSpPr/>
        <p:nvPr/>
      </p:nvGrpSpPr>
      <p:grpSpPr>
        <a:xfrm>
          <a:off x="0" y="0"/>
          <a:ext cx="0" cy="0"/>
          <a:chOff x="0" y="0"/>
          <a:chExt cx="0" cy="0"/>
        </a:xfrm>
      </p:grpSpPr>
      <p:sp>
        <p:nvSpPr>
          <p:cNvPr id="148" name="Google Shape;14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153"/>
        <p:cNvGrpSpPr/>
        <p:nvPr/>
      </p:nvGrpSpPr>
      <p:grpSpPr>
        <a:xfrm>
          <a:off x="0" y="0"/>
          <a:ext cx="0" cy="0"/>
          <a:chOff x="0" y="0"/>
          <a:chExt cx="0" cy="0"/>
        </a:xfrm>
      </p:grpSpPr>
      <p:sp>
        <p:nvSpPr>
          <p:cNvPr id="154" name="Google Shape;154;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8"/>
        <p:cNvGrpSpPr/>
        <p:nvPr/>
      </p:nvGrpSpPr>
      <p:grpSpPr>
        <a:xfrm>
          <a:off x="0" y="0"/>
          <a:ext cx="0" cy="0"/>
          <a:chOff x="0" y="0"/>
          <a:chExt cx="0" cy="0"/>
        </a:xfrm>
      </p:grpSpPr>
      <p:sp>
        <p:nvSpPr>
          <p:cNvPr id="29" name="Google Shape;29;p19"/>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9"/>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9"/>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9"/>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9"/>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35"/>
        <p:cNvGrpSpPr/>
        <p:nvPr/>
      </p:nvGrpSpPr>
      <p:grpSpPr>
        <a:xfrm>
          <a:off x="0" y="0"/>
          <a:ext cx="0" cy="0"/>
          <a:chOff x="0" y="0"/>
          <a:chExt cx="0" cy="0"/>
        </a:xfrm>
      </p:grpSpPr>
      <p:sp>
        <p:nvSpPr>
          <p:cNvPr id="36" name="Google Shape;36;p20"/>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0"/>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0"/>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0"/>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20"/>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1"/>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9" name="Google Shape;49;p2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kcijos antraštė">
  <p:cSld name="1_Sekcijos antraštė">
    <p:spTree>
      <p:nvGrpSpPr>
        <p:cNvPr id="1" name="Shape 50"/>
        <p:cNvGrpSpPr/>
        <p:nvPr/>
      </p:nvGrpSpPr>
      <p:grpSpPr>
        <a:xfrm>
          <a:off x="0" y="0"/>
          <a:ext cx="0" cy="0"/>
          <a:chOff x="0" y="0"/>
          <a:chExt cx="0" cy="0"/>
        </a:xfrm>
      </p:grpSpPr>
      <p:pic>
        <p:nvPicPr>
          <p:cNvPr id="51" name="Google Shape;51;p22"/>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52" name="Google Shape;52;p22"/>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2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55"/>
        <p:cNvGrpSpPr/>
        <p:nvPr/>
      </p:nvGrpSpPr>
      <p:grpSpPr>
        <a:xfrm>
          <a:off x="0" y="0"/>
          <a:ext cx="0" cy="0"/>
          <a:chOff x="0" y="0"/>
          <a:chExt cx="0" cy="0"/>
        </a:xfrm>
      </p:grpSpPr>
      <p:sp>
        <p:nvSpPr>
          <p:cNvPr id="56" name="Google Shape;56;p2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3"/>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3"/>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3"/>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3"/>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63"/>
        <p:cNvGrpSpPr/>
        <p:nvPr/>
      </p:nvGrpSpPr>
      <p:grpSpPr>
        <a:xfrm>
          <a:off x="0" y="0"/>
          <a:ext cx="0" cy="0"/>
          <a:chOff x="0" y="0"/>
          <a:chExt cx="0" cy="0"/>
        </a:xfrm>
      </p:grpSpPr>
      <p:sp>
        <p:nvSpPr>
          <p:cNvPr id="64" name="Google Shape;64;p2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4"/>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4"/>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7"/>
        <p:cNvGrpSpPr/>
        <p:nvPr/>
      </p:nvGrpSpPr>
      <p:grpSpPr>
        <a:xfrm>
          <a:off x="0" y="0"/>
          <a:ext cx="0" cy="0"/>
          <a:chOff x="0" y="0"/>
          <a:chExt cx="0" cy="0"/>
        </a:xfrm>
      </p:grpSpPr>
      <p:sp>
        <p:nvSpPr>
          <p:cNvPr id="68" name="Google Shape;68;p25"/>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5"/>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5"/>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5"/>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5"/>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5"/>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5"/>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5"/>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1"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13" name="Google Shape;13;p16"/>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4" name="Google Shape;14;p16"/>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notesSlide" Target="../notesSlides/notesSlide10.xml"/><Relationship Id="rId16"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
          <p:cNvSpPr txBox="1">
            <a:spLocks noGrp="1"/>
          </p:cNvSpPr>
          <p:nvPr>
            <p:ph type="ctrTitle"/>
          </p:nvPr>
        </p:nvSpPr>
        <p:spPr>
          <a:xfrm>
            <a:off x="839788" y="625098"/>
            <a:ext cx="10058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Open Sans ExtraBold"/>
              <a:buNone/>
            </a:pPr>
            <a:r>
              <a:rPr lang="en-GB"/>
              <a:t>Career </a:t>
            </a:r>
            <a:br>
              <a:rPr lang="en-GB"/>
            </a:br>
            <a:r>
              <a:rPr lang="en-GB"/>
              <a:t>Adaptability</a:t>
            </a:r>
            <a:endParaRPr/>
          </a:p>
        </p:txBody>
      </p:sp>
      <p:sp>
        <p:nvSpPr>
          <p:cNvPr id="164" name="Google Shape;164;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
        <p:nvSpPr>
          <p:cNvPr id="2" name="CasellaDiTesto 1">
            <a:extLst>
              <a:ext uri="{FF2B5EF4-FFF2-40B4-BE49-F238E27FC236}">
                <a16:creationId xmlns:a16="http://schemas.microsoft.com/office/drawing/2014/main" id="{572DC5BE-44DC-40F0-BFDB-2BE50D78F3B3}"/>
              </a:ext>
            </a:extLst>
          </p:cNvPr>
          <p:cNvSpPr txBox="1"/>
          <p:nvPr/>
        </p:nvSpPr>
        <p:spPr>
          <a:xfrm>
            <a:off x="938591" y="3212496"/>
            <a:ext cx="535577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FFFFFF"/>
                </a:solidFill>
                <a:latin typeface="Open Sans Light"/>
                <a:cs typeface="Segoe UI"/>
              </a:rPr>
              <a:t>Unit 3</a:t>
            </a:r>
            <a:r>
              <a:rPr lang="en-US" sz="2400" dirty="0">
                <a:latin typeface="Open Sans Light"/>
                <a:cs typeface="Segoe UI"/>
              </a:rPr>
              <a:t>​</a:t>
            </a:r>
          </a:p>
          <a:p>
            <a:r>
              <a:rPr lang="en-US" sz="2400" b="1" dirty="0">
                <a:solidFill>
                  <a:srgbClr val="FFFFFF"/>
                </a:solidFill>
                <a:latin typeface="Open Sans Light"/>
                <a:cs typeface="Segoe UI"/>
              </a:rPr>
              <a:t>Session 2</a:t>
            </a:r>
          </a:p>
          <a:p>
            <a:endParaRPr lang="en-US" sz="2400" b="1" dirty="0">
              <a:solidFill>
                <a:srgbClr val="FFFFFF"/>
              </a:solidFill>
              <a:latin typeface="Open Sans Light"/>
              <a:cs typeface="Segoe UI"/>
            </a:endParaRPr>
          </a:p>
          <a:p>
            <a:r>
              <a:rPr lang="en-US" sz="2400" b="1" dirty="0">
                <a:solidFill>
                  <a:srgbClr val="FFFFFF"/>
                </a:solidFill>
                <a:latin typeface="Open Sans Light"/>
                <a:cs typeface="Segoe UI"/>
              </a:rPr>
              <a:t>Lea Ferrari</a:t>
            </a:r>
          </a:p>
          <a:p>
            <a:r>
              <a:rPr lang="en-US" sz="2400" b="1" dirty="0">
                <a:solidFill>
                  <a:srgbClr val="FFFFFF"/>
                </a:solidFill>
                <a:latin typeface="Open Sans Light"/>
                <a:cs typeface="Segoe UI"/>
              </a:rPr>
              <a:t>Teresa Maria </a:t>
            </a:r>
            <a:r>
              <a:rPr lang="en-US" sz="2400" b="1" dirty="0" err="1">
                <a:solidFill>
                  <a:srgbClr val="FFFFFF"/>
                </a:solidFill>
                <a:latin typeface="Open Sans Light"/>
                <a:cs typeface="Segoe UI"/>
              </a:rPr>
              <a:t>Sgaramella</a:t>
            </a: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1513" y="5776151"/>
            <a:ext cx="896520" cy="315182"/>
          </a:xfrm>
          <a:prstGeom prst="rect">
            <a:avLst/>
          </a:prstGeom>
        </p:spPr>
      </p:pic>
      <p:sp>
        <p:nvSpPr>
          <p:cNvPr id="6" name="TextBox 5"/>
          <p:cNvSpPr txBox="1"/>
          <p:nvPr/>
        </p:nvSpPr>
        <p:spPr>
          <a:xfrm>
            <a:off x="4753511" y="6091333"/>
            <a:ext cx="3584578" cy="461665"/>
          </a:xfrm>
          <a:prstGeom prst="rect">
            <a:avLst/>
          </a:prstGeom>
          <a:noFill/>
        </p:spPr>
        <p:txBody>
          <a:bodyPr wrap="square" rtlCol="0">
            <a:spAutoFit/>
          </a:body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79" name="Google Shape;279;p10"/>
          <p:cNvSpPr/>
          <p:nvPr/>
        </p:nvSpPr>
        <p:spPr>
          <a:xfrm>
            <a:off x="839788" y="201385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1</a:t>
            </a:r>
            <a:endParaRPr sz="1800" b="1">
              <a:solidFill>
                <a:schemeClr val="lt1"/>
              </a:solidFill>
              <a:latin typeface="Calibri"/>
              <a:ea typeface="Calibri"/>
              <a:cs typeface="Calibri"/>
              <a:sym typeface="Calibri"/>
            </a:endParaRPr>
          </a:p>
        </p:txBody>
      </p:sp>
      <p:sp>
        <p:nvSpPr>
          <p:cNvPr id="280" name="Google Shape;280;p10"/>
          <p:cNvSpPr/>
          <p:nvPr/>
        </p:nvSpPr>
        <p:spPr>
          <a:xfrm>
            <a:off x="6281207" y="360100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sz="1800" b="1">
              <a:solidFill>
                <a:schemeClr val="lt1"/>
              </a:solidFill>
              <a:latin typeface="Calibri"/>
              <a:ea typeface="Calibri"/>
              <a:cs typeface="Calibri"/>
              <a:sym typeface="Calibri"/>
            </a:endParaRPr>
          </a:p>
        </p:txBody>
      </p:sp>
      <p:sp>
        <p:nvSpPr>
          <p:cNvPr id="281" name="Google Shape;281;p10"/>
          <p:cNvSpPr txBox="1">
            <a:spLocks noGrp="1"/>
          </p:cNvSpPr>
          <p:nvPr>
            <p:ph type="title"/>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Career Cooperation</a:t>
            </a:r>
            <a:endParaRPr>
              <a:latin typeface="Calibri"/>
              <a:ea typeface="Calibri"/>
              <a:cs typeface="Calibri"/>
              <a:sym typeface="Calibri"/>
            </a:endParaRPr>
          </a:p>
        </p:txBody>
      </p:sp>
      <p:sp>
        <p:nvSpPr>
          <p:cNvPr id="282" name="Google Shape;282;p10"/>
          <p:cNvSpPr txBox="1"/>
          <p:nvPr/>
        </p:nvSpPr>
        <p:spPr>
          <a:xfrm>
            <a:off x="836613" y="1040539"/>
            <a:ext cx="10515600" cy="499868"/>
          </a:xfrm>
          <a:prstGeom prst="rect">
            <a:avLst/>
          </a:prstGeom>
          <a:noFill/>
          <a:ln>
            <a:noFill/>
          </a:ln>
        </p:spPr>
        <p:txBody>
          <a:bodyPr spcFirstLastPara="1" wrap="square" lIns="91425" tIns="45700" rIns="91425" bIns="45700" anchor="b" anchorCtr="0">
            <a:normAutofit fontScale="92500"/>
          </a:bodyPr>
          <a:lstStyle/>
          <a:p>
            <a:pPr marL="0" marR="0" lvl="0" indent="0" algn="l" rtl="0">
              <a:lnSpc>
                <a:spcPct val="90000"/>
              </a:lnSpc>
              <a:spcBef>
                <a:spcPts val="0"/>
              </a:spcBef>
              <a:spcAft>
                <a:spcPts val="0"/>
              </a:spcAft>
              <a:buClr>
                <a:schemeClr val="lt1"/>
              </a:buClr>
              <a:buSzPct val="100000"/>
              <a:buFont typeface="Calibri"/>
              <a:buNone/>
            </a:pPr>
            <a:r>
              <a:rPr lang="en-GB" sz="2400">
                <a:solidFill>
                  <a:schemeClr val="lt1"/>
                </a:solidFill>
                <a:latin typeface="Calibri"/>
                <a:ea typeface="Calibri"/>
                <a:cs typeface="Calibri"/>
                <a:sym typeface="Calibri"/>
              </a:rPr>
              <a:t>The fifth dimension of Career Adaptability (Nye, Leong, Prasad, Gardner, &amp; Tien, 2018)</a:t>
            </a:r>
            <a:endParaRPr sz="2400">
              <a:solidFill>
                <a:schemeClr val="lt1"/>
              </a:solidFill>
              <a:latin typeface="Calibri"/>
              <a:ea typeface="Calibri"/>
              <a:cs typeface="Calibri"/>
              <a:sym typeface="Calibri"/>
            </a:endParaRPr>
          </a:p>
        </p:txBody>
      </p:sp>
      <p:sp>
        <p:nvSpPr>
          <p:cNvPr id="283" name="Google Shape;283;p10"/>
          <p:cNvSpPr txBox="1"/>
          <p:nvPr/>
        </p:nvSpPr>
        <p:spPr>
          <a:xfrm>
            <a:off x="810989" y="2123040"/>
            <a:ext cx="5239200" cy="2616000"/>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It refers to the ability to successfully interact with and work alongside others.</a:t>
            </a:r>
            <a:endParaRPr/>
          </a:p>
          <a:p>
            <a:pPr marL="285750" marR="0" lvl="0" indent="-285750" algn="just" rtl="0">
              <a:spcBef>
                <a:spcPts val="240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The authors developed the CAAS–5, adding 6 items to the CAAS (Savickas &amp; Porfeli, 2012).</a:t>
            </a:r>
            <a:endParaRPr sz="2400">
              <a:solidFill>
                <a:schemeClr val="dk1"/>
              </a:solidFill>
              <a:latin typeface="Calibri"/>
              <a:ea typeface="Calibri"/>
              <a:cs typeface="Calibri"/>
              <a:sym typeface="Calibri"/>
            </a:endParaRPr>
          </a:p>
        </p:txBody>
      </p:sp>
      <p:pic>
        <p:nvPicPr>
          <p:cNvPr id="284" name="Google Shape;284;p10"/>
          <p:cNvPicPr preferRelativeResize="0"/>
          <p:nvPr/>
        </p:nvPicPr>
        <p:blipFill rotWithShape="1">
          <a:blip r:embed="rId3">
            <a:alphaModFix/>
          </a:blip>
          <a:srcRect/>
          <a:stretch/>
        </p:blipFill>
        <p:spPr>
          <a:xfrm>
            <a:off x="6281207" y="2018970"/>
            <a:ext cx="5517357" cy="2859271"/>
          </a:xfrm>
          <a:prstGeom prst="rect">
            <a:avLst/>
          </a:prstGeom>
          <a:noFill/>
          <a:ln>
            <a:noFill/>
          </a:ln>
        </p:spPr>
      </p:pic>
      <p:pic>
        <p:nvPicPr>
          <p:cNvPr id="285" name="Google Shape;285;p10" descr="Emoji faccina con occhiali da sole"/>
          <p:cNvPicPr preferRelativeResize="0"/>
          <p:nvPr/>
        </p:nvPicPr>
        <p:blipFill rotWithShape="1">
          <a:blip r:embed="rId4">
            <a:alphaModFix/>
          </a:blip>
          <a:srcRect/>
          <a:stretch/>
        </p:blipFill>
        <p:spPr>
          <a:xfrm>
            <a:off x="283168" y="4966791"/>
            <a:ext cx="885854" cy="1028646"/>
          </a:xfrm>
          <a:prstGeom prst="rect">
            <a:avLst/>
          </a:prstGeom>
          <a:noFill/>
          <a:ln>
            <a:noFill/>
          </a:ln>
        </p:spPr>
      </p:pic>
      <p:pic>
        <p:nvPicPr>
          <p:cNvPr id="286" name="Google Shape;286;p10" descr="Emoji faccia buffa"/>
          <p:cNvPicPr preferRelativeResize="0"/>
          <p:nvPr/>
        </p:nvPicPr>
        <p:blipFill rotWithShape="1">
          <a:blip r:embed="rId5">
            <a:alphaModFix/>
          </a:blip>
          <a:srcRect/>
          <a:stretch/>
        </p:blipFill>
        <p:spPr>
          <a:xfrm>
            <a:off x="1142349" y="4961099"/>
            <a:ext cx="918075" cy="918051"/>
          </a:xfrm>
          <a:prstGeom prst="rect">
            <a:avLst/>
          </a:prstGeom>
          <a:noFill/>
          <a:ln>
            <a:noFill/>
          </a:ln>
        </p:spPr>
      </p:pic>
      <p:pic>
        <p:nvPicPr>
          <p:cNvPr id="287" name="Google Shape;287;p10" descr="Emoji ridere a crepapelle"/>
          <p:cNvPicPr preferRelativeResize="0"/>
          <p:nvPr/>
        </p:nvPicPr>
        <p:blipFill rotWithShape="1">
          <a:blip r:embed="rId6">
            <a:alphaModFix/>
          </a:blip>
          <a:srcRect/>
          <a:stretch/>
        </p:blipFill>
        <p:spPr>
          <a:xfrm>
            <a:off x="2045302" y="5051801"/>
            <a:ext cx="885850" cy="885850"/>
          </a:xfrm>
          <a:prstGeom prst="rect">
            <a:avLst/>
          </a:prstGeom>
          <a:noFill/>
          <a:ln>
            <a:noFill/>
          </a:ln>
        </p:spPr>
      </p:pic>
      <p:pic>
        <p:nvPicPr>
          <p:cNvPr id="288" name="Google Shape;288;p10" descr="Emoji faccia sollevata"/>
          <p:cNvPicPr preferRelativeResize="0"/>
          <p:nvPr/>
        </p:nvPicPr>
        <p:blipFill rotWithShape="1">
          <a:blip r:embed="rId7">
            <a:alphaModFix/>
          </a:blip>
          <a:srcRect/>
          <a:stretch/>
        </p:blipFill>
        <p:spPr>
          <a:xfrm>
            <a:off x="5966605" y="4938700"/>
            <a:ext cx="973943" cy="973943"/>
          </a:xfrm>
          <a:prstGeom prst="rect">
            <a:avLst/>
          </a:prstGeom>
          <a:noFill/>
          <a:ln>
            <a:noFill/>
          </a:ln>
        </p:spPr>
      </p:pic>
      <p:pic>
        <p:nvPicPr>
          <p:cNvPr id="289" name="Google Shape;289;p10" descr="Emoji faccina con sorrisetto ironico"/>
          <p:cNvPicPr preferRelativeResize="0"/>
          <p:nvPr/>
        </p:nvPicPr>
        <p:blipFill rotWithShape="1">
          <a:blip r:embed="rId8">
            <a:alphaModFix/>
          </a:blip>
          <a:srcRect/>
          <a:stretch/>
        </p:blipFill>
        <p:spPr>
          <a:xfrm>
            <a:off x="8944949" y="5048223"/>
            <a:ext cx="930250" cy="930228"/>
          </a:xfrm>
          <a:prstGeom prst="rect">
            <a:avLst/>
          </a:prstGeom>
          <a:noFill/>
          <a:ln>
            <a:noFill/>
          </a:ln>
        </p:spPr>
      </p:pic>
      <p:pic>
        <p:nvPicPr>
          <p:cNvPr id="290" name="Google Shape;290;p10" descr="Cuore arcobaleno"/>
          <p:cNvPicPr preferRelativeResize="0"/>
          <p:nvPr/>
        </p:nvPicPr>
        <p:blipFill rotWithShape="1">
          <a:blip r:embed="rId9">
            <a:alphaModFix/>
          </a:blip>
          <a:srcRect/>
          <a:stretch/>
        </p:blipFill>
        <p:spPr>
          <a:xfrm>
            <a:off x="7876312" y="5349139"/>
            <a:ext cx="1170107" cy="1014093"/>
          </a:xfrm>
          <a:prstGeom prst="rect">
            <a:avLst/>
          </a:prstGeom>
          <a:noFill/>
          <a:ln>
            <a:noFill/>
          </a:ln>
        </p:spPr>
      </p:pic>
      <p:pic>
        <p:nvPicPr>
          <p:cNvPr id="291" name="Google Shape;291;p10" descr="Emoji faccina inespressiva"/>
          <p:cNvPicPr preferRelativeResize="0"/>
          <p:nvPr/>
        </p:nvPicPr>
        <p:blipFill rotWithShape="1">
          <a:blip r:embed="rId10">
            <a:alphaModFix/>
          </a:blip>
          <a:srcRect/>
          <a:stretch/>
        </p:blipFill>
        <p:spPr>
          <a:xfrm>
            <a:off x="3792153" y="4929376"/>
            <a:ext cx="885850" cy="899525"/>
          </a:xfrm>
          <a:prstGeom prst="rect">
            <a:avLst/>
          </a:prstGeom>
          <a:noFill/>
          <a:ln>
            <a:noFill/>
          </a:ln>
        </p:spPr>
      </p:pic>
      <p:pic>
        <p:nvPicPr>
          <p:cNvPr id="292" name="Google Shape;292;p10" descr="Faccia felice"/>
          <p:cNvPicPr preferRelativeResize="0"/>
          <p:nvPr/>
        </p:nvPicPr>
        <p:blipFill rotWithShape="1">
          <a:blip r:embed="rId11">
            <a:alphaModFix/>
          </a:blip>
          <a:srcRect/>
          <a:stretch/>
        </p:blipFill>
        <p:spPr>
          <a:xfrm>
            <a:off x="10655681" y="4964244"/>
            <a:ext cx="918063" cy="934755"/>
          </a:xfrm>
          <a:prstGeom prst="rect">
            <a:avLst/>
          </a:prstGeom>
          <a:noFill/>
          <a:ln>
            <a:noFill/>
          </a:ln>
        </p:spPr>
      </p:pic>
      <p:pic>
        <p:nvPicPr>
          <p:cNvPr id="293" name="Google Shape;293;p10" descr="Faccia annoiata"/>
          <p:cNvPicPr preferRelativeResize="0"/>
          <p:nvPr/>
        </p:nvPicPr>
        <p:blipFill rotWithShape="1">
          <a:blip r:embed="rId12">
            <a:alphaModFix/>
          </a:blip>
          <a:srcRect/>
          <a:stretch/>
        </p:blipFill>
        <p:spPr>
          <a:xfrm rot="380671">
            <a:off x="4747696" y="4806480"/>
            <a:ext cx="901434" cy="914989"/>
          </a:xfrm>
          <a:prstGeom prst="rect">
            <a:avLst/>
          </a:prstGeom>
          <a:noFill/>
          <a:ln>
            <a:noFill/>
          </a:ln>
        </p:spPr>
      </p:pic>
      <p:pic>
        <p:nvPicPr>
          <p:cNvPr id="294" name="Google Shape;294;p10" descr="Faccia sorridente"/>
          <p:cNvPicPr preferRelativeResize="0"/>
          <p:nvPr/>
        </p:nvPicPr>
        <p:blipFill rotWithShape="1">
          <a:blip r:embed="rId13">
            <a:alphaModFix/>
          </a:blip>
          <a:srcRect/>
          <a:stretch/>
        </p:blipFill>
        <p:spPr>
          <a:xfrm>
            <a:off x="7162125" y="5047835"/>
            <a:ext cx="885850" cy="899515"/>
          </a:xfrm>
          <a:prstGeom prst="rect">
            <a:avLst/>
          </a:prstGeom>
          <a:noFill/>
          <a:ln>
            <a:noFill/>
          </a:ln>
        </p:spPr>
      </p:pic>
      <p:pic>
        <p:nvPicPr>
          <p:cNvPr id="295" name="Google Shape;295;p10" descr="Emoji testa che esplode"/>
          <p:cNvPicPr preferRelativeResize="0"/>
          <p:nvPr/>
        </p:nvPicPr>
        <p:blipFill rotWithShape="1">
          <a:blip r:embed="rId14">
            <a:alphaModFix/>
          </a:blip>
          <a:srcRect/>
          <a:stretch/>
        </p:blipFill>
        <p:spPr>
          <a:xfrm>
            <a:off x="9869851" y="4807750"/>
            <a:ext cx="930250" cy="930250"/>
          </a:xfrm>
          <a:prstGeom prst="rect">
            <a:avLst/>
          </a:prstGeom>
          <a:noFill/>
          <a:ln>
            <a:noFill/>
          </a:ln>
        </p:spPr>
      </p:pic>
      <p:pic>
        <p:nvPicPr>
          <p:cNvPr id="296" name="Google Shape;296;p10" descr="Emoji faccia fredda"/>
          <p:cNvPicPr preferRelativeResize="0"/>
          <p:nvPr/>
        </p:nvPicPr>
        <p:blipFill rotWithShape="1">
          <a:blip r:embed="rId15">
            <a:alphaModFix/>
          </a:blip>
          <a:srcRect/>
          <a:stretch/>
        </p:blipFill>
        <p:spPr>
          <a:xfrm>
            <a:off x="6496961" y="5599279"/>
            <a:ext cx="1072524" cy="942081"/>
          </a:xfrm>
          <a:prstGeom prst="rect">
            <a:avLst/>
          </a:prstGeom>
          <a:noFill/>
          <a:ln>
            <a:noFill/>
          </a:ln>
        </p:spPr>
      </p:pic>
      <p:pic>
        <p:nvPicPr>
          <p:cNvPr id="297" name="Google Shape;297;p10" descr="Emoji faccina terrorizzata"/>
          <p:cNvPicPr preferRelativeResize="0"/>
          <p:nvPr/>
        </p:nvPicPr>
        <p:blipFill rotWithShape="1">
          <a:blip r:embed="rId16">
            <a:alphaModFix/>
          </a:blip>
          <a:srcRect/>
          <a:stretch/>
        </p:blipFill>
        <p:spPr>
          <a:xfrm>
            <a:off x="5052679" y="5252832"/>
            <a:ext cx="1088007" cy="1105699"/>
          </a:xfrm>
          <a:prstGeom prst="rect">
            <a:avLst/>
          </a:prstGeom>
          <a:noFill/>
          <a:ln>
            <a:noFill/>
          </a:ln>
        </p:spPr>
      </p:pic>
      <p:pic>
        <p:nvPicPr>
          <p:cNvPr id="298" name="Google Shape;298;p10" descr="Emoji faccia nauseata"/>
          <p:cNvPicPr preferRelativeResize="0"/>
          <p:nvPr/>
        </p:nvPicPr>
        <p:blipFill rotWithShape="1">
          <a:blip r:embed="rId17">
            <a:alphaModFix/>
          </a:blip>
          <a:srcRect/>
          <a:stretch/>
        </p:blipFill>
        <p:spPr>
          <a:xfrm>
            <a:off x="4138675" y="5609299"/>
            <a:ext cx="918075" cy="903277"/>
          </a:xfrm>
          <a:prstGeom prst="rect">
            <a:avLst/>
          </a:prstGeom>
          <a:noFill/>
          <a:ln>
            <a:noFill/>
          </a:ln>
        </p:spPr>
      </p:pic>
      <p:pic>
        <p:nvPicPr>
          <p:cNvPr id="299" name="Google Shape;299;p10" descr="Emoji faccia accigliata"/>
          <p:cNvPicPr preferRelativeResize="0"/>
          <p:nvPr/>
        </p:nvPicPr>
        <p:blipFill rotWithShape="1">
          <a:blip r:embed="rId18">
            <a:alphaModFix/>
          </a:blip>
          <a:srcRect/>
          <a:stretch/>
        </p:blipFill>
        <p:spPr>
          <a:xfrm>
            <a:off x="2843100" y="5114119"/>
            <a:ext cx="930250" cy="9375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05" name="Google Shape;305;p11"/>
          <p:cNvSpPr txBox="1"/>
          <p:nvPr/>
        </p:nvSpPr>
        <p:spPr>
          <a:xfrm>
            <a:off x="836626" y="2303850"/>
            <a:ext cx="6087600" cy="2031900"/>
          </a:xfrm>
          <a:prstGeom prst="rect">
            <a:avLst/>
          </a:prstGeom>
          <a:noFill/>
          <a:ln>
            <a:noFill/>
          </a:ln>
        </p:spPr>
        <p:txBody>
          <a:bodyPr spcFirstLastPara="1" wrap="square" lIns="91425" tIns="45700" rIns="91425" bIns="45700" anchor="t" anchorCtr="0">
            <a:spAutoFit/>
          </a:bodyPr>
          <a:lstStyle/>
          <a:p>
            <a:pPr marL="285750" marR="0" lvl="0" indent="-298450" algn="l" rtl="0">
              <a:lnSpc>
                <a:spcPct val="150000"/>
              </a:lnSpc>
              <a:spcBef>
                <a:spcPts val="0"/>
              </a:spcBef>
              <a:spcAft>
                <a:spcPts val="0"/>
              </a:spcAft>
              <a:buClr>
                <a:srgbClr val="FF7F2A"/>
              </a:buClr>
              <a:buSzPts val="2800"/>
              <a:buFont typeface="Calibri"/>
              <a:buChar char="▲"/>
            </a:pPr>
            <a:r>
              <a:rPr lang="en-GB" sz="2200">
                <a:solidFill>
                  <a:schemeClr val="dk1"/>
                </a:solidFill>
                <a:latin typeface="Calibri"/>
                <a:ea typeface="Calibri"/>
                <a:cs typeface="Calibri"/>
                <a:sym typeface="Calibri"/>
              </a:rPr>
              <a:t>Women (28 years old)</a:t>
            </a:r>
            <a:endParaRPr sz="1600"/>
          </a:p>
          <a:p>
            <a:pPr marL="285750" marR="0" lvl="0" indent="-298450" algn="l" rtl="0">
              <a:lnSpc>
                <a:spcPct val="150000"/>
              </a:lnSpc>
              <a:spcBef>
                <a:spcPts val="2400"/>
              </a:spcBef>
              <a:spcAft>
                <a:spcPts val="0"/>
              </a:spcAft>
              <a:buClr>
                <a:srgbClr val="FF7F2A"/>
              </a:buClr>
              <a:buSzPts val="2800"/>
              <a:buFont typeface="Calibri"/>
              <a:buChar char="▲"/>
            </a:pPr>
            <a:r>
              <a:rPr lang="en-GB" sz="2200">
                <a:solidFill>
                  <a:schemeClr val="dk1"/>
                </a:solidFill>
                <a:latin typeface="Calibri"/>
                <a:ea typeface="Calibri"/>
                <a:cs typeface="Calibri"/>
                <a:sym typeface="Calibri"/>
              </a:rPr>
              <a:t>Career Adapt-Abilities Scale – Five Factor Model</a:t>
            </a:r>
            <a:br>
              <a:rPr lang="en-GB" sz="2200">
                <a:solidFill>
                  <a:schemeClr val="dk1"/>
                </a:solidFill>
                <a:latin typeface="Calibri"/>
                <a:ea typeface="Calibri"/>
                <a:cs typeface="Calibri"/>
                <a:sym typeface="Calibri"/>
              </a:rPr>
            </a:br>
            <a:r>
              <a:rPr lang="en-GB" sz="2200">
                <a:solidFill>
                  <a:schemeClr val="dk1"/>
                </a:solidFill>
                <a:latin typeface="Calibri"/>
                <a:ea typeface="Calibri"/>
                <a:cs typeface="Calibri"/>
                <a:sym typeface="Calibri"/>
              </a:rPr>
              <a:t>(Nye, Leong, Prasad, Gardner, &amp; Tien, 2018)</a:t>
            </a:r>
            <a:endParaRPr sz="2200">
              <a:solidFill>
                <a:schemeClr val="dk1"/>
              </a:solidFill>
              <a:latin typeface="Calibri"/>
              <a:ea typeface="Calibri"/>
              <a:cs typeface="Calibri"/>
              <a:sym typeface="Calibri"/>
            </a:endParaRPr>
          </a:p>
        </p:txBody>
      </p:sp>
      <p:pic>
        <p:nvPicPr>
          <p:cNvPr id="306" name="Google Shape;306;p11"/>
          <p:cNvPicPr preferRelativeResize="0"/>
          <p:nvPr/>
        </p:nvPicPr>
        <p:blipFill rotWithShape="1">
          <a:blip r:embed="rId3">
            <a:alphaModFix/>
          </a:blip>
          <a:srcRect/>
          <a:stretch/>
        </p:blipFill>
        <p:spPr>
          <a:xfrm>
            <a:off x="7424058" y="299828"/>
            <a:ext cx="3585174" cy="5057414"/>
          </a:xfrm>
          <a:prstGeom prst="rect">
            <a:avLst/>
          </a:prstGeom>
          <a:noFill/>
          <a:ln>
            <a:noFill/>
          </a:ln>
        </p:spPr>
      </p:pic>
      <p:sp>
        <p:nvSpPr>
          <p:cNvPr id="307" name="Google Shape;307;p11"/>
          <p:cNvSpPr txBox="1">
            <a:spLocks noGrp="1"/>
          </p:cNvSpPr>
          <p:nvPr>
            <p:ph type="title"/>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Case Study</a:t>
            </a:r>
            <a:endParaRPr>
              <a:latin typeface="Calibri"/>
              <a:ea typeface="Calibri"/>
              <a:cs typeface="Calibri"/>
              <a:sym typeface="Calibri"/>
            </a:endParaRPr>
          </a:p>
        </p:txBody>
      </p:sp>
      <p:sp>
        <p:nvSpPr>
          <p:cNvPr id="308" name="Google Shape;308;p11"/>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Introduction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14" name="Google Shape;314;p12"/>
          <p:cNvSpPr txBox="1"/>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Case Study: scoring</a:t>
            </a:r>
            <a:endParaRPr sz="4000">
              <a:solidFill>
                <a:schemeClr val="lt1"/>
              </a:solidFill>
              <a:latin typeface="Calibri"/>
              <a:ea typeface="Calibri"/>
              <a:cs typeface="Calibri"/>
              <a:sym typeface="Calibri"/>
            </a:endParaRPr>
          </a:p>
        </p:txBody>
      </p:sp>
      <p:sp>
        <p:nvSpPr>
          <p:cNvPr id="315" name="Google Shape;315;p12"/>
          <p:cNvSpPr txBox="1"/>
          <p:nvPr/>
        </p:nvSpPr>
        <p:spPr>
          <a:xfrm>
            <a:off x="836613" y="1040539"/>
            <a:ext cx="10515600" cy="499868"/>
          </a:xfrm>
          <a:prstGeom prst="rect">
            <a:avLst/>
          </a:prstGeom>
          <a:blipFill rotWithShape="1">
            <a:blip r:embed="rId3">
              <a:alphaModFix/>
            </a:blip>
            <a:stretch>
              <a:fillRect l="-868" t="-8535" b="-2072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Open Sans Light"/>
                <a:ea typeface="Open Sans Light"/>
                <a:cs typeface="Open Sans Light"/>
                <a:sym typeface="Open Sans Light"/>
              </a:rPr>
              <a:t> </a:t>
            </a:r>
            <a:endParaRPr/>
          </a:p>
        </p:txBody>
      </p:sp>
      <p:sp>
        <p:nvSpPr>
          <p:cNvPr id="316" name="Google Shape;316;p12"/>
          <p:cNvSpPr txBox="1"/>
          <p:nvPr/>
        </p:nvSpPr>
        <p:spPr>
          <a:xfrm>
            <a:off x="727756" y="1849591"/>
            <a:ext cx="6413273" cy="3361882"/>
          </a:xfrm>
          <a:prstGeom prst="rect">
            <a:avLst/>
          </a:prstGeom>
          <a:blipFill rotWithShape="1">
            <a:blip r:embed="rId4">
              <a:alphaModFix/>
            </a:blip>
            <a:stretch>
              <a:fillRect l="-1423" b="-1267"/>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800">
                <a:latin typeface="Open Sans Light"/>
                <a:ea typeface="Open Sans Light"/>
                <a:cs typeface="Open Sans Light"/>
                <a:sym typeface="Open Sans Light"/>
              </a:rPr>
              <a:t> </a:t>
            </a:r>
            <a:endParaRPr/>
          </a:p>
        </p:txBody>
      </p:sp>
      <p:pic>
        <p:nvPicPr>
          <p:cNvPr id="317" name="Google Shape;317;p12"/>
          <p:cNvPicPr preferRelativeResize="0"/>
          <p:nvPr/>
        </p:nvPicPr>
        <p:blipFill rotWithShape="1">
          <a:blip r:embed="rId5">
            <a:alphaModFix/>
          </a:blip>
          <a:srcRect/>
          <a:stretch/>
        </p:blipFill>
        <p:spPr>
          <a:xfrm>
            <a:off x="6892535" y="1925122"/>
            <a:ext cx="3846638" cy="2349396"/>
          </a:xfrm>
          <a:prstGeom prst="rect">
            <a:avLst/>
          </a:prstGeom>
          <a:noFill/>
          <a:ln>
            <a:noFill/>
          </a:ln>
        </p:spPr>
      </p:pic>
      <p:sp>
        <p:nvSpPr>
          <p:cNvPr id="318" name="Google Shape;318;p12"/>
          <p:cNvSpPr txBox="1"/>
          <p:nvPr/>
        </p:nvSpPr>
        <p:spPr>
          <a:xfrm>
            <a:off x="7057667" y="4288143"/>
            <a:ext cx="376486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Descriptive statistics of subdimensions among American participants (Nye, Leong, Prasad, Gardner, &amp; Tien, 2018)</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24" name="Google Shape;324;p13"/>
          <p:cNvSpPr txBox="1"/>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4000"/>
              <a:buFont typeface="Calibri"/>
              <a:buNone/>
            </a:pPr>
            <a:r>
              <a:rPr lang="en-GB" sz="4000">
                <a:solidFill>
                  <a:schemeClr val="lt1"/>
                </a:solidFill>
                <a:latin typeface="Calibri"/>
                <a:ea typeface="Calibri"/>
                <a:cs typeface="Calibri"/>
                <a:sym typeface="Calibri"/>
              </a:rPr>
              <a:t>Case Study: How do you interpret the results?</a:t>
            </a:r>
            <a:endParaRPr sz="4000">
              <a:solidFill>
                <a:schemeClr val="lt1"/>
              </a:solidFill>
              <a:latin typeface="Calibri"/>
              <a:ea typeface="Calibri"/>
              <a:cs typeface="Calibri"/>
              <a:sym typeface="Calibri"/>
            </a:endParaRPr>
          </a:p>
        </p:txBody>
      </p:sp>
      <p:sp>
        <p:nvSpPr>
          <p:cNvPr id="325" name="Google Shape;325;p13"/>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T-scores’ Graphic</a:t>
            </a:r>
            <a:endParaRPr sz="2400">
              <a:solidFill>
                <a:schemeClr val="lt1"/>
              </a:solidFill>
              <a:latin typeface="Calibri"/>
              <a:ea typeface="Calibri"/>
              <a:cs typeface="Calibri"/>
              <a:sym typeface="Calibri"/>
            </a:endParaRPr>
          </a:p>
        </p:txBody>
      </p:sp>
      <p:sp>
        <p:nvSpPr>
          <p:cNvPr id="326" name="Google Shape;326;p13"/>
          <p:cNvSpPr/>
          <p:nvPr/>
        </p:nvSpPr>
        <p:spPr>
          <a:xfrm>
            <a:off x="9448800" y="1911250"/>
            <a:ext cx="359100" cy="1386900"/>
          </a:xfrm>
          <a:prstGeom prst="rightBrace">
            <a:avLst>
              <a:gd name="adj1" fmla="val 8333"/>
              <a:gd name="adj2" fmla="val 50000"/>
            </a:avLst>
          </a:prstGeom>
          <a:noFill/>
          <a:ln w="952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327" name="Google Shape;327;p13"/>
          <p:cNvSpPr/>
          <p:nvPr/>
        </p:nvSpPr>
        <p:spPr>
          <a:xfrm>
            <a:off x="9448801" y="3298370"/>
            <a:ext cx="359100" cy="675000"/>
          </a:xfrm>
          <a:prstGeom prst="rightBrace">
            <a:avLst>
              <a:gd name="adj1" fmla="val 8333"/>
              <a:gd name="adj2" fmla="val 50000"/>
            </a:avLst>
          </a:prstGeom>
          <a:noFill/>
          <a:ln w="952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328" name="Google Shape;328;p13"/>
          <p:cNvSpPr/>
          <p:nvPr/>
        </p:nvSpPr>
        <p:spPr>
          <a:xfrm>
            <a:off x="9470572" y="3973285"/>
            <a:ext cx="337500" cy="1306200"/>
          </a:xfrm>
          <a:prstGeom prst="rightBrace">
            <a:avLst>
              <a:gd name="adj1" fmla="val 8333"/>
              <a:gd name="adj2" fmla="val 50000"/>
            </a:avLst>
          </a:prstGeom>
          <a:noFill/>
          <a:ln w="9525" cap="flat" cmpd="sng">
            <a:solidFill>
              <a:srgbClr val="FF7F2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Open Sans Light"/>
              <a:ea typeface="Open Sans Light"/>
              <a:cs typeface="Open Sans Light"/>
              <a:sym typeface="Open Sans Light"/>
            </a:endParaRPr>
          </a:p>
        </p:txBody>
      </p:sp>
      <p:sp>
        <p:nvSpPr>
          <p:cNvPr id="329" name="Google Shape;329;p13"/>
          <p:cNvSpPr txBox="1"/>
          <p:nvPr/>
        </p:nvSpPr>
        <p:spPr>
          <a:xfrm>
            <a:off x="9849984" y="2295936"/>
            <a:ext cx="1741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Above mean values</a:t>
            </a:r>
            <a:endParaRPr/>
          </a:p>
        </p:txBody>
      </p:sp>
      <p:sp>
        <p:nvSpPr>
          <p:cNvPr id="330" name="Google Shape;330;p13"/>
          <p:cNvSpPr txBox="1"/>
          <p:nvPr/>
        </p:nvSpPr>
        <p:spPr>
          <a:xfrm>
            <a:off x="9849984" y="3435773"/>
            <a:ext cx="17418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Mean values</a:t>
            </a:r>
            <a:endParaRPr/>
          </a:p>
        </p:txBody>
      </p:sp>
      <p:sp>
        <p:nvSpPr>
          <p:cNvPr id="331" name="Google Shape;331;p13"/>
          <p:cNvSpPr txBox="1"/>
          <p:nvPr/>
        </p:nvSpPr>
        <p:spPr>
          <a:xfrm>
            <a:off x="9849984" y="4267834"/>
            <a:ext cx="17418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alibri"/>
                <a:ea typeface="Calibri"/>
                <a:cs typeface="Calibri"/>
                <a:sym typeface="Calibri"/>
              </a:rPr>
              <a:t>Below mean values</a:t>
            </a:r>
            <a:endParaRPr/>
          </a:p>
        </p:txBody>
      </p:sp>
      <p:pic>
        <p:nvPicPr>
          <p:cNvPr id="332" name="Google Shape;332;p13" title="Points scored"/>
          <p:cNvPicPr preferRelativeResize="0"/>
          <p:nvPr/>
        </p:nvPicPr>
        <p:blipFill>
          <a:blip r:embed="rId3">
            <a:alphaModFix/>
          </a:blip>
          <a:stretch>
            <a:fillRect/>
          </a:stretch>
        </p:blipFill>
        <p:spPr>
          <a:xfrm>
            <a:off x="2204100" y="1621100"/>
            <a:ext cx="7131999" cy="4256874"/>
          </a:xfrm>
          <a:prstGeom prst="rect">
            <a:avLst/>
          </a:prstGeom>
          <a:noFill/>
          <a:ln>
            <a:noFill/>
          </a:ln>
        </p:spPr>
      </p:pic>
      <p:sp>
        <p:nvSpPr>
          <p:cNvPr id="333" name="Google Shape;333;p13"/>
          <p:cNvSpPr/>
          <p:nvPr/>
        </p:nvSpPr>
        <p:spPr>
          <a:xfrm>
            <a:off x="2893900" y="3268400"/>
            <a:ext cx="6267300" cy="675000"/>
          </a:xfrm>
          <a:prstGeom prst="rect">
            <a:avLst/>
          </a:prstGeom>
          <a:solidFill>
            <a:srgbClr val="FFE084">
              <a:alpha val="3215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14"/>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References</a:t>
            </a:r>
            <a:endParaRPr>
              <a:latin typeface="Calibri"/>
              <a:ea typeface="Calibri"/>
              <a:cs typeface="Calibri"/>
              <a:sym typeface="Calibri"/>
            </a:endParaRPr>
          </a:p>
        </p:txBody>
      </p:sp>
      <p:sp>
        <p:nvSpPr>
          <p:cNvPr id="339" name="Google Shape;339;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340" name="Google Shape;340;p14"/>
          <p:cNvSpPr txBox="1"/>
          <p:nvPr/>
        </p:nvSpPr>
        <p:spPr>
          <a:xfrm>
            <a:off x="723252" y="1803524"/>
            <a:ext cx="11068980" cy="373794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 Savickas, M. L. (2013). Career construction theory and practice. In S. D. Brown &amp; R. W. Lent (Eds.), </a:t>
            </a:r>
            <a:r>
              <a:rPr lang="en-GB" sz="2000" i="1">
                <a:solidFill>
                  <a:schemeClr val="dk1"/>
                </a:solidFill>
                <a:latin typeface="Calibri"/>
                <a:ea typeface="Calibri"/>
                <a:cs typeface="Calibri"/>
                <a:sym typeface="Calibri"/>
              </a:rPr>
              <a:t>Career development and counseling: Putting theory and research to work</a:t>
            </a:r>
            <a:r>
              <a:rPr lang="en-GB" sz="2000">
                <a:solidFill>
                  <a:schemeClr val="dk1"/>
                </a:solidFill>
                <a:latin typeface="Calibri"/>
                <a:ea typeface="Calibri"/>
                <a:cs typeface="Calibri"/>
                <a:sym typeface="Calibri"/>
              </a:rPr>
              <a:t> (2nd ed., pp. 147–183). Hoboken, NJ: John Wiley.</a:t>
            </a:r>
            <a:endParaRPr/>
          </a:p>
          <a:p>
            <a:pPr marL="285750" marR="0" lvl="0" indent="-285750" algn="l" rtl="0">
              <a:lnSpc>
                <a:spcPct val="150000"/>
              </a:lnSpc>
              <a:spcBef>
                <a:spcPts val="0"/>
              </a:spcBef>
              <a:spcAft>
                <a:spcPts val="0"/>
              </a:spcAft>
              <a:buClr>
                <a:srgbClr val="FF7F2A"/>
              </a:buClr>
              <a:buSzPts val="2600"/>
              <a:buFont typeface="Calibri"/>
              <a:buChar char="▲"/>
            </a:pPr>
            <a:r>
              <a:rPr lang="en-GB" sz="2000" b="0" i="0">
                <a:solidFill>
                  <a:srgbClr val="222222"/>
                </a:solidFill>
                <a:latin typeface="Calibri"/>
                <a:ea typeface="Calibri"/>
                <a:cs typeface="Calibri"/>
                <a:sym typeface="Calibri"/>
              </a:rPr>
              <a:t>Savickas, M. L., &amp; Porfeli, E. J. (2012). Career Adapt-Abilities Scale: Construction, reliability, and measurement equivalence across 13 countries. </a:t>
            </a:r>
            <a:r>
              <a:rPr lang="en-GB" sz="2000" b="0" i="1">
                <a:solidFill>
                  <a:srgbClr val="222222"/>
                </a:solidFill>
                <a:latin typeface="Calibri"/>
                <a:ea typeface="Calibri"/>
                <a:cs typeface="Calibri"/>
                <a:sym typeface="Calibri"/>
              </a:rPr>
              <a:t>Journal of vocational behavior</a:t>
            </a:r>
            <a:r>
              <a:rPr lang="en-GB" sz="2000" b="0" i="0">
                <a:solidFill>
                  <a:srgbClr val="222222"/>
                </a:solidFill>
                <a:latin typeface="Calibri"/>
                <a:ea typeface="Calibri"/>
                <a:cs typeface="Calibri"/>
                <a:sym typeface="Calibri"/>
              </a:rPr>
              <a:t>, </a:t>
            </a:r>
            <a:r>
              <a:rPr lang="en-GB" sz="2000" b="0" i="1">
                <a:solidFill>
                  <a:srgbClr val="222222"/>
                </a:solidFill>
                <a:latin typeface="Calibri"/>
                <a:ea typeface="Calibri"/>
                <a:cs typeface="Calibri"/>
                <a:sym typeface="Calibri"/>
              </a:rPr>
              <a:t>80</a:t>
            </a:r>
            <a:r>
              <a:rPr lang="en-GB" sz="2000" b="0" i="0">
                <a:solidFill>
                  <a:srgbClr val="222222"/>
                </a:solidFill>
                <a:latin typeface="Calibri"/>
                <a:ea typeface="Calibri"/>
                <a:cs typeface="Calibri"/>
                <a:sym typeface="Calibri"/>
              </a:rPr>
              <a:t>(3), 661-673.</a:t>
            </a:r>
            <a:endParaRPr sz="2000">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rgbClr val="FF7F2A"/>
              </a:buClr>
              <a:buSzPts val="2600"/>
              <a:buFont typeface="Calibri"/>
              <a:buChar char="▲"/>
            </a:pPr>
            <a:r>
              <a:rPr lang="en-GB" sz="2000" b="0" i="0">
                <a:solidFill>
                  <a:srgbClr val="222222"/>
                </a:solidFill>
                <a:latin typeface="Calibri"/>
                <a:ea typeface="Calibri"/>
                <a:cs typeface="Calibri"/>
                <a:sym typeface="Calibri"/>
              </a:rPr>
              <a:t>Nye, C. D., Leong, F., Prasad, J., Gardner, D., &amp; Tien, H. L. S. (2018). Examining the structure of the career adapt-abilities scale: The cooperation dimension and a five-factor model. </a:t>
            </a:r>
            <a:r>
              <a:rPr lang="en-GB" sz="2000" b="0" i="1">
                <a:solidFill>
                  <a:srgbClr val="222222"/>
                </a:solidFill>
                <a:latin typeface="Calibri"/>
                <a:ea typeface="Calibri"/>
                <a:cs typeface="Calibri"/>
                <a:sym typeface="Calibri"/>
              </a:rPr>
              <a:t>Journal of Career Assessment</a:t>
            </a:r>
            <a:r>
              <a:rPr lang="en-GB" sz="2000" b="0" i="0">
                <a:solidFill>
                  <a:srgbClr val="222222"/>
                </a:solidFill>
                <a:latin typeface="Calibri"/>
                <a:ea typeface="Calibri"/>
                <a:cs typeface="Calibri"/>
                <a:sym typeface="Calibri"/>
              </a:rPr>
              <a:t>, </a:t>
            </a:r>
            <a:r>
              <a:rPr lang="en-GB" sz="2000" b="0" i="1">
                <a:solidFill>
                  <a:srgbClr val="222222"/>
                </a:solidFill>
                <a:latin typeface="Calibri"/>
                <a:ea typeface="Calibri"/>
                <a:cs typeface="Calibri"/>
                <a:sym typeface="Calibri"/>
              </a:rPr>
              <a:t>26</a:t>
            </a:r>
            <a:r>
              <a:rPr lang="en-GB" sz="2000" b="0" i="0">
                <a:solidFill>
                  <a:srgbClr val="222222"/>
                </a:solidFill>
                <a:latin typeface="Calibri"/>
                <a:ea typeface="Calibri"/>
                <a:cs typeface="Calibri"/>
                <a:sym typeface="Calibri"/>
              </a:rPr>
              <a:t>(3), 549-562.</a:t>
            </a:r>
            <a:endParaRPr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d0464ee339_0_0"/>
          <p:cNvSpPr txBox="1">
            <a:spLocks noGrp="1"/>
          </p:cNvSpPr>
          <p:nvPr>
            <p:ph type="title"/>
          </p:nvPr>
        </p:nvSpPr>
        <p:spPr>
          <a:xfrm>
            <a:off x="836613" y="544195"/>
            <a:ext cx="10515600" cy="6789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4000"/>
              <a:buFont typeface="Open Sans ExtraBold"/>
              <a:buNone/>
            </a:pPr>
            <a:r>
              <a:rPr lang="en-GB" b="0"/>
              <a:t>summary questions</a:t>
            </a:r>
            <a:endParaRPr/>
          </a:p>
        </p:txBody>
      </p:sp>
      <p:sp>
        <p:nvSpPr>
          <p:cNvPr id="347" name="Google Shape;347;gd0464ee339_0_0"/>
          <p:cNvSpPr txBox="1"/>
          <p:nvPr/>
        </p:nvSpPr>
        <p:spPr>
          <a:xfrm>
            <a:off x="838200" y="2275349"/>
            <a:ext cx="10515600" cy="3095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What is the meaning of ‘adapt-’?</a:t>
            </a:r>
            <a:endParaRPr sz="24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What is career</a:t>
            </a:r>
            <a:r>
              <a:rPr lang="en-GB" sz="2400" b="0" i="0" u="none" strike="noStrike" cap="none">
                <a:solidFill>
                  <a:schemeClr val="dk1"/>
                </a:solidFill>
                <a:latin typeface="Calibri"/>
                <a:ea typeface="Calibri"/>
                <a:cs typeface="Calibri"/>
                <a:sym typeface="Calibri"/>
              </a:rPr>
              <a:t> adaptability?</a:t>
            </a:r>
            <a:endParaRPr/>
          </a:p>
          <a:p>
            <a:pPr marL="285750" marR="0" lvl="0" indent="-285750" algn="l" rtl="0">
              <a:lnSpc>
                <a:spcPct val="115000"/>
              </a:lnSpc>
              <a:spcBef>
                <a:spcPts val="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What are the dimensions of the career adaptability?</a:t>
            </a:r>
            <a:endParaRPr sz="240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n-GB" sz="2400">
                <a:solidFill>
                  <a:schemeClr val="dk1"/>
                </a:solidFill>
                <a:latin typeface="Calibri"/>
                <a:ea typeface="Calibri"/>
                <a:cs typeface="Calibri"/>
                <a:sym typeface="Calibri"/>
              </a:rPr>
              <a:t>How can be the collected data analysed and reported?</a:t>
            </a:r>
            <a:endParaRPr sz="24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457200" marR="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5"/>
          <p:cNvSpPr txBox="1">
            <a:spLocks noGrp="1"/>
          </p:cNvSpPr>
          <p:nvPr>
            <p:ph type="ctrTitle"/>
          </p:nvPr>
        </p:nvSpPr>
        <p:spPr>
          <a:xfrm>
            <a:off x="839788" y="1665288"/>
            <a:ext cx="10058400" cy="2387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Open Sans ExtraBold"/>
              <a:buNone/>
            </a:pPr>
            <a:r>
              <a:rPr lang="en-GB"/>
              <a:t>Questions?</a:t>
            </a:r>
            <a:endParaRPr/>
          </a:p>
        </p:txBody>
      </p:sp>
      <p:sp>
        <p:nvSpPr>
          <p:cNvPr id="353" name="Google Shape;353;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
          <p:cNvSpPr txBox="1">
            <a:spLocks noGrp="1"/>
          </p:cNvSpPr>
          <p:nvPr>
            <p:ph type="title"/>
          </p:nvPr>
        </p:nvSpPr>
        <p:spPr>
          <a:xfrm>
            <a:off x="838200" y="47687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Aim of the presentation</a:t>
            </a:r>
            <a:endParaRPr>
              <a:latin typeface="Calibri"/>
              <a:ea typeface="Calibri"/>
              <a:cs typeface="Calibri"/>
              <a:sym typeface="Calibri"/>
            </a:endParaRPr>
          </a:p>
        </p:txBody>
      </p:sp>
      <p:sp>
        <p:nvSpPr>
          <p:cNvPr id="170" name="Google Shape;170;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71" name="Google Shape;171;p2"/>
          <p:cNvSpPr txBox="1"/>
          <p:nvPr/>
        </p:nvSpPr>
        <p:spPr>
          <a:xfrm>
            <a:off x="838200" y="2275349"/>
            <a:ext cx="10515600" cy="221595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120"/>
              <a:buFont typeface="Calibri"/>
              <a:buChar char="▲"/>
            </a:pPr>
            <a:r>
              <a:rPr lang="en-GB" sz="2400" b="0" i="0" u="none" strike="noStrike" cap="none">
                <a:solidFill>
                  <a:schemeClr val="dk1"/>
                </a:solidFill>
                <a:latin typeface="Calibri"/>
                <a:ea typeface="Calibri"/>
                <a:cs typeface="Calibri"/>
                <a:sym typeface="Calibri"/>
              </a:rPr>
              <a:t>Illustrate </a:t>
            </a:r>
            <a:r>
              <a:rPr lang="en-GB" sz="2400" b="0" i="0" u="none" strike="noStrike" cap="none" dirty="0">
                <a:solidFill>
                  <a:schemeClr val="dk1"/>
                </a:solidFill>
                <a:latin typeface="Calibri"/>
                <a:ea typeface="Calibri"/>
                <a:cs typeface="Calibri"/>
                <a:sym typeface="Calibri"/>
              </a:rPr>
              <a:t>the notion of career adaptability</a:t>
            </a:r>
            <a:endParaRPr dirty="0"/>
          </a:p>
          <a:p>
            <a:pPr marL="285750" marR="0" lvl="0" indent="-87629" algn="l" rtl="0">
              <a:lnSpc>
                <a:spcPct val="115000"/>
              </a:lnSpc>
              <a:spcBef>
                <a:spcPts val="0"/>
              </a:spcBef>
              <a:spcAft>
                <a:spcPts val="0"/>
              </a:spcAft>
              <a:buClr>
                <a:srgbClr val="FF7F2A"/>
              </a:buClr>
              <a:buSzPts val="3120"/>
              <a:buFont typeface="Open Sans Light"/>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n-GB" sz="2400" b="0" i="0" u="none" strike="noStrike" cap="none" dirty="0">
                <a:solidFill>
                  <a:schemeClr val="dk1"/>
                </a:solidFill>
                <a:latin typeface="Calibri"/>
                <a:ea typeface="Calibri"/>
                <a:cs typeface="Calibri"/>
                <a:sym typeface="Calibri"/>
              </a:rPr>
              <a:t>Explore the questionnaire </a:t>
            </a:r>
            <a:endParaRPr dirty="0"/>
          </a:p>
          <a:p>
            <a:pPr marL="285750" marR="0" lvl="0" indent="-87629" algn="l" rtl="0">
              <a:lnSpc>
                <a:spcPct val="115000"/>
              </a:lnSpc>
              <a:spcBef>
                <a:spcPts val="0"/>
              </a:spcBef>
              <a:spcAft>
                <a:spcPts val="0"/>
              </a:spcAft>
              <a:buClr>
                <a:srgbClr val="FF7F2A"/>
              </a:buClr>
              <a:buSzPts val="3120"/>
              <a:buFont typeface="Open Sans Light"/>
              <a:buNone/>
            </a:pPr>
            <a:endParaRPr sz="2400" b="0" i="0" u="none" strike="noStrike" cap="none" dirty="0">
              <a:solidFill>
                <a:schemeClr val="dk1"/>
              </a:solidFill>
              <a:latin typeface="Calibri"/>
              <a:ea typeface="Calibri"/>
              <a:cs typeface="Calibri"/>
              <a:sym typeface="Calibri"/>
            </a:endParaRPr>
          </a:p>
          <a:p>
            <a:pPr marL="285750" marR="0" lvl="0" indent="-285750" algn="l" rtl="0">
              <a:lnSpc>
                <a:spcPct val="115000"/>
              </a:lnSpc>
              <a:spcBef>
                <a:spcPts val="0"/>
              </a:spcBef>
              <a:spcAft>
                <a:spcPts val="0"/>
              </a:spcAft>
              <a:buClr>
                <a:srgbClr val="FF7F2A"/>
              </a:buClr>
              <a:buSzPts val="3120"/>
              <a:buFont typeface="Calibri"/>
              <a:buChar char="▲"/>
            </a:pPr>
            <a:r>
              <a:rPr lang="en-GB" sz="2400" b="0" i="0" u="none" strike="noStrike" cap="none" dirty="0">
                <a:solidFill>
                  <a:schemeClr val="dk1"/>
                </a:solidFill>
                <a:latin typeface="Calibri"/>
                <a:ea typeface="Calibri"/>
                <a:cs typeface="Calibri"/>
                <a:sym typeface="Calibri"/>
              </a:rPr>
              <a:t>Practice with an example </a:t>
            </a:r>
            <a:endParaRPr sz="2400" b="0" i="0" u="none" strike="noStrike" cap="none" dirty="0">
              <a:solidFill>
                <a:schemeClr val="dk1"/>
              </a:solidFill>
              <a:latin typeface="Calibri"/>
              <a:ea typeface="Calibri"/>
              <a:cs typeface="Calibri"/>
              <a:sym typeface="Calibri"/>
            </a:endParaRPr>
          </a:p>
        </p:txBody>
      </p:sp>
      <p:pic>
        <p:nvPicPr>
          <p:cNvPr id="172" name="Google Shape;172;p2"/>
          <p:cNvPicPr preferRelativeResize="0"/>
          <p:nvPr/>
        </p:nvPicPr>
        <p:blipFill rotWithShape="1">
          <a:blip r:embed="rId3">
            <a:alphaModFix/>
          </a:blip>
          <a:srcRect t="15730"/>
          <a:stretch/>
        </p:blipFill>
        <p:spPr>
          <a:xfrm>
            <a:off x="6979191" y="2142860"/>
            <a:ext cx="4986778" cy="280506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
          <p:cNvSpPr txBox="1">
            <a:spLocks noGrp="1"/>
          </p:cNvSpPr>
          <p:nvPr>
            <p:ph type="title"/>
          </p:nvPr>
        </p:nvSpPr>
        <p:spPr>
          <a:xfrm>
            <a:off x="838200" y="47687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Adapt- </a:t>
            </a:r>
            <a:endParaRPr>
              <a:latin typeface="Calibri"/>
              <a:ea typeface="Calibri"/>
              <a:cs typeface="Calibri"/>
              <a:sym typeface="Calibri"/>
            </a:endParaRPr>
          </a:p>
        </p:txBody>
      </p:sp>
      <p:sp>
        <p:nvSpPr>
          <p:cNvPr id="178" name="Google Shape;178;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179" name="Google Shape;179;p3"/>
          <p:cNvSpPr txBox="1"/>
          <p:nvPr/>
        </p:nvSpPr>
        <p:spPr>
          <a:xfrm>
            <a:off x="838200" y="1089061"/>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To bring inner needs and outer opportunities into harmony</a:t>
            </a:r>
            <a:endParaRPr/>
          </a:p>
        </p:txBody>
      </p:sp>
      <p:sp>
        <p:nvSpPr>
          <p:cNvPr id="180" name="Google Shape;180;p3"/>
          <p:cNvSpPr txBox="1"/>
          <p:nvPr/>
        </p:nvSpPr>
        <p:spPr>
          <a:xfrm>
            <a:off x="838200" y="2122949"/>
            <a:ext cx="10515600" cy="3148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5000"/>
              </a:lnSpc>
              <a:spcBef>
                <a:spcPts val="0"/>
              </a:spcBef>
              <a:spcAft>
                <a:spcPts val="0"/>
              </a:spcAft>
              <a:buClr>
                <a:srgbClr val="FF7F2A"/>
              </a:buClr>
              <a:buSzPts val="3120"/>
              <a:buFont typeface="Calibri"/>
              <a:buChar char="▲"/>
            </a:pPr>
            <a:r>
              <a:rPr lang="en-GB" sz="2400" b="0" i="0" u="none" strike="noStrike" cap="none">
                <a:solidFill>
                  <a:schemeClr val="dk1"/>
                </a:solidFill>
                <a:latin typeface="Calibri"/>
                <a:ea typeface="Calibri"/>
                <a:cs typeface="Calibri"/>
                <a:sym typeface="Calibri"/>
              </a:rPr>
              <a:t>Career construction theory conceptualizes human development as driven by adaptation to a social environment with the goal of person–environment integration.</a:t>
            </a:r>
            <a:endParaRPr sz="2400" b="0" i="0" u="none" strike="noStrike" cap="none">
              <a:solidFill>
                <a:schemeClr val="dk1"/>
              </a:solidFill>
              <a:latin typeface="Calibri"/>
              <a:ea typeface="Calibri"/>
              <a:cs typeface="Calibri"/>
              <a:sym typeface="Calibri"/>
            </a:endParaRPr>
          </a:p>
          <a:p>
            <a:pPr marL="285750" marR="0" lvl="0" indent="-285750" algn="l" rtl="0">
              <a:lnSpc>
                <a:spcPct val="115000"/>
              </a:lnSpc>
              <a:spcBef>
                <a:spcPts val="2400"/>
              </a:spcBef>
              <a:spcAft>
                <a:spcPts val="0"/>
              </a:spcAft>
              <a:buClr>
                <a:srgbClr val="FF7F2A"/>
              </a:buClr>
              <a:buSzPts val="3120"/>
              <a:buFont typeface="Calibri"/>
              <a:buChar char="▲"/>
            </a:pPr>
            <a:r>
              <a:rPr lang="en-GB" sz="2400" b="0" i="0" u="none" strike="noStrike" cap="none">
                <a:solidFill>
                  <a:schemeClr val="dk1"/>
                </a:solidFill>
                <a:latin typeface="Calibri"/>
                <a:ea typeface="Calibri"/>
                <a:cs typeface="Calibri"/>
                <a:sym typeface="Calibri"/>
              </a:rPr>
              <a:t>Higher levels of adaptation (adaptation results) are expected for those who are willing (adaptive readiness) and able (adaptability resources) to perform behaviours that address changing conditions (adapting responses). </a:t>
            </a: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4"/>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The Adaptation Model</a:t>
            </a:r>
            <a:endParaRPr>
              <a:latin typeface="Calibri"/>
              <a:ea typeface="Calibri"/>
              <a:cs typeface="Calibri"/>
              <a:sym typeface="Calibri"/>
            </a:endParaRPr>
          </a:p>
        </p:txBody>
      </p:sp>
      <p:sp>
        <p:nvSpPr>
          <p:cNvPr id="186" name="Google Shape;186;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grpSp>
        <p:nvGrpSpPr>
          <p:cNvPr id="187" name="Google Shape;187;p4"/>
          <p:cNvGrpSpPr/>
          <p:nvPr/>
        </p:nvGrpSpPr>
        <p:grpSpPr>
          <a:xfrm>
            <a:off x="247958" y="1623269"/>
            <a:ext cx="11695402" cy="4443691"/>
            <a:chOff x="247958" y="1623269"/>
            <a:chExt cx="11695402" cy="4443691"/>
          </a:xfrm>
        </p:grpSpPr>
        <p:grpSp>
          <p:nvGrpSpPr>
            <p:cNvPr id="188" name="Google Shape;188;p4"/>
            <p:cNvGrpSpPr/>
            <p:nvPr/>
          </p:nvGrpSpPr>
          <p:grpSpPr>
            <a:xfrm>
              <a:off x="247958" y="1828350"/>
              <a:ext cx="11695402" cy="4238610"/>
              <a:chOff x="4299" y="883895"/>
              <a:chExt cx="11695402" cy="4238610"/>
            </a:xfrm>
          </p:grpSpPr>
          <p:sp>
            <p:nvSpPr>
              <p:cNvPr id="189" name="Google Shape;189;p4"/>
              <p:cNvSpPr/>
              <p:nvPr/>
            </p:nvSpPr>
            <p:spPr>
              <a:xfrm>
                <a:off x="4299" y="1620912"/>
                <a:ext cx="2577144" cy="2118068"/>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txBox="1"/>
              <p:nvPr/>
            </p:nvSpPr>
            <p:spPr>
              <a:xfrm>
                <a:off x="53042" y="1669655"/>
                <a:ext cx="2479658" cy="1566710"/>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Willingness to meet career tasks, transitions and traumas with fitting responses</a:t>
                </a:r>
                <a:endParaRPr/>
              </a:p>
            </p:txBody>
          </p:sp>
          <p:sp>
            <p:nvSpPr>
              <p:cNvPr id="191" name="Google Shape;191;p4"/>
              <p:cNvSpPr/>
              <p:nvPr/>
            </p:nvSpPr>
            <p:spPr>
              <a:xfrm>
                <a:off x="1316062" y="2215971"/>
                <a:ext cx="2906534" cy="2906534"/>
              </a:xfrm>
              <a:custGeom>
                <a:avLst/>
                <a:gdLst/>
                <a:ahLst/>
                <a:cxnLst/>
                <a:rect l="l" t="t" r="r" b="b"/>
                <a:pathLst>
                  <a:path w="120000" h="120000" extrusionOk="0">
                    <a:moveTo>
                      <a:pt x="12815" y="93268"/>
                    </a:moveTo>
                    <a:lnTo>
                      <a:pt x="15593" y="91309"/>
                    </a:lnTo>
                    <a:cubicBezTo>
                      <a:pt x="26280" y="106466"/>
                      <a:pt x="43958" y="115125"/>
                      <a:pt x="62484" y="114277"/>
                    </a:cubicBezTo>
                    <a:cubicBezTo>
                      <a:pt x="81010" y="113430"/>
                      <a:pt x="97824" y="103191"/>
                      <a:pt x="107081" y="87122"/>
                    </a:cubicBezTo>
                    <a:lnTo>
                      <a:pt x="105019" y="86204"/>
                    </a:lnTo>
                    <a:lnTo>
                      <a:pt x="111190" y="82789"/>
                    </a:lnTo>
                    <a:lnTo>
                      <a:pt x="112265" y="89430"/>
                    </a:lnTo>
                    <a:lnTo>
                      <a:pt x="110202" y="88512"/>
                    </a:lnTo>
                    <a:lnTo>
                      <a:pt x="110202" y="88512"/>
                    </a:lnTo>
                    <a:cubicBezTo>
                      <a:pt x="100440" y="105701"/>
                      <a:pt x="82561" y="116701"/>
                      <a:pt x="62816" y="117665"/>
                    </a:cubicBezTo>
                    <a:cubicBezTo>
                      <a:pt x="43071" y="118629"/>
                      <a:pt x="24206" y="109424"/>
                      <a:pt x="12815" y="93268"/>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539095" y="3502039"/>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txBox="1"/>
              <p:nvPr/>
            </p:nvSpPr>
            <p:spPr>
              <a:xfrm>
                <a:off x="561784" y="3524728"/>
                <a:ext cx="1902660" cy="729292"/>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a:solidFill>
                      <a:schemeClr val="lt1"/>
                    </a:solidFill>
                    <a:latin typeface="Calibri"/>
                    <a:ea typeface="Calibri"/>
                    <a:cs typeface="Calibri"/>
                    <a:sym typeface="Calibri"/>
                  </a:rPr>
                  <a:t>Adaptive readiness</a:t>
                </a:r>
                <a:endParaRPr sz="2400" b="0" i="0" u="none" strike="noStrike" cap="none">
                  <a:solidFill>
                    <a:schemeClr val="lt1"/>
                  </a:solidFill>
                  <a:latin typeface="Calibri"/>
                  <a:ea typeface="Calibri"/>
                  <a:cs typeface="Calibri"/>
                  <a:sym typeface="Calibri"/>
                </a:endParaRPr>
              </a:p>
            </p:txBody>
          </p:sp>
          <p:sp>
            <p:nvSpPr>
              <p:cNvPr id="194" name="Google Shape;194;p4"/>
              <p:cNvSpPr/>
              <p:nvPr/>
            </p:nvSpPr>
            <p:spPr>
              <a:xfrm>
                <a:off x="3024888" y="1693094"/>
                <a:ext cx="2648129" cy="2118068"/>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txBox="1"/>
              <p:nvPr/>
            </p:nvSpPr>
            <p:spPr>
              <a:xfrm>
                <a:off x="3073631" y="2195708"/>
                <a:ext cx="2550643" cy="1566710"/>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Self-regulation strengths and capacities</a:t>
                </a:r>
                <a:endParaRPr/>
              </a:p>
            </p:txBody>
          </p:sp>
          <p:sp>
            <p:nvSpPr>
              <p:cNvPr id="196" name="Google Shape;196;p4"/>
              <p:cNvSpPr/>
              <p:nvPr/>
            </p:nvSpPr>
            <p:spPr>
              <a:xfrm>
                <a:off x="4442085" y="883895"/>
                <a:ext cx="2983708" cy="2539463"/>
              </a:xfrm>
              <a:custGeom>
                <a:avLst/>
                <a:gdLst/>
                <a:ahLst/>
                <a:cxnLst/>
                <a:rect l="l" t="t" r="r" b="b"/>
                <a:pathLst>
                  <a:path w="120000" h="120000" extrusionOk="0">
                    <a:moveTo>
                      <a:pt x="11736" y="27799"/>
                    </a:moveTo>
                    <a:lnTo>
                      <a:pt x="11736" y="27799"/>
                    </a:lnTo>
                    <a:cubicBezTo>
                      <a:pt x="21951" y="12661"/>
                      <a:pt x="38751" y="3203"/>
                      <a:pt x="57061" y="2281"/>
                    </a:cubicBezTo>
                    <a:cubicBezTo>
                      <a:pt x="75371" y="1359"/>
                      <a:pt x="93045" y="9082"/>
                      <a:pt x="104745" y="23116"/>
                    </a:cubicBezTo>
                    <a:lnTo>
                      <a:pt x="106340" y="22052"/>
                    </a:lnTo>
                    <a:lnTo>
                      <a:pt x="107025" y="28621"/>
                    </a:lnTo>
                    <a:lnTo>
                      <a:pt x="100623" y="25867"/>
                    </a:lnTo>
                    <a:lnTo>
                      <a:pt x="102215" y="24805"/>
                    </a:lnTo>
                    <a:lnTo>
                      <a:pt x="102215" y="24805"/>
                    </a:lnTo>
                    <a:cubicBezTo>
                      <a:pt x="91037" y="11792"/>
                      <a:pt x="74321" y="4684"/>
                      <a:pt x="57041" y="5596"/>
                    </a:cubicBezTo>
                    <a:cubicBezTo>
                      <a:pt x="39762" y="6508"/>
                      <a:pt x="23913" y="15335"/>
                      <a:pt x="14210" y="2944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740191" y="1461010"/>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txBox="1"/>
              <p:nvPr/>
            </p:nvSpPr>
            <p:spPr>
              <a:xfrm>
                <a:off x="3762880" y="1483699"/>
                <a:ext cx="1902660" cy="729292"/>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Clr>
                    <a:srgbClr val="FFFFFF"/>
                  </a:buClr>
                  <a:buSzPts val="2400"/>
                  <a:buFont typeface="Calibri"/>
                  <a:buNone/>
                </a:pPr>
                <a:r>
                  <a:rPr lang="en-GB" sz="2400" b="0" i="0" u="none" strike="noStrike" cap="none">
                    <a:solidFill>
                      <a:srgbClr val="FFFFFF"/>
                    </a:solidFill>
                    <a:latin typeface="Calibri"/>
                    <a:ea typeface="Calibri"/>
                    <a:cs typeface="Calibri"/>
                    <a:sym typeface="Calibri"/>
                  </a:rPr>
                  <a:t>Adaptability resources</a:t>
                </a:r>
                <a:endParaRPr sz="2400" b="0" i="0" u="none" strike="noStrike" cap="none">
                  <a:solidFill>
                    <a:schemeClr val="lt1"/>
                  </a:solidFill>
                  <a:latin typeface="Calibri"/>
                  <a:ea typeface="Calibri"/>
                  <a:cs typeface="Calibri"/>
                  <a:sym typeface="Calibri"/>
                </a:endParaRPr>
              </a:p>
            </p:txBody>
          </p:sp>
          <p:sp>
            <p:nvSpPr>
              <p:cNvPr id="199" name="Google Shape;199;p4"/>
              <p:cNvSpPr/>
              <p:nvPr/>
            </p:nvSpPr>
            <p:spPr>
              <a:xfrm>
                <a:off x="6080290" y="1683556"/>
                <a:ext cx="2609316" cy="2141747"/>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txBox="1"/>
              <p:nvPr/>
            </p:nvSpPr>
            <p:spPr>
              <a:xfrm>
                <a:off x="6129578" y="1732844"/>
                <a:ext cx="2510740" cy="1584225"/>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Adaptive behaviours and beliefs that address changing conditions</a:t>
                </a:r>
                <a:endParaRPr sz="2000" b="0" i="0" u="none" strike="noStrike" cap="none">
                  <a:solidFill>
                    <a:schemeClr val="dk1"/>
                  </a:solidFill>
                  <a:latin typeface="Open Sans Light"/>
                  <a:ea typeface="Open Sans Light"/>
                  <a:cs typeface="Open Sans Light"/>
                  <a:sym typeface="Open Sans Light"/>
                </a:endParaRPr>
              </a:p>
            </p:txBody>
          </p:sp>
          <p:sp>
            <p:nvSpPr>
              <p:cNvPr id="201" name="Google Shape;201;p4"/>
              <p:cNvSpPr/>
              <p:nvPr/>
            </p:nvSpPr>
            <p:spPr>
              <a:xfrm>
                <a:off x="7500797" y="2122068"/>
                <a:ext cx="2634080" cy="2634080"/>
              </a:xfrm>
              <a:custGeom>
                <a:avLst/>
                <a:gdLst/>
                <a:ahLst/>
                <a:cxnLst/>
                <a:rect l="l" t="t" r="r" b="b"/>
                <a:pathLst>
                  <a:path w="120000" h="120000" extrusionOk="0">
                    <a:moveTo>
                      <a:pt x="10004" y="88399"/>
                    </a:moveTo>
                    <a:lnTo>
                      <a:pt x="13265" y="86546"/>
                    </a:lnTo>
                    <a:cubicBezTo>
                      <a:pt x="22270" y="102399"/>
                      <a:pt x="38696" y="112606"/>
                      <a:pt x="56897" y="113658"/>
                    </a:cubicBezTo>
                    <a:cubicBezTo>
                      <a:pt x="75098" y="114711"/>
                      <a:pt x="92591" y="106466"/>
                      <a:pt x="103363" y="91757"/>
                    </a:cubicBezTo>
                    <a:lnTo>
                      <a:pt x="101199" y="90528"/>
                    </a:lnTo>
                    <a:lnTo>
                      <a:pt x="108371" y="87463"/>
                    </a:lnTo>
                    <a:lnTo>
                      <a:pt x="108810" y="94850"/>
                    </a:lnTo>
                    <a:lnTo>
                      <a:pt x="106646" y="93621"/>
                    </a:lnTo>
                    <a:cubicBezTo>
                      <a:pt x="95196" y="109505"/>
                      <a:pt x="76450" y="118472"/>
                      <a:pt x="56898" y="117415"/>
                    </a:cubicBezTo>
                    <a:cubicBezTo>
                      <a:pt x="37345" y="116359"/>
                      <a:pt x="19675" y="105425"/>
                      <a:pt x="10004" y="88399"/>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6776187" y="3270877"/>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txBox="1"/>
              <p:nvPr/>
            </p:nvSpPr>
            <p:spPr>
              <a:xfrm>
                <a:off x="6798876" y="3293566"/>
                <a:ext cx="1902660" cy="729292"/>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n-GB" sz="2200" b="0" i="0" u="none" strike="noStrike" cap="none">
                    <a:solidFill>
                      <a:srgbClr val="FFFFFF"/>
                    </a:solidFill>
                    <a:latin typeface="Calibri"/>
                    <a:ea typeface="Calibri"/>
                    <a:cs typeface="Calibri"/>
                    <a:sym typeface="Calibri"/>
                  </a:rPr>
                  <a:t>Adapting responses</a:t>
                </a:r>
                <a:endParaRPr sz="2200" b="0" i="0" u="none" strike="noStrike" cap="none">
                  <a:solidFill>
                    <a:schemeClr val="lt1"/>
                  </a:solidFill>
                  <a:latin typeface="Open Sans Light"/>
                  <a:ea typeface="Open Sans Light"/>
                  <a:cs typeface="Open Sans Light"/>
                  <a:sym typeface="Open Sans Light"/>
                </a:endParaRPr>
              </a:p>
            </p:txBody>
          </p:sp>
          <p:sp>
            <p:nvSpPr>
              <p:cNvPr id="204" name="Google Shape;204;p4"/>
              <p:cNvSpPr/>
              <p:nvPr/>
            </p:nvSpPr>
            <p:spPr>
              <a:xfrm>
                <a:off x="9116286" y="1711335"/>
                <a:ext cx="2488277" cy="2081844"/>
              </a:xfrm>
              <a:prstGeom prst="roundRect">
                <a:avLst>
                  <a:gd name="adj" fmla="val 10000"/>
                </a:avLst>
              </a:prstGeom>
              <a:noFill/>
              <a:ln w="12700" cap="flat" cmpd="sng">
                <a:solidFill>
                  <a:srgbClr val="FF7F2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txBox="1"/>
              <p:nvPr/>
            </p:nvSpPr>
            <p:spPr>
              <a:xfrm>
                <a:off x="9164195" y="2205353"/>
                <a:ext cx="2392459" cy="1539916"/>
              </a:xfrm>
              <a:prstGeom prst="rect">
                <a:avLst/>
              </a:prstGeom>
              <a:noFill/>
              <a:ln>
                <a:noFill/>
              </a:ln>
            </p:spPr>
            <p:txBody>
              <a:bodyPr spcFirstLastPara="1" wrap="square" lIns="123825" tIns="123825" rIns="123825" bIns="1238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n-GB" sz="2000" b="0" i="0" u="none" strike="noStrike" cap="none">
                    <a:solidFill>
                      <a:schemeClr val="dk1"/>
                    </a:solidFill>
                    <a:latin typeface="Calibri"/>
                    <a:ea typeface="Calibri"/>
                    <a:cs typeface="Calibri"/>
                    <a:sym typeface="Calibri"/>
                  </a:rPr>
                  <a:t>Outcomes of adapting behaviours</a:t>
                </a:r>
                <a:endParaRPr sz="2000" b="0" i="0" u="none" strike="noStrike" cap="none">
                  <a:solidFill>
                    <a:schemeClr val="dk1"/>
                  </a:solidFill>
                  <a:latin typeface="Calibri"/>
                  <a:ea typeface="Calibri"/>
                  <a:cs typeface="Calibri"/>
                  <a:sym typeface="Calibri"/>
                </a:endParaRPr>
              </a:p>
            </p:txBody>
          </p:sp>
          <p:sp>
            <p:nvSpPr>
              <p:cNvPr id="206" name="Google Shape;206;p4"/>
              <p:cNvSpPr/>
              <p:nvPr/>
            </p:nvSpPr>
            <p:spPr>
              <a:xfrm>
                <a:off x="9751663" y="1461139"/>
                <a:ext cx="1948038" cy="774670"/>
              </a:xfrm>
              <a:prstGeom prst="roundRect">
                <a:avLst>
                  <a:gd name="adj" fmla="val 10000"/>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txBox="1"/>
              <p:nvPr/>
            </p:nvSpPr>
            <p:spPr>
              <a:xfrm>
                <a:off x="9774352" y="1483828"/>
                <a:ext cx="1902660" cy="729292"/>
              </a:xfrm>
              <a:prstGeom prst="rect">
                <a:avLst/>
              </a:prstGeom>
              <a:noFill/>
              <a:ln>
                <a:noFill/>
              </a:ln>
            </p:spPr>
            <p:txBody>
              <a:bodyPr spcFirstLastPara="1" wrap="square" lIns="41900" tIns="27925" rIns="41900" bIns="27925" anchor="ctr" anchorCtr="0">
                <a:noAutofit/>
              </a:bodyPr>
              <a:lstStyle/>
              <a:p>
                <a:pPr marL="0" marR="0" lvl="0" indent="0" algn="ctr" rtl="0">
                  <a:lnSpc>
                    <a:spcPct val="90000"/>
                  </a:lnSpc>
                  <a:spcBef>
                    <a:spcPts val="0"/>
                  </a:spcBef>
                  <a:spcAft>
                    <a:spcPts val="0"/>
                  </a:spcAft>
                  <a:buClr>
                    <a:srgbClr val="FFFFFF"/>
                  </a:buClr>
                  <a:buSzPts val="2200"/>
                  <a:buFont typeface="Calibri"/>
                  <a:buNone/>
                </a:pPr>
                <a:r>
                  <a:rPr lang="en-GB" sz="2200" b="0" i="0" u="none" strike="noStrike" cap="none">
                    <a:solidFill>
                      <a:srgbClr val="FFFFFF"/>
                    </a:solidFill>
                    <a:latin typeface="Calibri"/>
                    <a:ea typeface="Calibri"/>
                    <a:cs typeface="Calibri"/>
                    <a:sym typeface="Calibri"/>
                  </a:rPr>
                  <a:t>Adaptation outcomes </a:t>
                </a:r>
                <a:endParaRPr/>
              </a:p>
            </p:txBody>
          </p:sp>
        </p:grpSp>
        <p:pic>
          <p:nvPicPr>
            <p:cNvPr id="208" name="Google Shape;208;p4"/>
            <p:cNvPicPr preferRelativeResize="0"/>
            <p:nvPr/>
          </p:nvPicPr>
          <p:blipFill rotWithShape="1">
            <a:blip r:embed="rId3">
              <a:alphaModFix/>
            </a:blip>
            <a:srcRect l="5480" t="20561" b="9712"/>
            <a:stretch/>
          </p:blipFill>
          <p:spPr>
            <a:xfrm rot="-1216248">
              <a:off x="2343617" y="5169269"/>
              <a:ext cx="1716753" cy="576943"/>
            </a:xfrm>
            <a:prstGeom prst="rect">
              <a:avLst/>
            </a:prstGeom>
            <a:noFill/>
            <a:ln>
              <a:noFill/>
            </a:ln>
          </p:spPr>
        </p:pic>
        <p:pic>
          <p:nvPicPr>
            <p:cNvPr id="209" name="Google Shape;209;p4"/>
            <p:cNvPicPr preferRelativeResize="0"/>
            <p:nvPr/>
          </p:nvPicPr>
          <p:blipFill rotWithShape="1">
            <a:blip r:embed="rId3">
              <a:alphaModFix/>
            </a:blip>
            <a:srcRect l="5480" t="20561" b="9712"/>
            <a:stretch/>
          </p:blipFill>
          <p:spPr>
            <a:xfrm rot="-10141163" flipH="1">
              <a:off x="5237621" y="1781489"/>
              <a:ext cx="1716753" cy="576943"/>
            </a:xfrm>
            <a:prstGeom prst="rect">
              <a:avLst/>
            </a:prstGeom>
            <a:noFill/>
            <a:ln>
              <a:noFill/>
            </a:ln>
          </p:spPr>
        </p:pic>
        <p:pic>
          <p:nvPicPr>
            <p:cNvPr id="210" name="Google Shape;210;p4"/>
            <p:cNvPicPr preferRelativeResize="0"/>
            <p:nvPr/>
          </p:nvPicPr>
          <p:blipFill rotWithShape="1">
            <a:blip r:embed="rId3">
              <a:alphaModFix/>
            </a:blip>
            <a:srcRect l="5480" t="20561" b="9712"/>
            <a:stretch/>
          </p:blipFill>
          <p:spPr>
            <a:xfrm rot="-1083353">
              <a:off x="8885933" y="5026866"/>
              <a:ext cx="1716753" cy="576943"/>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5"/>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Career Adaptability</a:t>
            </a:r>
            <a:endParaRPr>
              <a:latin typeface="Calibri"/>
              <a:ea typeface="Calibri"/>
              <a:cs typeface="Calibri"/>
              <a:sym typeface="Calibri"/>
            </a:endParaRPr>
          </a:p>
        </p:txBody>
      </p:sp>
      <p:sp>
        <p:nvSpPr>
          <p:cNvPr id="216" name="Google Shape;216;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17" name="Google Shape;217;p5"/>
          <p:cNvSpPr txBox="1"/>
          <p:nvPr/>
        </p:nvSpPr>
        <p:spPr>
          <a:xfrm>
            <a:off x="714997" y="2012234"/>
            <a:ext cx="8248200" cy="33549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F7F2A"/>
              </a:buClr>
              <a:buSzPts val="3120"/>
              <a:buFont typeface="Calibri"/>
              <a:buChar char="▲"/>
            </a:pPr>
            <a:r>
              <a:rPr lang="en-GB" sz="2400" b="0" i="0" u="none" strike="noStrike" cap="none">
                <a:solidFill>
                  <a:schemeClr val="dk1"/>
                </a:solidFill>
                <a:latin typeface="Calibri"/>
                <a:ea typeface="Calibri"/>
                <a:cs typeface="Calibri"/>
                <a:sym typeface="Calibri"/>
              </a:rPr>
              <a:t>Career adaptability is a psychosocial construct that denotes an individual's resources for coping with current and anticipated tasks, transitions, traumas in their occupational roles that, to some degree large or small, alter their social integration (Savickas, 2013).</a:t>
            </a:r>
            <a:endParaRPr/>
          </a:p>
          <a:p>
            <a:pPr marL="285750" marR="0" lvl="0" indent="-285750" algn="l" rtl="0">
              <a:spcBef>
                <a:spcPts val="2400"/>
              </a:spcBef>
              <a:spcAft>
                <a:spcPts val="0"/>
              </a:spcAft>
              <a:buClr>
                <a:srgbClr val="FF7F2A"/>
              </a:buClr>
              <a:buSzPts val="3120"/>
              <a:buFont typeface="Calibri"/>
              <a:buChar char="▲"/>
            </a:pPr>
            <a:r>
              <a:rPr lang="en-GB" sz="2400" b="0" i="0" u="none" strike="noStrike" cap="none">
                <a:solidFill>
                  <a:schemeClr val="dk1"/>
                </a:solidFill>
                <a:latin typeface="Calibri"/>
                <a:ea typeface="Calibri"/>
                <a:cs typeface="Calibri"/>
                <a:sym typeface="Calibri"/>
              </a:rPr>
              <a:t>Career adaptability resources are self-regulation strengths or capacities that shape adaptive strategies and actions aimed at achieving adaptation goals (Savickas, 2013).</a:t>
            </a:r>
            <a:endParaRPr sz="2400" b="0" i="0" u="none" strike="noStrike" cap="none">
              <a:solidFill>
                <a:schemeClr val="dk1"/>
              </a:solidFill>
              <a:latin typeface="Calibri"/>
              <a:ea typeface="Calibri"/>
              <a:cs typeface="Calibri"/>
              <a:sym typeface="Calibri"/>
            </a:endParaRPr>
          </a:p>
        </p:txBody>
      </p:sp>
      <p:pic>
        <p:nvPicPr>
          <p:cNvPr id="218" name="Google Shape;218;p5" descr="Emoji faccia stordita"/>
          <p:cNvPicPr preferRelativeResize="0"/>
          <p:nvPr/>
        </p:nvPicPr>
        <p:blipFill rotWithShape="1">
          <a:blip r:embed="rId3">
            <a:alphaModFix/>
          </a:blip>
          <a:srcRect/>
          <a:stretch/>
        </p:blipFill>
        <p:spPr>
          <a:xfrm>
            <a:off x="10696356" y="2211823"/>
            <a:ext cx="1324318" cy="1472108"/>
          </a:xfrm>
          <a:prstGeom prst="rect">
            <a:avLst/>
          </a:prstGeom>
          <a:noFill/>
          <a:ln>
            <a:noFill/>
          </a:ln>
        </p:spPr>
      </p:pic>
      <p:pic>
        <p:nvPicPr>
          <p:cNvPr id="219" name="Google Shape;219;p5" descr="Emoji faccia pensierosa"/>
          <p:cNvPicPr preferRelativeResize="0"/>
          <p:nvPr/>
        </p:nvPicPr>
        <p:blipFill rotWithShape="1">
          <a:blip r:embed="rId4">
            <a:alphaModFix/>
          </a:blip>
          <a:srcRect/>
          <a:stretch/>
        </p:blipFill>
        <p:spPr>
          <a:xfrm>
            <a:off x="9165255" y="2211823"/>
            <a:ext cx="1324318" cy="1406244"/>
          </a:xfrm>
          <a:prstGeom prst="rect">
            <a:avLst/>
          </a:prstGeom>
          <a:noFill/>
          <a:ln>
            <a:noFill/>
          </a:ln>
        </p:spPr>
      </p:pic>
      <p:pic>
        <p:nvPicPr>
          <p:cNvPr id="220" name="Google Shape;220;p5" descr="Emoji faccia con occhiolino"/>
          <p:cNvPicPr preferRelativeResize="0"/>
          <p:nvPr/>
        </p:nvPicPr>
        <p:blipFill rotWithShape="1">
          <a:blip r:embed="rId5">
            <a:alphaModFix/>
          </a:blip>
          <a:srcRect/>
          <a:stretch/>
        </p:blipFill>
        <p:spPr>
          <a:xfrm>
            <a:off x="10730874" y="3646054"/>
            <a:ext cx="1393779" cy="1393779"/>
          </a:xfrm>
          <a:prstGeom prst="rect">
            <a:avLst/>
          </a:prstGeom>
          <a:noFill/>
          <a:ln>
            <a:noFill/>
          </a:ln>
        </p:spPr>
      </p:pic>
      <p:pic>
        <p:nvPicPr>
          <p:cNvPr id="221" name="Google Shape;221;p5" descr="Emoji con gli occhiali"/>
          <p:cNvPicPr preferRelativeResize="0"/>
          <p:nvPr/>
        </p:nvPicPr>
        <p:blipFill rotWithShape="1">
          <a:blip r:embed="rId6">
            <a:alphaModFix/>
          </a:blip>
          <a:srcRect/>
          <a:stretch/>
        </p:blipFill>
        <p:spPr>
          <a:xfrm>
            <a:off x="9225842" y="3618067"/>
            <a:ext cx="1324319" cy="14721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6"/>
          <p:cNvSpPr txBox="1">
            <a:spLocks noGrp="1"/>
          </p:cNvSpPr>
          <p:nvPr>
            <p:ph type="title"/>
          </p:nvPr>
        </p:nvSpPr>
        <p:spPr>
          <a:xfrm>
            <a:off x="838200" y="517972"/>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a:latin typeface="Calibri"/>
                <a:ea typeface="Calibri"/>
                <a:cs typeface="Calibri"/>
                <a:sym typeface="Calibri"/>
              </a:rPr>
              <a:t>The 4Cs of Career Adaptability</a:t>
            </a:r>
            <a:endParaRPr/>
          </a:p>
        </p:txBody>
      </p:sp>
      <p:sp>
        <p:nvSpPr>
          <p:cNvPr id="227" name="Google Shape;227;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28" name="Google Shape;228;p6"/>
          <p:cNvSpPr txBox="1"/>
          <p:nvPr/>
        </p:nvSpPr>
        <p:spPr>
          <a:xfrm>
            <a:off x="1372402" y="1931561"/>
            <a:ext cx="4558349" cy="4665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GB" sz="2400" b="1" i="0" u="none" strike="noStrike" cap="none">
                <a:solidFill>
                  <a:schemeClr val="dk1"/>
                </a:solidFill>
                <a:latin typeface="Calibri"/>
                <a:ea typeface="Calibri"/>
                <a:cs typeface="Calibri"/>
                <a:sym typeface="Calibri"/>
              </a:rPr>
              <a:t>Career CONCERN</a:t>
            </a:r>
            <a:endParaRPr sz="2400" b="1"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rgbClr val="595959"/>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229" name="Google Shape;229;p6"/>
          <p:cNvSpPr txBox="1"/>
          <p:nvPr/>
        </p:nvSpPr>
        <p:spPr>
          <a:xfrm>
            <a:off x="1372402" y="2526571"/>
            <a:ext cx="4464906" cy="85754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It means essentially a future orientation, a sense that it is important to prepare for tomorrow. </a:t>
            </a:r>
            <a:endParaRPr sz="2000" b="0" i="0" u="none" strike="noStrike" cap="none">
              <a:solidFill>
                <a:schemeClr val="dk1"/>
              </a:solidFill>
              <a:latin typeface="Calibri"/>
              <a:ea typeface="Calibri"/>
              <a:cs typeface="Calibri"/>
              <a:sym typeface="Calibri"/>
            </a:endParaRPr>
          </a:p>
        </p:txBody>
      </p:sp>
      <p:sp>
        <p:nvSpPr>
          <p:cNvPr id="230" name="Google Shape;230;p6"/>
          <p:cNvSpPr txBox="1"/>
          <p:nvPr/>
        </p:nvSpPr>
        <p:spPr>
          <a:xfrm>
            <a:off x="1372403" y="3585861"/>
            <a:ext cx="4558348" cy="46658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400"/>
              <a:buFont typeface="Arial"/>
              <a:buNone/>
            </a:pPr>
            <a:r>
              <a:rPr lang="en-GB" sz="2000" b="1" i="0" u="none" strike="noStrike" cap="none">
                <a:solidFill>
                  <a:schemeClr val="dk1"/>
                </a:solidFill>
                <a:latin typeface="Open Sans"/>
                <a:ea typeface="Open Sans"/>
                <a:cs typeface="Open Sans"/>
                <a:sym typeface="Open Sans"/>
              </a:rPr>
              <a:t>Career CONTROL</a:t>
            </a:r>
            <a:endParaRPr sz="2000" b="1" i="0" u="none" strike="noStrike" cap="none">
              <a:solidFill>
                <a:schemeClr val="dk1"/>
              </a:solidFill>
              <a:latin typeface="Calibri"/>
              <a:ea typeface="Calibri"/>
              <a:cs typeface="Calibri"/>
              <a:sym typeface="Calibri"/>
            </a:endParaRPr>
          </a:p>
          <a:p>
            <a:pPr marL="228600" marR="0" lvl="0" indent="-87629" algn="l" rtl="0">
              <a:lnSpc>
                <a:spcPct val="90000"/>
              </a:lnSpc>
              <a:spcBef>
                <a:spcPts val="1000"/>
              </a:spcBef>
              <a:spcAft>
                <a:spcPts val="0"/>
              </a:spcAft>
              <a:buClr>
                <a:srgbClr val="595959"/>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231" name="Google Shape;231;p6"/>
          <p:cNvSpPr txBox="1"/>
          <p:nvPr/>
        </p:nvSpPr>
        <p:spPr>
          <a:xfrm>
            <a:off x="1372402" y="4073952"/>
            <a:ext cx="4464906" cy="111888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It enables individuals to become responsible for shaping themselves and their environments to meet what comes next by using self-discipline, effort, and persistence.</a:t>
            </a:r>
            <a:endParaRPr/>
          </a:p>
        </p:txBody>
      </p:sp>
      <p:sp>
        <p:nvSpPr>
          <p:cNvPr id="232" name="Google Shape;232;p6"/>
          <p:cNvSpPr txBox="1"/>
          <p:nvPr/>
        </p:nvSpPr>
        <p:spPr>
          <a:xfrm>
            <a:off x="6796254" y="1931561"/>
            <a:ext cx="4558349" cy="4665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GB" sz="2400" b="1" i="0" u="none" strike="noStrike" cap="none">
                <a:solidFill>
                  <a:schemeClr val="dk1"/>
                </a:solidFill>
                <a:latin typeface="Calibri"/>
                <a:ea typeface="Calibri"/>
                <a:cs typeface="Calibri"/>
                <a:sym typeface="Calibri"/>
              </a:rPr>
              <a:t>Career CURIOSITY</a:t>
            </a:r>
            <a:endParaRPr sz="2400" b="1"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rgbClr val="595959"/>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233" name="Google Shape;233;p6"/>
          <p:cNvSpPr txBox="1"/>
          <p:nvPr/>
        </p:nvSpPr>
        <p:spPr>
          <a:xfrm>
            <a:off x="6796255" y="2480083"/>
            <a:ext cx="4464906" cy="120666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It refers to inquisitiveness about and exploration of the fit between oneself and the work world.</a:t>
            </a:r>
            <a:endParaRPr sz="2000" b="0" i="0" u="none" strike="noStrike" cap="none">
              <a:solidFill>
                <a:schemeClr val="dk1"/>
              </a:solidFill>
              <a:latin typeface="Calibri"/>
              <a:ea typeface="Calibri"/>
              <a:cs typeface="Calibri"/>
              <a:sym typeface="Calibri"/>
            </a:endParaRPr>
          </a:p>
        </p:txBody>
      </p:sp>
      <p:sp>
        <p:nvSpPr>
          <p:cNvPr id="234" name="Google Shape;234;p6"/>
          <p:cNvSpPr txBox="1"/>
          <p:nvPr/>
        </p:nvSpPr>
        <p:spPr>
          <a:xfrm>
            <a:off x="6813822" y="3585861"/>
            <a:ext cx="4558348" cy="46658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400"/>
              <a:buFont typeface="Arial"/>
              <a:buNone/>
            </a:pPr>
            <a:r>
              <a:rPr lang="en-GB" sz="2400" b="1" i="0" u="none" strike="noStrike" cap="none">
                <a:solidFill>
                  <a:schemeClr val="dk1"/>
                </a:solidFill>
                <a:latin typeface="Calibri"/>
                <a:ea typeface="Calibri"/>
                <a:cs typeface="Calibri"/>
                <a:sym typeface="Calibri"/>
              </a:rPr>
              <a:t>Career CONFIDENCE</a:t>
            </a:r>
            <a:endParaRPr sz="2400" b="1" i="0" u="none" strike="noStrike" cap="none">
              <a:solidFill>
                <a:schemeClr val="dk1"/>
              </a:solidFill>
              <a:latin typeface="Calibri"/>
              <a:ea typeface="Calibri"/>
              <a:cs typeface="Calibri"/>
              <a:sym typeface="Calibri"/>
            </a:endParaRPr>
          </a:p>
          <a:p>
            <a:pPr marL="228600" marR="0" lvl="0" indent="-76200" algn="l" rtl="0">
              <a:lnSpc>
                <a:spcPct val="90000"/>
              </a:lnSpc>
              <a:spcBef>
                <a:spcPts val="1000"/>
              </a:spcBef>
              <a:spcAft>
                <a:spcPts val="0"/>
              </a:spcAft>
              <a:buClr>
                <a:srgbClr val="595959"/>
              </a:buClr>
              <a:buSzPts val="2400"/>
              <a:buFont typeface="Arial"/>
              <a:buNone/>
            </a:pPr>
            <a:endParaRPr sz="2400" b="1" i="0" u="none" strike="noStrike" cap="none">
              <a:solidFill>
                <a:schemeClr val="dk1"/>
              </a:solidFill>
              <a:latin typeface="Calibri"/>
              <a:ea typeface="Calibri"/>
              <a:cs typeface="Calibri"/>
              <a:sym typeface="Calibri"/>
            </a:endParaRPr>
          </a:p>
        </p:txBody>
      </p:sp>
      <p:sp>
        <p:nvSpPr>
          <p:cNvPr id="235" name="Google Shape;235;p6"/>
          <p:cNvSpPr txBox="1"/>
          <p:nvPr/>
        </p:nvSpPr>
        <p:spPr>
          <a:xfrm>
            <a:off x="6813822" y="4076143"/>
            <a:ext cx="4558348" cy="111888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It denotes feelings of self-efficacy concerning one’s ability to successfully execute a course of action needed to make and implement suitable educational and vocational choices.</a:t>
            </a:r>
            <a:endParaRPr sz="2400" b="0" i="0" u="none" strike="noStrike" cap="none">
              <a:solidFill>
                <a:schemeClr val="dk1"/>
              </a:solidFill>
              <a:latin typeface="Calibri"/>
              <a:ea typeface="Calibri"/>
              <a:cs typeface="Calibri"/>
              <a:sym typeface="Calibri"/>
            </a:endParaRPr>
          </a:p>
        </p:txBody>
      </p:sp>
      <p:sp>
        <p:nvSpPr>
          <p:cNvPr id="236" name="Google Shape;236;p6"/>
          <p:cNvSpPr/>
          <p:nvPr/>
        </p:nvSpPr>
        <p:spPr>
          <a:xfrm rot="5400000">
            <a:off x="788531" y="1979067"/>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7" name="Google Shape;237;p6"/>
          <p:cNvSpPr/>
          <p:nvPr/>
        </p:nvSpPr>
        <p:spPr>
          <a:xfrm>
            <a:off x="839788" y="201385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a:solidFill>
                  <a:schemeClr val="lt1"/>
                </a:solidFill>
                <a:latin typeface="Calibri"/>
                <a:ea typeface="Calibri"/>
                <a:cs typeface="Calibri"/>
                <a:sym typeface="Calibri"/>
              </a:rPr>
              <a:t>1</a:t>
            </a:r>
            <a:endParaRPr sz="1800" b="1">
              <a:solidFill>
                <a:schemeClr val="lt1"/>
              </a:solidFill>
              <a:latin typeface="Calibri"/>
              <a:ea typeface="Calibri"/>
              <a:cs typeface="Calibri"/>
              <a:sym typeface="Calibri"/>
            </a:endParaRPr>
          </a:p>
        </p:txBody>
      </p:sp>
      <p:sp>
        <p:nvSpPr>
          <p:cNvPr id="238" name="Google Shape;238;p6"/>
          <p:cNvSpPr/>
          <p:nvPr/>
        </p:nvSpPr>
        <p:spPr>
          <a:xfrm rot="5400000">
            <a:off x="788531" y="3566217"/>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6"/>
          <p:cNvSpPr/>
          <p:nvPr/>
        </p:nvSpPr>
        <p:spPr>
          <a:xfrm>
            <a:off x="839788" y="360100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2</a:t>
            </a:r>
            <a:endParaRPr sz="1800" b="1">
              <a:solidFill>
                <a:schemeClr val="lt1"/>
              </a:solidFill>
              <a:latin typeface="Calibri"/>
              <a:ea typeface="Calibri"/>
              <a:cs typeface="Calibri"/>
              <a:sym typeface="Calibri"/>
            </a:endParaRPr>
          </a:p>
        </p:txBody>
      </p:sp>
      <p:sp>
        <p:nvSpPr>
          <p:cNvPr id="240" name="Google Shape;240;p6"/>
          <p:cNvSpPr/>
          <p:nvPr/>
        </p:nvSpPr>
        <p:spPr>
          <a:xfrm rot="5400000">
            <a:off x="6212384" y="1976012"/>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6"/>
          <p:cNvSpPr/>
          <p:nvPr/>
        </p:nvSpPr>
        <p:spPr>
          <a:xfrm>
            <a:off x="6263641" y="201080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3</a:t>
            </a:r>
            <a:endParaRPr sz="1800" b="1">
              <a:solidFill>
                <a:schemeClr val="lt1"/>
              </a:solidFill>
              <a:latin typeface="Calibri"/>
              <a:ea typeface="Calibri"/>
              <a:cs typeface="Calibri"/>
              <a:sym typeface="Calibri"/>
            </a:endParaRPr>
          </a:p>
        </p:txBody>
      </p:sp>
      <p:sp>
        <p:nvSpPr>
          <p:cNvPr id="242" name="Google Shape;242;p6"/>
          <p:cNvSpPr/>
          <p:nvPr/>
        </p:nvSpPr>
        <p:spPr>
          <a:xfrm rot="5400000">
            <a:off x="6229950" y="3566217"/>
            <a:ext cx="576558" cy="438911"/>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3" name="Google Shape;243;p6"/>
          <p:cNvSpPr/>
          <p:nvPr/>
        </p:nvSpPr>
        <p:spPr>
          <a:xfrm>
            <a:off x="6281207" y="3601006"/>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lt1"/>
                </a:solidFill>
                <a:latin typeface="Calibri"/>
                <a:ea typeface="Calibri"/>
                <a:cs typeface="Calibri"/>
                <a:sym typeface="Calibri"/>
              </a:rPr>
              <a:t>4</a:t>
            </a:r>
            <a:endParaRPr sz="1800" b="1">
              <a:solidFill>
                <a:schemeClr val="lt1"/>
              </a:solidFill>
              <a:latin typeface="Calibri"/>
              <a:ea typeface="Calibri"/>
              <a:cs typeface="Calibri"/>
              <a:sym typeface="Calibri"/>
            </a:endParaRPr>
          </a:p>
        </p:txBody>
      </p:sp>
      <p:pic>
        <p:nvPicPr>
          <p:cNvPr id="244" name="Google Shape;244;p6" descr="Emoji faccia stordita"/>
          <p:cNvPicPr preferRelativeResize="0"/>
          <p:nvPr/>
        </p:nvPicPr>
        <p:blipFill rotWithShape="1">
          <a:blip r:embed="rId3">
            <a:alphaModFix/>
          </a:blip>
          <a:srcRect/>
          <a:stretch/>
        </p:blipFill>
        <p:spPr>
          <a:xfrm>
            <a:off x="4736490" y="3025959"/>
            <a:ext cx="1324319" cy="1442968"/>
          </a:xfrm>
          <a:prstGeom prst="rect">
            <a:avLst/>
          </a:prstGeom>
          <a:noFill/>
          <a:ln>
            <a:noFill/>
          </a:ln>
        </p:spPr>
      </p:pic>
      <p:pic>
        <p:nvPicPr>
          <p:cNvPr id="245" name="Google Shape;245;p6" descr="Emoji faccia pensierosa"/>
          <p:cNvPicPr preferRelativeResize="0"/>
          <p:nvPr/>
        </p:nvPicPr>
        <p:blipFill rotWithShape="1">
          <a:blip r:embed="rId4">
            <a:alphaModFix/>
          </a:blip>
          <a:srcRect/>
          <a:stretch/>
        </p:blipFill>
        <p:spPr>
          <a:xfrm>
            <a:off x="3872049" y="1158557"/>
            <a:ext cx="1324318" cy="1406244"/>
          </a:xfrm>
          <a:prstGeom prst="rect">
            <a:avLst/>
          </a:prstGeom>
          <a:noFill/>
          <a:ln>
            <a:noFill/>
          </a:ln>
        </p:spPr>
      </p:pic>
      <p:pic>
        <p:nvPicPr>
          <p:cNvPr id="246" name="Google Shape;246;p6" descr="Emoji faccia con occhiolino"/>
          <p:cNvPicPr preferRelativeResize="0"/>
          <p:nvPr/>
        </p:nvPicPr>
        <p:blipFill rotWithShape="1">
          <a:blip r:embed="rId5">
            <a:alphaModFix/>
          </a:blip>
          <a:srcRect/>
          <a:stretch/>
        </p:blipFill>
        <p:spPr>
          <a:xfrm>
            <a:off x="10420689" y="3057577"/>
            <a:ext cx="1402277" cy="1402277"/>
          </a:xfrm>
          <a:prstGeom prst="rect">
            <a:avLst/>
          </a:prstGeom>
          <a:noFill/>
          <a:ln>
            <a:noFill/>
          </a:ln>
        </p:spPr>
      </p:pic>
      <p:pic>
        <p:nvPicPr>
          <p:cNvPr id="247" name="Google Shape;247;p6" descr="Emoji con gli occhiali"/>
          <p:cNvPicPr preferRelativeResize="0"/>
          <p:nvPr/>
        </p:nvPicPr>
        <p:blipFill rotWithShape="1">
          <a:blip r:embed="rId6">
            <a:alphaModFix/>
          </a:blip>
          <a:srcRect/>
          <a:stretch/>
        </p:blipFill>
        <p:spPr>
          <a:xfrm>
            <a:off x="9487882" y="1043306"/>
            <a:ext cx="1412320" cy="14989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FF7F2A"/>
              </a:buClr>
              <a:buSzPts val="1200"/>
              <a:buFont typeface="Open Sans Light"/>
              <a:buNone/>
            </a:pPr>
            <a:r>
              <a:rPr lang="en-GB" sz="1200" b="0" i="0" u="none" strike="noStrike" cap="none">
                <a:solidFill>
                  <a:srgbClr val="FF7F2A"/>
                </a:solidFill>
                <a:latin typeface="Open Sans Light"/>
                <a:ea typeface="Open Sans Light"/>
                <a:cs typeface="Open Sans Light"/>
                <a:sym typeface="Open Sans Light"/>
              </a:rPr>
              <a:t>connect-erasmus.eu</a:t>
            </a:r>
            <a:endParaRPr/>
          </a:p>
        </p:txBody>
      </p:sp>
      <p:sp>
        <p:nvSpPr>
          <p:cNvPr id="253" name="Google Shape;253;p7"/>
          <p:cNvSpPr txBox="1"/>
          <p:nvPr/>
        </p:nvSpPr>
        <p:spPr>
          <a:xfrm>
            <a:off x="1001712" y="4636419"/>
            <a:ext cx="10188574"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000">
              <a:solidFill>
                <a:schemeClr val="dk1"/>
              </a:solidFill>
              <a:latin typeface="Calibri"/>
              <a:ea typeface="Calibri"/>
              <a:cs typeface="Calibri"/>
              <a:sym typeface="Calibri"/>
            </a:endParaRPr>
          </a:p>
        </p:txBody>
      </p:sp>
      <p:sp>
        <p:nvSpPr>
          <p:cNvPr id="254" name="Google Shape;254;p7"/>
          <p:cNvSpPr txBox="1"/>
          <p:nvPr/>
        </p:nvSpPr>
        <p:spPr>
          <a:xfrm>
            <a:off x="1325366" y="4784619"/>
            <a:ext cx="9864920"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800">
                <a:solidFill>
                  <a:schemeClr val="dk1"/>
                </a:solidFill>
                <a:latin typeface="Calibri"/>
                <a:ea typeface="Calibri"/>
                <a:cs typeface="Calibri"/>
                <a:sym typeface="Calibri"/>
              </a:rPr>
              <a:t>From Savickas, M. L. (2013). Career construction theory and practice. In S. D. Brown &amp; R. W. Lent (Eds.), </a:t>
            </a:r>
            <a:r>
              <a:rPr lang="en-GB" sz="1800" i="1">
                <a:solidFill>
                  <a:schemeClr val="dk1"/>
                </a:solidFill>
                <a:latin typeface="Calibri"/>
                <a:ea typeface="Calibri"/>
                <a:cs typeface="Calibri"/>
                <a:sym typeface="Calibri"/>
              </a:rPr>
              <a:t>Career development and counseling: Putting theory and research to work</a:t>
            </a:r>
            <a:r>
              <a:rPr lang="en-GB" sz="1800">
                <a:solidFill>
                  <a:schemeClr val="dk1"/>
                </a:solidFill>
                <a:latin typeface="Calibri"/>
                <a:ea typeface="Calibri"/>
                <a:cs typeface="Calibri"/>
                <a:sym typeface="Calibri"/>
              </a:rPr>
              <a:t> (2nd ed., pp. 147–183). Hoboken, NJ: John Wiley.</a:t>
            </a:r>
            <a:endParaRPr/>
          </a:p>
        </p:txBody>
      </p:sp>
      <p:pic>
        <p:nvPicPr>
          <p:cNvPr id="255" name="Google Shape;255;p7"/>
          <p:cNvPicPr preferRelativeResize="0"/>
          <p:nvPr/>
        </p:nvPicPr>
        <p:blipFill rotWithShape="1">
          <a:blip r:embed="rId3">
            <a:alphaModFix/>
          </a:blip>
          <a:srcRect/>
          <a:stretch/>
        </p:blipFill>
        <p:spPr>
          <a:xfrm>
            <a:off x="2113533" y="237286"/>
            <a:ext cx="7964934" cy="455302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61" name="Google Shape;261;p8"/>
          <p:cNvSpPr txBox="1"/>
          <p:nvPr/>
        </p:nvSpPr>
        <p:spPr>
          <a:xfrm>
            <a:off x="725184" y="2113994"/>
            <a:ext cx="3538500" cy="28146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24 items</a:t>
            </a:r>
            <a:endParaRPr/>
          </a:p>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Likert response format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1= </a:t>
            </a:r>
            <a:r>
              <a:rPr lang="en-GB" sz="2000" i="1">
                <a:solidFill>
                  <a:schemeClr val="dk1"/>
                </a:solidFill>
                <a:latin typeface="Calibri"/>
                <a:ea typeface="Calibri"/>
                <a:cs typeface="Calibri"/>
                <a:sym typeface="Calibri"/>
              </a:rPr>
              <a:t>Not strong</a:t>
            </a:r>
            <a:r>
              <a:rPr lang="en-GB" sz="2000">
                <a:solidFill>
                  <a:schemeClr val="dk1"/>
                </a:solidFill>
                <a:latin typeface="Calibri"/>
                <a:ea typeface="Calibri"/>
                <a:cs typeface="Calibri"/>
                <a:sym typeface="Calibri"/>
              </a:rPr>
              <a:t>; 5= </a:t>
            </a:r>
            <a:r>
              <a:rPr lang="en-GB" sz="2000" i="1">
                <a:solidFill>
                  <a:schemeClr val="dk1"/>
                </a:solidFill>
                <a:latin typeface="Calibri"/>
                <a:ea typeface="Calibri"/>
                <a:cs typeface="Calibri"/>
                <a:sym typeface="Calibri"/>
              </a:rPr>
              <a:t>Strongest</a:t>
            </a:r>
            <a:endParaRPr/>
          </a:p>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4 subscales (</a:t>
            </a:r>
            <a:r>
              <a:rPr lang="en-GB" sz="2000" u="sng">
                <a:solidFill>
                  <a:schemeClr val="dk1"/>
                </a:solidFill>
                <a:latin typeface="Calibri"/>
                <a:ea typeface="Calibri"/>
                <a:cs typeface="Calibri"/>
                <a:sym typeface="Calibri"/>
              </a:rPr>
              <a:t>4Cs</a:t>
            </a:r>
            <a:r>
              <a:rPr lang="en-GB" sz="2000">
                <a:solidFill>
                  <a:schemeClr val="dk1"/>
                </a:solidFill>
                <a:latin typeface="Calibri"/>
                <a:ea typeface="Calibri"/>
                <a:cs typeface="Calibri"/>
                <a:sym typeface="Calibri"/>
              </a:rPr>
              <a:t>) with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6 items each</a:t>
            </a:r>
            <a:endParaRPr/>
          </a:p>
          <a:p>
            <a:pPr marL="0" marR="0" lvl="0" indent="0" algn="l" rtl="0">
              <a:lnSpc>
                <a:spcPct val="150000"/>
              </a:lnSpc>
              <a:spcBef>
                <a:spcPts val="0"/>
              </a:spcBef>
              <a:spcAft>
                <a:spcPts val="0"/>
              </a:spcAft>
              <a:buNone/>
            </a:pPr>
            <a:endParaRPr sz="2000">
              <a:solidFill>
                <a:schemeClr val="dk1"/>
              </a:solidFill>
              <a:latin typeface="Calibri"/>
              <a:ea typeface="Calibri"/>
              <a:cs typeface="Calibri"/>
              <a:sym typeface="Calibri"/>
            </a:endParaRPr>
          </a:p>
        </p:txBody>
      </p:sp>
      <p:sp>
        <p:nvSpPr>
          <p:cNvPr id="262" name="Google Shape;262;p8"/>
          <p:cNvSpPr txBox="1">
            <a:spLocks noGrp="1"/>
          </p:cNvSpPr>
          <p:nvPr>
            <p:ph type="title"/>
          </p:nvPr>
        </p:nvSpPr>
        <p:spPr>
          <a:xfrm>
            <a:off x="836613" y="361724"/>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Career Adapt-Abilities Scale (CAAS)</a:t>
            </a:r>
            <a:endParaRPr>
              <a:latin typeface="Calibri"/>
              <a:ea typeface="Calibri"/>
              <a:cs typeface="Calibri"/>
              <a:sym typeface="Calibri"/>
            </a:endParaRPr>
          </a:p>
        </p:txBody>
      </p:sp>
      <p:sp>
        <p:nvSpPr>
          <p:cNvPr id="263" name="Google Shape;263;p8"/>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Porfeli, E. J., &amp; Savickas, M. L. (2012)</a:t>
            </a:r>
            <a:endParaRPr/>
          </a:p>
        </p:txBody>
      </p:sp>
      <p:graphicFrame>
        <p:nvGraphicFramePr>
          <p:cNvPr id="264" name="Google Shape;264;p8"/>
          <p:cNvGraphicFramePr/>
          <p:nvPr/>
        </p:nvGraphicFramePr>
        <p:xfrm>
          <a:off x="4027713" y="1811382"/>
          <a:ext cx="8043675" cy="4084400"/>
        </p:xfrm>
        <a:graphic>
          <a:graphicData uri="http://schemas.openxmlformats.org/drawingml/2006/table">
            <a:tbl>
              <a:tblPr firstRow="1" bandRow="1">
                <a:noFill/>
                <a:tableStyleId>{ED88955F-EA4F-49B7-9FF0-1E2B772E9664}</a:tableStyleId>
              </a:tblPr>
              <a:tblGrid>
                <a:gridCol w="1578225">
                  <a:extLst>
                    <a:ext uri="{9D8B030D-6E8A-4147-A177-3AD203B41FA5}">
                      <a16:colId xmlns:a16="http://schemas.microsoft.com/office/drawing/2014/main" val="20000"/>
                    </a:ext>
                  </a:extLst>
                </a:gridCol>
                <a:gridCol w="4387125">
                  <a:extLst>
                    <a:ext uri="{9D8B030D-6E8A-4147-A177-3AD203B41FA5}">
                      <a16:colId xmlns:a16="http://schemas.microsoft.com/office/drawing/2014/main" val="20001"/>
                    </a:ext>
                  </a:extLst>
                </a:gridCol>
                <a:gridCol w="640425">
                  <a:extLst>
                    <a:ext uri="{9D8B030D-6E8A-4147-A177-3AD203B41FA5}">
                      <a16:colId xmlns:a16="http://schemas.microsoft.com/office/drawing/2014/main" val="20002"/>
                    </a:ext>
                  </a:extLst>
                </a:gridCol>
                <a:gridCol w="718950">
                  <a:extLst>
                    <a:ext uri="{9D8B030D-6E8A-4147-A177-3AD203B41FA5}">
                      <a16:colId xmlns:a16="http://schemas.microsoft.com/office/drawing/2014/main" val="20003"/>
                    </a:ext>
                  </a:extLst>
                </a:gridCol>
                <a:gridCol w="718950">
                  <a:extLst>
                    <a:ext uri="{9D8B030D-6E8A-4147-A177-3AD203B41FA5}">
                      <a16:colId xmlns:a16="http://schemas.microsoft.com/office/drawing/2014/main" val="20004"/>
                    </a:ext>
                  </a:extLst>
                </a:gridCol>
              </a:tblGrid>
              <a:tr h="396125">
                <a:tc>
                  <a:txBody>
                    <a:bodyPr/>
                    <a:lstStyle/>
                    <a:p>
                      <a:pPr marL="0" marR="0" lvl="0" indent="0" algn="l" rtl="0">
                        <a:spcBef>
                          <a:spcPts val="0"/>
                        </a:spcBef>
                        <a:spcAft>
                          <a:spcPts val="0"/>
                        </a:spcAft>
                        <a:buNone/>
                      </a:pPr>
                      <a:r>
                        <a:rPr lang="en-GB" sz="2000" u="none" strike="noStrike" cap="none">
                          <a:latin typeface="Calibri"/>
                          <a:ea typeface="Calibri"/>
                          <a:cs typeface="Calibri"/>
                          <a:sym typeface="Calibri"/>
                        </a:rPr>
                        <a:t>Country</a:t>
                      </a:r>
                      <a:endParaRPr sz="2000">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l" rtl="0">
                        <a:spcBef>
                          <a:spcPts val="0"/>
                        </a:spcBef>
                        <a:spcAft>
                          <a:spcPts val="0"/>
                        </a:spcAft>
                        <a:buNone/>
                      </a:pPr>
                      <a:r>
                        <a:rPr lang="en-GB" sz="2000">
                          <a:latin typeface="Calibri"/>
                          <a:ea typeface="Calibri"/>
                          <a:cs typeface="Calibri"/>
                          <a:sym typeface="Calibri"/>
                        </a:rPr>
                        <a:t>Author</a:t>
                      </a:r>
                      <a:endParaRPr sz="2000">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ctr" rtl="0">
                        <a:spcBef>
                          <a:spcPts val="0"/>
                        </a:spcBef>
                        <a:spcAft>
                          <a:spcPts val="0"/>
                        </a:spcAft>
                        <a:buNone/>
                      </a:pPr>
                      <a:r>
                        <a:rPr lang="en-GB" sz="2000">
                          <a:latin typeface="Calibri"/>
                          <a:ea typeface="Calibri"/>
                          <a:cs typeface="Calibri"/>
                          <a:sym typeface="Calibri"/>
                        </a:rPr>
                        <a:t>M</a:t>
                      </a:r>
                      <a:endParaRPr sz="200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ctr" rtl="0">
                        <a:spcBef>
                          <a:spcPts val="0"/>
                        </a:spcBef>
                        <a:spcAft>
                          <a:spcPts val="0"/>
                        </a:spcAft>
                        <a:buNone/>
                      </a:pPr>
                      <a:r>
                        <a:rPr lang="en-GB" sz="2000">
                          <a:latin typeface="Calibri"/>
                          <a:ea typeface="Calibri"/>
                          <a:cs typeface="Calibri"/>
                          <a:sym typeface="Calibri"/>
                        </a:rPr>
                        <a:t>SD</a:t>
                      </a:r>
                      <a:endParaRPr sz="200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tc>
                  <a:txBody>
                    <a:bodyPr/>
                    <a:lstStyle/>
                    <a:p>
                      <a:pPr marL="0" marR="0" lvl="0" indent="0" algn="ctr" rtl="0">
                        <a:spcBef>
                          <a:spcPts val="0"/>
                        </a:spcBef>
                        <a:spcAft>
                          <a:spcPts val="0"/>
                        </a:spcAft>
                        <a:buNone/>
                      </a:pPr>
                      <a:r>
                        <a:rPr lang="en-GB" sz="2000">
                          <a:latin typeface="Calibri"/>
                          <a:ea typeface="Calibri"/>
                          <a:cs typeface="Calibri"/>
                          <a:sym typeface="Calibri"/>
                        </a:rPr>
                        <a:t>α</a:t>
                      </a:r>
                      <a:endParaRPr sz="2000">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7F2A"/>
                    </a:solidFill>
                  </a:tcPr>
                </a:tc>
                <a:extLst>
                  <a:ext uri="{0D108BD9-81ED-4DB2-BD59-A6C34878D82A}">
                    <a16:rowId xmlns:a16="http://schemas.microsoft.com/office/drawing/2014/main" val="10000"/>
                  </a:ext>
                </a:extLst>
              </a:tr>
              <a:tr h="396125">
                <a:tc>
                  <a:txBody>
                    <a:bodyPr/>
                    <a:lstStyle/>
                    <a:p>
                      <a:pPr marL="0" marR="0" lvl="0" indent="0" algn="l" rtl="0">
                        <a:spcBef>
                          <a:spcPts val="0"/>
                        </a:spcBef>
                        <a:spcAft>
                          <a:spcPts val="0"/>
                        </a:spcAft>
                        <a:buNone/>
                      </a:pPr>
                      <a:r>
                        <a:rPr lang="en-GB" sz="2000" b="1">
                          <a:latin typeface="Calibri"/>
                          <a:ea typeface="Calibri"/>
                          <a:cs typeface="Calibri"/>
                          <a:sym typeface="Calibri"/>
                        </a:rPr>
                        <a:t>International</a:t>
                      </a:r>
                      <a:endParaRPr sz="2000" b="1">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1">
                          <a:latin typeface="Calibri"/>
                          <a:ea typeface="Calibri"/>
                          <a:cs typeface="Calibri"/>
                          <a:sym typeface="Calibri"/>
                        </a:rPr>
                        <a:t>Savickas &amp; Porfeli (2012)</a:t>
                      </a:r>
                      <a:endParaRPr sz="2000" b="1">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a:latin typeface="Calibri"/>
                          <a:ea typeface="Calibri"/>
                          <a:cs typeface="Calibri"/>
                          <a:sym typeface="Calibri"/>
                        </a:rPr>
                        <a:t>3.81</a:t>
                      </a:r>
                      <a:endParaRPr sz="2000" b="1">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1">
                          <a:latin typeface="Calibri"/>
                          <a:ea typeface="Calibri"/>
                          <a:cs typeface="Calibri"/>
                          <a:sym typeface="Calibri"/>
                        </a:rPr>
                        <a:t>-</a:t>
                      </a:r>
                      <a:endParaRPr sz="2000" b="1">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1800" b="0" i="0" u="none" strike="noStrike">
                          <a:solidFill>
                            <a:schemeClr val="dk1"/>
                          </a:solidFill>
                          <a:latin typeface="Open Sans Light"/>
                          <a:ea typeface="Open Sans Light"/>
                          <a:cs typeface="Open Sans Light"/>
                          <a:sym typeface="Open Sans Light"/>
                        </a:rPr>
                        <a:t>.</a:t>
                      </a:r>
                      <a:r>
                        <a:rPr lang="en-GB" sz="1800" b="1" i="0" u="none" strike="noStrike">
                          <a:solidFill>
                            <a:schemeClr val="dk1"/>
                          </a:solidFill>
                          <a:latin typeface="Open Sans Light"/>
                          <a:ea typeface="Open Sans Light"/>
                          <a:cs typeface="Open Sans Light"/>
                          <a:sym typeface="Open Sans Light"/>
                        </a:rPr>
                        <a:t>92</a:t>
                      </a:r>
                      <a:endParaRPr sz="2000" b="1">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Austria</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7008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Germany</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Johnston, Luciano, Maggiori, Ruch &amp; Rossier (2013)</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3.74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.51</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.94</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7008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Greece</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Sidiropoulou-Dimakakou,  Argyropoulou, Drosos, Kaliris &amp; Mikedaki (2015)</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3.59</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.64</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.94</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Italy</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Soresi, Nota &amp; Ferrari (2012)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3.72</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.91</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Netherlands</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Van Vianen, Klehe, Koen &amp; Dries (2012)</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3.76</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.42</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spcBef>
                          <a:spcPts val="0"/>
                        </a:spcBef>
                        <a:spcAft>
                          <a:spcPts val="0"/>
                        </a:spcAft>
                        <a:buNone/>
                      </a:pPr>
                      <a:r>
                        <a:rPr lang="en-GB" sz="2000" b="0" i="0">
                          <a:solidFill>
                            <a:schemeClr val="dk1"/>
                          </a:solidFill>
                          <a:latin typeface="Calibri"/>
                          <a:ea typeface="Calibri"/>
                          <a:cs typeface="Calibri"/>
                          <a:sym typeface="Calibri"/>
                        </a:rPr>
                        <a:t>.89</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96125">
                <a:tc>
                  <a:txBody>
                    <a:bodyPr/>
                    <a:lstStyle/>
                    <a:p>
                      <a:pPr marL="0" marR="0" lvl="0" indent="0" algn="l" rtl="0">
                        <a:spcBef>
                          <a:spcPts val="0"/>
                        </a:spcBef>
                        <a:spcAft>
                          <a:spcPts val="0"/>
                        </a:spcAft>
                        <a:buNone/>
                      </a:pPr>
                      <a:r>
                        <a:rPr lang="en-GB" sz="2000" b="0" i="0">
                          <a:solidFill>
                            <a:schemeClr val="dk1"/>
                          </a:solidFill>
                          <a:latin typeface="Calibri"/>
                          <a:ea typeface="Calibri"/>
                          <a:cs typeface="Calibri"/>
                          <a:sym typeface="Calibri"/>
                        </a:rPr>
                        <a:t>Serbia</a:t>
                      </a:r>
                      <a:endParaRPr sz="2000" b="0" i="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000"/>
                        <a:buFont typeface="Calibri"/>
                        <a:buNone/>
                      </a:pPr>
                      <a:r>
                        <a:rPr lang="en-GB" sz="2000" b="0" i="0">
                          <a:solidFill>
                            <a:schemeClr val="dk1"/>
                          </a:solidFill>
                          <a:latin typeface="Calibri"/>
                          <a:ea typeface="Calibri"/>
                          <a:cs typeface="Calibri"/>
                          <a:sym typeface="Calibri"/>
                        </a:rPr>
                        <a:t>Mirković, Suvajdžić, &amp; Dostanić (2020)</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2000" b="0" i="0">
                          <a:solidFill>
                            <a:schemeClr val="dk1"/>
                          </a:solidFill>
                          <a:latin typeface="Calibri"/>
                          <a:ea typeface="Calibri"/>
                          <a:cs typeface="Calibri"/>
                          <a:sym typeface="Calibri"/>
                        </a:rPr>
                        <a:t>3.08</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2000" b="0" i="0">
                          <a:solidFill>
                            <a:schemeClr val="dk1"/>
                          </a:solidFill>
                          <a:latin typeface="Calibri"/>
                          <a:ea typeface="Calibri"/>
                          <a:cs typeface="Calibri"/>
                          <a:sym typeface="Calibri"/>
                        </a:rPr>
                        <a:t>.57</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2000"/>
                        <a:buFont typeface="Calibri"/>
                        <a:buNone/>
                      </a:pPr>
                      <a:r>
                        <a:rPr lang="en-GB" sz="2000" b="0" i="0">
                          <a:solidFill>
                            <a:schemeClr val="dk1"/>
                          </a:solidFill>
                          <a:latin typeface="Calibri"/>
                          <a:ea typeface="Calibri"/>
                          <a:cs typeface="Calibri"/>
                          <a:sym typeface="Calibri"/>
                        </a:rPr>
                        <a:t>.92</a:t>
                      </a:r>
                      <a:endParaRPr sz="2000" b="0" i="0">
                        <a:solidFill>
                          <a:schemeClr val="dk1"/>
                        </a:solidFill>
                        <a:latin typeface="Calibri"/>
                        <a:ea typeface="Calibri"/>
                        <a:cs typeface="Calibri"/>
                        <a:sym typeface="Calibri"/>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9"/>
          <p:cNvSpPr txBox="1">
            <a:spLocks noGrp="1"/>
          </p:cNvSpPr>
          <p:nvPr>
            <p:ph type="title"/>
          </p:nvPr>
        </p:nvSpPr>
        <p:spPr>
          <a:xfrm>
            <a:off x="836626" y="361725"/>
            <a:ext cx="109662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n-GB" sz="4000">
                <a:latin typeface="Calibri"/>
                <a:ea typeface="Calibri"/>
                <a:cs typeface="Calibri"/>
                <a:sym typeface="Calibri"/>
              </a:rPr>
              <a:t>Career Adapt-Abilities Scale Short Form (CAAS-SF)</a:t>
            </a:r>
            <a:endParaRPr>
              <a:latin typeface="Calibri"/>
              <a:ea typeface="Calibri"/>
              <a:cs typeface="Calibri"/>
              <a:sym typeface="Calibri"/>
            </a:endParaRPr>
          </a:p>
        </p:txBody>
      </p:sp>
      <p:sp>
        <p:nvSpPr>
          <p:cNvPr id="270" name="Google Shape;270;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a:t>connect-erasmus.eu</a:t>
            </a:r>
            <a:endParaRPr/>
          </a:p>
        </p:txBody>
      </p:sp>
      <p:sp>
        <p:nvSpPr>
          <p:cNvPr id="271" name="Google Shape;271;p9"/>
          <p:cNvSpPr txBox="1"/>
          <p:nvPr/>
        </p:nvSpPr>
        <p:spPr>
          <a:xfrm>
            <a:off x="839788" y="2134157"/>
            <a:ext cx="5141400" cy="23529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12 items</a:t>
            </a:r>
            <a:endParaRPr/>
          </a:p>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Likert response format: </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1= </a:t>
            </a:r>
            <a:r>
              <a:rPr lang="en-GB" sz="2000" i="1">
                <a:solidFill>
                  <a:schemeClr val="dk1"/>
                </a:solidFill>
                <a:latin typeface="Calibri"/>
                <a:ea typeface="Calibri"/>
                <a:cs typeface="Calibri"/>
                <a:sym typeface="Calibri"/>
              </a:rPr>
              <a:t>Not strong</a:t>
            </a:r>
            <a:r>
              <a:rPr lang="en-GB" sz="2000">
                <a:solidFill>
                  <a:schemeClr val="dk1"/>
                </a:solidFill>
                <a:latin typeface="Calibri"/>
                <a:ea typeface="Calibri"/>
                <a:cs typeface="Calibri"/>
                <a:sym typeface="Calibri"/>
              </a:rPr>
              <a:t>; 5= </a:t>
            </a:r>
            <a:r>
              <a:rPr lang="en-GB" sz="2000" i="1">
                <a:solidFill>
                  <a:schemeClr val="dk1"/>
                </a:solidFill>
                <a:latin typeface="Calibri"/>
                <a:ea typeface="Calibri"/>
                <a:cs typeface="Calibri"/>
                <a:sym typeface="Calibri"/>
              </a:rPr>
              <a:t>Strongest</a:t>
            </a:r>
            <a:endParaRPr/>
          </a:p>
          <a:p>
            <a:pPr marL="285750" marR="0" lvl="0" indent="-285750" algn="l" rtl="0">
              <a:lnSpc>
                <a:spcPct val="150000"/>
              </a:lnSpc>
              <a:spcBef>
                <a:spcPts val="0"/>
              </a:spcBef>
              <a:spcAft>
                <a:spcPts val="0"/>
              </a:spcAft>
              <a:buClr>
                <a:srgbClr val="FF7F2A"/>
              </a:buClr>
              <a:buSzPts val="2600"/>
              <a:buFont typeface="Calibri"/>
              <a:buChar char="▲"/>
            </a:pPr>
            <a:r>
              <a:rPr lang="en-GB" sz="2000">
                <a:solidFill>
                  <a:schemeClr val="dk1"/>
                </a:solidFill>
                <a:latin typeface="Calibri"/>
                <a:ea typeface="Calibri"/>
                <a:cs typeface="Calibri"/>
                <a:sym typeface="Calibri"/>
              </a:rPr>
              <a:t>4 subscales (</a:t>
            </a:r>
            <a:r>
              <a:rPr lang="en-GB" sz="2000" u="sng">
                <a:solidFill>
                  <a:schemeClr val="dk1"/>
                </a:solidFill>
                <a:latin typeface="Calibri"/>
                <a:ea typeface="Calibri"/>
                <a:cs typeface="Calibri"/>
                <a:sym typeface="Calibri"/>
              </a:rPr>
              <a:t>4Cs</a:t>
            </a:r>
            <a:r>
              <a:rPr lang="en-GB" sz="2000">
                <a:solidFill>
                  <a:schemeClr val="dk1"/>
                </a:solidFill>
                <a:latin typeface="Calibri"/>
                <a:ea typeface="Calibri"/>
                <a:cs typeface="Calibri"/>
                <a:sym typeface="Calibri"/>
              </a:rPr>
              <a:t>) with</a:t>
            </a:r>
            <a:br>
              <a:rPr lang="en-GB" sz="2000">
                <a:solidFill>
                  <a:schemeClr val="dk1"/>
                </a:solidFill>
                <a:latin typeface="Calibri"/>
                <a:ea typeface="Calibri"/>
                <a:cs typeface="Calibri"/>
                <a:sym typeface="Calibri"/>
              </a:rPr>
            </a:br>
            <a:r>
              <a:rPr lang="en-GB" sz="2000">
                <a:solidFill>
                  <a:schemeClr val="dk1"/>
                </a:solidFill>
                <a:latin typeface="Calibri"/>
                <a:ea typeface="Calibri"/>
                <a:cs typeface="Calibri"/>
                <a:sym typeface="Calibri"/>
              </a:rPr>
              <a:t>3 items each</a:t>
            </a:r>
            <a:endParaRPr/>
          </a:p>
        </p:txBody>
      </p:sp>
      <p:sp>
        <p:nvSpPr>
          <p:cNvPr id="272" name="Google Shape;272;p9"/>
          <p:cNvSpPr txBox="1"/>
          <p:nvPr/>
        </p:nvSpPr>
        <p:spPr>
          <a:xfrm>
            <a:off x="836613" y="1040539"/>
            <a:ext cx="10515600" cy="49986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lt1"/>
              </a:buClr>
              <a:buSzPts val="2400"/>
              <a:buFont typeface="Calibri"/>
              <a:buNone/>
            </a:pPr>
            <a:r>
              <a:rPr lang="en-GB" sz="2400">
                <a:solidFill>
                  <a:schemeClr val="lt1"/>
                </a:solidFill>
                <a:latin typeface="Calibri"/>
                <a:ea typeface="Calibri"/>
                <a:cs typeface="Calibri"/>
                <a:sym typeface="Calibri"/>
              </a:rPr>
              <a:t>Maggiori, C., Rossier, J., &amp; Savickas, M. L. (2017)</a:t>
            </a:r>
            <a:endParaRPr/>
          </a:p>
        </p:txBody>
      </p:sp>
      <p:pic>
        <p:nvPicPr>
          <p:cNvPr id="273" name="Google Shape;273;p9"/>
          <p:cNvPicPr preferRelativeResize="0"/>
          <p:nvPr/>
        </p:nvPicPr>
        <p:blipFill rotWithShape="1">
          <a:blip r:embed="rId3">
            <a:alphaModFix/>
          </a:blip>
          <a:srcRect/>
          <a:stretch/>
        </p:blipFill>
        <p:spPr>
          <a:xfrm>
            <a:off x="5040086" y="1714243"/>
            <a:ext cx="6041572" cy="4174886"/>
          </a:xfrm>
          <a:prstGeom prst="rect">
            <a:avLst/>
          </a:prstGeom>
          <a:noFill/>
          <a:ln>
            <a:noFill/>
          </a:ln>
        </p:spPr>
      </p:pic>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827</Words>
  <Application>Microsoft Office PowerPoint</Application>
  <PresentationFormat>Widescreen</PresentationFormat>
  <Paragraphs>138</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Calibri</vt:lpstr>
      <vt:lpstr>Open Sans ExtraBold</vt:lpstr>
      <vt:lpstr>Segoe UI</vt:lpstr>
      <vt:lpstr>Open Sans</vt:lpstr>
      <vt:lpstr>Open Sans Light</vt:lpstr>
      <vt:lpstr>Arial</vt:lpstr>
      <vt:lpstr>„Office“ tema</vt:lpstr>
      <vt:lpstr>Tema di Office</vt:lpstr>
      <vt:lpstr>Career  Adaptability</vt:lpstr>
      <vt:lpstr>Aim of the presentation</vt:lpstr>
      <vt:lpstr>Adapt- </vt:lpstr>
      <vt:lpstr>The Adaptation Model</vt:lpstr>
      <vt:lpstr>Career Adaptability</vt:lpstr>
      <vt:lpstr>The 4Cs of Career Adaptability</vt:lpstr>
      <vt:lpstr>PowerPoint Presentation</vt:lpstr>
      <vt:lpstr>Career Adapt-Abilities Scale (CAAS)</vt:lpstr>
      <vt:lpstr>Career Adapt-Abilities Scale Short Form (CAAS-SF)</vt:lpstr>
      <vt:lpstr>Career Cooperation</vt:lpstr>
      <vt:lpstr>Case Study</vt:lpstr>
      <vt:lpstr>PowerPoint Presentation</vt:lpstr>
      <vt:lpstr>PowerPoint Presentation</vt:lpstr>
      <vt:lpstr>References</vt:lpstr>
      <vt:lpstr>summary 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Adaptability</dc:title>
  <dc:creator>Alessandra Zuanetti</dc:creator>
  <cp:lastModifiedBy>Praktikantas</cp:lastModifiedBy>
  <cp:revision>7</cp:revision>
  <dcterms:created xsi:type="dcterms:W3CDTF">2021-03-22T10:32:45Z</dcterms:created>
  <dcterms:modified xsi:type="dcterms:W3CDTF">2022-03-02T08:41:30Z</dcterms:modified>
</cp:coreProperties>
</file>