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33" r:id="rId4"/>
    <p:sldId id="332" r:id="rId6"/>
    <p:sldId id="340" r:id="rId7"/>
    <p:sldId id="309" r:id="rId8"/>
    <p:sldId id="322" r:id="rId9"/>
    <p:sldId id="314" r:id="rId10"/>
    <p:sldId id="327" r:id="rId11"/>
    <p:sldId id="316" r:id="rId12"/>
    <p:sldId id="323" r:id="rId13"/>
    <p:sldId id="318" r:id="rId14"/>
    <p:sldId id="334" r:id="rId15"/>
    <p:sldId id="317" r:id="rId16"/>
    <p:sldId id="335" r:id="rId17"/>
    <p:sldId id="325" r:id="rId18"/>
    <p:sldId id="336" r:id="rId19"/>
    <p:sldId id="345" r:id="rId20"/>
    <p:sldId id="313" r:id="rId21"/>
    <p:sldId id="330" r:id="rId22"/>
    <p:sldId id="338" r:id="rId23"/>
    <p:sldId id="344" r:id="rId24"/>
    <p:sldId id="339" r:id="rId25"/>
    <p:sldId id="342" r:id="rId26"/>
    <p:sldId id="343" r:id="rId27"/>
    <p:sldId id="331" r:id="rId28"/>
    <p:sldId id="265" r:id="rId2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310" autoAdjust="0"/>
  </p:normalViewPr>
  <p:slideViewPr>
    <p:cSldViewPr snapToGrid="0" showGuides="1">
      <p:cViewPr varScale="1">
        <p:scale>
          <a:sx n="84" d="100"/>
          <a:sy n="84" d="100"/>
        </p:scale>
        <p:origin x="701" y="72"/>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a:solidFill>
                <a:schemeClr val="bg1"/>
              </a:solidFill>
            </a:rPr>
            <a:t>Accelerating pace of technological change</a:t>
          </a:r>
          <a:endParaRPr lang="en-GB" dirty="0"/>
        </a:p>
      </dgm:t>
    </dgm:pt>
    <dgm:pt modelId="{20892C76-CD78-45AF-B3E1-3D76F2A37AFC}" cxnId="{7210C9C8-6E30-45B8-A103-D9030BACDDB8}" type="parTrans">
      <dgm:prSet/>
      <dgm:spPr/>
      <dgm:t>
        <a:bodyPr/>
        <a:lstStyle/>
        <a:p>
          <a:endParaRPr lang="en-GB"/>
        </a:p>
      </dgm:t>
    </dgm:pt>
    <dgm:pt modelId="{41D5E014-00E4-4741-A5B2-53E79298F713}" cxnId="{7210C9C8-6E30-45B8-A103-D9030BACDDB8}" type="sibTrans">
      <dgm:prSet phldrT="01"/>
      <dgm:spPr/>
      <dgm:t>
        <a:bodyPr/>
        <a:lstStyle/>
        <a:p>
          <a:r>
            <a:rPr lang="en-GB"/>
            <a:t>01</a:t>
          </a:r>
        </a:p>
      </dgm:t>
    </dgm:pt>
    <dgm:pt modelId="{37FE235D-A313-44D7-B3F6-820CFC7F1E6F}">
      <dgm:prSet/>
      <dgm:spPr/>
      <dgm:t>
        <a:bodyPr/>
        <a:lstStyle/>
        <a:p>
          <a:pPr>
            <a:buFont typeface="+mj-lt"/>
            <a:buNone/>
          </a:pPr>
          <a:r>
            <a:rPr lang="en-US" b="1" i="0" noProof="0" dirty="0"/>
            <a:t>Shifting </a:t>
          </a:r>
          <a:r>
            <a:rPr lang="sr-Latn-RS" b="1" i="0" noProof="0" dirty="0"/>
            <a:t>d</a:t>
          </a:r>
          <a:r>
            <a:rPr lang="en-US" b="1" i="0" noProof="0" dirty="0" err="1"/>
            <a:t>emographic</a:t>
          </a:r>
          <a:r>
            <a:rPr lang="en-US" b="1" i="0" noProof="0" dirty="0"/>
            <a:t> </a:t>
          </a:r>
          <a:r>
            <a:rPr lang="sr-Latn-RS" b="1" i="0" noProof="0" dirty="0"/>
            <a:t>p</a:t>
          </a:r>
          <a:r>
            <a:rPr lang="en-US" b="1" i="0" noProof="0" dirty="0" err="1"/>
            <a:t>atterns</a:t>
          </a:r>
          <a:endParaRPr lang="en-GB" b="0" i="0" dirty="0"/>
        </a:p>
      </dgm:t>
    </dgm:pt>
    <dgm:pt modelId="{2EDE831A-F90F-4D9A-8E0B-DE0ABEA06136}" cxnId="{903461EB-D9E6-468A-8608-3B4DA3FAE17A}" type="parTrans">
      <dgm:prSet/>
      <dgm:spPr/>
      <dgm:t>
        <a:bodyPr/>
        <a:lstStyle/>
        <a:p>
          <a:endParaRPr lang="en-GB"/>
        </a:p>
      </dgm:t>
    </dgm:pt>
    <dgm:pt modelId="{3715626F-6FB5-4039-8D0D-F000BD0B91FA}" cxnId="{903461EB-D9E6-468A-8608-3B4DA3FAE17A}" type="sibTrans">
      <dgm:prSet phldrT="02"/>
      <dgm:spPr/>
      <dgm:t>
        <a:bodyPr/>
        <a:lstStyle/>
        <a:p>
          <a:r>
            <a:rPr lang="en-GB"/>
            <a:t>02</a:t>
          </a:r>
        </a:p>
      </dgm:t>
    </dgm:pt>
    <dgm:pt modelId="{8AA400F1-2DAD-4C5E-A7AE-28B3A2F6B5D2}">
      <dgm:prSet/>
      <dgm:spPr/>
      <dgm:t>
        <a:bodyPr/>
        <a:lstStyle/>
        <a:p>
          <a:pPr>
            <a:buFont typeface="+mj-lt"/>
            <a:buNone/>
          </a:pPr>
          <a:r>
            <a:rPr lang="en-US" b="1" i="0" noProof="0" dirty="0"/>
            <a:t>Globalization</a:t>
          </a:r>
          <a:endParaRPr lang="en-GB" b="0" i="0" dirty="0"/>
        </a:p>
      </dgm:t>
    </dgm:pt>
    <dgm:pt modelId="{DFAE832D-8D85-4045-A940-245A5CB1DAC0}" cxnId="{B2C2FAA5-F981-4D60-B0F0-5DE9C2C7FE10}" type="parTrans">
      <dgm:prSet/>
      <dgm:spPr/>
      <dgm:t>
        <a:bodyPr/>
        <a:lstStyle/>
        <a:p>
          <a:endParaRPr lang="en-GB"/>
        </a:p>
      </dgm:t>
    </dgm:pt>
    <dgm:pt modelId="{6FCCBD16-3537-48C9-A881-41A0E1C78FDB}" cxnId="{B2C2FAA5-F981-4D60-B0F0-5DE9C2C7FE10}" type="sibTrans">
      <dgm:prSet phldrT="03"/>
      <dgm:spPr/>
      <dgm:t>
        <a:bodyPr/>
        <a:lstStyle/>
        <a:p>
          <a:r>
            <a:rPr lang="en-GB"/>
            <a:t>03</a:t>
          </a:r>
        </a:p>
      </dgm:t>
    </dgm:pt>
    <dgm:pt modelId="{4BB94112-F036-4259-A5D6-B0198A8B7B9D}">
      <dgm:prSet/>
      <dgm:spPr/>
      <dgm:t>
        <a:bodyPr/>
        <a:lstStyle/>
        <a:p>
          <a:pPr>
            <a:buFont typeface="+mj-lt"/>
            <a:buNone/>
          </a:pPr>
          <a:r>
            <a:rPr lang="en-US" b="1" i="0" noProof="0" dirty="0"/>
            <a:t>Climate</a:t>
          </a:r>
          <a:r>
            <a:rPr lang="en-US" b="1" i="0" baseline="0" noProof="0" dirty="0"/>
            <a:t> change</a:t>
          </a:r>
          <a:endParaRPr lang="en-GB" b="0" i="0" dirty="0"/>
        </a:p>
      </dgm:t>
    </dgm:pt>
    <dgm:pt modelId="{B96EEC5C-9D01-40A4-AC9E-ED164480D8C2}" cxnId="{042302BE-BE0B-4888-A679-80C51FAA7EEB}" type="parTrans">
      <dgm:prSet/>
      <dgm:spPr/>
      <dgm:t>
        <a:bodyPr/>
        <a:lstStyle/>
        <a:p>
          <a:endParaRPr lang="en-GB"/>
        </a:p>
      </dgm:t>
    </dgm:pt>
    <dgm:pt modelId="{B8800921-5D7D-4B1C-B648-6397F7C11BDB}" cxnId="{042302BE-BE0B-4888-A679-80C51FAA7EEB}" type="sibTrans">
      <dgm:prSet phldrT="04"/>
      <dgm:spPr/>
      <dgm:t>
        <a:bodyPr/>
        <a:lstStyle/>
        <a:p>
          <a:r>
            <a:rPr lang="en-GB"/>
            <a:t>04</a:t>
          </a:r>
        </a:p>
      </dgm:t>
    </dgm:pt>
    <dgm:pt modelId="{7F7FFF6A-AA40-4F07-B6A3-409B5C20C6C4}">
      <dgm:prSet/>
      <dgm:spPr/>
      <dgm:t>
        <a:bodyPr/>
        <a:lstStyle/>
        <a:p>
          <a:pPr>
            <a:buFont typeface="+mj-lt"/>
            <a:buNone/>
          </a:pPr>
          <a:r>
            <a:rPr lang="sr-Latn-RS" b="0" i="0" dirty="0"/>
            <a:t>COVID-19 </a:t>
          </a:r>
          <a:r>
            <a:rPr lang="en-US" b="0" i="0" noProof="0" dirty="0"/>
            <a:t>pandemic</a:t>
          </a:r>
        </a:p>
      </dgm:t>
    </dgm:pt>
    <dgm:pt modelId="{817B7AFC-8DBA-4D24-BE30-4C61EE5C4CD0}" cxnId="{0AC268D9-D720-4C6B-A422-2E1A12D811BC}" type="parTrans">
      <dgm:prSet/>
      <dgm:spPr/>
      <dgm:t>
        <a:bodyPr/>
        <a:lstStyle/>
        <a:p>
          <a:endParaRPr lang="en-GB"/>
        </a:p>
      </dgm:t>
    </dgm:pt>
    <dgm:pt modelId="{63273C97-C0E3-4C16-852B-ABEA2B6CA576}" cxnId="{0AC268D9-D720-4C6B-A422-2E1A12D811BC}" type="sibTrans">
      <dgm:prSet phldrT="05"/>
      <dgm:spPr/>
      <dgm:t>
        <a:bodyPr/>
        <a:lstStyle/>
        <a:p>
          <a:r>
            <a:rPr lang="en-GB"/>
            <a:t>05</a:t>
          </a:r>
        </a:p>
      </dgm:t>
    </dgm:pt>
    <dgm:pt modelId="{93517E33-9609-40E1-A04B-2BC457B04352}" type="pres">
      <dgm:prSet presAssocID="{8C982E7E-C4D1-42ED-9121-CE5900B3602D}" presName="Name0" presStyleCnt="0">
        <dgm:presLayoutVars>
          <dgm:animLvl val="lvl"/>
          <dgm:resizeHandles val="exact"/>
        </dgm:presLayoutVars>
      </dgm:prSet>
      <dgm:spPr/>
      <dgm:t>
        <a:bodyPr/>
        <a:lstStyle/>
        <a:p>
          <a:endParaRPr lang="en-US"/>
        </a:p>
      </dgm:t>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t>
        <a:bodyPr/>
        <a:lstStyle/>
        <a:p>
          <a:endParaRPr lang="en-US"/>
        </a:p>
      </dgm:t>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t>
        <a:bodyPr/>
        <a:lstStyle/>
        <a:p>
          <a:endParaRPr lang="en-US"/>
        </a:p>
      </dgm:t>
    </dgm:pt>
    <dgm:pt modelId="{AFE06326-83F7-443C-BFD3-C5A597367D4B}" type="pres">
      <dgm:prSet presAssocID="{97DD52FA-8926-46F5-BD42-C476235ED686}" presName="nodeRect" presStyleLbl="alignNode1" presStyleIdx="0" presStyleCnt="5">
        <dgm:presLayoutVars>
          <dgm:bulletEnabled val="1"/>
        </dgm:presLayoutVars>
      </dgm:prSet>
      <dgm:spPr/>
      <dgm:t>
        <a:bodyPr/>
        <a:lstStyle/>
        <a:p>
          <a:endParaRPr lang="en-US"/>
        </a:p>
      </dgm:t>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t>
        <a:bodyPr/>
        <a:lstStyle/>
        <a:p>
          <a:endParaRPr lang="en-US"/>
        </a:p>
      </dgm:t>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t>
        <a:bodyPr/>
        <a:lstStyle/>
        <a:p>
          <a:endParaRPr lang="en-US"/>
        </a:p>
      </dgm:t>
    </dgm:pt>
    <dgm:pt modelId="{6830736E-9DD1-41F4-BC1B-79E0CB339BC4}" type="pres">
      <dgm:prSet presAssocID="{37FE235D-A313-44D7-B3F6-820CFC7F1E6F}" presName="nodeRect" presStyleLbl="alignNode1" presStyleIdx="1" presStyleCnt="5">
        <dgm:presLayoutVars>
          <dgm:bulletEnabled val="1"/>
        </dgm:presLayoutVars>
      </dgm:prSet>
      <dgm:spPr/>
      <dgm:t>
        <a:bodyPr/>
        <a:lstStyle/>
        <a:p>
          <a:endParaRPr lang="en-US"/>
        </a:p>
      </dgm:t>
    </dgm:pt>
    <dgm:pt modelId="{B11E35B1-820A-4B78-A94A-7CB2B31B32C6}" type="pres">
      <dgm:prSet presAssocID="{3715626F-6FB5-4039-8D0D-F000BD0B91FA}"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2" presStyleCnt="5"/>
      <dgm:spPr/>
      <dgm:t>
        <a:bodyPr/>
        <a:lstStyle/>
        <a:p>
          <a:endParaRPr lang="en-US"/>
        </a:p>
      </dgm:t>
    </dgm:pt>
    <dgm:pt modelId="{06E3B730-F1E1-4C31-AA88-978153A3C3F4}" type="pres">
      <dgm:prSet presAssocID="{6FCCBD16-3537-48C9-A881-41A0E1C78FDB}" presName="sibTransNodeRect" presStyleLbl="alignNode1" presStyleIdx="2" presStyleCnt="5">
        <dgm:presLayoutVars>
          <dgm:chMax val="0"/>
          <dgm:bulletEnabled val="1"/>
        </dgm:presLayoutVars>
      </dgm:prSet>
      <dgm:spPr/>
      <dgm:t>
        <a:bodyPr/>
        <a:lstStyle/>
        <a:p>
          <a:endParaRPr lang="en-US"/>
        </a:p>
      </dgm:t>
    </dgm:pt>
    <dgm:pt modelId="{5710E9EF-EBD0-42F2-BB64-8F36A8B49B26}" type="pres">
      <dgm:prSet presAssocID="{8AA400F1-2DAD-4C5E-A7AE-28B3A2F6B5D2}" presName="nodeRect" presStyleLbl="alignNode1" presStyleIdx="2" presStyleCnt="5">
        <dgm:presLayoutVars>
          <dgm:bulletEnabled val="1"/>
        </dgm:presLayoutVars>
      </dgm:prSet>
      <dgm:spPr/>
      <dgm:t>
        <a:bodyPr/>
        <a:lstStyle/>
        <a:p>
          <a:endParaRPr lang="en-US"/>
        </a:p>
      </dgm:t>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3" presStyleCnt="5"/>
      <dgm:spPr/>
      <dgm:t>
        <a:bodyPr/>
        <a:lstStyle/>
        <a:p>
          <a:endParaRPr lang="en-US"/>
        </a:p>
      </dgm:t>
    </dgm:pt>
    <dgm:pt modelId="{23E3F2DC-471A-4ADF-8B75-839FF901E4EC}" type="pres">
      <dgm:prSet presAssocID="{B8800921-5D7D-4B1C-B648-6397F7C11BDB}" presName="sibTransNodeRect" presStyleLbl="alignNode1" presStyleIdx="3" presStyleCnt="5">
        <dgm:presLayoutVars>
          <dgm:chMax val="0"/>
          <dgm:bulletEnabled val="1"/>
        </dgm:presLayoutVars>
      </dgm:prSet>
      <dgm:spPr/>
      <dgm:t>
        <a:bodyPr/>
        <a:lstStyle/>
        <a:p>
          <a:endParaRPr lang="en-US"/>
        </a:p>
      </dgm:t>
    </dgm:pt>
    <dgm:pt modelId="{18A0F08D-97FC-40EE-9384-30886C9D8058}" type="pres">
      <dgm:prSet presAssocID="{4BB94112-F036-4259-A5D6-B0198A8B7B9D}" presName="nodeRect" presStyleLbl="alignNode1" presStyleIdx="3" presStyleCnt="5">
        <dgm:presLayoutVars>
          <dgm:bulletEnabled val="1"/>
        </dgm:presLayoutVars>
      </dgm:prSet>
      <dgm:spPr/>
      <dgm:t>
        <a:bodyPr/>
        <a:lstStyle/>
        <a:p>
          <a:endParaRPr lang="en-US"/>
        </a:p>
      </dgm:t>
    </dgm:pt>
    <dgm:pt modelId="{A5EA7266-C003-4093-94E2-7BB37AB2CA47}" type="pres">
      <dgm:prSet presAssocID="{B8800921-5D7D-4B1C-B648-6397F7C11BDB}" presName="sibTrans" presStyleCnt="0"/>
      <dgm:spPr/>
    </dgm:pt>
    <dgm:pt modelId="{0C63AF91-6E29-466B-9429-DC22A65610F7}" type="pres">
      <dgm:prSet presAssocID="{7F7FFF6A-AA40-4F07-B6A3-409B5C20C6C4}" presName="compositeNode" presStyleCnt="0">
        <dgm:presLayoutVars>
          <dgm:bulletEnabled val="1"/>
        </dgm:presLayoutVars>
      </dgm:prSet>
      <dgm:spPr/>
    </dgm:pt>
    <dgm:pt modelId="{84367214-3ECC-4F22-A3F4-ED34B79F6CE9}" type="pres">
      <dgm:prSet presAssocID="{7F7FFF6A-AA40-4F07-B6A3-409B5C20C6C4}" presName="bgRect" presStyleLbl="alignNode1" presStyleIdx="4" presStyleCnt="5"/>
      <dgm:spPr/>
      <dgm:t>
        <a:bodyPr/>
        <a:lstStyle/>
        <a:p>
          <a:endParaRPr lang="en-US"/>
        </a:p>
      </dgm:t>
    </dgm:pt>
    <dgm:pt modelId="{24838AE7-B046-4BBA-BCF2-C99759442D15}" type="pres">
      <dgm:prSet presAssocID="{63273C97-C0E3-4C16-852B-ABEA2B6CA576}" presName="sibTransNodeRect" presStyleLbl="alignNode1" presStyleIdx="4" presStyleCnt="5">
        <dgm:presLayoutVars>
          <dgm:chMax val="0"/>
          <dgm:bulletEnabled val="1"/>
        </dgm:presLayoutVars>
      </dgm:prSet>
      <dgm:spPr/>
      <dgm:t>
        <a:bodyPr/>
        <a:lstStyle/>
        <a:p>
          <a:endParaRPr lang="en-US"/>
        </a:p>
      </dgm:t>
    </dgm:pt>
    <dgm:pt modelId="{0BE2E7F9-C9DD-46CF-B0C2-73B1FBE8743C}" type="pres">
      <dgm:prSet presAssocID="{7F7FFF6A-AA40-4F07-B6A3-409B5C20C6C4}" presName="nodeRect" presStyleLbl="alignNode1" presStyleIdx="4" presStyleCnt="5">
        <dgm:presLayoutVars>
          <dgm:bulletEnabled val="1"/>
        </dgm:presLayoutVars>
      </dgm:prSet>
      <dgm:spPr/>
      <dgm:t>
        <a:bodyPr/>
        <a:lstStyle/>
        <a:p>
          <a:endParaRPr lang="en-US"/>
        </a:p>
      </dgm:t>
    </dgm:pt>
  </dgm:ptLst>
  <dgm:cxnLst>
    <dgm:cxn modelId="{8812DBFA-D040-4B9D-83E2-2E806E91252B}" type="presOf" srcId="{63273C97-C0E3-4C16-852B-ABEA2B6CA576}" destId="{24838AE7-B046-4BBA-BCF2-C99759442D15}" srcOrd="0" destOrd="0" presId="urn:microsoft.com/office/officeart/2016/7/layout/LinearBlockProcessNumbered"/>
    <dgm:cxn modelId="{9EB4418E-A703-49C1-B660-E084850BB45F}" type="presOf" srcId="{B8800921-5D7D-4B1C-B648-6397F7C11BDB}" destId="{23E3F2DC-471A-4ADF-8B75-839FF901E4EC}" srcOrd="0" destOrd="0" presId="urn:microsoft.com/office/officeart/2016/7/layout/LinearBlockProcessNumbered"/>
    <dgm:cxn modelId="{7AB4D110-0FFE-4639-83A8-A6522ABF09A5}" type="presOf" srcId="{97DD52FA-8926-46F5-BD42-C476235ED686}" destId="{DBC4281D-C71B-4664-995C-7B7AB2EE42E2}" srcOrd="0" destOrd="0" presId="urn:microsoft.com/office/officeart/2016/7/layout/LinearBlockProcessNumbered"/>
    <dgm:cxn modelId="{E4C0B933-DB22-46E6-BE62-A285883CFD0D}" type="presOf" srcId="{37FE235D-A313-44D7-B3F6-820CFC7F1E6F}" destId="{9C5372CC-55F9-41A2-B2A6-1914F78C1795}" srcOrd="0" destOrd="0" presId="urn:microsoft.com/office/officeart/2016/7/layout/LinearBlockProcessNumbered"/>
    <dgm:cxn modelId="{88FF3C4A-2FAC-4B92-B721-7B3031F16594}" type="presOf" srcId="{3715626F-6FB5-4039-8D0D-F000BD0B91FA}" destId="{616804D4-7870-46A6-B2A0-2CE8219FB9BB}" srcOrd="0" destOrd="0" presId="urn:microsoft.com/office/officeart/2016/7/layout/LinearBlockProcessNumbered"/>
    <dgm:cxn modelId="{076C9F33-1BB6-4940-B3FF-9FA369CCCD95}" type="presOf" srcId="{7F7FFF6A-AA40-4F07-B6A3-409B5C20C6C4}" destId="{0BE2E7F9-C9DD-46CF-B0C2-73B1FBE8743C}" srcOrd="1" destOrd="0" presId="urn:microsoft.com/office/officeart/2016/7/layout/LinearBlockProcessNumbered"/>
    <dgm:cxn modelId="{6EA2BBEE-34B3-4CFA-A8EB-262E860B0263}" type="presOf" srcId="{97DD52FA-8926-46F5-BD42-C476235ED686}" destId="{AFE06326-83F7-443C-BFD3-C5A597367D4B}" srcOrd="1" destOrd="0" presId="urn:microsoft.com/office/officeart/2016/7/layout/LinearBlockProcessNumbered"/>
    <dgm:cxn modelId="{B2C2FAA5-F981-4D60-B0F0-5DE9C2C7FE10}" srcId="{8C982E7E-C4D1-42ED-9121-CE5900B3602D}" destId="{8AA400F1-2DAD-4C5E-A7AE-28B3A2F6B5D2}" srcOrd="2" destOrd="0" parTransId="{DFAE832D-8D85-4045-A940-245A5CB1DAC0}" sibTransId="{6FCCBD16-3537-48C9-A881-41A0E1C78FDB}"/>
    <dgm:cxn modelId="{7210C9C8-6E30-45B8-A103-D9030BACDDB8}" srcId="{8C982E7E-C4D1-42ED-9121-CE5900B3602D}" destId="{97DD52FA-8926-46F5-BD42-C476235ED686}" srcOrd="0" destOrd="0" parTransId="{20892C76-CD78-45AF-B3E1-3D76F2A37AFC}" sibTransId="{41D5E014-00E4-4741-A5B2-53E79298F713}"/>
    <dgm:cxn modelId="{994E3F8A-6903-4388-9C2E-5BA51E42EFBB}" type="presOf" srcId="{8AA400F1-2DAD-4C5E-A7AE-28B3A2F6B5D2}" destId="{C4A2D9FD-3FFA-4CBE-9E4F-004229F35DEC}" srcOrd="0" destOrd="0" presId="urn:microsoft.com/office/officeart/2016/7/layout/LinearBlockProcessNumbered"/>
    <dgm:cxn modelId="{0AC268D9-D720-4C6B-A422-2E1A12D811BC}" srcId="{8C982E7E-C4D1-42ED-9121-CE5900B3602D}" destId="{7F7FFF6A-AA40-4F07-B6A3-409B5C20C6C4}" srcOrd="4" destOrd="0" parTransId="{817B7AFC-8DBA-4D24-BE30-4C61EE5C4CD0}" sibTransId="{63273C97-C0E3-4C16-852B-ABEA2B6CA576}"/>
    <dgm:cxn modelId="{851E84B6-5417-46FE-999C-0A28E54BB792}" type="presOf" srcId="{8C982E7E-C4D1-42ED-9121-CE5900B3602D}" destId="{93517E33-9609-40E1-A04B-2BC457B04352}" srcOrd="0" destOrd="0" presId="urn:microsoft.com/office/officeart/2016/7/layout/LinearBlockProcessNumbered"/>
    <dgm:cxn modelId="{317B0AE0-4B81-47AF-BF6F-91A43A6C9190}" type="presOf" srcId="{37FE235D-A313-44D7-B3F6-820CFC7F1E6F}" destId="{6830736E-9DD1-41F4-BC1B-79E0CB339BC4}" srcOrd="1" destOrd="0" presId="urn:microsoft.com/office/officeart/2016/7/layout/LinearBlockProcessNumbered"/>
    <dgm:cxn modelId="{11D3E5DF-5B9A-4B74-B1FF-62F3358D10D1}" type="presOf" srcId="{41D5E014-00E4-4741-A5B2-53E79298F713}" destId="{BEDD5812-1115-4B8A-A19D-85AAFE354974}" srcOrd="0" destOrd="0" presId="urn:microsoft.com/office/officeart/2016/7/layout/LinearBlockProcessNumbered"/>
    <dgm:cxn modelId="{042302BE-BE0B-4888-A679-80C51FAA7EEB}" srcId="{8C982E7E-C4D1-42ED-9121-CE5900B3602D}" destId="{4BB94112-F036-4259-A5D6-B0198A8B7B9D}" srcOrd="3" destOrd="0" parTransId="{B96EEC5C-9D01-40A4-AC9E-ED164480D8C2}" sibTransId="{B8800921-5D7D-4B1C-B648-6397F7C11BDB}"/>
    <dgm:cxn modelId="{52420C2D-95F0-4082-91A6-0693073890A3}" type="presOf" srcId="{4BB94112-F036-4259-A5D6-B0198A8B7B9D}" destId="{18A0F08D-97FC-40EE-9384-30886C9D8058}" srcOrd="1" destOrd="0" presId="urn:microsoft.com/office/officeart/2016/7/layout/LinearBlockProcessNumbered"/>
    <dgm:cxn modelId="{FB060560-9030-4604-B2DC-49B720F03FB3}" type="presOf" srcId="{8AA400F1-2DAD-4C5E-A7AE-28B3A2F6B5D2}" destId="{5710E9EF-EBD0-42F2-BB64-8F36A8B49B26}" srcOrd="1" destOrd="0" presId="urn:microsoft.com/office/officeart/2016/7/layout/LinearBlockProcessNumbered"/>
    <dgm:cxn modelId="{7A6B9AE6-B602-468F-A613-95DA1862B9F9}" type="presOf" srcId="{4BB94112-F036-4259-A5D6-B0198A8B7B9D}" destId="{166E0798-03A4-4980-8A23-C4DD7503F72C}" srcOrd="0" destOrd="0" presId="urn:microsoft.com/office/officeart/2016/7/layout/LinearBlockProcessNumbered"/>
    <dgm:cxn modelId="{1A4DB5BA-28F6-4131-BB93-F0A1E749C3E3}" type="presOf" srcId="{6FCCBD16-3537-48C9-A881-41A0E1C78FDB}" destId="{06E3B730-F1E1-4C31-AA88-978153A3C3F4}"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6D2EE673-012E-4C95-94D7-FE6B5338D809}" type="presOf" srcId="{7F7FFF6A-AA40-4F07-B6A3-409B5C20C6C4}" destId="{84367214-3ECC-4F22-A3F4-ED34B79F6CE9}" srcOrd="0" destOrd="0" presId="urn:microsoft.com/office/officeart/2016/7/layout/LinearBlockProcessNumbered"/>
    <dgm:cxn modelId="{58FA5439-3CFA-4F80-B6B7-F1834A488CD6}" type="presParOf" srcId="{93517E33-9609-40E1-A04B-2BC457B04352}" destId="{9F719ACC-AE4A-40FF-B6DB-4CFC1DC5E6D2}" srcOrd="0" destOrd="0" presId="urn:microsoft.com/office/officeart/2016/7/layout/LinearBlockProcessNumbered"/>
    <dgm:cxn modelId="{EFA0281A-A163-48B3-AD46-6DC1354A4335}" type="presParOf" srcId="{9F719ACC-AE4A-40FF-B6DB-4CFC1DC5E6D2}" destId="{DBC4281D-C71B-4664-995C-7B7AB2EE42E2}" srcOrd="0" destOrd="0" presId="urn:microsoft.com/office/officeart/2016/7/layout/LinearBlockProcessNumbered"/>
    <dgm:cxn modelId="{C7FB2BC8-2BB2-4B1B-BBAC-EA4788E6544B}" type="presParOf" srcId="{9F719ACC-AE4A-40FF-B6DB-4CFC1DC5E6D2}" destId="{BEDD5812-1115-4B8A-A19D-85AAFE354974}" srcOrd="1" destOrd="0" presId="urn:microsoft.com/office/officeart/2016/7/layout/LinearBlockProcessNumbered"/>
    <dgm:cxn modelId="{1D54377A-9CF2-4CCE-A487-56561E904145}" type="presParOf" srcId="{9F719ACC-AE4A-40FF-B6DB-4CFC1DC5E6D2}" destId="{AFE06326-83F7-443C-BFD3-C5A597367D4B}" srcOrd="2" destOrd="0" presId="urn:microsoft.com/office/officeart/2016/7/layout/LinearBlockProcessNumbered"/>
    <dgm:cxn modelId="{2B2D851D-50F6-4F9F-AE09-D620AB7391BA}" type="presParOf" srcId="{93517E33-9609-40E1-A04B-2BC457B04352}" destId="{97AD09E0-A391-43ED-921A-59444E810E1E}" srcOrd="1" destOrd="0" presId="urn:microsoft.com/office/officeart/2016/7/layout/LinearBlockProcessNumbered"/>
    <dgm:cxn modelId="{8FFDDB3A-E16C-4310-87D2-BEB96BBAC488}" type="presParOf" srcId="{93517E33-9609-40E1-A04B-2BC457B04352}" destId="{AF1C2AC7-D46E-4BA0-8311-931587EC53CE}" srcOrd="2" destOrd="0" presId="urn:microsoft.com/office/officeart/2016/7/layout/LinearBlockProcessNumbered"/>
    <dgm:cxn modelId="{1D8DAF65-45C2-40DD-A869-D47A292407EF}" type="presParOf" srcId="{AF1C2AC7-D46E-4BA0-8311-931587EC53CE}" destId="{9C5372CC-55F9-41A2-B2A6-1914F78C1795}" srcOrd="0" destOrd="0" presId="urn:microsoft.com/office/officeart/2016/7/layout/LinearBlockProcessNumbered"/>
    <dgm:cxn modelId="{70F85EF1-B4EB-4B1C-B824-2AFC28F54576}" type="presParOf" srcId="{AF1C2AC7-D46E-4BA0-8311-931587EC53CE}" destId="{616804D4-7870-46A6-B2A0-2CE8219FB9BB}" srcOrd="1" destOrd="0" presId="urn:microsoft.com/office/officeart/2016/7/layout/LinearBlockProcessNumbered"/>
    <dgm:cxn modelId="{034C6B62-26DE-482C-9284-1689B9711A60}" type="presParOf" srcId="{AF1C2AC7-D46E-4BA0-8311-931587EC53CE}" destId="{6830736E-9DD1-41F4-BC1B-79E0CB339BC4}" srcOrd="2" destOrd="0" presId="urn:microsoft.com/office/officeart/2016/7/layout/LinearBlockProcessNumbered"/>
    <dgm:cxn modelId="{3FE30A8E-DB1D-44A0-8BCF-829597FDB8C3}" type="presParOf" srcId="{93517E33-9609-40E1-A04B-2BC457B04352}" destId="{B11E35B1-820A-4B78-A94A-7CB2B31B32C6}" srcOrd="3" destOrd="0" presId="urn:microsoft.com/office/officeart/2016/7/layout/LinearBlockProcessNumbered"/>
    <dgm:cxn modelId="{132B0BBE-729F-4331-9505-F8BF4A48971C}" type="presParOf" srcId="{93517E33-9609-40E1-A04B-2BC457B04352}" destId="{8588D146-0CA7-4D31-8760-8A29DB84E7C2}" srcOrd="4" destOrd="0" presId="urn:microsoft.com/office/officeart/2016/7/layout/LinearBlockProcessNumbered"/>
    <dgm:cxn modelId="{699D9080-EDF5-4B43-85BF-77B5C077E36A}" type="presParOf" srcId="{8588D146-0CA7-4D31-8760-8A29DB84E7C2}" destId="{C4A2D9FD-3FFA-4CBE-9E4F-004229F35DEC}" srcOrd="0" destOrd="0" presId="urn:microsoft.com/office/officeart/2016/7/layout/LinearBlockProcessNumbered"/>
    <dgm:cxn modelId="{1114B772-174F-4AEC-8583-1AF0E6A1C620}" type="presParOf" srcId="{8588D146-0CA7-4D31-8760-8A29DB84E7C2}" destId="{06E3B730-F1E1-4C31-AA88-978153A3C3F4}" srcOrd="1" destOrd="0" presId="urn:microsoft.com/office/officeart/2016/7/layout/LinearBlockProcessNumbered"/>
    <dgm:cxn modelId="{083C7DB4-1EE4-482E-B208-56CE83C8DBB7}" type="presParOf" srcId="{8588D146-0CA7-4D31-8760-8A29DB84E7C2}" destId="{5710E9EF-EBD0-42F2-BB64-8F36A8B49B26}" srcOrd="2" destOrd="0" presId="urn:microsoft.com/office/officeart/2016/7/layout/LinearBlockProcessNumbered"/>
    <dgm:cxn modelId="{8249881A-EE12-468D-AE2F-7EA5A6693558}" type="presParOf" srcId="{93517E33-9609-40E1-A04B-2BC457B04352}" destId="{AAD5CCC2-6A84-4CCD-969B-C9ABDC998B0D}" srcOrd="5" destOrd="0" presId="urn:microsoft.com/office/officeart/2016/7/layout/LinearBlockProcessNumbered"/>
    <dgm:cxn modelId="{FF9BA66D-997D-4792-9EC2-83B26EEB461E}" type="presParOf" srcId="{93517E33-9609-40E1-A04B-2BC457B04352}" destId="{9E5AF944-9B16-4E43-B607-FD9F2CB46EB5}" srcOrd="6" destOrd="0" presId="urn:microsoft.com/office/officeart/2016/7/layout/LinearBlockProcessNumbered"/>
    <dgm:cxn modelId="{045790C8-80D6-4074-8CF9-A4F1AE43758D}" type="presParOf" srcId="{9E5AF944-9B16-4E43-B607-FD9F2CB46EB5}" destId="{166E0798-03A4-4980-8A23-C4DD7503F72C}" srcOrd="0" destOrd="0" presId="urn:microsoft.com/office/officeart/2016/7/layout/LinearBlockProcessNumbered"/>
    <dgm:cxn modelId="{E10482D6-11A0-4192-A822-039EAAB140C3}" type="presParOf" srcId="{9E5AF944-9B16-4E43-B607-FD9F2CB46EB5}" destId="{23E3F2DC-471A-4ADF-8B75-839FF901E4EC}" srcOrd="1" destOrd="0" presId="urn:microsoft.com/office/officeart/2016/7/layout/LinearBlockProcessNumbered"/>
    <dgm:cxn modelId="{0CE314B1-8C4B-4412-BEA3-CBE8B2B37804}" type="presParOf" srcId="{9E5AF944-9B16-4E43-B607-FD9F2CB46EB5}" destId="{18A0F08D-97FC-40EE-9384-30886C9D8058}" srcOrd="2" destOrd="0" presId="urn:microsoft.com/office/officeart/2016/7/layout/LinearBlockProcessNumbered"/>
    <dgm:cxn modelId="{BCFA6EB3-5F24-453B-A032-601F1324AC13}" type="presParOf" srcId="{93517E33-9609-40E1-A04B-2BC457B04352}" destId="{A5EA7266-C003-4093-94E2-7BB37AB2CA47}" srcOrd="7" destOrd="0" presId="urn:microsoft.com/office/officeart/2016/7/layout/LinearBlockProcessNumbered"/>
    <dgm:cxn modelId="{AE80620D-A01D-4928-A27A-1A5862542EC3}" type="presParOf" srcId="{93517E33-9609-40E1-A04B-2BC457B04352}" destId="{0C63AF91-6E29-466B-9429-DC22A65610F7}" srcOrd="8" destOrd="0" presId="urn:microsoft.com/office/officeart/2016/7/layout/LinearBlockProcessNumbered"/>
    <dgm:cxn modelId="{2BFDC0C7-CC9C-44AE-B0D1-DC958E8CC054}" type="presParOf" srcId="{0C63AF91-6E29-466B-9429-DC22A65610F7}" destId="{84367214-3ECC-4F22-A3F4-ED34B79F6CE9}" srcOrd="0" destOrd="0" presId="urn:microsoft.com/office/officeart/2016/7/layout/LinearBlockProcessNumbered"/>
    <dgm:cxn modelId="{079FFB02-37A0-45E8-914F-1B556ABB54C9}" type="presParOf" srcId="{0C63AF91-6E29-466B-9429-DC22A65610F7}" destId="{24838AE7-B046-4BBA-BCF2-C99759442D15}" srcOrd="1" destOrd="0" presId="urn:microsoft.com/office/officeart/2016/7/layout/LinearBlockProcessNumbered"/>
    <dgm:cxn modelId="{0C960ECB-F44C-4965-AA4F-676B4766B7FD}" type="presParOf" srcId="{0C63AF91-6E29-466B-9429-DC22A65610F7}" destId="{0BE2E7F9-C9DD-46CF-B0C2-73B1FBE8743C}" srcOrd="2" destOrd="0" presId="urn:microsoft.com/office/officeart/2016/7/layout/LinearBlockProcessNumbered"/>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6036" y="0"/>
          <a:ext cx="1886937" cy="84160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388" tIns="0" rIns="186388" bIns="330200" numCol="1" spcCol="1270" anchor="t" anchorCtr="0">
          <a:noAutofit/>
        </a:bodyPr>
        <a:lstStyle/>
        <a:p>
          <a:pPr lvl="0" algn="l" defTabSz="488950">
            <a:lnSpc>
              <a:spcPct val="90000"/>
            </a:lnSpc>
            <a:spcBef>
              <a:spcPct val="0"/>
            </a:spcBef>
            <a:spcAft>
              <a:spcPct val="35000"/>
            </a:spcAft>
            <a:buFont typeface="+mj-lt"/>
            <a:buNone/>
          </a:pPr>
          <a:r>
            <a:rPr lang="en-US" sz="1100" b="1" kern="1200" dirty="0">
              <a:solidFill>
                <a:schemeClr val="bg1"/>
              </a:solidFill>
            </a:rPr>
            <a:t>Accelerating pace of technological change</a:t>
          </a:r>
          <a:endParaRPr lang="en-GB" sz="1100" kern="1200" dirty="0"/>
        </a:p>
      </dsp:txBody>
      <dsp:txXfrm>
        <a:off x="6036" y="336643"/>
        <a:ext cx="1886937" cy="504965"/>
      </dsp:txXfrm>
    </dsp:sp>
    <dsp:sp modelId="{BEDD5812-1115-4B8A-A19D-85AAFE354974}">
      <dsp:nvSpPr>
        <dsp:cNvPr id="0" name=""/>
        <dsp:cNvSpPr/>
      </dsp:nvSpPr>
      <dsp:spPr>
        <a:xfrm>
          <a:off x="6036" y="0"/>
          <a:ext cx="1886937" cy="336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388" tIns="165100" rIns="186388" bIns="165100" numCol="1" spcCol="1270" anchor="ctr" anchorCtr="0">
          <a:noAutofit/>
        </a:bodyPr>
        <a:lstStyle/>
        <a:p>
          <a:pPr lvl="0" algn="l" defTabSz="622300">
            <a:lnSpc>
              <a:spcPct val="90000"/>
            </a:lnSpc>
            <a:spcBef>
              <a:spcPct val="0"/>
            </a:spcBef>
            <a:spcAft>
              <a:spcPct val="35000"/>
            </a:spcAft>
          </a:pPr>
          <a:r>
            <a:rPr lang="en-GB" sz="1400" kern="1200"/>
            <a:t>01</a:t>
          </a:r>
        </a:p>
      </dsp:txBody>
      <dsp:txXfrm>
        <a:off x="6036" y="0"/>
        <a:ext cx="1886937" cy="336643"/>
      </dsp:txXfrm>
    </dsp:sp>
    <dsp:sp modelId="{9C5372CC-55F9-41A2-B2A6-1914F78C1795}">
      <dsp:nvSpPr>
        <dsp:cNvPr id="0" name=""/>
        <dsp:cNvSpPr/>
      </dsp:nvSpPr>
      <dsp:spPr>
        <a:xfrm>
          <a:off x="2043928" y="0"/>
          <a:ext cx="1886937" cy="841609"/>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388" tIns="0" rIns="186388" bIns="330200" numCol="1" spcCol="1270" anchor="t" anchorCtr="0">
          <a:noAutofit/>
        </a:bodyPr>
        <a:lstStyle/>
        <a:p>
          <a:pPr lvl="0" algn="l" defTabSz="488950">
            <a:lnSpc>
              <a:spcPct val="90000"/>
            </a:lnSpc>
            <a:spcBef>
              <a:spcPct val="0"/>
            </a:spcBef>
            <a:spcAft>
              <a:spcPct val="35000"/>
            </a:spcAft>
            <a:buFont typeface="+mj-lt"/>
            <a:buNone/>
          </a:pPr>
          <a:r>
            <a:rPr lang="en-US" sz="1100" b="1" i="0" kern="1200" noProof="0" dirty="0"/>
            <a:t>Shifting </a:t>
          </a:r>
          <a:r>
            <a:rPr lang="sr-Latn-RS" sz="1100" b="1" i="0" kern="1200" noProof="0" dirty="0"/>
            <a:t>d</a:t>
          </a:r>
          <a:r>
            <a:rPr lang="en-US" sz="1100" b="1" i="0" kern="1200" noProof="0" dirty="0" err="1"/>
            <a:t>emographic</a:t>
          </a:r>
          <a:r>
            <a:rPr lang="en-US" sz="1100" b="1" i="0" kern="1200" noProof="0" dirty="0"/>
            <a:t> </a:t>
          </a:r>
          <a:r>
            <a:rPr lang="sr-Latn-RS" sz="1100" b="1" i="0" kern="1200" noProof="0" dirty="0"/>
            <a:t>p</a:t>
          </a:r>
          <a:r>
            <a:rPr lang="en-US" sz="1100" b="1" i="0" kern="1200" noProof="0" dirty="0" err="1"/>
            <a:t>atterns</a:t>
          </a:r>
          <a:endParaRPr lang="en-GB" sz="1100" b="0" i="0" kern="1200" dirty="0"/>
        </a:p>
      </dsp:txBody>
      <dsp:txXfrm>
        <a:off x="2043928" y="336643"/>
        <a:ext cx="1886937" cy="504965"/>
      </dsp:txXfrm>
    </dsp:sp>
    <dsp:sp modelId="{616804D4-7870-46A6-B2A0-2CE8219FB9BB}">
      <dsp:nvSpPr>
        <dsp:cNvPr id="0" name=""/>
        <dsp:cNvSpPr/>
      </dsp:nvSpPr>
      <dsp:spPr>
        <a:xfrm>
          <a:off x="2043928" y="0"/>
          <a:ext cx="1886937" cy="336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388" tIns="165100" rIns="186388" bIns="165100" numCol="1" spcCol="1270" anchor="ctr" anchorCtr="0">
          <a:noAutofit/>
        </a:bodyPr>
        <a:lstStyle/>
        <a:p>
          <a:pPr lvl="0" algn="l" defTabSz="622300">
            <a:lnSpc>
              <a:spcPct val="90000"/>
            </a:lnSpc>
            <a:spcBef>
              <a:spcPct val="0"/>
            </a:spcBef>
            <a:spcAft>
              <a:spcPct val="35000"/>
            </a:spcAft>
          </a:pPr>
          <a:r>
            <a:rPr lang="en-GB" sz="1400" kern="1200"/>
            <a:t>02</a:t>
          </a:r>
        </a:p>
      </dsp:txBody>
      <dsp:txXfrm>
        <a:off x="2043928" y="0"/>
        <a:ext cx="1886937" cy="336643"/>
      </dsp:txXfrm>
    </dsp:sp>
    <dsp:sp modelId="{C4A2D9FD-3FFA-4CBE-9E4F-004229F35DEC}">
      <dsp:nvSpPr>
        <dsp:cNvPr id="0" name=""/>
        <dsp:cNvSpPr/>
      </dsp:nvSpPr>
      <dsp:spPr>
        <a:xfrm>
          <a:off x="4081821" y="0"/>
          <a:ext cx="1886937" cy="841609"/>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388" tIns="0" rIns="186388" bIns="330200" numCol="1" spcCol="1270" anchor="t" anchorCtr="0">
          <a:noAutofit/>
        </a:bodyPr>
        <a:lstStyle/>
        <a:p>
          <a:pPr lvl="0" algn="l" defTabSz="488950">
            <a:lnSpc>
              <a:spcPct val="90000"/>
            </a:lnSpc>
            <a:spcBef>
              <a:spcPct val="0"/>
            </a:spcBef>
            <a:spcAft>
              <a:spcPct val="35000"/>
            </a:spcAft>
            <a:buFont typeface="+mj-lt"/>
            <a:buNone/>
          </a:pPr>
          <a:r>
            <a:rPr lang="en-US" sz="1100" b="1" i="0" kern="1200" noProof="0" dirty="0"/>
            <a:t>Globalization</a:t>
          </a:r>
          <a:endParaRPr lang="en-GB" sz="1100" b="0" i="0" kern="1200" dirty="0"/>
        </a:p>
      </dsp:txBody>
      <dsp:txXfrm>
        <a:off x="4081821" y="336643"/>
        <a:ext cx="1886937" cy="504965"/>
      </dsp:txXfrm>
    </dsp:sp>
    <dsp:sp modelId="{06E3B730-F1E1-4C31-AA88-978153A3C3F4}">
      <dsp:nvSpPr>
        <dsp:cNvPr id="0" name=""/>
        <dsp:cNvSpPr/>
      </dsp:nvSpPr>
      <dsp:spPr>
        <a:xfrm>
          <a:off x="4081821" y="0"/>
          <a:ext cx="1886937" cy="336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388" tIns="165100" rIns="186388" bIns="165100" numCol="1" spcCol="1270" anchor="ctr" anchorCtr="0">
          <a:noAutofit/>
        </a:bodyPr>
        <a:lstStyle/>
        <a:p>
          <a:pPr lvl="0" algn="l" defTabSz="622300">
            <a:lnSpc>
              <a:spcPct val="90000"/>
            </a:lnSpc>
            <a:spcBef>
              <a:spcPct val="0"/>
            </a:spcBef>
            <a:spcAft>
              <a:spcPct val="35000"/>
            </a:spcAft>
          </a:pPr>
          <a:r>
            <a:rPr lang="en-GB" sz="1400" kern="1200"/>
            <a:t>03</a:t>
          </a:r>
        </a:p>
      </dsp:txBody>
      <dsp:txXfrm>
        <a:off x="4081821" y="0"/>
        <a:ext cx="1886937" cy="336643"/>
      </dsp:txXfrm>
    </dsp:sp>
    <dsp:sp modelId="{166E0798-03A4-4980-8A23-C4DD7503F72C}">
      <dsp:nvSpPr>
        <dsp:cNvPr id="0" name=""/>
        <dsp:cNvSpPr/>
      </dsp:nvSpPr>
      <dsp:spPr>
        <a:xfrm>
          <a:off x="6119714" y="0"/>
          <a:ext cx="1886937" cy="841609"/>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388" tIns="0" rIns="186388" bIns="330200" numCol="1" spcCol="1270" anchor="t" anchorCtr="0">
          <a:noAutofit/>
        </a:bodyPr>
        <a:lstStyle/>
        <a:p>
          <a:pPr lvl="0" algn="l" defTabSz="488950">
            <a:lnSpc>
              <a:spcPct val="90000"/>
            </a:lnSpc>
            <a:spcBef>
              <a:spcPct val="0"/>
            </a:spcBef>
            <a:spcAft>
              <a:spcPct val="35000"/>
            </a:spcAft>
            <a:buFont typeface="+mj-lt"/>
            <a:buNone/>
          </a:pPr>
          <a:r>
            <a:rPr lang="en-US" sz="1100" b="1" i="0" kern="1200" noProof="0" dirty="0"/>
            <a:t>Climate</a:t>
          </a:r>
          <a:r>
            <a:rPr lang="en-US" sz="1100" b="1" i="0" kern="1200" baseline="0" noProof="0" dirty="0"/>
            <a:t> change</a:t>
          </a:r>
          <a:endParaRPr lang="en-GB" sz="1100" b="0" i="0" kern="1200" dirty="0"/>
        </a:p>
      </dsp:txBody>
      <dsp:txXfrm>
        <a:off x="6119714" y="336643"/>
        <a:ext cx="1886937" cy="504965"/>
      </dsp:txXfrm>
    </dsp:sp>
    <dsp:sp modelId="{23E3F2DC-471A-4ADF-8B75-839FF901E4EC}">
      <dsp:nvSpPr>
        <dsp:cNvPr id="0" name=""/>
        <dsp:cNvSpPr/>
      </dsp:nvSpPr>
      <dsp:spPr>
        <a:xfrm>
          <a:off x="6119714" y="0"/>
          <a:ext cx="1886937" cy="336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388" tIns="165100" rIns="186388" bIns="165100" numCol="1" spcCol="1270" anchor="ctr" anchorCtr="0">
          <a:noAutofit/>
        </a:bodyPr>
        <a:lstStyle/>
        <a:p>
          <a:pPr lvl="0" algn="l" defTabSz="622300">
            <a:lnSpc>
              <a:spcPct val="90000"/>
            </a:lnSpc>
            <a:spcBef>
              <a:spcPct val="0"/>
            </a:spcBef>
            <a:spcAft>
              <a:spcPct val="35000"/>
            </a:spcAft>
          </a:pPr>
          <a:r>
            <a:rPr lang="en-GB" sz="1400" kern="1200"/>
            <a:t>04</a:t>
          </a:r>
        </a:p>
      </dsp:txBody>
      <dsp:txXfrm>
        <a:off x="6119714" y="0"/>
        <a:ext cx="1886937" cy="336643"/>
      </dsp:txXfrm>
    </dsp:sp>
    <dsp:sp modelId="{84367214-3ECC-4F22-A3F4-ED34B79F6CE9}">
      <dsp:nvSpPr>
        <dsp:cNvPr id="0" name=""/>
        <dsp:cNvSpPr/>
      </dsp:nvSpPr>
      <dsp:spPr>
        <a:xfrm>
          <a:off x="8157607" y="0"/>
          <a:ext cx="1886937" cy="841609"/>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388" tIns="0" rIns="186388" bIns="330200" numCol="1" spcCol="1270" anchor="t" anchorCtr="0">
          <a:noAutofit/>
        </a:bodyPr>
        <a:lstStyle/>
        <a:p>
          <a:pPr lvl="0" algn="l" defTabSz="488950">
            <a:lnSpc>
              <a:spcPct val="90000"/>
            </a:lnSpc>
            <a:spcBef>
              <a:spcPct val="0"/>
            </a:spcBef>
            <a:spcAft>
              <a:spcPct val="35000"/>
            </a:spcAft>
            <a:buFont typeface="+mj-lt"/>
            <a:buNone/>
          </a:pPr>
          <a:r>
            <a:rPr lang="sr-Latn-RS" sz="1100" b="0" i="0" kern="1200" dirty="0"/>
            <a:t>COVID-19 </a:t>
          </a:r>
          <a:r>
            <a:rPr lang="en-US" sz="1100" b="0" i="0" kern="1200" noProof="0" dirty="0"/>
            <a:t>pandemic</a:t>
          </a:r>
        </a:p>
      </dsp:txBody>
      <dsp:txXfrm>
        <a:off x="8157607" y="336643"/>
        <a:ext cx="1886937" cy="504965"/>
      </dsp:txXfrm>
    </dsp:sp>
    <dsp:sp modelId="{24838AE7-B046-4BBA-BCF2-C99759442D15}">
      <dsp:nvSpPr>
        <dsp:cNvPr id="0" name=""/>
        <dsp:cNvSpPr/>
      </dsp:nvSpPr>
      <dsp:spPr>
        <a:xfrm>
          <a:off x="8157607" y="0"/>
          <a:ext cx="1886937" cy="336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388" tIns="165100" rIns="186388" bIns="165100" numCol="1" spcCol="1270" anchor="ctr" anchorCtr="0">
          <a:noAutofit/>
        </a:bodyPr>
        <a:lstStyle/>
        <a:p>
          <a:pPr lvl="0" algn="l" defTabSz="622300">
            <a:lnSpc>
              <a:spcPct val="90000"/>
            </a:lnSpc>
            <a:spcBef>
              <a:spcPct val="0"/>
            </a:spcBef>
            <a:spcAft>
              <a:spcPct val="35000"/>
            </a:spcAft>
          </a:pPr>
          <a:r>
            <a:rPr lang="en-GB" sz="1400" kern="1200"/>
            <a:t>05</a:t>
          </a:r>
        </a:p>
      </dsp:txBody>
      <dsp:txXfrm>
        <a:off x="8157607" y="0"/>
        <a:ext cx="1886937" cy="336643"/>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cxnId="4" type="sibTrans">
          <dgm:prSet phldrT="1"/>
          <dgm:t>
            <a:bodyPr/>
            <a:lstStyle/>
            <a:p>
              <a:r>
                <a:rPr/>
                <a:t>01</a:t>
              </a:r>
            </a:p>
          </dgm:t>
        </dgm:pt>
        <dgm:pt modelId="201" cxnId="5" type="sibTrans">
          <dgm:prSet phldrT="2"/>
          <dgm:t>
            <a:bodyPr/>
            <a:lstStyle/>
            <a:p>
              <a:r>
                <a:rPr/>
                <a:t>02</a:t>
              </a:r>
            </a:p>
          </dgm:t>
        </dgm:pt>
        <dgm:pt modelId="301" cxnId="6" type="sibTrans">
          <dgm:prSet phldrT="3"/>
          <dgm:t>
            <a:bodyPr/>
            <a:lstStyle/>
            <a:p>
              <a:r>
                <a:rP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stBulletLvl" val="2"/>
            <dgm:param type="txAnchorVert" val="t"/>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endParaRPr lang="lt-LT"/>
          </a:p>
          <a:p>
            <a:pPr lvl="1"/>
            <a:r>
              <a:rPr lang="lt-LT"/>
              <a:t>Antras lygis</a:t>
            </a:r>
            <a:endParaRPr lang="lt-LT"/>
          </a:p>
          <a:p>
            <a:pPr lvl="2"/>
            <a:r>
              <a:rPr lang="lt-LT"/>
              <a:t>Trečias lygis</a:t>
            </a:r>
            <a:endParaRPr lang="lt-LT"/>
          </a:p>
          <a:p>
            <a:pPr lvl="3"/>
            <a:r>
              <a:rPr lang="lt-LT"/>
              <a:t>Ketvirtas lygis</a:t>
            </a:r>
            <a:endParaRPr lang="lt-LT"/>
          </a:p>
          <a:p>
            <a:pPr lvl="4"/>
            <a:r>
              <a:rPr lang="lt-LT"/>
              <a:t>Penktas lygis</a:t>
            </a:r>
            <a:endParaRPr lang="lt-LT"/>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fld>
            <a:endParaRPr lang="lt-L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fld>
            <a:endParaRPr lang="lt-L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fld>
            <a:endParaRPr lang="lt-L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fld>
            <a:endParaRPr lang="lt-L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fld>
            <a:endParaRPr lang="lt-L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fld>
            <a:endParaRPr lang="lt-L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fld>
            <a:endParaRPr lang="lt-L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radar</a:t>
            </a:r>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fld>
            <a:endParaRPr lang="lt-L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a:p>
            <a:endParaRPr lang="sr-Latn-RS" dirty="0"/>
          </a:p>
          <a:p>
            <a:r>
              <a:rPr lang="sr-Latn-RS" dirty="0"/>
              <a:t>Naslovi</a:t>
            </a:r>
            <a:r>
              <a:rPr lang="sr-Latn-RS" baseline="0" dirty="0"/>
              <a:t> u pozadini</a:t>
            </a:r>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fld>
            <a:endParaRPr lang="lt-L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fld>
            <a:endParaRPr lang="lt-L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fld>
            <a:endParaRPr lang="lt-L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fld>
            <a:endParaRPr lang="lt-L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fld>
            <a:endParaRPr lang="lt-L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a:fillRect/>
          </a:stretch>
        </p:blipFill>
        <p:spPr>
          <a:xfrm rot="10800000">
            <a:off x="0" y="0"/>
            <a:ext cx="12192004" cy="5408613"/>
          </a:xfrm>
          <a:prstGeom prst="rect">
            <a:avLst/>
          </a:prstGeom>
        </p:spPr>
      </p:pic>
      <p:sp>
        <p:nvSpPr>
          <p:cNvPr id="2" name="Pavadinimas 1"/>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p:cNvSpPr>
            <a:spLocks noGrp="1"/>
          </p:cNvSpPr>
          <p:nvPr>
            <p:ph type="ftr" sz="quarter" idx="11"/>
          </p:nvPr>
        </p:nvSpPr>
        <p:spPr/>
        <p:txBody>
          <a:bodyPr/>
          <a:lstStyle/>
          <a:p>
            <a:r>
              <a:rPr lang="lt-LT" dirty="0"/>
              <a:t>connect-erasmus.eu</a:t>
            </a:r>
            <a:endParaRPr lang="lt-LT"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a:fillRect/>
          </a:stretch>
        </p:blipFill>
        <p:spPr>
          <a:xfrm rot="10800000">
            <a:off x="0" y="-1"/>
            <a:ext cx="12192004" cy="5408613"/>
          </a:xfrm>
          <a:prstGeom prst="rect">
            <a:avLst/>
          </a:prstGeom>
        </p:spPr>
      </p:pic>
      <p:sp>
        <p:nvSpPr>
          <p:cNvPr id="2" name="Pavadinimas 1"/>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p:cNvSpPr>
            <a:spLocks noGrp="1"/>
          </p:cNvSpPr>
          <p:nvPr>
            <p:ph type="ftr" sz="quarter" idx="11"/>
          </p:nvPr>
        </p:nvSpPr>
        <p:spPr/>
        <p:txBody>
          <a:bodyPr/>
          <a:lstStyle/>
          <a:p>
            <a:r>
              <a:rPr lang="lt-LT"/>
              <a:t>connect-erasmus.eu</a:t>
            </a:r>
            <a:endParaRPr lang="lt-LT"/>
          </a:p>
        </p:txBody>
      </p:sp>
      <p:sp>
        <p:nvSpPr>
          <p:cNvPr id="8" name="Paveikslėlio vietos rezervavimo ženklas 2"/>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endParaRPr lang="lt-LT" dirty="0"/>
          </a:p>
        </p:txBody>
      </p:sp>
      <p:sp>
        <p:nvSpPr>
          <p:cNvPr id="5" name="Poraštės vietos rezervavimo ženklas 4"/>
          <p:cNvSpPr>
            <a:spLocks noGrp="1"/>
          </p:cNvSpPr>
          <p:nvPr>
            <p:ph type="ftr" sz="quarter" idx="11"/>
          </p:nvPr>
        </p:nvSpPr>
        <p:spPr/>
        <p:txBody>
          <a:bodyPr/>
          <a:lstStyle/>
          <a:p>
            <a:r>
              <a:rPr lang="lt-LT"/>
              <a:t>connect-erasmus.eu</a:t>
            </a:r>
            <a:endParaRPr lang="lt-LT"/>
          </a:p>
        </p:txBody>
      </p:sp>
      <p:sp>
        <p:nvSpPr>
          <p:cNvPr id="7" name="Teksto vietos rezervavimo ženklas 4"/>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p:cNvSpPr>
            <a:spLocks noGrp="1"/>
          </p:cNvSpPr>
          <p:nvPr>
            <p:ph type="body" sz="quarter" idx="12" hasCustomPrompt="1"/>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endParaRPr lang="lt-LT"/>
          </a:p>
          <a:p>
            <a:pPr lvl="1"/>
            <a:r>
              <a:rPr lang="lt-LT"/>
              <a:t>Antras lygis</a:t>
            </a:r>
            <a:endParaRPr lang="lt-LT"/>
          </a:p>
        </p:txBody>
      </p:sp>
      <p:sp>
        <p:nvSpPr>
          <p:cNvPr id="9" name="Teksto vietos rezervavimo ženklas 6"/>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p:cNvSpPr>
            <a:spLocks noGrp="1"/>
          </p:cNvSpPr>
          <p:nvPr>
            <p:ph type="body" sz="quarter" idx="14" hasCustomPrompt="1"/>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endParaRPr lang="lt-LT"/>
          </a:p>
          <a:p>
            <a:pPr lvl="1"/>
            <a:r>
              <a:rPr lang="lt-LT"/>
              <a:t>Antras lygis</a:t>
            </a:r>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p:cNvSpPr>
            <a:spLocks noGrp="1"/>
          </p:cNvSpPr>
          <p:nvPr>
            <p:ph type="ftr" sz="quarter" idx="11"/>
          </p:nvPr>
        </p:nvSpPr>
        <p:spPr/>
        <p:txBody>
          <a:bodyPr/>
          <a:lstStyle/>
          <a:p>
            <a:r>
              <a:rPr lang="lt-LT"/>
              <a:t>connect-erasmus.eu</a:t>
            </a:r>
            <a:endParaRPr lang="lt-LT"/>
          </a:p>
        </p:txBody>
      </p:sp>
      <p:sp>
        <p:nvSpPr>
          <p:cNvPr id="11" name="Teksto vietos rezervavimo ženklas 4"/>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p:cNvSpPr>
            <a:spLocks noGrp="1"/>
          </p:cNvSpPr>
          <p:nvPr>
            <p:ph type="body" sz="quarter" idx="12" hasCustomPrompt="1"/>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endParaRPr lang="lt-LT"/>
          </a:p>
          <a:p>
            <a:pPr lvl="1"/>
            <a:r>
              <a:rPr lang="lt-LT"/>
              <a:t>Antras lygis</a:t>
            </a:r>
            <a:endParaRPr lang="lt-LT"/>
          </a:p>
        </p:txBody>
      </p:sp>
      <p:sp>
        <p:nvSpPr>
          <p:cNvPr id="13" name="Teksto vietos rezervavimo ženklas 6"/>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p:cNvSpPr>
            <a:spLocks noGrp="1"/>
          </p:cNvSpPr>
          <p:nvPr>
            <p:ph type="body" sz="quarter" idx="14" hasCustomPrompt="1"/>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endParaRPr lang="lt-LT"/>
          </a:p>
          <a:p>
            <a:pPr lvl="1"/>
            <a:r>
              <a:rPr lang="lt-LT"/>
              <a:t>Antras lygis</a:t>
            </a:r>
            <a:endParaRPr lang="lt-LT"/>
          </a:p>
        </p:txBody>
      </p:sp>
      <p:sp>
        <p:nvSpPr>
          <p:cNvPr id="23" name="Teksto vietos rezervavimo ženklas 4"/>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p:cNvSpPr>
            <a:spLocks noGrp="1"/>
          </p:cNvSpPr>
          <p:nvPr>
            <p:ph type="body" sz="quarter" idx="16" hasCustomPrompt="1"/>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endParaRPr lang="lt-LT"/>
          </a:p>
          <a:p>
            <a:pPr lvl="1"/>
            <a:r>
              <a:rPr lang="lt-LT"/>
              <a:t>Antras lygis</a:t>
            </a:r>
            <a:endParaRPr lang="lt-LT"/>
          </a:p>
        </p:txBody>
      </p:sp>
      <p:sp>
        <p:nvSpPr>
          <p:cNvPr id="25" name="Teksto vietos rezervavimo ženklas 6"/>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p:cNvSpPr>
            <a:spLocks noGrp="1"/>
          </p:cNvSpPr>
          <p:nvPr>
            <p:ph type="body" sz="quarter" idx="18" hasCustomPrompt="1"/>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endParaRPr lang="lt-LT"/>
          </a:p>
          <a:p>
            <a:pPr lvl="1"/>
            <a:r>
              <a:rPr lang="lt-LT"/>
              <a:t>Antras lygis</a:t>
            </a:r>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847726" y="765176"/>
            <a:ext cx="4242752" cy="684211"/>
          </a:xfrm>
        </p:spPr>
        <p:txBody>
          <a:bodyPr anchor="b"/>
          <a:lstStyle>
            <a:lvl1pPr>
              <a:defRPr sz="4800"/>
            </a:lvl1pPr>
          </a:lstStyle>
          <a:p>
            <a:r>
              <a:rPr lang="lt-LT" dirty="0"/>
              <a:t>TITLE</a:t>
            </a:r>
            <a:endParaRPr lang="lt-LT" dirty="0"/>
          </a:p>
        </p:txBody>
      </p:sp>
      <p:sp>
        <p:nvSpPr>
          <p:cNvPr id="3" name="Teksto vietos rezervavimo ženklas 2"/>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p:cNvSpPr>
            <a:spLocks noGrp="1"/>
          </p:cNvSpPr>
          <p:nvPr>
            <p:ph type="ftr" sz="quarter" idx="11"/>
          </p:nvPr>
        </p:nvSpPr>
        <p:spPr/>
        <p:txBody>
          <a:bodyPr/>
          <a:lstStyle/>
          <a:p>
            <a:r>
              <a:rPr lang="lt-LT"/>
              <a:t>connect-erasmus.eu</a:t>
            </a:r>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a:fillRect/>
          </a:stretch>
        </p:blipFill>
        <p:spPr>
          <a:xfrm rot="10800000">
            <a:off x="-1589" y="0"/>
            <a:ext cx="12192004" cy="1626016"/>
          </a:xfrm>
          <a:prstGeom prst="rect">
            <a:avLst/>
          </a:prstGeom>
        </p:spPr>
      </p:pic>
      <p:sp>
        <p:nvSpPr>
          <p:cNvPr id="2" name="Pavadinimas 1"/>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sz="2000" b="0"/>
            </a:lvl1pPr>
            <a:lvl2pPr>
              <a:defRPr b="0"/>
            </a:lvl2pPr>
            <a:lvl3pPr>
              <a:defRPr b="0"/>
            </a:lvl3pPr>
            <a:lvl4pPr>
              <a:defRPr b="0"/>
            </a:lvl4pPr>
            <a:lvl5pPr>
              <a:defRPr b="0"/>
            </a:lvl5pPr>
          </a:lstStyle>
          <a:p>
            <a:pPr lvl="0"/>
            <a:r>
              <a:rPr lang="en-US" dirty="0"/>
              <a:t>Lorem Ipsum is simply dummy text of the printing and typesetting industry.</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Lorem Ipsum is simply dummy text of the printing and typesetting industry. </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Lorem Ipsum is simply dummy text of the printing and typesetting industry. </a:t>
            </a:r>
            <a:endParaRPr lang="en-US" dirty="0"/>
          </a:p>
          <a:p>
            <a:pPr lvl="0"/>
            <a:endParaRPr lang="en-US" dirty="0"/>
          </a:p>
          <a:p>
            <a:pPr lvl="0"/>
            <a:endParaRPr lang="lt-LT" dirty="0"/>
          </a:p>
        </p:txBody>
      </p:sp>
      <p:sp>
        <p:nvSpPr>
          <p:cNvPr id="5" name="Teksto vietos rezervavimo ženklas 4"/>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sz="2000" b="0"/>
            </a:lvl1pPr>
            <a:lvl2pPr>
              <a:defRPr b="0"/>
            </a:lvl2pPr>
            <a:lvl3pPr>
              <a:defRPr b="0"/>
            </a:lvl3pPr>
            <a:lvl4pPr>
              <a:defRPr b="0"/>
            </a:lvl4pPr>
            <a:lvl5pPr>
              <a:defRPr b="0"/>
            </a:lvl5pPr>
          </a:lstStyle>
          <a:p>
            <a:pPr lvl="0"/>
            <a:r>
              <a:rPr lang="en-US" dirty="0"/>
              <a:t>Lorem Ipsum is simply dummy text of the printing and typesetting industry.</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Lorem Ipsum is simply dummy text of the printing and typesetting industry. </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Lorem Ipsum is simply dummy text of the printing and typesetting industry. </a:t>
            </a:r>
            <a:endParaRPr lang="en-US" dirty="0"/>
          </a:p>
          <a:p>
            <a:pPr lvl="0"/>
            <a:endParaRPr lang="lt-LT" dirty="0"/>
          </a:p>
        </p:txBody>
      </p:sp>
      <p:sp>
        <p:nvSpPr>
          <p:cNvPr id="8" name="Poraštės vietos rezervavimo ženklas 7"/>
          <p:cNvSpPr>
            <a:spLocks noGrp="1"/>
          </p:cNvSpPr>
          <p:nvPr>
            <p:ph type="ftr" sz="quarter" idx="11"/>
          </p:nvPr>
        </p:nvSpPr>
        <p:spPr/>
        <p:txBody>
          <a:bodyPr/>
          <a:lstStyle/>
          <a:p>
            <a:r>
              <a:rPr lang="lt-LT"/>
              <a:t>connect-erasmus.eu</a:t>
            </a:r>
            <a:endParaRPr lang="lt-LT"/>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a:fillRect/>
          </a:stretch>
        </p:blipFill>
        <p:spPr>
          <a:xfrm>
            <a:off x="0" y="0"/>
            <a:ext cx="12192000" cy="2232660"/>
          </a:xfrm>
          <a:prstGeom prst="rect">
            <a:avLst/>
          </a:prstGeom>
        </p:spPr>
      </p:pic>
      <p:sp>
        <p:nvSpPr>
          <p:cNvPr id="2" name="Pavadinimas 1"/>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p:cNvSpPr>
            <a:spLocks noGrp="1"/>
          </p:cNvSpPr>
          <p:nvPr>
            <p:ph type="ftr" sz="quarter" idx="11"/>
          </p:nvPr>
        </p:nvSpPr>
        <p:spPr/>
        <p:txBody>
          <a:bodyPr/>
          <a:lstStyle/>
          <a:p>
            <a:r>
              <a:rPr lang="lt-LT"/>
              <a:t>connect-erasmus.eu</a:t>
            </a:r>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p:cNvSpPr>
            <a:spLocks noGrp="1"/>
          </p:cNvSpPr>
          <p:nvPr>
            <p:ph type="ftr" sz="quarter" idx="11"/>
          </p:nvPr>
        </p:nvSpPr>
        <p:spPr/>
        <p:txBody>
          <a:bodyPr/>
          <a:lstStyle/>
          <a:p>
            <a:r>
              <a:rPr lang="lt-LT"/>
              <a:t>connect-erasmus.eu</a:t>
            </a:r>
            <a:endParaRPr lang="lt-LT"/>
          </a:p>
        </p:txBody>
      </p:sp>
      <p:sp>
        <p:nvSpPr>
          <p:cNvPr id="5" name="Pavadinimas 1"/>
          <p:cNvSpPr>
            <a:spLocks noGrp="1"/>
          </p:cNvSpPr>
          <p:nvPr>
            <p:ph type="title" hasCustomPrompt="1"/>
          </p:nvPr>
        </p:nvSpPr>
        <p:spPr>
          <a:xfrm>
            <a:off x="839788" y="765175"/>
            <a:ext cx="4913313" cy="728346"/>
          </a:xfrm>
        </p:spPr>
        <p:txBody>
          <a:bodyPr/>
          <a:lstStyle/>
          <a:p>
            <a:r>
              <a:rPr lang="lt-LT"/>
              <a:t>Spustelėję redaguokite stilių</a:t>
            </a:r>
            <a:endParaRPr lang="lt-LT" dirty="0"/>
          </a:p>
        </p:txBody>
      </p:sp>
      <p:sp>
        <p:nvSpPr>
          <p:cNvPr id="6" name="Teksto vietos rezervavimo ženklas 2"/>
          <p:cNvSpPr>
            <a:spLocks noGrp="1"/>
          </p:cNvSpPr>
          <p:nvPr>
            <p:ph type="body" sz="half" idx="2" hasCustomPrompt="1"/>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endParaRPr lang="lt-LT" b="1"/>
          </a:p>
          <a:p>
            <a:pPr lvl="1"/>
            <a:r>
              <a:rPr lang="lt-LT" b="1"/>
              <a:t>Antras lygis</a:t>
            </a:r>
            <a:endParaRPr lang="lt-LT" b="1"/>
          </a:p>
        </p:txBody>
      </p:sp>
      <p:sp>
        <p:nvSpPr>
          <p:cNvPr id="8" name="Teksto vietos rezervavimo ženklas 4"/>
          <p:cNvSpPr>
            <a:spLocks noGrp="1"/>
          </p:cNvSpPr>
          <p:nvPr>
            <p:ph type="body" sz="half" idx="12" hasCustomPrompt="1"/>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endParaRPr lang="lt-LT"/>
          </a:p>
        </p:txBody>
      </p:sp>
      <p:sp>
        <p:nvSpPr>
          <p:cNvPr id="9" name="Teksto vietos rezervavimo ženklas 5"/>
          <p:cNvSpPr>
            <a:spLocks noGrp="1"/>
          </p:cNvSpPr>
          <p:nvPr>
            <p:ph type="body" sz="half" idx="13" hasCustomPrompt="1"/>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endParaRPr lang="lt-LT"/>
          </a:p>
        </p:txBody>
      </p:sp>
      <p:sp>
        <p:nvSpPr>
          <p:cNvPr id="10" name="Teksto vietos rezervavimo ženklas 6"/>
          <p:cNvSpPr>
            <a:spLocks noGrp="1"/>
          </p:cNvSpPr>
          <p:nvPr>
            <p:ph type="body" sz="half" idx="14" hasCustomPrompt="1"/>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endParaRPr lang="lt-LT"/>
          </a:p>
        </p:txBody>
      </p:sp>
      <p:sp>
        <p:nvSpPr>
          <p:cNvPr id="11" name="Teksto vietos rezervavimo ženklas 7"/>
          <p:cNvSpPr>
            <a:spLocks noGrp="1"/>
          </p:cNvSpPr>
          <p:nvPr>
            <p:ph type="body" sz="half" idx="15" hasCustomPrompt="1"/>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p:cNvSpPr>
            <a:spLocks noGrp="1"/>
          </p:cNvSpPr>
          <p:nvPr>
            <p:ph type="ftr" sz="quarter" idx="11"/>
          </p:nvPr>
        </p:nvSpPr>
        <p:spPr>
          <a:xfrm>
            <a:off x="2082362" y="5954171"/>
            <a:ext cx="1613338" cy="274324"/>
          </a:xfrm>
        </p:spPr>
        <p:txBody>
          <a:bodyPr/>
          <a:lstStyle/>
          <a:p>
            <a:r>
              <a:rPr lang="lt-LT"/>
              <a:t>connect-erasmus.eu</a:t>
            </a:r>
            <a:endParaRPr lang="lt-LT"/>
          </a:p>
        </p:txBody>
      </p:sp>
      <p:sp>
        <p:nvSpPr>
          <p:cNvPr id="12" name="Pavadinimas 1"/>
          <p:cNvSpPr>
            <a:spLocks noGrp="1"/>
          </p:cNvSpPr>
          <p:nvPr>
            <p:ph type="title" hasCustomPrompt="1"/>
          </p:nvPr>
        </p:nvSpPr>
        <p:spPr>
          <a:xfrm>
            <a:off x="839788" y="765175"/>
            <a:ext cx="4913313" cy="728346"/>
          </a:xfrm>
        </p:spPr>
        <p:txBody>
          <a:bodyPr/>
          <a:lstStyle/>
          <a:p>
            <a:r>
              <a:rPr lang="lt-LT" dirty="0"/>
              <a:t>Spustelėję redaguokite stilių</a:t>
            </a:r>
            <a:endParaRPr lang="lt-LT" dirty="0"/>
          </a:p>
        </p:txBody>
      </p:sp>
      <p:sp>
        <p:nvSpPr>
          <p:cNvPr id="13" name="Teksto vietos rezervavimo ženklas 2"/>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endParaRPr lang="en-US" dirty="0"/>
          </a:p>
          <a:p>
            <a:pPr lvl="0"/>
            <a:r>
              <a:rPr lang="en-US" dirty="0"/>
              <a:t>It is a long established fact that a reader will be distracted by the readable content of a page when looking at its layout. </a:t>
            </a:r>
            <a:endParaRPr lang="lt-LT" dirty="0"/>
          </a:p>
          <a:p>
            <a:endParaRPr lang="lt-L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p:cNvSpPr>
            <a:spLocks noGrp="1"/>
          </p:cNvSpPr>
          <p:nvPr>
            <p:ph type="ftr" sz="quarter" idx="11"/>
          </p:nvPr>
        </p:nvSpPr>
        <p:spPr>
          <a:xfrm>
            <a:off x="2082362" y="5954171"/>
            <a:ext cx="1613338" cy="274324"/>
          </a:xfrm>
        </p:spPr>
        <p:txBody>
          <a:bodyPr/>
          <a:lstStyle/>
          <a:p>
            <a:r>
              <a:rPr lang="lt-LT"/>
              <a:t>connect-erasmus.eu</a:t>
            </a:r>
            <a:endParaRPr lang="lt-LT"/>
          </a:p>
        </p:txBody>
      </p:sp>
      <p:sp>
        <p:nvSpPr>
          <p:cNvPr id="10" name="Teksto vietos rezervavimo ženklas 4"/>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p:cNvSpPr>
            <a:spLocks noGrp="1"/>
          </p:cNvSpPr>
          <p:nvPr>
            <p:ph type="body" sz="quarter" idx="12" hasCustomPrompt="1"/>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endParaRPr lang="lt-LT"/>
          </a:p>
          <a:p>
            <a:pPr lvl="1"/>
            <a:r>
              <a:rPr lang="lt-LT"/>
              <a:t>Antras lygis</a:t>
            </a:r>
            <a:endParaRPr lang="lt-LT"/>
          </a:p>
        </p:txBody>
      </p:sp>
      <p:sp>
        <p:nvSpPr>
          <p:cNvPr id="12" name="Teksto vietos rezervavimo ženklas 6"/>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p:cNvSpPr>
            <a:spLocks noGrp="1"/>
          </p:cNvSpPr>
          <p:nvPr>
            <p:ph type="body" sz="quarter" idx="14" hasCustomPrompt="1"/>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endParaRPr lang="lt-LT"/>
          </a:p>
          <a:p>
            <a:pPr lvl="1"/>
            <a:r>
              <a:rPr lang="lt-LT"/>
              <a:t>Antras lygis</a:t>
            </a:r>
            <a:endParaRPr lang="lt-LT"/>
          </a:p>
        </p:txBody>
      </p:sp>
      <p:sp>
        <p:nvSpPr>
          <p:cNvPr id="16" name="Teksto vietos rezervavimo ženklas 4"/>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p:cNvSpPr>
            <a:spLocks noGrp="1"/>
          </p:cNvSpPr>
          <p:nvPr>
            <p:ph type="body" sz="quarter" idx="16" hasCustomPrompt="1"/>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endParaRPr lang="lt-LT"/>
          </a:p>
          <a:p>
            <a:pPr lvl="1"/>
            <a:r>
              <a:rPr lang="lt-LT"/>
              <a:t>Antras lygis</a:t>
            </a:r>
            <a:endParaRPr lang="lt-LT"/>
          </a:p>
        </p:txBody>
      </p:sp>
      <p:sp>
        <p:nvSpPr>
          <p:cNvPr id="18" name="Teksto vietos rezervavimo ženklas 6"/>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p:cNvSpPr>
            <a:spLocks noGrp="1"/>
          </p:cNvSpPr>
          <p:nvPr>
            <p:ph type="body" sz="quarter" idx="18" hasCustomPrompt="1"/>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endParaRPr lang="lt-LT"/>
          </a:p>
          <a:p>
            <a:pPr lvl="1"/>
            <a:r>
              <a:rPr lang="lt-LT"/>
              <a:t>Antras lygis</a:t>
            </a:r>
            <a:endParaRPr lang="lt-LT"/>
          </a:p>
        </p:txBody>
      </p:sp>
      <p:sp>
        <p:nvSpPr>
          <p:cNvPr id="41" name="Teksto vietos rezervavimo ženklas 12"/>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5.png"/><Relationship Id="rId12" Type="http://schemas.openxmlformats.org/officeDocument/2006/relationships/image" Target="../media/image4.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endParaRPr lang="lt-LT" dirty="0"/>
          </a:p>
          <a:p>
            <a:pPr lvl="1"/>
            <a:r>
              <a:rPr lang="lt-LT" dirty="0"/>
              <a:t>Antras lygis</a:t>
            </a:r>
            <a:endParaRPr lang="lt-LT" dirty="0"/>
          </a:p>
          <a:p>
            <a:pPr lvl="2"/>
            <a:r>
              <a:rPr lang="lt-LT" dirty="0"/>
              <a:t>Trečias lygis</a:t>
            </a:r>
            <a:endParaRPr lang="lt-LT" dirty="0"/>
          </a:p>
          <a:p>
            <a:pPr lvl="3"/>
            <a:r>
              <a:rPr lang="lt-LT" dirty="0"/>
              <a:t>Ketvirtas lygis</a:t>
            </a:r>
            <a:endParaRPr lang="lt-LT" dirty="0"/>
          </a:p>
          <a:p>
            <a:pPr lvl="4"/>
            <a:r>
              <a:rPr lang="lt-LT" dirty="0"/>
              <a:t>Penktas lygis</a:t>
            </a:r>
            <a:endParaRPr lang="lt-LT" dirty="0"/>
          </a:p>
        </p:txBody>
      </p:sp>
      <p:sp>
        <p:nvSpPr>
          <p:cNvPr id="5" name="Poraštės vietos rezervavimo ženklas 4"/>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endParaRPr lang="lt-LT" dirty="0"/>
          </a:p>
        </p:txBody>
      </p:sp>
      <p:pic>
        <p:nvPicPr>
          <p:cNvPr id="11" name="Paveikslėlis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1.xml"/><Relationship Id="rId2" Type="http://schemas.openxmlformats.org/officeDocument/2006/relationships/image" Target="../media/image13.png"/><Relationship Id="rId1" Type="http://schemas.openxmlformats.org/officeDocument/2006/relationships/hyperlink" Target="https://www.youtube.com/channel/UCMlKI3GJcOpPbN59Eo0d6xA"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hyperlink" Target="https://www.ilo.org/wcmsp5/groups/public/---dgreports/---inst/documents/publication/wcms_646143.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noAutofit/>
          </a:bodyPr>
          <a:lstStyle/>
          <a:p>
            <a:r>
              <a:rPr sz="4400"/>
              <a:t>Επισκόπηση </a:t>
            </a:r>
            <a:r>
              <a:rPr lang="el-GR" sz="4400"/>
              <a:t>των χρησιμοποιούμενων μεθόδων</a:t>
            </a:r>
            <a:r>
              <a:rPr sz="4400"/>
              <a:t> για την πρόβλεψη </a:t>
            </a:r>
            <a:r>
              <a:rPr lang="el-GR" sz="4400"/>
              <a:t>των μεταβολών</a:t>
            </a:r>
            <a:r>
              <a:rPr sz="4400"/>
              <a:t> στον κόσμο της εργασίας</a:t>
            </a:r>
            <a:endParaRPr sz="4400"/>
          </a:p>
        </p:txBody>
      </p:sp>
      <p:sp>
        <p:nvSpPr>
          <p:cNvPr id="4" name="Poraštės vietos rezervavimo ženklas 3"/>
          <p:cNvSpPr>
            <a:spLocks noGrp="1"/>
          </p:cNvSpPr>
          <p:nvPr>
            <p:ph type="ftr" sz="quarter" idx="11"/>
          </p:nvPr>
        </p:nvSpPr>
        <p:spPr/>
        <p:txBody>
          <a:bodyPr/>
          <a:lstStyle/>
          <a:p>
            <a:r>
              <a:rPr lang="lt-LT"/>
              <a:t>connect-erasmus.eu</a:t>
            </a:r>
            <a:endParaRPr lang="lt-LT"/>
          </a:p>
        </p:txBody>
      </p:sp>
      <p:sp>
        <p:nvSpPr>
          <p:cNvPr id="3" name="CasellaDiTesto 2"/>
          <p:cNvSpPr txBox="1"/>
          <p:nvPr/>
        </p:nvSpPr>
        <p:spPr>
          <a:xfrm>
            <a:off x="841829" y="3768876"/>
            <a:ext cx="43034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400" b="1" dirty="0">
                <a:solidFill>
                  <a:srgbClr val="FFFFFF"/>
                </a:solidFill>
                <a:cs typeface="Segoe UI" panose="020B0502040204020203"/>
              </a:rPr>
              <a:t>Aleksandra </a:t>
            </a:r>
            <a:r>
              <a:rPr lang="en-US" sz="2400" b="1" dirty="0" err="1">
                <a:solidFill>
                  <a:srgbClr val="FFFFFF"/>
                </a:solidFill>
                <a:cs typeface="Segoe UI" panose="020B0502040204020203"/>
              </a:rPr>
              <a:t>Djurovic</a:t>
            </a:r>
            <a:r>
              <a:rPr lang="en-US" sz="2400" dirty="0" smtClean="0">
                <a:cs typeface="Segoe UI" panose="020B0502040204020203"/>
              </a:rPr>
              <a:t>​​</a:t>
            </a:r>
            <a:endParaRPr lang="en-US" sz="2400" dirty="0">
              <a:ea typeface="Open Sans Light"/>
              <a:cs typeface="Segoe UI" panose="020B0502040204020203"/>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845"/>
            <a:ext cx="10515600" cy="781685"/>
          </a:xfrm>
        </p:spPr>
        <p:txBody>
          <a:bodyPr/>
          <a:lstStyle/>
          <a:p>
            <a:r>
              <a:rPr lang="el-GR" sz="3600" dirty="0"/>
              <a:t>Ποσοτική μοντελοποίηση- παράδειγμα</a:t>
            </a:r>
            <a:endParaRPr lang="el-GR" sz="3600" dirty="0"/>
          </a:p>
        </p:txBody>
      </p:sp>
      <p:sp>
        <p:nvSpPr>
          <p:cNvPr id="3" name="Content Placeholder 2"/>
          <p:cNvSpPr>
            <a:spLocks noGrp="1"/>
          </p:cNvSpPr>
          <p:nvPr>
            <p:ph idx="1"/>
          </p:nvPr>
        </p:nvSpPr>
        <p:spPr>
          <a:xfrm>
            <a:off x="838200" y="913130"/>
            <a:ext cx="6859905" cy="888365"/>
          </a:xfrm>
        </p:spPr>
        <p:txBody>
          <a:bodyPr>
            <a:noAutofit/>
          </a:bodyPr>
          <a:lstStyle/>
          <a:p>
            <a:r>
              <a:rPr lang="el-GR" altLang="en-US" sz="1600" b="0" dirty="0">
                <a:solidFill>
                  <a:schemeClr val="tx1"/>
                </a:solidFill>
              </a:rPr>
              <a:t>Η ποσοτική μοντελοποίηση επικεντρώθηκε σε βιομηχανικά ρομπότ χρησιμοποιούμενα σε όλους τους τύπους κατασκευής ανά τον κόσμο για φυσικές δραστηριότητες στην παραγωγή (π.χ. επεξεργασία υλικών - κοπή με λέιζερ και μηχανική λείανση) για να εκτιμηθεί </a:t>
            </a:r>
            <a:r>
              <a:rPr lang="el-GR" altLang="en-US" sz="1600" b="0" dirty="0">
                <a:solidFill>
                  <a:srgbClr val="FF7F2A"/>
                </a:solidFill>
              </a:rPr>
              <a:t>ο αντίκτυπος των ρομπότ στα επίπεδα απασχόλησης και παραγωγικότητας.</a:t>
            </a:r>
            <a:endParaRPr lang="el-GR" altLang="en-US" sz="1600" b="0" dirty="0">
              <a:solidFill>
                <a:srgbClr val="FF7F2A"/>
              </a:solidFill>
            </a:endParaRPr>
          </a:p>
          <a:p>
            <a:r>
              <a:rPr lang="el-GR" altLang="sr-Latn-RS" sz="1600" b="0" dirty="0">
                <a:solidFill>
                  <a:schemeClr val="tx1"/>
                </a:solidFill>
              </a:rPr>
              <a:t>Η μοντελοποίηση βασίστηκε</a:t>
            </a:r>
            <a:r>
              <a:rPr lang="el-GR" altLang="sr-Latn-RS" sz="1600" b="0" dirty="0">
                <a:solidFill>
                  <a:srgbClr val="FF7F2A"/>
                </a:solidFill>
              </a:rPr>
              <a:t> σε δεδομένα για επενδύσεις</a:t>
            </a:r>
            <a:r>
              <a:rPr lang="el-GR" altLang="sr-Latn-RS" sz="1600" b="0" dirty="0">
                <a:solidFill>
                  <a:schemeClr val="tx1"/>
                </a:solidFill>
              </a:rPr>
              <a:t> σε ρομπότ στην Ιαπωνία, την Ευρωπαϊκή Ένωση, τις Ηνωμένες Πολιτείες, τη Νότια Κορέα και την Αυστραλία κατά την περίοδο από το 1994 έως το 2014. Στηρίχθηκε σε ετήσιες έρευνες προμηθευτών ρομπότ.</a:t>
            </a:r>
            <a:endParaRPr lang="el-GR" altLang="sr-Latn-RS" sz="1600" b="0" dirty="0">
              <a:solidFill>
                <a:schemeClr val="tx1"/>
              </a:solidFill>
            </a:endParaRPr>
          </a:p>
          <a:p>
            <a:r>
              <a:rPr lang="sr-Latn-RS" sz="1600" b="0" dirty="0">
                <a:solidFill>
                  <a:schemeClr val="tx1"/>
                </a:solidFill>
              </a:rPr>
              <a:t>Ένα από τα μοντέλα που χρησιμοποιήθηκαν στην ανάλυση </a:t>
            </a:r>
            <a:r>
              <a:rPr lang="el-GR" altLang="sr-Latn-RS" sz="1600" b="0" dirty="0">
                <a:solidFill>
                  <a:schemeClr val="tx1"/>
                </a:solidFill>
              </a:rPr>
              <a:t>ξεχωρίζει</a:t>
            </a:r>
            <a:r>
              <a:rPr lang="sr-Latn-RS" sz="1600" b="0" dirty="0">
                <a:solidFill>
                  <a:schemeClr val="tx1"/>
                </a:solidFill>
              </a:rPr>
              <a:t> τον </a:t>
            </a:r>
            <a:r>
              <a:rPr lang="sr-Latn-RS" sz="1600" b="0" dirty="0">
                <a:solidFill>
                  <a:srgbClr val="FF7F2A"/>
                </a:solidFill>
              </a:rPr>
              <a:t>αντίκτυπο της πυκνότητας </a:t>
            </a:r>
            <a:r>
              <a:rPr lang="el-GR" altLang="sr-Latn-RS" sz="1600" b="0" dirty="0">
                <a:solidFill>
                  <a:srgbClr val="FF7F2A"/>
                </a:solidFill>
              </a:rPr>
              <a:t>των </a:t>
            </a:r>
            <a:r>
              <a:rPr lang="sr-Latn-RS" sz="1600" b="0" dirty="0">
                <a:solidFill>
                  <a:srgbClr val="FF7F2A"/>
                </a:solidFill>
              </a:rPr>
              <a:t>ρομπότ (ρομπότ ανά 1.000 εργαζόμενους) στην αναλογία </a:t>
            </a:r>
            <a:r>
              <a:rPr lang="el-GR" sz="1600" b="0" dirty="0">
                <a:solidFill>
                  <a:srgbClr val="FF7F2A"/>
                </a:solidFill>
              </a:rPr>
              <a:t>βιομηχανικής απασχόλησης</a:t>
            </a:r>
            <a:r>
              <a:rPr lang="el-GR" altLang="sr-Latn-RS" sz="1600" b="0" dirty="0">
                <a:solidFill>
                  <a:srgbClr val="FF7F2A"/>
                </a:solidFill>
              </a:rPr>
              <a:t>/</a:t>
            </a:r>
            <a:r>
              <a:rPr lang="sr-Latn-RS" sz="1600" b="0" dirty="0">
                <a:solidFill>
                  <a:srgbClr val="FF7F2A"/>
                </a:solidFill>
              </a:rPr>
              <a:t>πληθυσμό</a:t>
            </a:r>
            <a:r>
              <a:rPr lang="el-GR" altLang="sr-Latn-RS" sz="1600" b="0" dirty="0">
                <a:solidFill>
                  <a:srgbClr val="FF7F2A"/>
                </a:solidFill>
              </a:rPr>
              <a:t>,</a:t>
            </a:r>
            <a:r>
              <a:rPr lang="sr-Latn-RS" sz="1600" b="0" dirty="0">
                <a:solidFill>
                  <a:srgbClr val="FF7F2A"/>
                </a:solidFill>
              </a:rPr>
              <a:t> </a:t>
            </a:r>
            <a:r>
              <a:rPr lang="el-GR" altLang="sr-Latn-RS" sz="1600" b="0" dirty="0">
                <a:solidFill>
                  <a:srgbClr val="FF7F2A"/>
                </a:solidFill>
              </a:rPr>
              <a:t>για</a:t>
            </a:r>
            <a:r>
              <a:rPr lang="sr-Latn-RS" sz="1600" b="0" dirty="0">
                <a:solidFill>
                  <a:srgbClr val="FF7F2A"/>
                </a:solidFill>
              </a:rPr>
              <a:t> κάθε περιοχή και έτος</a:t>
            </a:r>
            <a:r>
              <a:rPr lang="sr-Latn-RS" sz="1600" b="0" dirty="0">
                <a:solidFill>
                  <a:schemeClr val="tx1"/>
                </a:solidFill>
              </a:rPr>
              <a:t>, έχοντας ελεγχθεί για μεταβλητές όπως η οικονομική απόδοση (ΑΕΠ κατά κεφαλήν), η παγκοσμιοποίηση (εμπόριο με την Κίνα</a:t>
            </a:r>
            <a:r>
              <a:rPr lang="el-GR" altLang="sr-Latn-RS" sz="1600" b="0" dirty="0">
                <a:solidFill>
                  <a:schemeClr val="tx1"/>
                </a:solidFill>
              </a:rPr>
              <a:t> και</a:t>
            </a:r>
            <a:r>
              <a:rPr lang="sr-Latn-RS" sz="1600" b="0" dirty="0">
                <a:solidFill>
                  <a:schemeClr val="tx1"/>
                </a:solidFill>
              </a:rPr>
              <a:t> με τον υπόλοιπο κόσμο) και επίπεδα μισθών (αποζημίωση κατά κεφαλήν).</a:t>
            </a:r>
            <a:endParaRPr lang="sr-Latn-RS" sz="1600" b="0" dirty="0">
              <a:solidFill>
                <a:schemeClr val="tx1"/>
              </a:solidFill>
            </a:endParaRPr>
          </a:p>
        </p:txBody>
      </p:sp>
      <p:pic>
        <p:nvPicPr>
          <p:cNvPr id="5" name="Picture 4"/>
          <p:cNvPicPr>
            <a:picLocks noChangeAspect="1"/>
          </p:cNvPicPr>
          <p:nvPr/>
        </p:nvPicPr>
        <p:blipFill>
          <a:blip r:embed="rId1"/>
          <a:stretch>
            <a:fillRect/>
          </a:stretch>
        </p:blipFill>
        <p:spPr>
          <a:xfrm>
            <a:off x="8151536" y="1056786"/>
            <a:ext cx="3202263" cy="4567268"/>
          </a:xfrm>
          <a:prstGeom prst="rect">
            <a:avLst/>
          </a:prstGeom>
        </p:spPr>
      </p:pic>
      <p:sp>
        <p:nvSpPr>
          <p:cNvPr id="7"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 y="858520"/>
            <a:ext cx="10562590" cy="1494790"/>
          </a:xfrm>
        </p:spPr>
        <p:txBody>
          <a:bodyPr>
            <a:normAutofit fontScale="90000"/>
          </a:bodyPr>
          <a:lstStyle/>
          <a:p>
            <a:r>
              <a:rPr lang="el-GR" altLang="en-US" dirty="0"/>
              <a:t>Η μέθοδος </a:t>
            </a:r>
            <a:r>
              <a:rPr lang="en-US" altLang="en-US" dirty="0"/>
              <a:t>Delphi</a:t>
            </a:r>
            <a:br>
              <a:rPr lang="sr-Latn-RS" dirty="0"/>
            </a:br>
            <a:r>
              <a:rPr lang="en-US" sz="2000" dirty="0"/>
              <a:t>“μέθοδος για τη δόμηση μιας διαδικασίας ομαδικής επικοινωνίας αποτελεσματική</a:t>
            </a:r>
            <a:r>
              <a:rPr lang="el-GR" sz="2000" dirty="0"/>
              <a:t>ς</a:t>
            </a:r>
            <a:r>
              <a:rPr lang="en-US" sz="2000" dirty="0"/>
              <a:t> στο να επιτρέπει σε μια ομάδα ατόμων, στο σύνολό της, να αντιμετωπίσει ένα σύνθετο πρόβλημα».</a:t>
            </a:r>
            <a:r>
              <a:rPr lang="en-US" sz="2200" dirty="0"/>
              <a:t> (</a:t>
            </a:r>
            <a:r>
              <a:rPr lang="en-US" sz="2200" dirty="0" err="1"/>
              <a:t>Häder</a:t>
            </a:r>
            <a:r>
              <a:rPr lang="en-US" sz="2200" dirty="0"/>
              <a:t> and </a:t>
            </a:r>
            <a:r>
              <a:rPr lang="en-US" sz="2200" dirty="0" err="1"/>
              <a:t>Häder</a:t>
            </a:r>
            <a:r>
              <a:rPr lang="en-US" sz="2200" dirty="0"/>
              <a:t>, 1995)</a:t>
            </a:r>
            <a:br>
              <a:rPr lang="sr-Latn-RS" dirty="0"/>
            </a:br>
            <a:endParaRPr lang="sr-Latn-RS" dirty="0"/>
          </a:p>
        </p:txBody>
      </p:sp>
      <p:sp>
        <p:nvSpPr>
          <p:cNvPr id="3" name="Content Placeholder 2"/>
          <p:cNvSpPr>
            <a:spLocks noGrp="1"/>
          </p:cNvSpPr>
          <p:nvPr>
            <p:ph idx="1"/>
          </p:nvPr>
        </p:nvSpPr>
        <p:spPr>
          <a:xfrm>
            <a:off x="758825" y="2167890"/>
            <a:ext cx="10515600" cy="3923665"/>
          </a:xfrm>
        </p:spPr>
        <p:txBody>
          <a:bodyPr>
            <a:normAutofit lnSpcReduction="20000"/>
          </a:bodyPr>
          <a:lstStyle/>
          <a:p>
            <a:r>
              <a:rPr lang="en-US" sz="2000" b="0" dirty="0">
                <a:solidFill>
                  <a:schemeClr val="tx1"/>
                </a:solidFill>
              </a:rPr>
              <a:t>Χρησιμοποιείται </a:t>
            </a:r>
            <a:r>
              <a:rPr lang="el-GR" altLang="en-US" sz="2000" b="0" dirty="0">
                <a:solidFill>
                  <a:schemeClr val="tx1"/>
                </a:solidFill>
              </a:rPr>
              <a:t>κατά βάση</a:t>
            </a:r>
            <a:r>
              <a:rPr lang="en-US" sz="2000" b="0" dirty="0">
                <a:solidFill>
                  <a:schemeClr val="tx1"/>
                </a:solidFill>
              </a:rPr>
              <a:t> από ειδικούς σε </a:t>
            </a:r>
            <a:r>
              <a:rPr lang="el-GR" altLang="en-US" sz="2000" b="0" dirty="0">
                <a:solidFill>
                  <a:schemeClr val="tx1"/>
                </a:solidFill>
              </a:rPr>
              <a:t>σειρές </a:t>
            </a:r>
            <a:r>
              <a:rPr lang="en-US" sz="2000" b="0" dirty="0">
                <a:solidFill>
                  <a:schemeClr val="tx1"/>
                </a:solidFill>
              </a:rPr>
              <a:t>επαναλ</a:t>
            </a:r>
            <a:r>
              <a:rPr lang="el-GR" altLang="en-US" sz="2000" b="0" dirty="0">
                <a:solidFill>
                  <a:schemeClr val="tx1"/>
                </a:solidFill>
              </a:rPr>
              <a:t>αμβανόμενων</a:t>
            </a:r>
            <a:r>
              <a:rPr lang="en-US" sz="2000" b="0" dirty="0">
                <a:solidFill>
                  <a:schemeClr val="tx1"/>
                </a:solidFill>
              </a:rPr>
              <a:t> κύκλ</a:t>
            </a:r>
            <a:r>
              <a:rPr lang="el-GR" altLang="en-US" sz="2000" b="0" dirty="0">
                <a:solidFill>
                  <a:schemeClr val="tx1"/>
                </a:solidFill>
              </a:rPr>
              <a:t>ων</a:t>
            </a:r>
            <a:r>
              <a:rPr lang="en-US" sz="2000" b="0" dirty="0">
                <a:solidFill>
                  <a:schemeClr val="tx1"/>
                </a:solidFill>
              </a:rPr>
              <a:t> μάθησης</a:t>
            </a:r>
            <a:endParaRPr lang="en-US" sz="2000" b="0" dirty="0">
              <a:solidFill>
                <a:schemeClr val="tx1"/>
              </a:solidFill>
            </a:endParaRPr>
          </a:p>
          <a:p>
            <a:r>
              <a:rPr lang="el-GR" altLang="sr-Latn-RS" sz="2000" b="0" dirty="0">
                <a:solidFill>
                  <a:schemeClr val="tx1"/>
                </a:solidFill>
              </a:rPr>
              <a:t>Η</a:t>
            </a:r>
            <a:r>
              <a:rPr lang="en-US" altLang="el-GR" sz="2000" b="0" dirty="0">
                <a:solidFill>
                  <a:schemeClr val="tx1"/>
                </a:solidFill>
              </a:rPr>
              <a:t> </a:t>
            </a:r>
            <a:r>
              <a:rPr lang="el-GR" altLang="sr-Latn-RS" sz="2000" b="0" dirty="0">
                <a:solidFill>
                  <a:schemeClr val="tx1"/>
                </a:solidFill>
              </a:rPr>
              <a:t>μέθοδος </a:t>
            </a:r>
            <a:r>
              <a:rPr lang="en-US" altLang="sr-Latn-RS" sz="2000" b="0" dirty="0">
                <a:solidFill>
                  <a:schemeClr val="tx1"/>
                </a:solidFill>
              </a:rPr>
              <a:t>delphi</a:t>
            </a:r>
            <a:r>
              <a:rPr lang="sr-Latn-RS" sz="2000" b="0" dirty="0">
                <a:solidFill>
                  <a:schemeClr val="tx1"/>
                </a:solidFill>
              </a:rPr>
              <a:t> </a:t>
            </a:r>
            <a:r>
              <a:rPr lang="el-GR" sz="2000" b="0" dirty="0">
                <a:solidFill>
                  <a:schemeClr val="tx1"/>
                </a:solidFill>
              </a:rPr>
              <a:t>πρώτα </a:t>
            </a:r>
            <a:r>
              <a:rPr lang="sr-Latn-RS" sz="2000" b="0" dirty="0">
                <a:solidFill>
                  <a:schemeClr val="tx1"/>
                </a:solidFill>
              </a:rPr>
              <a:t>καθορίζ</a:t>
            </a:r>
            <a:r>
              <a:rPr lang="el-GR" altLang="sr-Latn-RS" sz="2000" b="0" dirty="0">
                <a:solidFill>
                  <a:schemeClr val="tx1"/>
                </a:solidFill>
              </a:rPr>
              <a:t>ει</a:t>
            </a:r>
            <a:r>
              <a:rPr lang="sr-Latn-RS" sz="2000" b="0" dirty="0">
                <a:solidFill>
                  <a:schemeClr val="tx1"/>
                </a:solidFill>
              </a:rPr>
              <a:t> την αρχική </a:t>
            </a:r>
            <a:r>
              <a:rPr lang="el-GR" altLang="sr-Latn-RS" sz="2000" b="0" dirty="0">
                <a:solidFill>
                  <a:schemeClr val="tx1"/>
                </a:solidFill>
              </a:rPr>
              <a:t>θέση</a:t>
            </a:r>
            <a:r>
              <a:rPr lang="sr-Latn-RS" sz="2000" b="0" dirty="0">
                <a:solidFill>
                  <a:schemeClr val="tx1"/>
                </a:solidFill>
              </a:rPr>
              <a:t> της ομάδας, </a:t>
            </a:r>
            <a:r>
              <a:rPr lang="el-GR" sz="2000" b="0" dirty="0">
                <a:solidFill>
                  <a:schemeClr val="tx1"/>
                </a:solidFill>
              </a:rPr>
              <a:t>προσφέρει</a:t>
            </a:r>
            <a:r>
              <a:rPr lang="sr-Latn-RS" sz="2000" b="0" dirty="0">
                <a:solidFill>
                  <a:schemeClr val="tx1"/>
                </a:solidFill>
              </a:rPr>
              <a:t> </a:t>
            </a:r>
            <a:r>
              <a:rPr lang="el-GR" altLang="sr-Latn-RS" sz="2000" b="0" dirty="0">
                <a:solidFill>
                  <a:schemeClr val="tx1"/>
                </a:solidFill>
              </a:rPr>
              <a:t>αμέσως</a:t>
            </a:r>
            <a:r>
              <a:rPr lang="sr-Latn-RS" sz="2000" b="0" dirty="0">
                <a:solidFill>
                  <a:schemeClr val="tx1"/>
                </a:solidFill>
              </a:rPr>
              <a:t> σχ</a:t>
            </a:r>
            <a:r>
              <a:rPr lang="el-GR" altLang="sr-Latn-RS" sz="2000" b="0" dirty="0">
                <a:solidFill>
                  <a:schemeClr val="tx1"/>
                </a:solidFill>
              </a:rPr>
              <a:t>ολιασμό</a:t>
            </a:r>
            <a:r>
              <a:rPr lang="sr-Latn-RS" sz="2000" b="0" dirty="0">
                <a:solidFill>
                  <a:schemeClr val="tx1"/>
                </a:solidFill>
              </a:rPr>
              <a:t> </a:t>
            </a:r>
            <a:r>
              <a:rPr lang="el-GR" sz="2000" b="0" dirty="0">
                <a:solidFill>
                  <a:schemeClr val="tx1"/>
                </a:solidFill>
              </a:rPr>
              <a:t>των</a:t>
            </a:r>
            <a:r>
              <a:rPr lang="el-GR" altLang="sr-Latn-RS" sz="2000" b="0" dirty="0">
                <a:solidFill>
                  <a:schemeClr val="tx1"/>
                </a:solidFill>
              </a:rPr>
              <a:t> </a:t>
            </a:r>
            <a:r>
              <a:rPr lang="sr-Latn-RS" sz="2000" b="0" dirty="0">
                <a:solidFill>
                  <a:schemeClr val="tx1"/>
                </a:solidFill>
              </a:rPr>
              <a:t>διαφορετικ</a:t>
            </a:r>
            <a:r>
              <a:rPr lang="el-GR" altLang="sr-Latn-RS" sz="2000" b="0" dirty="0">
                <a:solidFill>
                  <a:schemeClr val="tx1"/>
                </a:solidFill>
              </a:rPr>
              <a:t>ών</a:t>
            </a:r>
            <a:r>
              <a:rPr lang="sr-Latn-RS" sz="2000" b="0" dirty="0">
                <a:solidFill>
                  <a:schemeClr val="tx1"/>
                </a:solidFill>
              </a:rPr>
              <a:t> </a:t>
            </a:r>
            <a:r>
              <a:rPr lang="el-GR" altLang="sr-Latn-RS" sz="2000" b="0" dirty="0">
                <a:solidFill>
                  <a:schemeClr val="tx1"/>
                </a:solidFill>
              </a:rPr>
              <a:t>απόψεων</a:t>
            </a:r>
            <a:r>
              <a:rPr lang="sr-Latn-RS" sz="2000" b="0" dirty="0">
                <a:solidFill>
                  <a:schemeClr val="tx1"/>
                </a:solidFill>
              </a:rPr>
              <a:t> και </a:t>
            </a:r>
            <a:r>
              <a:rPr lang="el-GR" sz="2000" b="0" dirty="0">
                <a:solidFill>
                  <a:schemeClr val="tx1"/>
                </a:solidFill>
              </a:rPr>
              <a:t>επιδιώκει</a:t>
            </a:r>
            <a:r>
              <a:rPr lang="sr-Latn-RS" sz="2000" b="0" dirty="0">
                <a:solidFill>
                  <a:schemeClr val="tx1"/>
                </a:solidFill>
              </a:rPr>
              <a:t> μια συμφωνημένη θέση στον τελικό γύρο. Οι συμμετέχοντες στην ομαδική ανάλυση δεν χρειάζεται να συναντηθούν </a:t>
            </a:r>
            <a:r>
              <a:rPr lang="el-GR" altLang="sr-Latn-RS" sz="2000" b="0" dirty="0">
                <a:solidFill>
                  <a:schemeClr val="tx1"/>
                </a:solidFill>
              </a:rPr>
              <a:t>δια ζώσης</a:t>
            </a:r>
            <a:r>
              <a:rPr lang="sr-Latn-RS" sz="2000" b="0" dirty="0">
                <a:solidFill>
                  <a:schemeClr val="tx1"/>
                </a:solidFill>
              </a:rPr>
              <a:t> και μπορούν να δουν τα αποτελέσματα καθώς αυτοί και οι συνάδελφοί τους π</a:t>
            </a:r>
            <a:r>
              <a:rPr lang="el-GR" altLang="sr-Latn-RS" sz="2000" b="0" dirty="0">
                <a:solidFill>
                  <a:schemeClr val="tx1"/>
                </a:solidFill>
              </a:rPr>
              <a:t>αραθέτουν</a:t>
            </a:r>
            <a:r>
              <a:rPr lang="sr-Latn-RS" sz="2000" b="0" dirty="0">
                <a:solidFill>
                  <a:schemeClr val="tx1"/>
                </a:solidFill>
              </a:rPr>
              <a:t> τις απόψεις τους σε πραγματικό χρόνο</a:t>
            </a:r>
            <a:r>
              <a:rPr lang="el-GR" altLang="sr-Latn-RS" sz="2000" b="0" dirty="0">
                <a:solidFill>
                  <a:schemeClr val="tx1"/>
                </a:solidFill>
              </a:rPr>
              <a:t>.</a:t>
            </a:r>
            <a:endParaRPr lang="sr-Latn-RS" sz="2000" b="0" dirty="0">
              <a:solidFill>
                <a:schemeClr val="tx1"/>
              </a:solidFill>
            </a:endParaRPr>
          </a:p>
          <a:p>
            <a:r>
              <a:rPr sz="2000" b="0">
                <a:solidFill>
                  <a:schemeClr val="tx1"/>
                </a:solidFill>
              </a:rPr>
              <a:t>Στην αρχή, ο διοργανωτής διατυπώνει ερωτήσεις για το μέλλον και τις παρουσιάζει στους συντελεστές. Οι συνεισφέροντες απαντούν προσθέτοντας τις κατατάξεις και τα σχόλιά τους. Στη συνέχεια, οι διοργανωτές τροποποιούν τα ανώνυμα σχόλια που ελήφθησαν για να διατυπώσουν καλύτερ</a:t>
            </a:r>
            <a:r>
              <a:rPr lang="el-GR" sz="2000" b="0">
                <a:solidFill>
                  <a:schemeClr val="tx1"/>
                </a:solidFill>
              </a:rPr>
              <a:t>α</a:t>
            </a:r>
            <a:r>
              <a:rPr sz="2000" b="0">
                <a:solidFill>
                  <a:schemeClr val="tx1"/>
                </a:solidFill>
              </a:rPr>
              <a:t> ερωτή</a:t>
            </a:r>
            <a:r>
              <a:rPr lang="el-GR" sz="2000" b="0">
                <a:solidFill>
                  <a:schemeClr val="tx1"/>
                </a:solidFill>
              </a:rPr>
              <a:t>ματα.</a:t>
            </a:r>
            <a:endParaRPr sz="2000" b="0">
              <a:solidFill>
                <a:schemeClr val="tx1"/>
              </a:solidFill>
            </a:endParaRPr>
          </a:p>
          <a:p>
            <a:r>
              <a:rPr lang="sr-Latn-RS" sz="2000" b="0" dirty="0">
                <a:solidFill>
                  <a:schemeClr val="tx1"/>
                </a:solidFill>
              </a:rPr>
              <a:t>Η διαδικασία εκτελείται ξανά, σε μια σειρά </a:t>
            </a:r>
            <a:r>
              <a:rPr lang="el-GR" altLang="sr-Latn-RS" sz="2000" b="0" dirty="0">
                <a:solidFill>
                  <a:schemeClr val="tx1"/>
                </a:solidFill>
              </a:rPr>
              <a:t>γύρων</a:t>
            </a:r>
            <a:r>
              <a:rPr lang="sr-Latn-RS" sz="2000" b="0" dirty="0">
                <a:solidFill>
                  <a:schemeClr val="tx1"/>
                </a:solidFill>
              </a:rPr>
              <a:t>, </a:t>
            </a:r>
            <a:r>
              <a:rPr lang="el-GR" altLang="sr-Latn-RS" sz="2000" b="0" dirty="0">
                <a:solidFill>
                  <a:schemeClr val="tx1"/>
                </a:solidFill>
              </a:rPr>
              <a:t>ως την επίτευξη ομοφωνίας</a:t>
            </a:r>
            <a:r>
              <a:rPr lang="sr-Latn-RS" sz="2000" b="0" dirty="0">
                <a:solidFill>
                  <a:schemeClr val="tx1"/>
                </a:solidFill>
              </a:rPr>
              <a:t> </a:t>
            </a:r>
            <a:r>
              <a:rPr lang="en-US" sz="2000" b="0" dirty="0">
                <a:solidFill>
                  <a:schemeClr val="tx1"/>
                </a:solidFill>
              </a:rPr>
              <a:t>(Jackson, 2013, Section 3.7)</a:t>
            </a:r>
            <a:endParaRPr lang="sr-Latn-RS" sz="2000" b="0"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7040"/>
            <a:ext cx="10515600" cy="781685"/>
          </a:xfrm>
        </p:spPr>
        <p:txBody>
          <a:bodyPr>
            <a:normAutofit fontScale="90000"/>
          </a:bodyPr>
          <a:lstStyle/>
          <a:p>
            <a:r>
              <a:rPr lang="el-GR" altLang="en-US" dirty="0"/>
              <a:t>Η μέθοδος </a:t>
            </a:r>
            <a:r>
              <a:rPr lang="en-US" altLang="el-GR" dirty="0"/>
              <a:t>Delphi- </a:t>
            </a:r>
            <a:r>
              <a:rPr lang="el-GR" altLang="el-GR" dirty="0"/>
              <a:t>παράδειγμα</a:t>
            </a:r>
            <a:endParaRPr lang="el-GR" altLang="el-GR" dirty="0"/>
          </a:p>
        </p:txBody>
      </p:sp>
      <p:sp>
        <p:nvSpPr>
          <p:cNvPr id="3" name="Content Placeholder 2"/>
          <p:cNvSpPr>
            <a:spLocks noGrp="1"/>
          </p:cNvSpPr>
          <p:nvPr>
            <p:ph idx="1"/>
          </p:nvPr>
        </p:nvSpPr>
        <p:spPr>
          <a:xfrm>
            <a:off x="838200" y="1527175"/>
            <a:ext cx="7423150" cy="4117975"/>
          </a:xfrm>
        </p:spPr>
        <p:txBody>
          <a:bodyPr>
            <a:normAutofit fontScale="72500"/>
          </a:bodyPr>
          <a:lstStyle/>
          <a:p>
            <a:r>
              <a:rPr lang="el-GR" altLang="sr-Latn-RS" sz="1800" b="0" dirty="0">
                <a:solidFill>
                  <a:schemeClr val="tx1"/>
                </a:solidFill>
              </a:rPr>
              <a:t>Σ</a:t>
            </a:r>
            <a:r>
              <a:rPr lang="sr-Latn-RS" sz="1800" b="0" dirty="0">
                <a:solidFill>
                  <a:schemeClr val="tx1"/>
                </a:solidFill>
              </a:rPr>
              <a:t>τόχος ήταν </a:t>
            </a:r>
            <a:r>
              <a:rPr lang="el-GR" altLang="sr-Latn-RS" sz="1800" b="0" dirty="0">
                <a:solidFill>
                  <a:schemeClr val="tx1"/>
                </a:solidFill>
              </a:rPr>
              <a:t>ο προσδιορισμός των</a:t>
            </a:r>
            <a:r>
              <a:rPr lang="sr-Latn-RS" sz="1800" b="0" dirty="0">
                <a:solidFill>
                  <a:schemeClr val="tx1"/>
                </a:solidFill>
              </a:rPr>
              <a:t> </a:t>
            </a:r>
            <a:r>
              <a:rPr lang="el-GR" altLang="sr-Latn-RS" sz="1800" b="0" dirty="0">
                <a:solidFill>
                  <a:srgbClr val="FF7F2A"/>
                </a:solidFill>
              </a:rPr>
              <a:t>κύριων</a:t>
            </a:r>
            <a:r>
              <a:rPr lang="sr-Latn-RS" sz="1800" b="0" dirty="0">
                <a:solidFill>
                  <a:srgbClr val="FF7F2A"/>
                </a:solidFill>
              </a:rPr>
              <a:t> θ</a:t>
            </a:r>
            <a:r>
              <a:rPr lang="el-GR" altLang="sr-Latn-RS" sz="1800" b="0" dirty="0">
                <a:solidFill>
                  <a:srgbClr val="FF7F2A"/>
                </a:solidFill>
              </a:rPr>
              <a:t>εμάτων</a:t>
            </a:r>
            <a:r>
              <a:rPr lang="sr-Latn-RS" sz="1800" b="0" dirty="0">
                <a:solidFill>
                  <a:srgbClr val="FF7F2A"/>
                </a:solidFill>
              </a:rPr>
              <a:t> στον τομέα της μελλοντικής εργασίας</a:t>
            </a:r>
            <a:r>
              <a:rPr lang="el-GR" altLang="sr-Latn-RS" sz="1800" b="0" dirty="0">
                <a:solidFill>
                  <a:srgbClr val="FF7F2A"/>
                </a:solidFill>
              </a:rPr>
              <a:t>,</a:t>
            </a:r>
            <a:r>
              <a:rPr lang="sr-Latn-RS" sz="1800" b="0" dirty="0">
                <a:solidFill>
                  <a:schemeClr val="tx1"/>
                </a:solidFill>
              </a:rPr>
              <a:t> τα οποία πρέπει να αντιμετωπ</a:t>
            </a:r>
            <a:r>
              <a:rPr lang="el-GR" altLang="sr-Latn-RS" sz="1800" b="0" dirty="0">
                <a:solidFill>
                  <a:schemeClr val="tx1"/>
                </a:solidFill>
              </a:rPr>
              <a:t>ιστούν</a:t>
            </a:r>
            <a:r>
              <a:rPr lang="sr-Latn-RS" sz="1800" b="0" dirty="0">
                <a:solidFill>
                  <a:schemeClr val="tx1"/>
                </a:solidFill>
              </a:rPr>
              <a:t> για να </a:t>
            </a:r>
            <a:r>
              <a:rPr lang="el-GR" altLang="sr-Latn-RS" sz="1800" b="0" dirty="0">
                <a:solidFill>
                  <a:schemeClr val="tx1"/>
                </a:solidFill>
              </a:rPr>
              <a:t>οδηγηθούμε</a:t>
            </a:r>
            <a:r>
              <a:rPr lang="sr-Latn-RS" sz="1800" b="0" dirty="0">
                <a:solidFill>
                  <a:schemeClr val="tx1"/>
                </a:solidFill>
              </a:rPr>
              <a:t> σε λύσεις</a:t>
            </a:r>
            <a:r>
              <a:rPr lang="el-GR" altLang="sr-Latn-RS" sz="1800" b="0" dirty="0">
                <a:solidFill>
                  <a:schemeClr val="tx1"/>
                </a:solidFill>
              </a:rPr>
              <a:t>.</a:t>
            </a:r>
            <a:endParaRPr lang="sr-Latn-RS" sz="1800" b="0" dirty="0">
              <a:solidFill>
                <a:schemeClr val="tx1"/>
              </a:solidFill>
            </a:endParaRPr>
          </a:p>
          <a:p>
            <a:r>
              <a:rPr lang="en-US" sz="1800" b="0" dirty="0">
                <a:solidFill>
                  <a:schemeClr val="tx1"/>
                </a:solidFill>
              </a:rPr>
              <a:t>Συνολικά </a:t>
            </a:r>
            <a:r>
              <a:rPr lang="en-US" sz="1800" b="0" dirty="0">
                <a:solidFill>
                  <a:srgbClr val="FF7F2A"/>
                </a:solidFill>
              </a:rPr>
              <a:t>συμμετείχαν 298 άτομα</a:t>
            </a:r>
            <a:r>
              <a:rPr lang="en-US" sz="1800" b="0" dirty="0">
                <a:solidFill>
                  <a:schemeClr val="tx1"/>
                </a:solidFill>
              </a:rPr>
              <a:t>, </a:t>
            </a:r>
            <a:r>
              <a:rPr lang="el-GR" sz="1800" b="0" dirty="0">
                <a:solidFill>
                  <a:schemeClr val="tx1"/>
                </a:solidFill>
              </a:rPr>
              <a:t>αναγνωρισμένα</a:t>
            </a:r>
            <a:r>
              <a:rPr lang="en-US" sz="1800" b="0" dirty="0">
                <a:solidFill>
                  <a:schemeClr val="tx1"/>
                </a:solidFill>
              </a:rPr>
              <a:t> ως οι κορυφαίοι </a:t>
            </a:r>
            <a:r>
              <a:rPr lang="el-GR" altLang="en-US" sz="1800" b="0" dirty="0">
                <a:solidFill>
                  <a:schemeClr val="tx1"/>
                </a:solidFill>
              </a:rPr>
              <a:t>ειδήμονες</a:t>
            </a:r>
            <a:r>
              <a:rPr lang="en-US" sz="1800" b="0" dirty="0">
                <a:solidFill>
                  <a:schemeClr val="tx1"/>
                </a:solidFill>
              </a:rPr>
              <a:t> από το ακαδημαϊκό και επιχειρηματικό </a:t>
            </a:r>
            <a:r>
              <a:rPr lang="el-GR" altLang="en-US" sz="1800" b="0" dirty="0">
                <a:solidFill>
                  <a:schemeClr val="tx1"/>
                </a:solidFill>
              </a:rPr>
              <a:t>χώρο.</a:t>
            </a:r>
            <a:endParaRPr lang="en-US" sz="1800" b="0" dirty="0">
              <a:solidFill>
                <a:schemeClr val="tx1"/>
              </a:solidFill>
            </a:endParaRPr>
          </a:p>
          <a:p>
            <a:r>
              <a:rPr lang="en-US" sz="1800" b="0" dirty="0">
                <a:solidFill>
                  <a:srgbClr val="FF7F2A"/>
                </a:solidFill>
              </a:rPr>
              <a:t>Απάντησαν σε ένα σύνολο προκαθορισμένων ερωτήσεων</a:t>
            </a:r>
            <a:r>
              <a:rPr lang="en-US" sz="1800" b="0" dirty="0"/>
              <a:t>.</a:t>
            </a:r>
            <a:r>
              <a:rPr lang="el-GR" altLang="en-US" sz="1800" b="0" dirty="0"/>
              <a:t> </a:t>
            </a:r>
            <a:r>
              <a:rPr lang="el-GR" altLang="en-US" sz="1800" b="0" i="1" dirty="0">
                <a:solidFill>
                  <a:schemeClr val="tx1"/>
                </a:solidFill>
              </a:rPr>
              <a:t>Για παράδειγμα, ένα από αυτά διατυπώθηκε ως εξής: Κ</a:t>
            </a:r>
            <a:r>
              <a:rPr lang="el-GR" altLang="en-US" sz="1900" b="0" dirty="0">
                <a:solidFill>
                  <a:schemeClr val="tx1"/>
                </a:solidFill>
                <a:sym typeface="+mn-ea"/>
              </a:rPr>
              <a:t>ατά τη διάρκεια τόσο της Βιομηχανικής Εποχής όσο και της Εποχής της Πληροφορίας π</a:t>
            </a:r>
            <a:r>
              <a:rPr lang="el-GR" altLang="en-US" sz="1900" b="0" dirty="0">
                <a:solidFill>
                  <a:schemeClr val="tx1"/>
                </a:solidFill>
              </a:rPr>
              <a:t>ερισσότερες θέσεις εργασίας δημιουργήθηκαν παρά καταλήφθηκαν. Ωστόσο, πολλοί υποστηρίζουν ότι η ταχύτητα, η ολοκλήρωση και η παγκοσμιοποίηση των τεχνολογικών αλλαγών των επόμενων 35 ετών (μέχρι το 2050) θα προκαλέσει τεράστια διαρθρωτική ανεργία. Ποιες είναι οι τεχνολογίες ή οι παράγοντες που μπορεί να το κάνουν αυτό αληθές ή ψευδές;</a:t>
            </a:r>
            <a:endParaRPr lang="el-GR" altLang="en-US" sz="1800" b="0" i="1" dirty="0">
              <a:solidFill>
                <a:schemeClr val="tx1"/>
              </a:solidFill>
            </a:endParaRPr>
          </a:p>
          <a:p>
            <a:r>
              <a:rPr lang="en-US" sz="1800" b="0" dirty="0">
                <a:solidFill>
                  <a:schemeClr val="tx1"/>
                </a:solidFill>
              </a:rPr>
              <a:t>Οι ερωτηθέντες μπορούσαν να δώσουν </a:t>
            </a:r>
            <a:r>
              <a:rPr lang="en-US" sz="1800" b="0" dirty="0">
                <a:solidFill>
                  <a:srgbClr val="FF7F2A"/>
                </a:solidFill>
              </a:rPr>
              <a:t>ελεύθερες απαντήσεις σε καθεμία από τις ερωτήσεις</a:t>
            </a:r>
            <a:r>
              <a:rPr lang="en-US" sz="1800" b="0" dirty="0">
                <a:solidFill>
                  <a:schemeClr val="tx1"/>
                </a:solidFill>
              </a:rPr>
              <a:t> και να κάνουν γενικά σχόλια.</a:t>
            </a:r>
            <a:endParaRPr lang="en-US" sz="1800" b="0" dirty="0">
              <a:solidFill>
                <a:schemeClr val="tx1"/>
              </a:solidFill>
            </a:endParaRPr>
          </a:p>
          <a:p>
            <a:r>
              <a:rPr lang="sr-Latn-RS" sz="1800" b="0" dirty="0" err="1">
                <a:solidFill>
                  <a:schemeClr val="tx1"/>
                </a:solidFill>
              </a:rPr>
              <a:t>Το επόμενο βήμα ήταν η </a:t>
            </a:r>
            <a:r>
              <a:rPr lang="el-GR" altLang="sr-Latn-RS" sz="1800" b="0" dirty="0" err="1">
                <a:solidFill>
                  <a:schemeClr val="tx1"/>
                </a:solidFill>
              </a:rPr>
              <a:t>δημιουργία</a:t>
            </a:r>
            <a:r>
              <a:rPr lang="sr-Latn-RS" sz="1800" b="0" dirty="0" err="1">
                <a:solidFill>
                  <a:srgbClr val="FF7F2A"/>
                </a:solidFill>
              </a:rPr>
              <a:t> </a:t>
            </a:r>
            <a:r>
              <a:rPr lang="el-GR" altLang="sr-Latn-RS" sz="1800" b="0" dirty="0" err="1">
                <a:solidFill>
                  <a:srgbClr val="FF7F2A"/>
                </a:solidFill>
              </a:rPr>
              <a:t>σχεδίου δράσης</a:t>
            </a:r>
            <a:r>
              <a:rPr lang="sr-Latn-RS" sz="1800" b="0" dirty="0" err="1">
                <a:solidFill>
                  <a:srgbClr val="FF7F2A"/>
                </a:solidFill>
              </a:rPr>
              <a:t> και </a:t>
            </a:r>
            <a:r>
              <a:rPr lang="el-GR" altLang="sr-Latn-RS" sz="1800" b="0" dirty="0" err="1">
                <a:solidFill>
                  <a:srgbClr val="FF7F2A"/>
                </a:solidFill>
              </a:rPr>
              <a:t>υποθετικών </a:t>
            </a:r>
            <a:r>
              <a:rPr lang="sr-Latn-RS" sz="1800" b="0" dirty="0" err="1">
                <a:solidFill>
                  <a:srgbClr val="FF7F2A"/>
                </a:solidFill>
              </a:rPr>
              <a:t>σεναρίων</a:t>
            </a:r>
            <a:r>
              <a:rPr lang="sr-Latn-RS" sz="1800" b="0" dirty="0" err="1">
                <a:solidFill>
                  <a:schemeClr val="tx1"/>
                </a:solidFill>
              </a:rPr>
              <a:t> με βάση τα ευρήματα και στη συνέχεια η </a:t>
            </a:r>
            <a:r>
              <a:rPr lang="el-GR" altLang="sr-Latn-RS" sz="1800" b="0" dirty="0" err="1">
                <a:solidFill>
                  <a:schemeClr val="tx1"/>
                </a:solidFill>
              </a:rPr>
              <a:t>επιδίωξη σχολίων ανατροφοδότησης</a:t>
            </a:r>
            <a:r>
              <a:rPr lang="sr-Latn-RS" sz="1800" b="0" dirty="0" err="1">
                <a:solidFill>
                  <a:schemeClr val="tx1"/>
                </a:solidFill>
              </a:rPr>
              <a:t> από τους εμπειρογνώμονες που συμμετείχαν σε αυτά.</a:t>
            </a:r>
            <a:endParaRPr lang="sr-Latn-RS" sz="1800" b="0" dirty="0" err="1">
              <a:solidFill>
                <a:schemeClr val="tx1"/>
              </a:solidFill>
            </a:endParaRPr>
          </a:p>
        </p:txBody>
      </p:sp>
      <p:pic>
        <p:nvPicPr>
          <p:cNvPr id="5" name="Picture 4"/>
          <p:cNvPicPr>
            <a:picLocks noChangeAspect="1"/>
          </p:cNvPicPr>
          <p:nvPr/>
        </p:nvPicPr>
        <p:blipFill>
          <a:blip r:embed="rId1"/>
          <a:stretch>
            <a:fillRect/>
          </a:stretch>
        </p:blipFill>
        <p:spPr>
          <a:xfrm>
            <a:off x="8591136" y="1114625"/>
            <a:ext cx="3244298" cy="4629059"/>
          </a:xfrm>
          <a:prstGeom prst="rect">
            <a:avLst/>
          </a:prstGeom>
        </p:spPr>
      </p:pic>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820" y="292735"/>
            <a:ext cx="10515600" cy="1579880"/>
          </a:xfrm>
        </p:spPr>
        <p:txBody>
          <a:bodyPr>
            <a:normAutofit fontScale="90000"/>
          </a:bodyPr>
          <a:lstStyle/>
          <a:p>
            <a:r>
              <a:rPr lang="el-GR" altLang="en-US" sz="4000" dirty="0"/>
              <a:t>Ομάδες εστίασης</a:t>
            </a:r>
            <a:r>
              <a:rPr lang="en-US" dirty="0"/>
              <a:t> </a:t>
            </a:r>
            <a:br>
              <a:rPr lang="en-US" dirty="0"/>
            </a:br>
            <a:r>
              <a:rPr lang="el-GR" altLang="en-US" sz="2000" dirty="0"/>
              <a:t>”</a:t>
            </a:r>
            <a:r>
              <a:rPr lang="en-US" sz="2000" dirty="0"/>
              <a:t>ερευνητική τεχνική που συλλέγει δεδομένα μέσω ομαδικής αλληλεπίδρασης για ένα θέμα </a:t>
            </a:r>
            <a:r>
              <a:rPr lang="el-GR" altLang="en-US" sz="2000" dirty="0"/>
              <a:t>καθορισμένο</a:t>
            </a:r>
            <a:r>
              <a:rPr lang="en-US" sz="2000" dirty="0"/>
              <a:t> από τον ερευνητή</a:t>
            </a:r>
            <a:r>
              <a:rPr lang="sr-Latn-RS" sz="2000" dirty="0"/>
              <a:t>“ (Morgan, 1996)</a:t>
            </a:r>
            <a:endParaRPr lang="sr-Latn-RS" sz="2000" dirty="0"/>
          </a:p>
        </p:txBody>
      </p:sp>
      <p:sp>
        <p:nvSpPr>
          <p:cNvPr id="3" name="Content Placeholder 2"/>
          <p:cNvSpPr>
            <a:spLocks noGrp="1"/>
          </p:cNvSpPr>
          <p:nvPr>
            <p:ph idx="1"/>
          </p:nvPr>
        </p:nvSpPr>
        <p:spPr>
          <a:xfrm>
            <a:off x="838200" y="2354580"/>
            <a:ext cx="10515600" cy="2211705"/>
          </a:xfrm>
        </p:spPr>
        <p:txBody>
          <a:bodyPr>
            <a:normAutofit lnSpcReduction="20000"/>
          </a:bodyPr>
          <a:lstStyle/>
          <a:p>
            <a:r>
              <a:rPr lang="el-GR" dirty="0">
                <a:solidFill>
                  <a:schemeClr val="tx1"/>
                </a:solidFill>
              </a:rPr>
              <a:t>Συλλογική συζήτηση ανά 6-8 άτομα για συγκεκριμένο θέμα</a:t>
            </a:r>
            <a:endParaRPr lang="el-GR" dirty="0">
              <a:solidFill>
                <a:schemeClr val="tx1"/>
              </a:solidFill>
            </a:endParaRPr>
          </a:p>
          <a:p>
            <a:pPr marL="0" indent="0">
              <a:buNone/>
            </a:pPr>
            <a:endParaRPr lang="sr-Latn-RS" dirty="0">
              <a:solidFill>
                <a:schemeClr val="tx1"/>
              </a:solidFill>
            </a:endParaRPr>
          </a:p>
          <a:p>
            <a:r>
              <a:rPr lang="el-GR" altLang="en-US" dirty="0">
                <a:solidFill>
                  <a:schemeClr val="tx1"/>
                </a:solidFill>
              </a:rPr>
              <a:t>Στόχος η αποκάλυψη των βαθύτερων σκέψεων, των εμπειριών, καθώς και της προέλευσης σύνθετων συμπεριφορών </a:t>
            </a:r>
            <a:endParaRPr lang="el-GR" altLang="en-US"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Ομάδες εστίασης- παράδειγμα</a:t>
            </a:r>
            <a:endParaRPr lang="el-GR" altLang="en-US" dirty="0"/>
          </a:p>
        </p:txBody>
      </p:sp>
      <p:sp>
        <p:nvSpPr>
          <p:cNvPr id="3" name="Content Placeholder 2"/>
          <p:cNvSpPr>
            <a:spLocks noGrp="1"/>
          </p:cNvSpPr>
          <p:nvPr>
            <p:ph idx="1"/>
          </p:nvPr>
        </p:nvSpPr>
        <p:spPr>
          <a:xfrm>
            <a:off x="772398" y="2036618"/>
            <a:ext cx="6658436" cy="3061795"/>
          </a:xfrm>
        </p:spPr>
        <p:txBody>
          <a:bodyPr>
            <a:normAutofit fontScale="90000"/>
          </a:bodyPr>
          <a:lstStyle/>
          <a:p>
            <a:r>
              <a:rPr lang="el-GR" altLang="en-US" sz="1700" b="0" dirty="0">
                <a:solidFill>
                  <a:schemeClr val="tx1"/>
                </a:solidFill>
              </a:rPr>
              <a:t>Κύριο ερευνητικό ερώτημα: Με ποιους τρόπους ανταποκρίνονται τα συστήματα επιλογής μαθημάτων της δευτερπβάθμιας εκπαίδευσης, καθώς και οι επιλογές θεμάτων των ίδιων των μαθητών, στις μελλοντικές τάσεις της εργασίας;</a:t>
            </a:r>
            <a:endParaRPr lang="el-GR" altLang="en-US" sz="1700" b="0" dirty="0">
              <a:solidFill>
                <a:schemeClr val="tx1"/>
              </a:solidFill>
            </a:endParaRPr>
          </a:p>
          <a:p>
            <a:pPr marL="0" indent="0">
              <a:buNone/>
            </a:pPr>
            <a:endParaRPr lang="sr-Latn-RS" sz="1700" b="0" dirty="0">
              <a:solidFill>
                <a:schemeClr val="tx1"/>
              </a:solidFill>
            </a:endParaRPr>
          </a:p>
          <a:p>
            <a:r>
              <a:rPr lang="el-GR" altLang="sr-Latn-RS" sz="1700" b="0" dirty="0">
                <a:solidFill>
                  <a:schemeClr val="tx1"/>
                </a:solidFill>
              </a:rPr>
              <a:t>Πραγματοποιήθηκαν συζητήσεις σε δύο ομάδες εστίασης. Έξι συμμετέχοντες παρευρέθηκαν στην πρώτη και εφτά στην δεύτερη. Όλοι οι συμμετέχοντες ήταν παλαιότεροι διευθυντές σε σχολείο και αντιπροσώπευαν ένα ευρύ φάσμα σχολείων.</a:t>
            </a:r>
            <a:endParaRPr lang="el-GR" altLang="sr-Latn-RS" sz="1700" b="0" dirty="0">
              <a:solidFill>
                <a:schemeClr val="tx1"/>
              </a:solidFill>
            </a:endParaRPr>
          </a:p>
        </p:txBody>
      </p:sp>
      <p:pic>
        <p:nvPicPr>
          <p:cNvPr id="5" name="Picture 4"/>
          <p:cNvPicPr>
            <a:picLocks noChangeAspect="1"/>
          </p:cNvPicPr>
          <p:nvPr/>
        </p:nvPicPr>
        <p:blipFill>
          <a:blip r:embed="rId1"/>
          <a:stretch>
            <a:fillRect/>
          </a:stretch>
        </p:blipFill>
        <p:spPr>
          <a:xfrm>
            <a:off x="7430834" y="1453896"/>
            <a:ext cx="3002470" cy="4227240"/>
          </a:xfrm>
          <a:prstGeom prst="rect">
            <a:avLst/>
          </a:prstGeom>
        </p:spPr>
      </p:pic>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239"/>
            <a:ext cx="10515600" cy="781685"/>
          </a:xfrm>
        </p:spPr>
        <p:txBody>
          <a:bodyPr>
            <a:normAutofit fontScale="90000"/>
          </a:bodyPr>
          <a:lstStyle/>
          <a:p>
            <a:r>
              <a:rPr lang="el-GR" altLang="sr-Latn-RS" dirty="0"/>
              <a:t>Σχεδιασμός σεναρίου</a:t>
            </a:r>
            <a:br>
              <a:rPr lang="sr-Latn-RS" dirty="0"/>
            </a:br>
            <a:r>
              <a:rPr lang="el-GR" altLang="en-US" sz="2700" dirty="0"/>
              <a:t>Συστημική μέθοδος για δημιουργική σκέψη ως προς ενα εν δυνάμει περίπλοκο και αβέβαιο μέλλον</a:t>
            </a:r>
            <a:endParaRPr lang="el-GR" altLang="en-US" sz="2700" dirty="0"/>
          </a:p>
        </p:txBody>
      </p:sp>
      <p:sp>
        <p:nvSpPr>
          <p:cNvPr id="3" name="Content Placeholder 2"/>
          <p:cNvSpPr>
            <a:spLocks noGrp="1"/>
          </p:cNvSpPr>
          <p:nvPr>
            <p:ph idx="1"/>
          </p:nvPr>
        </p:nvSpPr>
        <p:spPr>
          <a:xfrm>
            <a:off x="433705" y="1918970"/>
            <a:ext cx="10920095" cy="3838575"/>
          </a:xfrm>
        </p:spPr>
        <p:txBody>
          <a:bodyPr>
            <a:normAutofit fontScale="90000" lnSpcReduction="10000"/>
          </a:bodyPr>
          <a:lstStyle/>
          <a:p>
            <a:r>
              <a:rPr lang="el-GR" altLang="en-US" b="0" dirty="0">
                <a:solidFill>
                  <a:schemeClr val="tx1"/>
                </a:solidFill>
              </a:rPr>
              <a:t>Κεντρική ιδέα του σχεδιασμού σεναρίων: Η εξέταση ενός φάσματος μελλοντικών προοπτικών, στις οποίες περιλαμβάνονται πολλές από τις αβεβαιότητες του συστήματος, και όχι η εστίαση σε μία ακριβέστερη μεν, αλλά βασισμένη σε ένα μεμονωμένο αποτέλεσμα πρόβλεψη.</a:t>
            </a:r>
            <a:endParaRPr lang="el-GR" altLang="en-US" b="0" dirty="0">
              <a:solidFill>
                <a:schemeClr val="tx1"/>
              </a:solidFill>
            </a:endParaRPr>
          </a:p>
          <a:p>
            <a:r>
              <a:rPr b="0">
                <a:solidFill>
                  <a:schemeClr val="tx1"/>
                </a:solidFill>
              </a:rPr>
              <a:t>Η μέθοδος χρησιμοποιείται επίσης συχνά σ</a:t>
            </a:r>
            <a:r>
              <a:rPr lang="el-GR" b="0">
                <a:solidFill>
                  <a:schemeClr val="tx1"/>
                </a:solidFill>
              </a:rPr>
              <a:t>το πλαίσιο </a:t>
            </a:r>
            <a:r>
              <a:rPr b="0">
                <a:solidFill>
                  <a:schemeClr val="tx1"/>
                </a:solidFill>
              </a:rPr>
              <a:t>έργ</a:t>
            </a:r>
            <a:r>
              <a:rPr lang="el-GR" b="0">
                <a:solidFill>
                  <a:schemeClr val="tx1"/>
                </a:solidFill>
              </a:rPr>
              <a:t>ων</a:t>
            </a:r>
            <a:r>
              <a:rPr b="0">
                <a:solidFill>
                  <a:schemeClr val="tx1"/>
                </a:solidFill>
              </a:rPr>
              <a:t> ποσοτικής πρόβλεψης για την ανάλυση και</a:t>
            </a:r>
            <a:r>
              <a:rPr lang="el-GR" b="0">
                <a:solidFill>
                  <a:schemeClr val="tx1"/>
                </a:solidFill>
              </a:rPr>
              <a:t> </a:t>
            </a:r>
            <a:r>
              <a:rPr b="0">
                <a:solidFill>
                  <a:schemeClr val="tx1"/>
                </a:solidFill>
              </a:rPr>
              <a:t>περιγραφή των αποτελεσμάτων </a:t>
            </a:r>
            <a:r>
              <a:rPr lang="el-GR" b="0">
                <a:solidFill>
                  <a:schemeClr val="tx1"/>
                </a:solidFill>
              </a:rPr>
              <a:t>μιας</a:t>
            </a:r>
            <a:r>
              <a:rPr b="0">
                <a:solidFill>
                  <a:schemeClr val="tx1"/>
                </a:solidFill>
              </a:rPr>
              <a:t> πρόβλεψη</a:t>
            </a:r>
            <a:r>
              <a:rPr lang="el-GR" b="0">
                <a:solidFill>
                  <a:schemeClr val="tx1"/>
                </a:solidFill>
              </a:rPr>
              <a:t>ς </a:t>
            </a:r>
            <a:r>
              <a:rPr b="0">
                <a:solidFill>
                  <a:schemeClr val="tx1"/>
                </a:solidFill>
              </a:rPr>
              <a:t>δεξιοτήτων.</a:t>
            </a:r>
            <a:endParaRPr b="0">
              <a:solidFill>
                <a:schemeClr val="tx1"/>
              </a:solidFill>
            </a:endParaRPr>
          </a:p>
          <a:p>
            <a:r>
              <a:rPr lang="el-GR" altLang="en-US" b="0" dirty="0">
                <a:solidFill>
                  <a:schemeClr val="tx1"/>
                </a:solidFill>
              </a:rPr>
              <a:t>Η κύρια συμβολή της μεθόδου είναι να βοηθήσει τους υποψηφίους να εξετάσουν όλες τις πιθανές επιλογές και να διαλέξουν τον προτιμώμενο οραματισμό που θα τους καθοδηγήσει σε μελλοντικές λήψεις αποφάσεων.</a:t>
            </a:r>
            <a:endParaRPr lang="el-GR" altLang="en-US" b="0"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9975"/>
            <a:ext cx="10515600" cy="781685"/>
          </a:xfrm>
        </p:spPr>
        <p:txBody>
          <a:bodyPr>
            <a:normAutofit fontScale="90000"/>
          </a:bodyPr>
          <a:lstStyle/>
          <a:p>
            <a:r>
              <a:rPr lang="el-GR" dirty="0"/>
              <a:t>Μέθοδος σεναρίου- παράδειγμα</a:t>
            </a:r>
            <a:endParaRPr lang="el-GR" dirty="0"/>
          </a:p>
        </p:txBody>
      </p:sp>
      <p:sp>
        <p:nvSpPr>
          <p:cNvPr id="3" name="Content Placeholder 2"/>
          <p:cNvSpPr>
            <a:spLocks noGrp="1"/>
          </p:cNvSpPr>
          <p:nvPr>
            <p:ph idx="1"/>
          </p:nvPr>
        </p:nvSpPr>
        <p:spPr>
          <a:xfrm>
            <a:off x="984504" y="2063549"/>
            <a:ext cx="6019800" cy="3716973"/>
          </a:xfrm>
        </p:spPr>
        <p:txBody>
          <a:bodyPr>
            <a:normAutofit fontScale="90000"/>
          </a:bodyPr>
          <a:lstStyle/>
          <a:p>
            <a:r>
              <a:rPr lang="el-GR" sz="1700" b="0">
                <a:solidFill>
                  <a:schemeClr val="tx1"/>
                </a:solidFill>
              </a:rPr>
              <a:t>Σ</a:t>
            </a:r>
            <a:r>
              <a:rPr sz="1700" b="0">
                <a:solidFill>
                  <a:schemeClr val="tx1"/>
                </a:solidFill>
              </a:rPr>
              <a:t>κοπός των αντίθετων σεναρίων ήταν </a:t>
            </a:r>
            <a:r>
              <a:rPr lang="el-GR" sz="1700" b="0">
                <a:solidFill>
                  <a:schemeClr val="tx1"/>
                </a:solidFill>
              </a:rPr>
              <a:t>η δικαιολόγηση της διαφορετικής ανά τον κόσμο</a:t>
            </a:r>
            <a:r>
              <a:rPr sz="1700" b="0">
                <a:solidFill>
                  <a:schemeClr val="tx1"/>
                </a:solidFill>
              </a:rPr>
              <a:t> αξιολόγηση</a:t>
            </a:r>
            <a:r>
              <a:rPr lang="el-GR" sz="1700" b="0">
                <a:solidFill>
                  <a:schemeClr val="tx1"/>
                </a:solidFill>
              </a:rPr>
              <a:t>ς</a:t>
            </a:r>
            <a:r>
              <a:rPr sz="1700" b="0">
                <a:solidFill>
                  <a:schemeClr val="tx1"/>
                </a:solidFill>
              </a:rPr>
              <a:t> των σεναρίων</a:t>
            </a:r>
            <a:r>
              <a:rPr lang="el-GR" sz="1700" b="0">
                <a:solidFill>
                  <a:schemeClr val="tx1"/>
                </a:solidFill>
              </a:rPr>
              <a:t>, η οποία οφείλεται σε διαφορές </a:t>
            </a:r>
            <a:r>
              <a:rPr sz="1700" b="0">
                <a:solidFill>
                  <a:schemeClr val="tx1"/>
                </a:solidFill>
              </a:rPr>
              <a:t>ηλικία</a:t>
            </a:r>
            <a:r>
              <a:rPr lang="el-GR" sz="1700" b="0">
                <a:solidFill>
                  <a:schemeClr val="tx1"/>
                </a:solidFill>
              </a:rPr>
              <a:t>ς</a:t>
            </a:r>
            <a:r>
              <a:rPr sz="1700" b="0">
                <a:solidFill>
                  <a:schemeClr val="tx1"/>
                </a:solidFill>
              </a:rPr>
              <a:t>, φύλο</a:t>
            </a:r>
            <a:r>
              <a:rPr lang="el-GR" sz="1700" b="0">
                <a:solidFill>
                  <a:schemeClr val="tx1"/>
                </a:solidFill>
              </a:rPr>
              <a:t>υ </a:t>
            </a:r>
            <a:r>
              <a:rPr sz="1700" b="0">
                <a:solidFill>
                  <a:schemeClr val="tx1"/>
                </a:solidFill>
              </a:rPr>
              <a:t>και μορφωτικού επιπέδου</a:t>
            </a:r>
            <a:endParaRPr sz="1700" b="0">
              <a:solidFill>
                <a:schemeClr val="tx1"/>
              </a:solidFill>
            </a:endParaRPr>
          </a:p>
          <a:p>
            <a:r>
              <a:rPr lang="en-US" sz="1700" b="0" dirty="0">
                <a:solidFill>
                  <a:schemeClr val="tx1"/>
                </a:solidFill>
              </a:rPr>
              <a:t>Τα αντίθετα σενάρια βασίστηκαν στα πιο πρόσφατα δημογραφικά δεδομένα, αναλύσεις και τροχιές 201 χ</a:t>
            </a:r>
            <a:r>
              <a:rPr lang="el-GR" altLang="en-US" sz="1700" b="0" dirty="0">
                <a:solidFill>
                  <a:schemeClr val="tx1"/>
                </a:solidFill>
              </a:rPr>
              <a:t>ωρών</a:t>
            </a:r>
            <a:r>
              <a:rPr lang="en-US" sz="1700" b="0" dirty="0">
                <a:solidFill>
                  <a:schemeClr val="tx1"/>
                </a:solidFill>
              </a:rPr>
              <a:t> και </a:t>
            </a:r>
            <a:r>
              <a:rPr lang="el-GR" altLang="en-US" sz="1700" b="0" dirty="0">
                <a:solidFill>
                  <a:schemeClr val="tx1"/>
                </a:solidFill>
              </a:rPr>
              <a:t>στηρίζονταν στους</a:t>
            </a:r>
            <a:r>
              <a:rPr lang="en-US" sz="1700" b="0" dirty="0">
                <a:solidFill>
                  <a:schemeClr val="tx1"/>
                </a:solidFill>
              </a:rPr>
              <a:t> βασικούς παράγοντες πληθυσμού και ανθρώπινου κεφαλαίου</a:t>
            </a:r>
            <a:endParaRPr lang="en-US" sz="1700" b="0" dirty="0">
              <a:solidFill>
                <a:schemeClr val="tx1"/>
              </a:solidFill>
            </a:endParaRPr>
          </a:p>
          <a:p>
            <a:r>
              <a:rPr lang="en-US" sz="1700" b="0" dirty="0">
                <a:solidFill>
                  <a:schemeClr val="tx1"/>
                </a:solidFill>
              </a:rPr>
              <a:t>Συνδυάστηκαν με σενάρια </a:t>
            </a:r>
            <a:r>
              <a:rPr lang="el-GR" altLang="en-US" sz="1700" b="0" dirty="0">
                <a:solidFill>
                  <a:schemeClr val="tx1"/>
                </a:solidFill>
              </a:rPr>
              <a:t>στα οποία συμπεριλαμβανόταν ο παράγοντας</a:t>
            </a:r>
            <a:r>
              <a:rPr lang="en-US" sz="1700" b="0" dirty="0">
                <a:solidFill>
                  <a:schemeClr val="tx1"/>
                </a:solidFill>
              </a:rPr>
              <a:t> εργατικό δυναμικό </a:t>
            </a:r>
            <a:r>
              <a:rPr lang="el-GR" altLang="en-US" sz="1700" b="0" dirty="0">
                <a:solidFill>
                  <a:schemeClr val="tx1"/>
                </a:solidFill>
              </a:rPr>
              <a:t>με στόχο</a:t>
            </a:r>
            <a:r>
              <a:rPr lang="en-US" sz="1700" b="0" dirty="0">
                <a:solidFill>
                  <a:schemeClr val="tx1"/>
                </a:solidFill>
              </a:rPr>
              <a:t> την </a:t>
            </a:r>
            <a:r>
              <a:rPr lang="el-GR" altLang="en-US" sz="1700" b="0" dirty="0">
                <a:solidFill>
                  <a:schemeClr val="tx1"/>
                </a:solidFill>
              </a:rPr>
              <a:t>εκτίμηση</a:t>
            </a:r>
            <a:r>
              <a:rPr lang="en-US" sz="1700" b="0" dirty="0">
                <a:solidFill>
                  <a:schemeClr val="tx1"/>
                </a:solidFill>
              </a:rPr>
              <a:t> του αντίκτυπου των δημογραφικών αλλαγών στον κόσμο της εργασίας</a:t>
            </a:r>
            <a:endParaRPr lang="en-US" sz="1700" b="0" dirty="0">
              <a:solidFill>
                <a:schemeClr val="tx1"/>
              </a:solidFill>
            </a:endParaRPr>
          </a:p>
        </p:txBody>
      </p:sp>
      <p:pic>
        <p:nvPicPr>
          <p:cNvPr id="5" name="Picture 4"/>
          <p:cNvPicPr>
            <a:picLocks noChangeAspect="1"/>
          </p:cNvPicPr>
          <p:nvPr/>
        </p:nvPicPr>
        <p:blipFill>
          <a:blip r:embed="rId1"/>
          <a:stretch>
            <a:fillRect/>
          </a:stretch>
        </p:blipFill>
        <p:spPr>
          <a:xfrm>
            <a:off x="7238868" y="1221660"/>
            <a:ext cx="3091069" cy="4404146"/>
          </a:xfrm>
          <a:prstGeom prst="rect">
            <a:avLst/>
          </a:prstGeom>
        </p:spPr>
      </p:pic>
      <p:sp>
        <p:nvSpPr>
          <p:cNvPr id="7"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4091" y="1434338"/>
            <a:ext cx="6355080" cy="3716973"/>
          </a:xfrm>
        </p:spPr>
        <p:txBody>
          <a:bodyPr>
            <a:normAutofit lnSpcReduction="20000"/>
          </a:bodyPr>
          <a:lstStyle/>
          <a:p>
            <a:pPr marL="0" indent="0">
              <a:buNone/>
            </a:pPr>
            <a:r>
              <a:rPr lang="en-US" dirty="0">
                <a:solidFill>
                  <a:schemeClr val="tx1"/>
                </a:solidFill>
              </a:rPr>
              <a:t>Συζητήστε τα πλεονεκτήματα και τα μειονεκτήματα της χρήσης διαφορετικών μεθόδων για την πρόβλεψη αλλαγών στον κόσμο της εργασίας και απαριθμήστε τα στον πίνακα του παρεχόμενου </a:t>
            </a:r>
            <a:r>
              <a:rPr lang="el-GR" altLang="en-US" dirty="0">
                <a:solidFill>
                  <a:schemeClr val="tx1"/>
                </a:solidFill>
              </a:rPr>
              <a:t>υποδείγματος</a:t>
            </a:r>
            <a:r>
              <a:rPr lang="en-US" dirty="0">
                <a:solidFill>
                  <a:schemeClr val="tx1"/>
                </a:solidFill>
              </a:rPr>
              <a:t>.</a:t>
            </a:r>
            <a:endParaRPr lang="en-US" dirty="0">
              <a:solidFill>
                <a:schemeClr val="tx1"/>
              </a:solidFill>
            </a:endParaRPr>
          </a:p>
          <a:p>
            <a:endParaRPr lang="en-US" dirty="0"/>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55" y="252095"/>
            <a:ext cx="11777345" cy="412750"/>
          </a:xfrm>
        </p:spPr>
        <p:txBody>
          <a:bodyPr>
            <a:noAutofit/>
          </a:bodyPr>
          <a:lstStyle/>
          <a:p>
            <a:r>
              <a:rPr lang="el-GR" altLang="en-US" sz="2400" dirty="0"/>
              <a:t>Κάθε μέθοδος έχει τα πλεονεκτήματα και τα μειονεκτήματά της</a:t>
            </a:r>
            <a:r>
              <a:rPr lang="sr-Latn-RS" sz="3200" dirty="0"/>
              <a:t>…</a:t>
            </a:r>
            <a:endParaRPr lang="sr-Latn-RS" sz="3200" dirty="0"/>
          </a:p>
        </p:txBody>
      </p:sp>
      <p:graphicFrame>
        <p:nvGraphicFramePr>
          <p:cNvPr id="7" name="Content Placeholder 6"/>
          <p:cNvGraphicFramePr>
            <a:graphicFrameLocks noGrp="1"/>
          </p:cNvGraphicFramePr>
          <p:nvPr>
            <p:ph idx="1"/>
          </p:nvPr>
        </p:nvGraphicFramePr>
        <p:xfrm>
          <a:off x="137160" y="514985"/>
          <a:ext cx="11857990" cy="5880100"/>
        </p:xfrm>
        <a:graphic>
          <a:graphicData uri="http://schemas.openxmlformats.org/drawingml/2006/table">
            <a:tbl>
              <a:tblPr firstRow="1" bandRow="1">
                <a:tableStyleId>{5C22544A-7EE6-4342-B048-85BDC9FD1C3A}</a:tableStyleId>
              </a:tblPr>
              <a:tblGrid>
                <a:gridCol w="2378075"/>
                <a:gridCol w="4946015"/>
                <a:gridCol w="4533900"/>
              </a:tblGrid>
              <a:tr h="347980">
                <a:tc>
                  <a:txBody>
                    <a:bodyPr/>
                    <a:lstStyle/>
                    <a:p>
                      <a:r>
                        <a:rPr lang="el-GR" altLang="sr-Latn-RS" dirty="0" err="1"/>
                        <a:t>Μέθοδος</a:t>
                      </a:r>
                      <a:endParaRPr lang="el-GR" altLang="sr-Latn-RS" dirty="0" err="1"/>
                    </a:p>
                  </a:txBody>
                  <a:tcPr/>
                </a:tc>
                <a:tc>
                  <a:txBody>
                    <a:bodyPr/>
                    <a:lstStyle/>
                    <a:p>
                      <a:r>
                        <a:rPr lang="el-GR" altLang="sr-Latn-RS" dirty="0" err="1"/>
                        <a:t>Πλεονεκτήματα μεθόδου</a:t>
                      </a:r>
                      <a:endParaRPr lang="el-GR" altLang="sr-Latn-RS" dirty="0" err="1"/>
                    </a:p>
                  </a:txBody>
                  <a:tcPr/>
                </a:tc>
                <a:tc>
                  <a:txBody>
                    <a:bodyPr/>
                    <a:lstStyle/>
                    <a:p>
                      <a:r>
                        <a:rPr lang="el-GR" altLang="sr-Latn-RS" dirty="0" err="1"/>
                        <a:t>Μειονεκτήματα μεθόδου</a:t>
                      </a:r>
                      <a:endParaRPr lang="el-GR" altLang="sr-Latn-RS" dirty="0" err="1"/>
                    </a:p>
                  </a:txBody>
                  <a:tcPr/>
                </a:tc>
              </a:tr>
              <a:tr h="1410970">
                <a:tc>
                  <a:txBody>
                    <a:bodyPr/>
                    <a:lstStyle/>
                    <a:p>
                      <a:r>
                        <a:rPr lang="el-GR" altLang="sr-Latn-RS" sz="1800" b="0" dirty="0" err="1">
                          <a:solidFill>
                            <a:srgbClr val="B23D12"/>
                          </a:solidFill>
                        </a:rPr>
                        <a:t>Μοντέλα ποσοτικής πρόβλεψης</a:t>
                      </a:r>
                      <a:endParaRPr lang="el-GR" altLang="sr-Latn-RS" sz="1800" b="0" dirty="0">
                        <a:solidFill>
                          <a:srgbClr val="B23D12"/>
                        </a:solidFill>
                      </a:endParaRPr>
                    </a:p>
                  </a:txBody>
                  <a:tcPr anchor="ctr"/>
                </a:tc>
                <a:tc>
                  <a:txBody>
                    <a:bodyPr/>
                    <a:lstStyle/>
                    <a:p>
                      <a:pPr marL="285750" indent="-285750">
                        <a:buFont typeface="Arial" panose="020B0604020202020204" pitchFamily="34" charset="0"/>
                        <a:buChar char="•"/>
                      </a:pPr>
                      <a:r>
                        <a:rPr lang="el-GR" altLang="en-US" sz="1600" noProof="0" dirty="0">
                          <a:solidFill>
                            <a:schemeClr val="tx1"/>
                          </a:solidFill>
                        </a:rPr>
                        <a:t>Εμπεριστατωμένη</a:t>
                      </a:r>
                      <a:endParaRPr lang="el-GR" altLang="en-US" sz="1600" noProof="0" dirty="0">
                        <a:solidFill>
                          <a:schemeClr val="tx1"/>
                        </a:solidFill>
                      </a:endParaRPr>
                    </a:p>
                    <a:p>
                      <a:pPr marL="285750" indent="-285750">
                        <a:buFont typeface="Arial" panose="020B0604020202020204" pitchFamily="34" charset="0"/>
                        <a:buChar char="•"/>
                      </a:pPr>
                      <a:r>
                        <a:rPr lang="el-GR" altLang="en-US" sz="1600" noProof="0" dirty="0">
                          <a:solidFill>
                            <a:schemeClr val="tx1"/>
                          </a:solidFill>
                        </a:rPr>
                        <a:t>Συνεπής</a:t>
                      </a:r>
                      <a:endParaRPr lang="el-GR" altLang="en-US" sz="1600" noProof="0" dirty="0">
                        <a:solidFill>
                          <a:schemeClr val="tx1"/>
                        </a:solidFill>
                      </a:endParaRPr>
                    </a:p>
                    <a:p>
                      <a:pPr marL="285750" indent="-285750">
                        <a:buFont typeface="Arial" panose="020B0604020202020204" pitchFamily="34" charset="0"/>
                        <a:buChar char="•"/>
                      </a:pPr>
                      <a:r>
                        <a:rPr lang="el-GR" sz="1600" dirty="0">
                          <a:solidFill>
                            <a:schemeClr val="tx1"/>
                          </a:solidFill>
                        </a:rPr>
                        <a:t>Διαφανής και σαφής</a:t>
                      </a:r>
                      <a:endParaRPr lang="el-GR" sz="1600" dirty="0">
                        <a:solidFill>
                          <a:schemeClr val="tx1"/>
                        </a:solidFill>
                      </a:endParaRPr>
                    </a:p>
                    <a:p>
                      <a:pPr marL="285750" indent="-285750">
                        <a:buFont typeface="Arial" panose="020B0604020202020204" pitchFamily="34" charset="0"/>
                        <a:buChar char="•"/>
                      </a:pPr>
                      <a:r>
                        <a:rPr lang="el-GR" altLang="sr-Latn-RS" sz="1600" dirty="0">
                          <a:solidFill>
                            <a:schemeClr val="tx1"/>
                          </a:solidFill>
                        </a:rPr>
                        <a:t>Μετρήσιμη</a:t>
                      </a:r>
                      <a:endParaRPr lang="el-GR" altLang="sr-Latn-RS" sz="1600" dirty="0">
                        <a:solidFill>
                          <a:schemeClr val="tx1"/>
                        </a:solidFill>
                      </a:endParaRPr>
                    </a:p>
                  </a:txBody>
                  <a:tcPr anchor="ctr"/>
                </a:tc>
                <a:tc>
                  <a:txBody>
                    <a:bodyPr/>
                    <a:lstStyle/>
                    <a:p>
                      <a:pPr marL="285750" indent="-285750">
                        <a:buFont typeface="Arial" panose="020B0604020202020204" pitchFamily="34" charset="0"/>
                        <a:buChar char="•"/>
                      </a:pPr>
                      <a:r>
                        <a:rPr lang="el-GR" altLang="sr-Latn-RS" sz="1600" dirty="0" err="1">
                          <a:solidFill>
                            <a:schemeClr val="tx1"/>
                          </a:solidFill>
                        </a:rPr>
                        <a:t>απαιτεί αξιόπιστες χρονοσειρές σε αγορά εργασίας και πληθυσμό</a:t>
                      </a:r>
                      <a:r>
                        <a:rPr lang="sr-Latn-RS" sz="1600" dirty="0">
                          <a:solidFill>
                            <a:schemeClr val="tx1"/>
                          </a:solidFill>
                        </a:rPr>
                        <a:t> </a:t>
                      </a:r>
                      <a:endParaRPr lang="sr-Latn-RS" sz="1600" dirty="0">
                        <a:solidFill>
                          <a:schemeClr val="tx1"/>
                        </a:solidFill>
                      </a:endParaRPr>
                    </a:p>
                    <a:p>
                      <a:pPr marL="285750" indent="-285750">
                        <a:buFont typeface="Arial" panose="020B0604020202020204" pitchFamily="34" charset="0"/>
                        <a:buChar char="•"/>
                      </a:pPr>
                      <a:r>
                        <a:rPr lang="el-GR" sz="1600" dirty="0">
                          <a:solidFill>
                            <a:schemeClr val="tx1"/>
                          </a:solidFill>
                        </a:rPr>
                        <a:t>Δαπανηρή</a:t>
                      </a:r>
                      <a:endParaRPr lang="el-GR" sz="1600" dirty="0">
                        <a:solidFill>
                          <a:schemeClr val="tx1"/>
                        </a:solidFill>
                      </a:endParaRPr>
                    </a:p>
                    <a:p>
                      <a:pPr marL="285750" indent="-285750">
                        <a:buFont typeface="Arial" panose="020B0604020202020204" pitchFamily="34" charset="0"/>
                        <a:buChar char="•"/>
                      </a:pPr>
                      <a:r>
                        <a:rPr lang="el-GR" sz="1600" dirty="0">
                          <a:solidFill>
                            <a:schemeClr val="tx1"/>
                          </a:solidFill>
                        </a:rPr>
                        <a:t>Δεν είναι όλα μετρήσιμα</a:t>
                      </a:r>
                      <a:endParaRPr lang="el-GR" sz="1600" dirty="0">
                        <a:solidFill>
                          <a:schemeClr val="tx1"/>
                        </a:solidFill>
                      </a:endParaRPr>
                    </a:p>
                    <a:p>
                      <a:pPr marL="285750" indent="-285750">
                        <a:buFont typeface="Arial" panose="020B0604020202020204" pitchFamily="34" charset="0"/>
                        <a:buChar char="•"/>
                      </a:pPr>
                      <a:r>
                        <a:rPr lang="en-US" sz="1600" dirty="0">
                          <a:solidFill>
                            <a:schemeClr val="tx1"/>
                          </a:solidFill>
                        </a:rPr>
                        <a:t>Μπορεί να δώσει λανθασμένη εντύπωση ακρίβειας</a:t>
                      </a:r>
                      <a:endParaRPr lang="en-US" sz="1600" dirty="0">
                        <a:solidFill>
                          <a:schemeClr val="tx1"/>
                        </a:solidFill>
                      </a:endParaRPr>
                    </a:p>
                  </a:txBody>
                  <a:tcPr anchor="ctr"/>
                </a:tc>
              </a:tr>
              <a:tr h="2061210">
                <a:tc>
                  <a:txBody>
                    <a:bodyPr/>
                    <a:lstStyle/>
                    <a:p>
                      <a:r>
                        <a:rPr sz="1600" b="0" dirty="0">
                          <a:solidFill>
                            <a:srgbClr val="B23D12"/>
                          </a:solidFill>
                        </a:rPr>
                        <a:t>Ομάδες εστίασης, στρογγυλά</a:t>
                      </a:r>
                      <a:r>
                        <a:rPr lang="en-US" sz="1600" b="0" dirty="0">
                          <a:solidFill>
                            <a:srgbClr val="B23D12"/>
                          </a:solidFill>
                        </a:rPr>
                        <a:t> </a:t>
                      </a:r>
                      <a:r>
                        <a:rPr sz="1600" b="0" dirty="0">
                          <a:solidFill>
                            <a:srgbClr val="B23D12"/>
                          </a:solidFill>
                        </a:rPr>
                        <a:t>τραπέζια,</a:t>
                      </a:r>
                      <a:r>
                        <a:rPr lang="el-GR" sz="1600" b="0" dirty="0">
                          <a:solidFill>
                            <a:srgbClr val="B23D12"/>
                          </a:solidFill>
                        </a:rPr>
                        <a:t> ε</a:t>
                      </a:r>
                      <a:r>
                        <a:rPr sz="1600" b="0" dirty="0">
                          <a:solidFill>
                            <a:srgbClr val="B23D12"/>
                          </a:solidFill>
                        </a:rPr>
                        <a:t>ργαστήρια</a:t>
                      </a:r>
                      <a:r>
                        <a:rPr lang="el-GR" sz="1600" b="0" dirty="0">
                          <a:solidFill>
                            <a:srgbClr val="B23D12"/>
                          </a:solidFill>
                        </a:rPr>
                        <a:t>/ ερευνες </a:t>
                      </a:r>
                      <a:r>
                        <a:rPr sz="1600" b="0" dirty="0">
                          <a:solidFill>
                            <a:srgbClr val="B23D12"/>
                          </a:solidFill>
                        </a:rPr>
                        <a:t>εμπειρογνωμόνων, και</a:t>
                      </a:r>
                      <a:r>
                        <a:rPr lang="el-GR" sz="1600" b="0" dirty="0">
                          <a:solidFill>
                            <a:srgbClr val="B23D12"/>
                          </a:solidFill>
                        </a:rPr>
                        <a:t> μ</a:t>
                      </a:r>
                      <a:r>
                        <a:rPr sz="1600" b="0" dirty="0">
                          <a:solidFill>
                            <a:srgbClr val="B23D12"/>
                          </a:solidFill>
                        </a:rPr>
                        <a:t>έθοδοι </a:t>
                      </a:r>
                      <a:r>
                        <a:rPr lang="el-GR" sz="1600" b="0" dirty="0">
                          <a:solidFill>
                            <a:srgbClr val="B23D12"/>
                          </a:solidFill>
                        </a:rPr>
                        <a:t>τύπου</a:t>
                      </a:r>
                      <a:r>
                        <a:rPr sz="1600" b="0" dirty="0">
                          <a:solidFill>
                            <a:srgbClr val="B23D12"/>
                          </a:solidFill>
                        </a:rPr>
                        <a:t> </a:t>
                      </a:r>
                      <a:r>
                        <a:rPr lang="en-US" sz="1600" b="0" dirty="0">
                          <a:solidFill>
                            <a:srgbClr val="B23D12"/>
                          </a:solidFill>
                        </a:rPr>
                        <a:t>Delphi</a:t>
                      </a:r>
                      <a:endParaRPr lang="en-US" sz="1600" b="0" dirty="0">
                        <a:solidFill>
                          <a:srgbClr val="B23D12"/>
                        </a:solidFill>
                      </a:endParaRPr>
                    </a:p>
                  </a:txBody>
                  <a:tcPr anchor="ctr"/>
                </a:tc>
                <a:tc>
                  <a:txBody>
                    <a:bodyPr/>
                    <a:lstStyle/>
                    <a:p>
                      <a:pPr marL="285750" indent="-285750">
                        <a:buFont typeface="Arial" panose="020B0604020202020204" pitchFamily="34" charset="0"/>
                        <a:buChar char="•"/>
                      </a:pPr>
                      <a:r>
                        <a:rPr lang="el-GR" sz="1600" dirty="0">
                          <a:solidFill>
                            <a:schemeClr val="tx1"/>
                          </a:solidFill>
                        </a:rPr>
                        <a:t>Ολιστική</a:t>
                      </a:r>
                      <a:endParaRPr lang="el-GR" sz="1600" dirty="0">
                        <a:solidFill>
                          <a:schemeClr val="tx1"/>
                        </a:solidFill>
                      </a:endParaRPr>
                    </a:p>
                    <a:p>
                      <a:pPr marL="285750" indent="-285750">
                        <a:buFont typeface="Arial" panose="020B0604020202020204" pitchFamily="34" charset="0"/>
                        <a:buChar char="•"/>
                      </a:pPr>
                      <a:r>
                        <a:rPr lang="el-GR" sz="1600" dirty="0">
                          <a:solidFill>
                            <a:schemeClr val="tx1"/>
                          </a:solidFill>
                        </a:rPr>
                        <a:t>Άμεση συμμετοχή των χρηστών</a:t>
                      </a:r>
                      <a:endParaRPr lang="el-GR" sz="1600" dirty="0">
                        <a:solidFill>
                          <a:schemeClr val="tx1"/>
                        </a:solidFill>
                      </a:endParaRPr>
                    </a:p>
                    <a:p>
                      <a:pPr marL="285750" indent="-285750">
                        <a:buFont typeface="Arial" panose="020B0604020202020204" pitchFamily="34" charset="0"/>
                        <a:buChar char="•"/>
                      </a:pPr>
                      <a:r>
                        <a:rPr lang="el-GR" sz="1600" dirty="0">
                          <a:solidFill>
                            <a:schemeClr val="tx1"/>
                          </a:solidFill>
                        </a:rPr>
                        <a:t>Πιθανή αντιμετώπιση προβλημάτων σε βάθος </a:t>
                      </a:r>
                      <a:endParaRPr lang="el-GR" sz="1600" dirty="0">
                        <a:solidFill>
                          <a:schemeClr val="tx1"/>
                        </a:solidFill>
                      </a:endParaRPr>
                    </a:p>
                    <a:p>
                      <a:pPr marL="285750" indent="-285750">
                        <a:buFont typeface="Arial" panose="020B0604020202020204" pitchFamily="34" charset="0"/>
                        <a:buChar char="•"/>
                      </a:pPr>
                      <a:r>
                        <a:rPr lang="el-GR" altLang="en-US" sz="1600" dirty="0">
                          <a:solidFill>
                            <a:schemeClr val="tx1"/>
                          </a:solidFill>
                        </a:rPr>
                        <a:t>Χρήσμοι μηχανισμοί ανταλλαής απόψεων</a:t>
                      </a:r>
                      <a:endParaRPr lang="el-GR" altLang="en-US" sz="1600" dirty="0">
                        <a:solidFill>
                          <a:schemeClr val="tx1"/>
                        </a:solidFill>
                      </a:endParaRPr>
                    </a:p>
                  </a:txBody>
                  <a:tcPr anchor="ctr"/>
                </a:tc>
                <a:tc>
                  <a:txBody>
                    <a:bodyPr/>
                    <a:lstStyle/>
                    <a:p>
                      <a:pPr indent="0">
                        <a:buFont typeface="Arial" panose="020B0604020202020204" pitchFamily="34" charset="0"/>
                        <a:buNone/>
                      </a:pPr>
                      <a:r>
                        <a:rPr lang="el-GR" altLang="en-US" sz="1600" dirty="0">
                          <a:solidFill>
                            <a:schemeClr val="tx1"/>
                          </a:solidFill>
                        </a:rPr>
                        <a:t>Μπορεί να είναι</a:t>
                      </a:r>
                      <a:endParaRPr lang="el-GR" altLang="en-US" sz="1600" dirty="0">
                        <a:solidFill>
                          <a:schemeClr val="tx1"/>
                        </a:solidFill>
                      </a:endParaRPr>
                    </a:p>
                    <a:p>
                      <a:pPr marL="285750" indent="-285750">
                        <a:buFont typeface="Arial" panose="020B0604020202020204" pitchFamily="34" charset="0"/>
                        <a:buChar char="•"/>
                      </a:pPr>
                      <a:r>
                        <a:rPr lang="el-GR" altLang="en-US" sz="1600" dirty="0">
                          <a:solidFill>
                            <a:schemeClr val="tx1"/>
                          </a:solidFill>
                        </a:rPr>
                        <a:t>μη συστηματική </a:t>
                      </a:r>
                      <a:endParaRPr lang="el-GR" altLang="en-US" sz="1600" dirty="0">
                        <a:solidFill>
                          <a:schemeClr val="tx1"/>
                        </a:solidFill>
                      </a:endParaRPr>
                    </a:p>
                    <a:p>
                      <a:pPr marL="285750" indent="-285750">
                        <a:buFont typeface="Arial" panose="020B0604020202020204" pitchFamily="34" charset="0"/>
                        <a:buChar char="•"/>
                      </a:pPr>
                      <a:r>
                        <a:rPr lang="el-GR" altLang="en-US" sz="1600" dirty="0">
                          <a:solidFill>
                            <a:schemeClr val="tx1"/>
                          </a:solidFill>
                        </a:rPr>
                        <a:t>ασύμφωη</a:t>
                      </a:r>
                      <a:endParaRPr lang="el-GR" altLang="en-US" sz="1600" dirty="0">
                        <a:solidFill>
                          <a:schemeClr val="tx1"/>
                        </a:solidFill>
                      </a:endParaRPr>
                    </a:p>
                    <a:p>
                      <a:pPr marL="285750" indent="-285750">
                        <a:buFont typeface="Arial" panose="020B0604020202020204" pitchFamily="34" charset="0"/>
                        <a:buChar char="•"/>
                      </a:pPr>
                      <a:r>
                        <a:rPr lang="el-GR" altLang="en-US" sz="1600" dirty="0">
                          <a:solidFill>
                            <a:schemeClr val="tx1"/>
                          </a:solidFill>
                        </a:rPr>
                        <a:t>υποκειμενική</a:t>
                      </a:r>
                      <a:endParaRPr lang="el-GR" altLang="en-US" sz="1600" dirty="0">
                        <a:solidFill>
                          <a:schemeClr val="tx1"/>
                        </a:solidFill>
                      </a:endParaRPr>
                    </a:p>
                    <a:p>
                      <a:pPr marL="285750" indent="-285750">
                        <a:buFont typeface="Arial" panose="020B0604020202020204" pitchFamily="34" charset="0"/>
                        <a:buChar char="•"/>
                      </a:pPr>
                      <a:r>
                        <a:rPr lang="el-GR" altLang="en-US" sz="1600" dirty="0">
                          <a:solidFill>
                            <a:schemeClr val="tx1"/>
                          </a:solidFill>
                        </a:rPr>
                        <a:t>μη αντιπροσωπευτική και μεροληπτική</a:t>
                      </a:r>
                      <a:endParaRPr lang="el-GR" altLang="en-US" sz="1600" dirty="0">
                        <a:solidFill>
                          <a:schemeClr val="tx1"/>
                        </a:solidFill>
                      </a:endParaRPr>
                    </a:p>
                    <a:p>
                      <a:pPr marL="285750" indent="-285750">
                        <a:buFont typeface="Arial" panose="020B0604020202020204" pitchFamily="34" charset="0"/>
                        <a:buChar char="•"/>
                      </a:pPr>
                      <a:r>
                        <a:rPr lang="el-GR" altLang="sr-Latn-RS" sz="1600" dirty="0">
                          <a:solidFill>
                            <a:schemeClr val="tx1"/>
                          </a:solidFill>
                        </a:rPr>
                        <a:t>ατεκμηρίωτη</a:t>
                      </a:r>
                      <a:endParaRPr lang="el-GR" altLang="sr-Latn-RS" sz="1600" dirty="0">
                        <a:solidFill>
                          <a:schemeClr val="tx1"/>
                        </a:solidFill>
                      </a:endParaRPr>
                    </a:p>
                  </a:txBody>
                  <a:tcPr anchor="ctr"/>
                </a:tc>
              </a:tr>
              <a:tr h="1798320">
                <a:tc>
                  <a:txBody>
                    <a:bodyPr/>
                    <a:lstStyle/>
                    <a:p>
                      <a:r>
                        <a:rPr lang="el-GR" altLang="sr-Latn-RS" sz="1800" b="0">
                          <a:solidFill>
                            <a:srgbClr val="B23D12"/>
                          </a:solidFill>
                        </a:rPr>
                        <a:t>Π</a:t>
                      </a:r>
                      <a:r>
                        <a:rPr lang="sr-Latn-RS" sz="1800" b="0">
                          <a:solidFill>
                            <a:srgbClr val="B23D12"/>
                          </a:solidFill>
                        </a:rPr>
                        <a:t>ροβλέψεις και </a:t>
                      </a:r>
                      <a:endParaRPr lang="sr-Latn-RS" sz="1800" b="0">
                        <a:solidFill>
                          <a:srgbClr val="B23D12"/>
                        </a:solidFill>
                      </a:endParaRPr>
                    </a:p>
                    <a:p>
                      <a:r>
                        <a:rPr lang="sr-Latn-RS" sz="1800" b="0">
                          <a:solidFill>
                            <a:srgbClr val="B23D12"/>
                          </a:solidFill>
                        </a:rPr>
                        <a:t>ανάπτυξη</a:t>
                      </a:r>
                      <a:r>
                        <a:rPr lang="el-GR" altLang="sr-Latn-RS" sz="1800" b="0">
                          <a:solidFill>
                            <a:srgbClr val="B23D12"/>
                          </a:solidFill>
                        </a:rPr>
                        <a:t> σεναρίων</a:t>
                      </a:r>
                      <a:endParaRPr lang="el-GR" altLang="sr-Latn-RS" sz="1800" b="0">
                        <a:solidFill>
                          <a:srgbClr val="B23D12"/>
                        </a:solidFill>
                      </a:endParaRPr>
                    </a:p>
                  </a:txBody>
                  <a:tcPr anchor="ctr"/>
                </a:tc>
                <a:tc>
                  <a:txBody>
                    <a:bodyPr/>
                    <a:lstStyle/>
                    <a:p>
                      <a:pPr marL="285750" indent="-285750">
                        <a:buFont typeface="Arial" panose="020B0604020202020204" pitchFamily="34" charset="0"/>
                        <a:buChar char="•"/>
                      </a:pPr>
                      <a:r>
                        <a:rPr lang="el-GR" altLang="en-US" sz="1600" dirty="0">
                          <a:solidFill>
                            <a:schemeClr val="tx1"/>
                          </a:solidFill>
                        </a:rPr>
                        <a:t>Ολιστική</a:t>
                      </a:r>
                      <a:endParaRPr lang="el-GR" altLang="en-US" sz="1600" dirty="0">
                        <a:solidFill>
                          <a:schemeClr val="tx1"/>
                        </a:solidFill>
                      </a:endParaRPr>
                    </a:p>
                    <a:p>
                      <a:pPr marL="285750" indent="-285750">
                        <a:buFont typeface="Arial" panose="020B0604020202020204" pitchFamily="34" charset="0"/>
                        <a:buChar char="•"/>
                      </a:pPr>
                      <a:r>
                        <a:rPr lang="el-GR" altLang="en-US" sz="1600" dirty="0">
                          <a:solidFill>
                            <a:schemeClr val="tx1"/>
                          </a:solidFill>
                        </a:rPr>
                        <a:t>Άμεση συμμετοχή χρηστών </a:t>
                      </a:r>
                      <a:endParaRPr lang="el-GR" altLang="en-US" sz="1600" dirty="0">
                        <a:solidFill>
                          <a:schemeClr val="tx1"/>
                        </a:solidFill>
                      </a:endParaRPr>
                    </a:p>
                    <a:p>
                      <a:pPr marL="285750" indent="-285750">
                        <a:buFont typeface="Arial" panose="020B0604020202020204" pitchFamily="34" charset="0"/>
                        <a:buChar char="•"/>
                      </a:pPr>
                      <a:r>
                        <a:rPr lang="el-GR" sz="1600" dirty="0">
                          <a:solidFill>
                            <a:schemeClr val="tx1"/>
                          </a:solidFill>
                          <a:sym typeface="+mn-ea"/>
                        </a:rPr>
                        <a:t>Πιθανή αντιμετώπιση των προβλημάτων σε βάθος </a:t>
                      </a:r>
                      <a:endParaRPr lang="el-GR" sz="1600" dirty="0">
                        <a:solidFill>
                          <a:schemeClr val="tx1"/>
                        </a:solidFill>
                      </a:endParaRPr>
                    </a:p>
                    <a:p>
                      <a:pPr marL="285750" indent="-285750">
                        <a:buFont typeface="Arial" panose="020B0604020202020204" pitchFamily="34" charset="0"/>
                        <a:buChar char="•"/>
                      </a:pPr>
                      <a:r>
                        <a:rPr lang="el-GR" altLang="en-US" sz="1600" dirty="0">
                          <a:solidFill>
                            <a:schemeClr val="tx1"/>
                          </a:solidFill>
                          <a:sym typeface="+mn-ea"/>
                        </a:rPr>
                        <a:t>Χρήσμοι μηχανισμοί ανταλλαής απόψεων</a:t>
                      </a:r>
                      <a:endParaRPr lang="el-GR" altLang="en-US" sz="1600" dirty="0">
                        <a:solidFill>
                          <a:schemeClr val="tx1"/>
                        </a:solidFill>
                      </a:endParaRPr>
                    </a:p>
                    <a:p>
                      <a:pPr marL="285750" indent="-285750">
                        <a:buFont typeface="Arial" panose="020B0604020202020204" pitchFamily="34" charset="0"/>
                        <a:buChar char="•"/>
                      </a:pPr>
                      <a:r>
                        <a:rPr lang="el-GR" sz="1600" dirty="0">
                          <a:solidFill>
                            <a:schemeClr val="tx1"/>
                          </a:solidFill>
                        </a:rPr>
                        <a:t>Λαμβάνει υπόψιν μελλοντικές αβεβαιότητες</a:t>
                      </a:r>
                      <a:endParaRPr lang="el-GR" sz="1600" dirty="0">
                        <a:solidFill>
                          <a:schemeClr val="tx1"/>
                        </a:solidFill>
                      </a:endParaRPr>
                    </a:p>
                  </a:txBody>
                  <a:tcPr anchor="ctr"/>
                </a:tc>
                <a:tc>
                  <a:txBody>
                    <a:bodyPr/>
                    <a:lstStyle/>
                    <a:p>
                      <a:pPr indent="0">
                        <a:buFont typeface="Arial" panose="020B0604020202020204" pitchFamily="34" charset="0"/>
                        <a:buNone/>
                      </a:pPr>
                      <a:r>
                        <a:rPr lang="el-GR" altLang="en-US" sz="1600" dirty="0">
                          <a:solidFill>
                            <a:schemeClr val="tx1"/>
                          </a:solidFill>
                        </a:rPr>
                        <a:t>Μπορεί να είναι:</a:t>
                      </a:r>
                      <a:endParaRPr lang="el-GR" altLang="en-US" sz="1600" dirty="0">
                        <a:solidFill>
                          <a:schemeClr val="tx1"/>
                        </a:solidFill>
                      </a:endParaRPr>
                    </a:p>
                    <a:p>
                      <a:pPr marL="285750" indent="-285750">
                        <a:buFont typeface="Arial" panose="020B0604020202020204" pitchFamily="34" charset="0"/>
                        <a:buChar char="•"/>
                      </a:pPr>
                      <a:r>
                        <a:rPr lang="el-GR" altLang="en-US" sz="1600" dirty="0">
                          <a:solidFill>
                            <a:schemeClr val="tx1"/>
                          </a:solidFill>
                        </a:rPr>
                        <a:t>μη συστηματική</a:t>
                      </a:r>
                      <a:endParaRPr lang="el-GR" altLang="en-US" sz="1600" dirty="0">
                        <a:solidFill>
                          <a:schemeClr val="tx1"/>
                        </a:solidFill>
                      </a:endParaRPr>
                    </a:p>
                    <a:p>
                      <a:pPr marL="285750" indent="-285750">
                        <a:buFont typeface="Arial" panose="020B0604020202020204" pitchFamily="34" charset="0"/>
                        <a:buChar char="•"/>
                      </a:pPr>
                      <a:r>
                        <a:rPr lang="el-GR" altLang="en-US" sz="1600" dirty="0">
                          <a:solidFill>
                            <a:schemeClr val="tx1"/>
                          </a:solidFill>
                        </a:rPr>
                        <a:t>ασύμφωνη</a:t>
                      </a:r>
                      <a:endParaRPr lang="el-GR" altLang="en-US" sz="1600" dirty="0">
                        <a:solidFill>
                          <a:schemeClr val="tx1"/>
                        </a:solidFill>
                      </a:endParaRPr>
                    </a:p>
                    <a:p>
                      <a:pPr marL="285750" indent="-285750">
                        <a:buFont typeface="Arial" panose="020B0604020202020204" pitchFamily="34" charset="0"/>
                        <a:buChar char="•"/>
                      </a:pPr>
                      <a:r>
                        <a:rPr lang="el-GR" altLang="en-US" sz="1600" dirty="0">
                          <a:solidFill>
                            <a:schemeClr val="tx1"/>
                          </a:solidFill>
                        </a:rPr>
                        <a:t>υποκειμενική</a:t>
                      </a:r>
                      <a:endParaRPr lang="sr-Latn-RS" sz="1600" dirty="0">
                        <a:solidFill>
                          <a:schemeClr val="tx1"/>
                        </a:solidFill>
                      </a:endParaRPr>
                    </a:p>
                  </a:txBody>
                  <a:tcPr anchor="ctr"/>
                </a:tc>
              </a:tr>
            </a:tbl>
          </a:graphicData>
        </a:graphic>
      </p:graphicFrame>
      <p:sp>
        <p:nvSpPr>
          <p:cNvPr id="3" name="TextBox 2"/>
          <p:cNvSpPr txBox="1"/>
          <p:nvPr/>
        </p:nvSpPr>
        <p:spPr>
          <a:xfrm>
            <a:off x="770121" y="6538575"/>
            <a:ext cx="12440653" cy="553998"/>
          </a:xfrm>
          <a:prstGeom prst="rect">
            <a:avLst/>
          </a:prstGeom>
          <a:noFill/>
        </p:spPr>
        <p:txBody>
          <a:bodyPr wrap="square" rtlCol="0">
            <a:spAutoFit/>
          </a:bodyPr>
          <a:lstStyle/>
          <a:p>
            <a:r>
              <a:rPr lang="sr-Latn-RS" sz="1200" dirty="0" err="1"/>
              <a:t>Source</a:t>
            </a:r>
            <a:r>
              <a:rPr lang="sr-Latn-RS" sz="1200" dirty="0"/>
              <a:t>: https://www.ilo.org/wcmsp5/groups/public/---dgreports/---inst/documents/publication/wcms_646143.pdf</a:t>
            </a:r>
            <a:endParaRPr lang="sr-Latn-RS" sz="1200"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300" y="3193711"/>
            <a:ext cx="10515600" cy="781685"/>
          </a:xfrm>
        </p:spPr>
        <p:txBody>
          <a:bodyPr>
            <a:normAutofit fontScale="90000"/>
          </a:bodyPr>
          <a:lstStyle/>
          <a:p>
            <a:r>
              <a:rPr lang="en-US" sz="3600" dirty="0">
                <a:solidFill>
                  <a:srgbClr val="FF7F2A"/>
                </a:solidFill>
              </a:rPr>
              <a:t>Πώς να αξιολογήσετε την ποιότητα των πηγών </a:t>
            </a:r>
            <a:r>
              <a:rPr lang="el-GR" sz="3600" dirty="0">
                <a:solidFill>
                  <a:srgbClr val="FF7F2A"/>
                </a:solidFill>
              </a:rPr>
              <a:t>πληροφόρησης</a:t>
            </a:r>
            <a:r>
              <a:rPr lang="en-US" sz="3600" dirty="0">
                <a:solidFill>
                  <a:srgbClr val="FF7F2A"/>
                </a:solidFill>
              </a:rPr>
              <a:t> σχετικά με τις αλλαγές στον κόσμο της εργασίας</a:t>
            </a:r>
            <a:r>
              <a:rPr lang="en-US" dirty="0"/>
              <a:t>;</a:t>
            </a:r>
            <a:br>
              <a:rPr lang="en-US" dirty="0"/>
            </a:br>
            <a:endParaRPr lang="en-US" dirty="0"/>
          </a:p>
        </p:txBody>
      </p:sp>
      <p:pic>
        <p:nvPicPr>
          <p:cNvPr id="9" name="Picture 8"/>
          <p:cNvPicPr>
            <a:picLocks noChangeAspect="1"/>
          </p:cNvPicPr>
          <p:nvPr/>
        </p:nvPicPr>
        <p:blipFill>
          <a:blip r:embed="rId1"/>
          <a:stretch>
            <a:fillRect/>
          </a:stretch>
        </p:blipFill>
        <p:spPr>
          <a:xfrm>
            <a:off x="411710" y="4272960"/>
            <a:ext cx="5617509" cy="739448"/>
          </a:xfrm>
          <a:prstGeom prst="rect">
            <a:avLst/>
          </a:prstGeom>
        </p:spPr>
      </p:pic>
      <p:pic>
        <p:nvPicPr>
          <p:cNvPr id="10" name="Picture 9"/>
          <p:cNvPicPr>
            <a:picLocks noChangeAspect="1"/>
          </p:cNvPicPr>
          <p:nvPr/>
        </p:nvPicPr>
        <p:blipFill>
          <a:blip r:embed="rId2"/>
          <a:stretch>
            <a:fillRect/>
          </a:stretch>
        </p:blipFill>
        <p:spPr>
          <a:xfrm>
            <a:off x="5694033" y="3449631"/>
            <a:ext cx="6080872" cy="823329"/>
          </a:xfrm>
          <a:prstGeom prst="rect">
            <a:avLst/>
          </a:prstGeom>
        </p:spPr>
      </p:pic>
      <p:pic>
        <p:nvPicPr>
          <p:cNvPr id="11" name="Picture 10"/>
          <p:cNvPicPr>
            <a:picLocks noChangeAspect="1"/>
          </p:cNvPicPr>
          <p:nvPr/>
        </p:nvPicPr>
        <p:blipFill>
          <a:blip r:embed="rId3"/>
          <a:stretch>
            <a:fillRect/>
          </a:stretch>
        </p:blipFill>
        <p:spPr>
          <a:xfrm>
            <a:off x="838932" y="343053"/>
            <a:ext cx="5814531" cy="1148933"/>
          </a:xfrm>
          <a:prstGeom prst="rect">
            <a:avLst/>
          </a:prstGeom>
        </p:spPr>
      </p:pic>
      <p:sp>
        <p:nvSpPr>
          <p:cNvPr id="12"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126180" y="1710738"/>
            <a:ext cx="6476169" cy="2158199"/>
          </a:xfrm>
        </p:spPr>
        <p:txBody>
          <a:bodyPr>
            <a:noAutofit/>
          </a:bodyPr>
          <a:lstStyle/>
          <a:p>
            <a:r>
              <a:rPr lang="sr-Latn-RS" sz="1200" dirty="0"/>
              <a:t>-</a:t>
            </a:r>
            <a:r>
              <a:rPr lang="el-GR" sz="2000" dirty="0">
                <a:sym typeface="+mn-ea"/>
              </a:rPr>
              <a:t>Διαστάσεις του αντίκτυπου των διαφορετικών τάσεων στον κόσμο της εργασίας</a:t>
            </a:r>
            <a:br>
              <a:rPr lang="sr-Latn-RS" sz="2000" dirty="0">
                <a:sym typeface="+mn-ea"/>
              </a:rPr>
            </a:br>
            <a:br>
              <a:rPr lang="sr-Latn-RS" sz="2000" dirty="0">
                <a:sym typeface="+mn-ea"/>
              </a:rPr>
            </a:br>
            <a:r>
              <a:rPr lang="sr-Latn-RS" sz="2000" dirty="0">
                <a:sym typeface="+mn-ea"/>
              </a:rPr>
              <a:t>- </a:t>
            </a:r>
            <a:r>
              <a:rPr lang="el-GR" altLang="sr-Latn-RS" sz="2000" dirty="0">
                <a:sym typeface="+mn-ea"/>
              </a:rPr>
              <a:t>Σύνοψη ορισμένων τάσεων που επιδρούν στον εργασιακό χώρο, καθώς και των εν δυνάμει επιπτώσεών τους στον αριθμό των θέσεων εργασίας και στην ποιότητα αυτής</a:t>
            </a:r>
            <a:endParaRPr lang="el-GR" altLang="sr-Latn-RS" sz="2000" dirty="0">
              <a:sym typeface="+mn-ea"/>
            </a:endParaRPr>
          </a:p>
        </p:txBody>
      </p:sp>
      <p:sp>
        <p:nvSpPr>
          <p:cNvPr id="3" name="Poraštės vietos rezervavimo ženklas 2"/>
          <p:cNvSpPr>
            <a:spLocks noGrp="1"/>
          </p:cNvSpPr>
          <p:nvPr>
            <p:ph type="ftr" sz="quarter" idx="11"/>
          </p:nvPr>
        </p:nvSpPr>
        <p:spPr/>
        <p:txBody>
          <a:bodyPr/>
          <a:lstStyle/>
          <a:p>
            <a:r>
              <a:rPr lang="lt-LT"/>
              <a:t>connect-erasmus.eu</a:t>
            </a:r>
            <a:endParaRPr lang="lt-LT"/>
          </a:p>
        </p:txBody>
      </p:sp>
      <p:sp>
        <p:nvSpPr>
          <p:cNvPr id="4" name="Title 3"/>
          <p:cNvSpPr txBox="1"/>
          <p:nvPr/>
        </p:nvSpPr>
        <p:spPr>
          <a:xfrm>
            <a:off x="739083" y="1256145"/>
            <a:ext cx="3934517" cy="1875674"/>
          </a:xfrm>
          <a:prstGeom prst="rect">
            <a:avLst/>
          </a:prstGeom>
        </p:spPr>
        <p:txBody>
          <a:bodyPr vert="horz" lIns="91440" tIns="45720" rIns="91440" bIns="45720" rtlCol="0" anchor="b">
            <a:normAutofit fontScale="6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dirty="0"/>
              <a:t>Τι συζητήσαμε στην εκμάθηση της 1ης υποενότητας</a:t>
            </a:r>
            <a:endParaRPr lang="el-GR" dirty="0"/>
          </a:p>
        </p:txBody>
      </p:sp>
      <p:cxnSp>
        <p:nvCxnSpPr>
          <p:cNvPr id="6" name="Straight Connector 5"/>
          <p:cNvCxnSpPr/>
          <p:nvPr/>
        </p:nvCxnSpPr>
        <p:spPr>
          <a:xfrm>
            <a:off x="4793673" y="1071418"/>
            <a:ext cx="18472" cy="2918691"/>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7" name="Content Placeholder 3"/>
          <p:cNvGraphicFramePr/>
          <p:nvPr/>
        </p:nvGraphicFramePr>
        <p:xfrm>
          <a:off x="1085079" y="4541816"/>
          <a:ext cx="10050581" cy="84160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168" y="4913141"/>
            <a:ext cx="10515600" cy="594360"/>
          </a:xfrm>
        </p:spPr>
        <p:txBody>
          <a:bodyPr>
            <a:normAutofit fontScale="70000" lnSpcReduction="20000"/>
          </a:bodyPr>
          <a:lstStyle/>
          <a:p>
            <a:pPr marL="0" indent="0">
              <a:buNone/>
            </a:pPr>
            <a:r>
              <a:rPr lang="en-US" b="0" dirty="0">
                <a:solidFill>
                  <a:schemeClr val="tx1"/>
                </a:solidFill>
                <a:hlinkClick r:id="rId1"/>
              </a:rPr>
              <a:t>USU Libraries</a:t>
            </a:r>
            <a:r>
              <a:rPr lang="sr-Latn-RS" b="0" dirty="0">
                <a:solidFill>
                  <a:schemeClr val="tx1"/>
                </a:solidFill>
              </a:rPr>
              <a:t>, </a:t>
            </a:r>
            <a:r>
              <a:rPr lang="en-US" b="0" dirty="0">
                <a:solidFill>
                  <a:schemeClr val="tx1"/>
                </a:solidFill>
              </a:rPr>
              <a:t>Source evaluation</a:t>
            </a:r>
            <a:endParaRPr lang="en-US" b="0" dirty="0">
              <a:solidFill>
                <a:schemeClr val="tx1"/>
              </a:solidFill>
            </a:endParaRPr>
          </a:p>
          <a:p>
            <a:pPr marL="0" indent="0">
              <a:buNone/>
            </a:pPr>
            <a:r>
              <a:rPr lang="en-US" dirty="0"/>
              <a:t>https://www.youtube.com/watch?v=Tscm0fcb9CM</a:t>
            </a:r>
            <a:endParaRPr lang="en-US" dirty="0"/>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pic>
        <p:nvPicPr>
          <p:cNvPr id="6" name="Picture 5"/>
          <p:cNvPicPr>
            <a:picLocks noChangeAspect="1"/>
          </p:cNvPicPr>
          <p:nvPr/>
        </p:nvPicPr>
        <p:blipFill>
          <a:blip r:embed="rId2"/>
          <a:stretch>
            <a:fillRect/>
          </a:stretch>
        </p:blipFill>
        <p:spPr>
          <a:xfrm>
            <a:off x="2252663" y="938462"/>
            <a:ext cx="6663358" cy="37205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5" y="97401"/>
            <a:ext cx="10515600" cy="781685"/>
          </a:xfrm>
        </p:spPr>
        <p:txBody>
          <a:bodyPr>
            <a:noAutofit/>
          </a:bodyPr>
          <a:lstStyle/>
          <a:p>
            <a:r>
              <a:rPr sz="2400" dirty="0"/>
              <a:t>Κατά την αξιολόγηση των </a:t>
            </a:r>
            <a:r>
              <a:rPr lang="el-GR" sz="2400" dirty="0"/>
              <a:t>σχετιζόμενωνμε τις αλλαγές στον εργασιακό κόσμο </a:t>
            </a:r>
            <a:r>
              <a:rPr sz="2400" dirty="0"/>
              <a:t>πηγών λαμβάνονται υπόψη</a:t>
            </a:r>
            <a:r>
              <a:rPr lang="sr-Latn-RS" sz="2800" dirty="0"/>
              <a:t>…</a:t>
            </a:r>
            <a:endParaRPr lang="en-US" sz="2800" dirty="0"/>
          </a:p>
        </p:txBody>
      </p:sp>
      <p:grpSp>
        <p:nvGrpSpPr>
          <p:cNvPr id="5" name="Google Shape;115;p3"/>
          <p:cNvGrpSpPr/>
          <p:nvPr/>
        </p:nvGrpSpPr>
        <p:grpSpPr>
          <a:xfrm>
            <a:off x="1286807" y="872590"/>
            <a:ext cx="9305546" cy="2863009"/>
            <a:chOff x="-3" y="9492"/>
            <a:chExt cx="11261703" cy="2569564"/>
          </a:xfrm>
        </p:grpSpPr>
        <p:sp>
          <p:nvSpPr>
            <p:cNvPr id="6" name="Google Shape;116;p3"/>
            <p:cNvSpPr/>
            <p:nvPr/>
          </p:nvSpPr>
          <p:spPr>
            <a:xfrm>
              <a:off x="0" y="239491"/>
              <a:ext cx="11261700" cy="439934"/>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7" name="Google Shape;117;p3"/>
            <p:cNvSpPr txBox="1"/>
            <p:nvPr/>
          </p:nvSpPr>
          <p:spPr>
            <a:xfrm>
              <a:off x="0" y="239491"/>
              <a:ext cx="11261700" cy="439934"/>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28600" lvl="1" indent="-228600">
                <a:lnSpc>
                  <a:spcPct val="90000"/>
                </a:lnSpc>
                <a:buClr>
                  <a:srgbClr val="FF7F2A"/>
                </a:buClr>
                <a:buSzPts val="2000"/>
                <a:buFont typeface="Calibri" panose="020F0502020204030204"/>
                <a:buChar char="•"/>
              </a:pPr>
              <a:r>
                <a:rPr lang="el-GR" altLang="en-US" sz="2000" dirty="0"/>
                <a:t>Γιατί ο συγγραφέας έκανε διαθέσιμες αυτές τις πληροφορίες;</a:t>
              </a:r>
              <a:endParaRPr lang="el-GR" altLang="en-US" sz="2000" dirty="0"/>
            </a:p>
          </p:txBody>
        </p:sp>
        <p:sp>
          <p:nvSpPr>
            <p:cNvPr id="8" name="Google Shape;118;p3"/>
            <p:cNvSpPr/>
            <p:nvPr/>
          </p:nvSpPr>
          <p:spPr>
            <a:xfrm>
              <a:off x="563086" y="949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9" name="Google Shape;119;p3"/>
            <p:cNvSpPr txBox="1"/>
            <p:nvPr/>
          </p:nvSpPr>
          <p:spPr>
            <a:xfrm>
              <a:off x="432037" y="25573"/>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nSpc>
                  <a:spcPct val="90000"/>
                </a:lnSpc>
                <a:buClr>
                  <a:schemeClr val="lt1"/>
                </a:buClr>
                <a:buSzPts val="2400"/>
              </a:pPr>
              <a:r>
                <a:rPr lang="el-GR" altLang="en-US" sz="2400" dirty="0">
                  <a:solidFill>
                    <a:schemeClr val="lt1"/>
                  </a:solidFill>
                  <a:latin typeface="Calibri" panose="020F0502020204030204"/>
                  <a:ea typeface="Calibri" panose="020F0502020204030204"/>
                  <a:cs typeface="Calibri" panose="020F0502020204030204"/>
                </a:rPr>
                <a:t>Συλλογισμός</a:t>
              </a:r>
              <a:endParaRPr lang="el-GR" altLang="en-US" sz="2400"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0" name="Google Shape;120;p3"/>
            <p:cNvSpPr/>
            <p:nvPr/>
          </p:nvSpPr>
          <p:spPr>
            <a:xfrm>
              <a:off x="0" y="866271"/>
              <a:ext cx="11261700" cy="630736"/>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11" name="Google Shape;121;p3"/>
            <p:cNvSpPr txBox="1"/>
            <p:nvPr/>
          </p:nvSpPr>
          <p:spPr>
            <a:xfrm>
              <a:off x="-3" y="998008"/>
              <a:ext cx="11261700" cy="400919"/>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28600" lvl="1" indent="-228600">
                <a:lnSpc>
                  <a:spcPct val="90000"/>
                </a:lnSpc>
                <a:buClr>
                  <a:srgbClr val="FF7F2A"/>
                </a:buClr>
                <a:buSzPts val="2000"/>
                <a:buFont typeface="Calibri" panose="020F0502020204030204"/>
                <a:buChar char="•"/>
              </a:pPr>
              <a:r>
                <a:rPr sz="2000" dirty="0"/>
                <a:t>Ποια είναι τα διαπιστευτήρια του συγγραφέα;</a:t>
              </a:r>
              <a:endParaRPr sz="2000" dirty="0"/>
            </a:p>
          </p:txBody>
        </p:sp>
        <p:sp>
          <p:nvSpPr>
            <p:cNvPr id="12" name="Google Shape;122;p3"/>
            <p:cNvSpPr/>
            <p:nvPr/>
          </p:nvSpPr>
          <p:spPr>
            <a:xfrm>
              <a:off x="563086" y="725634"/>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13" name="Google Shape;123;p3"/>
            <p:cNvSpPr txBox="1"/>
            <p:nvPr/>
          </p:nvSpPr>
          <p:spPr>
            <a:xfrm>
              <a:off x="432039" y="732390"/>
              <a:ext cx="8156999"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lnSpc>
                  <a:spcPct val="90000"/>
                </a:lnSpc>
                <a:spcBef>
                  <a:spcPts val="0"/>
                </a:spcBef>
                <a:spcAft>
                  <a:spcPts val="0"/>
                </a:spcAft>
                <a:buClr>
                  <a:schemeClr val="lt1"/>
                </a:buClr>
                <a:buSzPts val="2400"/>
                <a:buFont typeface="Calibri" panose="020F0502020204030204"/>
                <a:buNone/>
              </a:pPr>
              <a:r>
                <a:rPr lang="el-GR" sz="2400" b="0" i="0" u="none" strike="noStrike" cap="none" dirty="0">
                  <a:solidFill>
                    <a:schemeClr val="lt1"/>
                  </a:solidFill>
                  <a:latin typeface="Calibri" panose="020F0502020204030204"/>
                  <a:ea typeface="Calibri" panose="020F0502020204030204"/>
                  <a:cs typeface="Calibri" panose="020F0502020204030204"/>
                  <a:sym typeface="Calibri" panose="020F0502020204030204"/>
                </a:rPr>
                <a:t>Αυθεντία</a:t>
              </a:r>
              <a:endParaRPr lang="el-GR" sz="2400" b="0" i="0" u="none" strike="noStrike" cap="none"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4" name="Google Shape;124;p3"/>
            <p:cNvSpPr/>
            <p:nvPr/>
          </p:nvSpPr>
          <p:spPr>
            <a:xfrm>
              <a:off x="-3" y="1630325"/>
              <a:ext cx="11261701" cy="831600"/>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15" name="Google Shape;125;p3"/>
            <p:cNvSpPr txBox="1"/>
            <p:nvPr/>
          </p:nvSpPr>
          <p:spPr>
            <a:xfrm>
              <a:off x="-3" y="1747456"/>
              <a:ext cx="11261701" cy="831600"/>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28600" lvl="1" indent="-228600">
                <a:lnSpc>
                  <a:spcPct val="90000"/>
                </a:lnSpc>
                <a:buClr>
                  <a:srgbClr val="FF7F2A"/>
                </a:buClr>
                <a:buSzPts val="2000"/>
                <a:buFont typeface="Arial" panose="020B0604020202020204"/>
                <a:buChar char="•"/>
              </a:pPr>
              <a:r>
                <a:rPr lang="en-US" sz="2000" dirty="0"/>
                <a:t>Πότε δημοσιεύθηκαν ή ενημερώθηκαν τελευταία οι πληροφορίες; Έχουν δημοσιευτεί νεότερα άρθρα για το θέμα σας;</a:t>
              </a:r>
              <a:endParaRPr lang="en-US" sz="2000" dirty="0"/>
            </a:p>
          </p:txBody>
        </p:sp>
        <p:sp>
          <p:nvSpPr>
            <p:cNvPr id="16" name="Google Shape;126;p3"/>
            <p:cNvSpPr/>
            <p:nvPr/>
          </p:nvSpPr>
          <p:spPr>
            <a:xfrm>
              <a:off x="547735" y="151358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17" name="Google Shape;127;p3"/>
            <p:cNvSpPr txBox="1"/>
            <p:nvPr/>
          </p:nvSpPr>
          <p:spPr>
            <a:xfrm>
              <a:off x="432037" y="1541512"/>
              <a:ext cx="8156999"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lnSpc>
                  <a:spcPct val="90000"/>
                </a:lnSpc>
                <a:spcBef>
                  <a:spcPts val="0"/>
                </a:spcBef>
                <a:spcAft>
                  <a:spcPts val="0"/>
                </a:spcAft>
                <a:buClr>
                  <a:schemeClr val="lt1"/>
                </a:buClr>
                <a:buSzPts val="2400"/>
                <a:buFont typeface="Calibri" panose="020F0502020204030204"/>
                <a:buNone/>
              </a:pPr>
              <a:r>
                <a:rPr lang="el-GR" altLang="sr-Latn-RS" sz="2400" dirty="0">
                  <a:solidFill>
                    <a:schemeClr val="lt1"/>
                  </a:solidFill>
                  <a:latin typeface="Calibri" panose="020F0502020204030204"/>
                  <a:ea typeface="Calibri" panose="020F0502020204030204"/>
                  <a:cs typeface="Calibri" panose="020F0502020204030204"/>
                  <a:sym typeface="Calibri" panose="020F0502020204030204"/>
                </a:rPr>
                <a:t>Ημερομηνία</a:t>
              </a:r>
              <a:endParaRPr lang="el-GR" altLang="sr-Latn-RS" sz="2400" b="0" i="0" u="none" strike="noStrike" cap="none" dirty="0">
                <a:solidFill>
                  <a:schemeClr val="lt1"/>
                </a:solidFill>
                <a:latin typeface="Calibri" panose="020F0502020204030204"/>
                <a:ea typeface="Calibri" panose="020F0502020204030204"/>
                <a:cs typeface="Calibri" panose="020F0502020204030204"/>
                <a:sym typeface="Calibri" panose="020F0502020204030204"/>
              </a:endParaRPr>
            </a:p>
          </p:txBody>
        </p:sp>
      </p:grpSp>
      <p:grpSp>
        <p:nvGrpSpPr>
          <p:cNvPr id="20" name="Google Shape;115;p3"/>
          <p:cNvGrpSpPr/>
          <p:nvPr/>
        </p:nvGrpSpPr>
        <p:grpSpPr>
          <a:xfrm>
            <a:off x="1130935" y="3575050"/>
            <a:ext cx="9865995" cy="2429510"/>
            <a:chOff x="-188845" y="9492"/>
            <a:chExt cx="11940077" cy="1820273"/>
          </a:xfrm>
        </p:grpSpPr>
        <p:sp>
          <p:nvSpPr>
            <p:cNvPr id="21" name="Google Shape;116;p3"/>
            <p:cNvSpPr/>
            <p:nvPr/>
          </p:nvSpPr>
          <p:spPr>
            <a:xfrm>
              <a:off x="-1" y="239491"/>
              <a:ext cx="11261703" cy="754015"/>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22" name="Google Shape;117;p3"/>
            <p:cNvSpPr txBox="1"/>
            <p:nvPr/>
          </p:nvSpPr>
          <p:spPr>
            <a:xfrm>
              <a:off x="-111227" y="15113"/>
              <a:ext cx="11862459" cy="831911"/>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1">
                <a:lnSpc>
                  <a:spcPct val="90000"/>
                </a:lnSpc>
                <a:buClr>
                  <a:srgbClr val="FF7F2A"/>
                </a:buClr>
                <a:buSzPts val="2000"/>
              </a:pPr>
              <a:endParaRPr lang="sr-Latn-RS" sz="2000" dirty="0"/>
            </a:p>
            <a:p>
              <a:pPr marL="342900" lvl="1" indent="-342900">
                <a:lnSpc>
                  <a:spcPct val="90000"/>
                </a:lnSpc>
                <a:buClr>
                  <a:srgbClr val="FF7F2A"/>
                </a:buClr>
                <a:buSzPts val="2000"/>
                <a:buFont typeface="Arial" panose="020B0604020202020204" pitchFamily="34" charset="0"/>
                <a:buChar char="•"/>
              </a:pPr>
              <a:r>
                <a:rPr sz="2000" dirty="0"/>
                <a:t>Οι </a:t>
              </a:r>
              <a:r>
                <a:rPr lang="el-GR" sz="2000" dirty="0"/>
                <a:t>πηγές</a:t>
              </a:r>
              <a:r>
                <a:rPr sz="2000" dirty="0"/>
                <a:t> και οι </a:t>
              </a:r>
              <a:r>
                <a:rPr lang="el-GR" sz="2000" dirty="0"/>
                <a:t>παραπομπές</a:t>
              </a:r>
              <a:r>
                <a:rPr sz="2000" dirty="0"/>
                <a:t> υποστηρίζουν τον ισχυρισμό του συγγραφέα; Υπάρχει γενική συμφωνία μεταξύ των ειδικών του θέματος; Η μέθοδος φαίνεται κατάλληλη και καλά εκτελεσμένη;</a:t>
              </a:r>
              <a:endParaRPr sz="2000" dirty="0"/>
            </a:p>
          </p:txBody>
        </p:sp>
        <p:sp>
          <p:nvSpPr>
            <p:cNvPr id="23" name="Google Shape;118;p3"/>
            <p:cNvSpPr/>
            <p:nvPr/>
          </p:nvSpPr>
          <p:spPr>
            <a:xfrm>
              <a:off x="563086" y="949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24" name="Google Shape;119;p3"/>
            <p:cNvSpPr txBox="1"/>
            <p:nvPr/>
          </p:nvSpPr>
          <p:spPr>
            <a:xfrm>
              <a:off x="547240" y="41058"/>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nSpc>
                  <a:spcPct val="90000"/>
                </a:lnSpc>
                <a:buClr>
                  <a:schemeClr val="lt1"/>
                </a:buClr>
                <a:buSzPts val="2400"/>
              </a:pPr>
              <a:r>
                <a:rPr lang="el-GR" altLang="en-US" sz="2400" dirty="0">
                  <a:solidFill>
                    <a:schemeClr val="lt1"/>
                  </a:solidFill>
                  <a:latin typeface="Calibri" panose="020F0502020204030204"/>
                  <a:ea typeface="Calibri" panose="020F0502020204030204"/>
                  <a:cs typeface="Calibri" panose="020F0502020204030204"/>
                </a:rPr>
                <a:t>Ακρίβεια</a:t>
              </a:r>
              <a:endParaRPr lang="el-GR" altLang="en-US" sz="2400"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 name="Google Shape;120;p3"/>
            <p:cNvSpPr/>
            <p:nvPr/>
          </p:nvSpPr>
          <p:spPr>
            <a:xfrm>
              <a:off x="-1" y="1102599"/>
              <a:ext cx="11261700" cy="637769"/>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26" name="Google Shape;121;p3"/>
            <p:cNvSpPr txBox="1"/>
            <p:nvPr/>
          </p:nvSpPr>
          <p:spPr>
            <a:xfrm>
              <a:off x="-188845" y="1237331"/>
              <a:ext cx="11261700" cy="592434"/>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28600" lvl="1" indent="-228600">
                <a:lnSpc>
                  <a:spcPct val="90000"/>
                </a:lnSpc>
                <a:buClr>
                  <a:srgbClr val="FF7F2A"/>
                </a:buClr>
                <a:buSzPts val="2000"/>
                <a:buFont typeface="Calibri" panose="020F0502020204030204"/>
                <a:buChar char="•"/>
              </a:pPr>
              <a:r>
                <a:rPr lang="en-US" sz="2000" dirty="0"/>
                <a:t>Προσθέτει η πηγή κάτι νέο στις γνώσεις σας για το θέμα;</a:t>
              </a:r>
              <a:endParaRPr lang="en-US" sz="2000" dirty="0"/>
            </a:p>
          </p:txBody>
        </p:sp>
        <p:sp>
          <p:nvSpPr>
            <p:cNvPr id="27" name="Google Shape;122;p3"/>
            <p:cNvSpPr/>
            <p:nvPr/>
          </p:nvSpPr>
          <p:spPr>
            <a:xfrm>
              <a:off x="578637" y="979418"/>
              <a:ext cx="8172551"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28" name="Google Shape;123;p3"/>
            <p:cNvSpPr txBox="1"/>
            <p:nvPr/>
          </p:nvSpPr>
          <p:spPr>
            <a:xfrm>
              <a:off x="593987" y="1000991"/>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lnSpc>
                  <a:spcPct val="90000"/>
                </a:lnSpc>
                <a:spcBef>
                  <a:spcPts val="0"/>
                </a:spcBef>
                <a:spcAft>
                  <a:spcPts val="0"/>
                </a:spcAft>
                <a:buClr>
                  <a:schemeClr val="lt1"/>
                </a:buClr>
                <a:buSzPts val="2400"/>
                <a:buFont typeface="Calibri" panose="020F0502020204030204"/>
                <a:buNone/>
              </a:pPr>
              <a:r>
                <a:rPr lang="el-GR" altLang="en-US" sz="2400" b="0" i="0" u="none" strike="noStrike" cap="none" dirty="0">
                  <a:solidFill>
                    <a:schemeClr val="lt1"/>
                  </a:solidFill>
                  <a:latin typeface="Calibri" panose="020F0502020204030204"/>
                  <a:ea typeface="Calibri" panose="020F0502020204030204"/>
                  <a:cs typeface="Calibri" panose="020F0502020204030204"/>
                  <a:sym typeface="Calibri" panose="020F0502020204030204"/>
                </a:rPr>
                <a:t>Συνάφεια</a:t>
              </a:r>
              <a:endParaRPr lang="el-GR" altLang="en-US" sz="2400" b="0" i="0" u="none" strike="noStrike" cap="none" dirty="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33" name="Google Shape;90;gcf7ead7544_0_9"/>
          <p:cNvSpPr txBox="1"/>
          <p:nvPr/>
        </p:nvSpPr>
        <p:spPr>
          <a:xfrm>
            <a:off x="2082362" y="6000936"/>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connect-erasmus.eu</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15" y="1816100"/>
            <a:ext cx="10515600" cy="1243330"/>
          </a:xfrm>
        </p:spPr>
        <p:txBody>
          <a:bodyPr>
            <a:normAutofit fontScale="90000"/>
          </a:bodyPr>
          <a:lstStyle/>
          <a:p>
            <a:br>
              <a:rPr lang="en-US" dirty="0"/>
            </a:br>
            <a:endParaRPr lang="en-US" dirty="0"/>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6" name="Content Placeholder 5"/>
          <p:cNvSpPr>
            <a:spLocks noGrp="1"/>
          </p:cNvSpPr>
          <p:nvPr>
            <p:ph idx="1"/>
          </p:nvPr>
        </p:nvSpPr>
        <p:spPr>
          <a:xfrm>
            <a:off x="373380" y="2507615"/>
            <a:ext cx="8678545" cy="643255"/>
          </a:xfrm>
        </p:spPr>
        <p:txBody>
          <a:bodyPr>
            <a:noAutofit/>
          </a:bodyPr>
          <a:lstStyle/>
          <a:p>
            <a:pPr marL="0" indent="0">
              <a:buNone/>
            </a:pPr>
            <a:r>
              <a:rPr lang="el-GR" altLang="en-US" sz="2000" b="0" dirty="0"/>
              <a:t>Συχνά αναφερόμενο εύρημα</a:t>
            </a:r>
            <a:endParaRPr lang="el-GR" altLang="en-US" sz="2000" b="0" dirty="0"/>
          </a:p>
        </p:txBody>
      </p:sp>
      <p:pic>
        <p:nvPicPr>
          <p:cNvPr id="7" name="Picture 6"/>
          <p:cNvPicPr>
            <a:picLocks noChangeAspect="1"/>
          </p:cNvPicPr>
          <p:nvPr/>
        </p:nvPicPr>
        <p:blipFill>
          <a:blip r:embed="rId1"/>
          <a:stretch>
            <a:fillRect/>
          </a:stretch>
        </p:blipFill>
        <p:spPr>
          <a:xfrm>
            <a:off x="373300" y="3150640"/>
            <a:ext cx="8267700" cy="1885950"/>
          </a:xfrm>
          <a:prstGeom prst="rect">
            <a:avLst/>
          </a:prstGeom>
        </p:spPr>
      </p:pic>
      <p:sp>
        <p:nvSpPr>
          <p:cNvPr id="9" name="Rectangle 8"/>
          <p:cNvSpPr/>
          <p:nvPr/>
        </p:nvSpPr>
        <p:spPr>
          <a:xfrm>
            <a:off x="1433202" y="670982"/>
            <a:ext cx="8858128" cy="1040238"/>
          </a:xfrm>
          <a:prstGeom prst="rec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i="1" dirty="0">
                <a:solidFill>
                  <a:schemeClr val="bg1"/>
                </a:solidFill>
              </a:rPr>
              <a:t>47% των ατόμων που απασχολούνται στις ΗΠΑ εργάζονται επί του παρόντος σε εργασίες που </a:t>
            </a:r>
            <a:r>
              <a:rPr lang="el-GR" altLang="en-US" i="1" dirty="0">
                <a:solidFill>
                  <a:schemeClr val="bg1"/>
                </a:solidFill>
              </a:rPr>
              <a:t>μέσα στα επόμενα 10 έως 20 χρόνια </a:t>
            </a:r>
            <a:r>
              <a:rPr lang="en-US" i="1" dirty="0">
                <a:solidFill>
                  <a:schemeClr val="bg1"/>
                </a:solidFill>
              </a:rPr>
              <a:t>θα μπορούσαν να εκτελεστούν από υπολογιστές και αλγόριθμους </a:t>
            </a:r>
            <a:endParaRPr lang="en-US" i="1"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945" y="765175"/>
            <a:ext cx="10515600" cy="781685"/>
          </a:xfrm>
        </p:spPr>
        <p:txBody>
          <a:bodyPr/>
          <a:lstStyle/>
          <a:p>
            <a:r>
              <a:rPr lang="el-GR" sz="3200" dirty="0"/>
              <a:t>Αν αξιολογούσαμε αυτή την πηγή</a:t>
            </a:r>
            <a:r>
              <a:rPr lang="sr-Latn-RS" sz="3200" dirty="0"/>
              <a:t>…</a:t>
            </a:r>
            <a:endParaRPr lang="sr-Latn-RS" sz="3200" dirty="0"/>
          </a:p>
        </p:txBody>
      </p:sp>
      <p:sp>
        <p:nvSpPr>
          <p:cNvPr id="3" name="Content Placeholder 2"/>
          <p:cNvSpPr>
            <a:spLocks noGrp="1"/>
          </p:cNvSpPr>
          <p:nvPr>
            <p:ph idx="1"/>
          </p:nvPr>
        </p:nvSpPr>
        <p:spPr>
          <a:xfrm>
            <a:off x="838200" y="1892300"/>
            <a:ext cx="7567930" cy="3611245"/>
          </a:xfrm>
        </p:spPr>
        <p:txBody>
          <a:bodyPr>
            <a:normAutofit fontScale="90000"/>
          </a:bodyPr>
          <a:lstStyle/>
          <a:p>
            <a:r>
              <a:rPr lang="el-GR" altLang="en-US" dirty="0">
                <a:solidFill>
                  <a:srgbClr val="FF7F2A"/>
                </a:solidFill>
              </a:rPr>
              <a:t>Συλλογισμός</a:t>
            </a:r>
            <a:r>
              <a:rPr lang="sr-Latn-RS" dirty="0"/>
              <a:t> </a:t>
            </a:r>
            <a:r>
              <a:rPr lang="sr-Latn-RS" b="0" dirty="0">
                <a:solidFill>
                  <a:schemeClr val="tx1"/>
                </a:solidFill>
              </a:rPr>
              <a:t>- </a:t>
            </a:r>
            <a:r>
              <a:rPr lang="el-GR" b="0" dirty="0">
                <a:solidFill>
                  <a:schemeClr val="tx1"/>
                </a:solidFill>
              </a:rPr>
              <a:t>Για να γεφυρωθεί το χάσμα στη βιβογραφία</a:t>
            </a:r>
            <a:r>
              <a:rPr lang="sr-Latn-RS" b="0" dirty="0">
                <a:solidFill>
                  <a:schemeClr val="tx1"/>
                </a:solidFill>
              </a:rPr>
              <a:t> – </a:t>
            </a:r>
            <a:r>
              <a:rPr lang="el-GR" b="0" dirty="0">
                <a:solidFill>
                  <a:schemeClr val="tx1"/>
                </a:solidFill>
              </a:rPr>
              <a:t>τη στιγμή της συγγραφής της μελέτης δεν υπήρχε κάποια έρευνα που να είχε ποσοτικοποιήσει τι θα σήμαινε η τεχνολογική πρόοδος για το μέλλον της</a:t>
            </a:r>
            <a:r>
              <a:rPr lang="en-US" b="0" dirty="0">
                <a:solidFill>
                  <a:schemeClr val="tx1"/>
                </a:solidFill>
              </a:rPr>
              <a:t> </a:t>
            </a:r>
            <a:r>
              <a:rPr lang="el-GR" altLang="en-US" b="0" dirty="0">
                <a:solidFill>
                  <a:schemeClr val="tx1"/>
                </a:solidFill>
              </a:rPr>
              <a:t>εργασίας </a:t>
            </a:r>
            <a:endParaRPr lang="sr-Latn-RS" b="0" dirty="0">
              <a:solidFill>
                <a:schemeClr val="tx1"/>
              </a:solidFill>
            </a:endParaRPr>
          </a:p>
          <a:p>
            <a:r>
              <a:rPr lang="el-GR" altLang="en-US" dirty="0">
                <a:solidFill>
                  <a:srgbClr val="FF7F2A"/>
                </a:solidFill>
              </a:rPr>
              <a:t>Αυθεντία</a:t>
            </a:r>
            <a:r>
              <a:rPr lang="sr-Latn-RS" dirty="0"/>
              <a:t> </a:t>
            </a:r>
            <a:r>
              <a:rPr lang="sr-Latn-RS" b="0" dirty="0">
                <a:solidFill>
                  <a:schemeClr val="tx1"/>
                </a:solidFill>
              </a:rPr>
              <a:t>- </a:t>
            </a:r>
            <a:r>
              <a:rPr lang="sr-Latn-RS" b="0" dirty="0" err="1">
                <a:solidFill>
                  <a:schemeClr val="tx1"/>
                </a:solidFill>
              </a:rPr>
              <a:t>Frey</a:t>
            </a:r>
            <a:r>
              <a:rPr lang="sr-Latn-RS" b="0" dirty="0">
                <a:solidFill>
                  <a:schemeClr val="tx1"/>
                </a:solidFill>
              </a:rPr>
              <a:t> &amp; </a:t>
            </a:r>
            <a:r>
              <a:rPr lang="sr-Latn-RS" b="0" dirty="0" err="1">
                <a:solidFill>
                  <a:schemeClr val="tx1"/>
                </a:solidFill>
              </a:rPr>
              <a:t>Osborne</a:t>
            </a:r>
            <a:r>
              <a:rPr lang="sr-Latn-RS" b="0" dirty="0">
                <a:solidFill>
                  <a:schemeClr val="tx1"/>
                </a:solidFill>
              </a:rPr>
              <a:t>, </a:t>
            </a:r>
            <a:r>
              <a:rPr lang="sr-Latn-RS" b="0" dirty="0" err="1">
                <a:solidFill>
                  <a:schemeClr val="tx1"/>
                </a:solidFill>
              </a:rPr>
              <a:t>University</a:t>
            </a:r>
            <a:r>
              <a:rPr lang="sr-Latn-RS" b="0" dirty="0">
                <a:solidFill>
                  <a:schemeClr val="tx1"/>
                </a:solidFill>
              </a:rPr>
              <a:t> </a:t>
            </a:r>
            <a:r>
              <a:rPr lang="sr-Latn-RS" b="0" dirty="0" err="1">
                <a:solidFill>
                  <a:schemeClr val="tx1"/>
                </a:solidFill>
              </a:rPr>
              <a:t>of</a:t>
            </a:r>
            <a:r>
              <a:rPr lang="sr-Latn-RS" b="0" dirty="0">
                <a:solidFill>
                  <a:schemeClr val="tx1"/>
                </a:solidFill>
              </a:rPr>
              <a:t> </a:t>
            </a:r>
            <a:r>
              <a:rPr lang="sr-Latn-RS" b="0" dirty="0" err="1">
                <a:solidFill>
                  <a:schemeClr val="tx1"/>
                </a:solidFill>
              </a:rPr>
              <a:t>Oxford</a:t>
            </a:r>
            <a:r>
              <a:rPr lang="sr-Latn-RS" b="0" dirty="0">
                <a:solidFill>
                  <a:schemeClr val="tx1"/>
                </a:solidFill>
              </a:rPr>
              <a:t> </a:t>
            </a:r>
            <a:endParaRPr lang="sr-Latn-RS" b="0" dirty="0">
              <a:solidFill>
                <a:schemeClr val="tx1"/>
              </a:solidFill>
            </a:endParaRPr>
          </a:p>
          <a:p>
            <a:r>
              <a:rPr lang="el-GR" altLang="en-US" dirty="0">
                <a:solidFill>
                  <a:srgbClr val="FF7F2A"/>
                </a:solidFill>
              </a:rPr>
              <a:t>Ημερομηνία</a:t>
            </a:r>
            <a:r>
              <a:rPr lang="en-US" dirty="0">
                <a:solidFill>
                  <a:schemeClr val="tx1"/>
                </a:solidFill>
              </a:rPr>
              <a:t> </a:t>
            </a:r>
            <a:r>
              <a:rPr lang="sr-Latn-RS" b="0" dirty="0">
                <a:solidFill>
                  <a:schemeClr val="tx1"/>
                </a:solidFill>
              </a:rPr>
              <a:t>- </a:t>
            </a:r>
            <a:r>
              <a:rPr lang="el-GR" altLang="sr-Latn-RS" b="0" dirty="0">
                <a:solidFill>
                  <a:schemeClr val="tx1"/>
                </a:solidFill>
              </a:rPr>
              <a:t>Δημοσιεύθηκε το 2013, υπάρχουν νεότερες έρευνες για το θέμα αυτό συμπεριλαμβανομένων και νέων ερευνητικών μελετών από τους ίδιους συγγραφείς </a:t>
            </a:r>
            <a:endParaRPr lang="el-GR" altLang="sr-Latn-RS" b="0" dirty="0">
              <a:solidFill>
                <a:schemeClr val="tx1"/>
              </a:solidFill>
            </a:endParaRPr>
          </a:p>
          <a:p>
            <a:endParaRPr lang="en-US" dirty="0"/>
          </a:p>
        </p:txBody>
      </p:sp>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pic>
        <p:nvPicPr>
          <p:cNvPr id="5" name="Picture 4"/>
          <p:cNvPicPr>
            <a:picLocks noChangeAspect="1"/>
          </p:cNvPicPr>
          <p:nvPr/>
        </p:nvPicPr>
        <p:blipFill>
          <a:blip r:embed="rId1"/>
          <a:stretch>
            <a:fillRect/>
          </a:stretch>
        </p:blipFill>
        <p:spPr>
          <a:xfrm>
            <a:off x="8589411" y="765175"/>
            <a:ext cx="3343275" cy="473743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Αν αξιολογούσαμε αυτή την πηγή</a:t>
            </a:r>
            <a:r>
              <a:rPr lang="sr-Latn-RS" dirty="0"/>
              <a:t>…</a:t>
            </a:r>
            <a:endParaRPr lang="en-US" dirty="0"/>
          </a:p>
        </p:txBody>
      </p:sp>
      <p:sp>
        <p:nvSpPr>
          <p:cNvPr id="3" name="Content Placeholder 2"/>
          <p:cNvSpPr>
            <a:spLocks noGrp="1"/>
          </p:cNvSpPr>
          <p:nvPr>
            <p:ph idx="1"/>
          </p:nvPr>
        </p:nvSpPr>
        <p:spPr>
          <a:xfrm>
            <a:off x="838200" y="1892029"/>
            <a:ext cx="10515600" cy="3716973"/>
          </a:xfrm>
        </p:spPr>
        <p:txBody>
          <a:bodyPr>
            <a:normAutofit fontScale="90000"/>
          </a:bodyPr>
          <a:lstStyle/>
          <a:p>
            <a:pPr fontAlgn="base"/>
            <a:r>
              <a:rPr lang="el-GR" altLang="en-US" dirty="0">
                <a:solidFill>
                  <a:srgbClr val="FF7F2A"/>
                </a:solidFill>
              </a:rPr>
              <a:t>Ακρίβεια</a:t>
            </a:r>
            <a:r>
              <a:rPr lang="en-US" dirty="0"/>
              <a:t> </a:t>
            </a:r>
            <a:r>
              <a:rPr lang="sr-Latn-RS" b="0" dirty="0">
                <a:solidFill>
                  <a:schemeClr val="tx1"/>
                </a:solidFill>
              </a:rPr>
              <a:t>- Δεν υπάρχει συμφωνία μεταξύ των ειδικών σε αυτό το θέμα. Η μέθοδος βασίζεται σε υποκειμενικές εκτιμήσεις της δυνατότητας </a:t>
            </a:r>
            <a:r>
              <a:rPr lang="el-GR" altLang="sr-Latn-RS" b="0" dirty="0">
                <a:solidFill>
                  <a:schemeClr val="tx1"/>
                </a:solidFill>
              </a:rPr>
              <a:t>πλήρους αυτοματοποίησης των</a:t>
            </a:r>
            <a:r>
              <a:rPr lang="sr-Latn-RS" b="0" dirty="0">
                <a:solidFill>
                  <a:schemeClr val="tx1"/>
                </a:solidFill>
              </a:rPr>
              <a:t> επαγγ</a:t>
            </a:r>
            <a:r>
              <a:rPr lang="el-GR" altLang="sr-Latn-RS" b="0" dirty="0">
                <a:solidFill>
                  <a:schemeClr val="tx1"/>
                </a:solidFill>
              </a:rPr>
              <a:t>ελμάτων.</a:t>
            </a:r>
            <a:r>
              <a:rPr lang="sr-Latn-RS" b="0" dirty="0">
                <a:solidFill>
                  <a:schemeClr val="tx1"/>
                </a:solidFill>
              </a:rPr>
              <a:t> Οι συγγραφείς τόνισαν ότι δεν έκαναν </a:t>
            </a:r>
            <a:r>
              <a:rPr lang="el-GR" altLang="sr-Latn-RS" b="0" dirty="0">
                <a:solidFill>
                  <a:schemeClr val="tx1"/>
                </a:solidFill>
              </a:rPr>
              <a:t>κάποια απόπειρα</a:t>
            </a:r>
            <a:r>
              <a:rPr lang="sr-Latn-RS" b="0" dirty="0">
                <a:solidFill>
                  <a:schemeClr val="tx1"/>
                </a:solidFill>
              </a:rPr>
              <a:t> να υπολογίσουν πόσες θέσεις εργασίας θα αυτοματοποιηθούν πραγματικά, </a:t>
            </a:r>
            <a:r>
              <a:rPr lang="el-GR" altLang="sr-Latn-RS" b="0" dirty="0">
                <a:solidFill>
                  <a:schemeClr val="tx1"/>
                </a:solidFill>
              </a:rPr>
              <a:t>καθώς</a:t>
            </a:r>
            <a:r>
              <a:rPr lang="sr-Latn-RS" b="0" dirty="0">
                <a:solidFill>
                  <a:schemeClr val="tx1"/>
                </a:solidFill>
              </a:rPr>
              <a:t> </a:t>
            </a:r>
            <a:r>
              <a:rPr lang="el-GR" altLang="sr-Latn-RS" b="0" dirty="0">
                <a:solidFill>
                  <a:schemeClr val="tx1"/>
                </a:solidFill>
              </a:rPr>
              <a:t>αυτό εξαρτάται </a:t>
            </a:r>
            <a:r>
              <a:rPr lang="sr-Latn-RS" b="0" dirty="0">
                <a:solidFill>
                  <a:schemeClr val="tx1"/>
                </a:solidFill>
              </a:rPr>
              <a:t>από πολλ</a:t>
            </a:r>
            <a:r>
              <a:rPr lang="el-GR" altLang="sr-Latn-RS" b="0" dirty="0">
                <a:solidFill>
                  <a:schemeClr val="tx1"/>
                </a:solidFill>
              </a:rPr>
              <a:t>ούς</a:t>
            </a:r>
            <a:r>
              <a:rPr lang="sr-Latn-RS" b="0" dirty="0">
                <a:solidFill>
                  <a:schemeClr val="tx1"/>
                </a:solidFill>
              </a:rPr>
              <a:t> άλλ</a:t>
            </a:r>
            <a:r>
              <a:rPr lang="el-GR" altLang="sr-Latn-RS" b="0" dirty="0">
                <a:solidFill>
                  <a:schemeClr val="tx1"/>
                </a:solidFill>
              </a:rPr>
              <a:t>ους </a:t>
            </a:r>
            <a:r>
              <a:rPr lang="sr-Latn-RS" b="0" dirty="0">
                <a:solidFill>
                  <a:schemeClr val="tx1"/>
                </a:solidFill>
              </a:rPr>
              <a:t>π</a:t>
            </a:r>
            <a:r>
              <a:rPr lang="el-GR" altLang="sr-Latn-RS" b="0" dirty="0">
                <a:solidFill>
                  <a:schemeClr val="tx1"/>
                </a:solidFill>
              </a:rPr>
              <a:t>αράγοντες</a:t>
            </a:r>
            <a:endParaRPr lang="sr-Latn-RS" dirty="0">
              <a:solidFill>
                <a:schemeClr val="tx1"/>
              </a:solidFill>
            </a:endParaRPr>
          </a:p>
          <a:p>
            <a:r>
              <a:rPr lang="el-GR" dirty="0">
                <a:solidFill>
                  <a:srgbClr val="FF7F2A"/>
                </a:solidFill>
              </a:rPr>
              <a:t>Συνάφεια</a:t>
            </a:r>
            <a:r>
              <a:rPr lang="sr-Latn-RS" b="0" dirty="0">
                <a:solidFill>
                  <a:schemeClr val="tx1"/>
                </a:solidFill>
              </a:rPr>
              <a:t>- </a:t>
            </a:r>
            <a:r>
              <a:rPr lang="el-GR" altLang="en-US" b="0" dirty="0">
                <a:solidFill>
                  <a:schemeClr val="tx1"/>
                </a:solidFill>
              </a:rPr>
              <a:t> Πολύ σημαντική πηγή για την κατανόηση των αλλαγών στον κόσμο της εργασίας, αλλά τα πορίσματά της πρέπει να τεθούν στο πλαίσιο στόχων, μεθόδων και περιορισμών, καθώς και των πιο πρόσφατων ευρημάτων</a:t>
            </a:r>
            <a:endParaRPr lang="el-GR" altLang="en-US" b="0" dirty="0">
              <a:solidFill>
                <a:schemeClr val="tx1"/>
              </a:solidFill>
            </a:endParaRPr>
          </a:p>
          <a:p>
            <a:endParaRPr lang="sr-Latn-RS" dirty="0"/>
          </a:p>
          <a:p>
            <a:endParaRPr lang="en-US" dirty="0"/>
          </a:p>
        </p:txBody>
      </p:sp>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3225"/>
            <a:ext cx="10515600" cy="781685"/>
          </a:xfrm>
        </p:spPr>
        <p:txBody>
          <a:bodyPr/>
          <a:lstStyle/>
          <a:p>
            <a:r>
              <a:rPr lang="sr-Latn-RS" dirty="0" err="1"/>
              <a:t>References</a:t>
            </a:r>
            <a:endParaRPr lang="en-US" dirty="0"/>
          </a:p>
        </p:txBody>
      </p:sp>
      <p:sp>
        <p:nvSpPr>
          <p:cNvPr id="3" name="Content Placeholder 2"/>
          <p:cNvSpPr>
            <a:spLocks noGrp="1"/>
          </p:cNvSpPr>
          <p:nvPr>
            <p:ph idx="1"/>
          </p:nvPr>
        </p:nvSpPr>
        <p:spPr>
          <a:xfrm>
            <a:off x="838200" y="1066800"/>
            <a:ext cx="10928684" cy="4262530"/>
          </a:xfrm>
        </p:spPr>
        <p:txBody>
          <a:bodyPr>
            <a:normAutofit fontScale="85000" lnSpcReduction="20000"/>
          </a:bodyPr>
          <a:lstStyle/>
          <a:p>
            <a:r>
              <a:rPr lang="en-US" b="0" dirty="0">
                <a:solidFill>
                  <a:schemeClr val="tx1"/>
                </a:solidFill>
              </a:rPr>
              <a:t>International </a:t>
            </a:r>
            <a:r>
              <a:rPr lang="en-US" b="0" dirty="0" err="1">
                <a:solidFill>
                  <a:schemeClr val="tx1"/>
                </a:solidFill>
              </a:rPr>
              <a:t>Labour</a:t>
            </a:r>
            <a:r>
              <a:rPr lang="en-US" b="0" dirty="0">
                <a:solidFill>
                  <a:schemeClr val="tx1"/>
                </a:solidFill>
              </a:rPr>
              <a:t> Office</a:t>
            </a:r>
            <a:r>
              <a:rPr lang="sr-Latn-RS" b="0" dirty="0">
                <a:solidFill>
                  <a:schemeClr val="tx1"/>
                </a:solidFill>
              </a:rPr>
              <a:t> &amp; </a:t>
            </a:r>
            <a:r>
              <a:rPr lang="en-US" b="0" dirty="0" err="1">
                <a:solidFill>
                  <a:schemeClr val="tx1"/>
                </a:solidFill>
              </a:rPr>
              <a:t>Organisation</a:t>
            </a:r>
            <a:r>
              <a:rPr lang="en-US" b="0" dirty="0">
                <a:solidFill>
                  <a:schemeClr val="tx1"/>
                </a:solidFill>
              </a:rPr>
              <a:t> for Economic Co-operation and Development</a:t>
            </a:r>
            <a:r>
              <a:rPr lang="sr-Latn-RS" b="0" dirty="0">
                <a:solidFill>
                  <a:schemeClr val="tx1"/>
                </a:solidFill>
              </a:rPr>
              <a:t>.(2018). </a:t>
            </a:r>
            <a:r>
              <a:rPr lang="en-US" b="0" dirty="0">
                <a:solidFill>
                  <a:schemeClr val="tx1"/>
                </a:solidFill>
              </a:rPr>
              <a:t>Approaches to anticipating skills for the future of work : report prepared by the ILO and OECD for the G20 Employment Working Group</a:t>
            </a:r>
            <a:r>
              <a:rPr lang="sr-Latn-RS" b="0" dirty="0">
                <a:solidFill>
                  <a:schemeClr val="tx1"/>
                </a:solidFill>
              </a:rPr>
              <a:t>, </a:t>
            </a:r>
            <a:r>
              <a:rPr lang="sr-Latn-RS" b="0" dirty="0" err="1">
                <a:solidFill>
                  <a:schemeClr val="tx1"/>
                </a:solidFill>
              </a:rPr>
              <a:t>available</a:t>
            </a:r>
            <a:r>
              <a:rPr lang="sr-Latn-RS" b="0" dirty="0">
                <a:solidFill>
                  <a:schemeClr val="tx1"/>
                </a:solidFill>
              </a:rPr>
              <a:t> at: </a:t>
            </a:r>
            <a:r>
              <a:rPr lang="sr-Latn-RS" b="0" dirty="0">
                <a:solidFill>
                  <a:schemeClr val="tx1"/>
                </a:solidFill>
                <a:hlinkClick r:id="rId1"/>
              </a:rPr>
              <a:t>https://www.ilo.org/wcmsp5/groups/public/---dgreports/---inst/documents/publication/wcms_646143.pdf</a:t>
            </a:r>
            <a:r>
              <a:rPr lang="sr-Latn-RS" b="0" dirty="0">
                <a:solidFill>
                  <a:schemeClr val="tx1"/>
                </a:solidFill>
              </a:rPr>
              <a:t>.</a:t>
            </a:r>
            <a:endParaRPr lang="sr-Latn-RS" b="0" dirty="0">
              <a:solidFill>
                <a:schemeClr val="tx1"/>
              </a:solidFill>
            </a:endParaRPr>
          </a:p>
          <a:p>
            <a:r>
              <a:rPr lang="en-US" b="0" dirty="0">
                <a:solidFill>
                  <a:schemeClr val="tx1"/>
                </a:solidFill>
              </a:rPr>
              <a:t>Jackson, M. (2013). Practical foresight guide. Bishops Wood: Shaping Tomorrow Ltd. http://www.shapingtomorrow. com/media-</a:t>
            </a:r>
            <a:r>
              <a:rPr lang="en-US" b="0" dirty="0" err="1">
                <a:solidFill>
                  <a:schemeClr val="tx1"/>
                </a:solidFill>
              </a:rPr>
              <a:t>centre</a:t>
            </a:r>
            <a:r>
              <a:rPr lang="en-US" b="0" dirty="0">
                <a:solidFill>
                  <a:schemeClr val="tx1"/>
                </a:solidFill>
              </a:rPr>
              <a:t>/pf-ch03.pdf.</a:t>
            </a:r>
            <a:endParaRPr lang="en-US" b="0" dirty="0">
              <a:solidFill>
                <a:schemeClr val="tx1"/>
              </a:solidFill>
            </a:endParaRPr>
          </a:p>
          <a:p>
            <a:r>
              <a:rPr lang="en-US" b="0" dirty="0" err="1">
                <a:solidFill>
                  <a:schemeClr val="tx1"/>
                </a:solidFill>
              </a:rPr>
              <a:t>Kriechel</a:t>
            </a:r>
            <a:r>
              <a:rPr lang="en-US" b="0" dirty="0">
                <a:solidFill>
                  <a:schemeClr val="tx1"/>
                </a:solidFill>
              </a:rPr>
              <a:t> B, </a:t>
            </a:r>
            <a:r>
              <a:rPr lang="en-US" b="0" dirty="0" err="1">
                <a:solidFill>
                  <a:schemeClr val="tx1"/>
                </a:solidFill>
              </a:rPr>
              <a:t>Rašovec</a:t>
            </a:r>
            <a:r>
              <a:rPr lang="en-US" b="0" dirty="0">
                <a:solidFill>
                  <a:schemeClr val="tx1"/>
                </a:solidFill>
              </a:rPr>
              <a:t> T, Wilson RA (2016) Skills forecasts. Part B of the ETF, ILO and </a:t>
            </a:r>
            <a:r>
              <a:rPr lang="en-US" b="0" dirty="0" err="1">
                <a:solidFill>
                  <a:schemeClr val="tx1"/>
                </a:solidFill>
              </a:rPr>
              <a:t>Cedefop</a:t>
            </a:r>
            <a:r>
              <a:rPr lang="en-US" b="0" dirty="0">
                <a:solidFill>
                  <a:schemeClr val="tx1"/>
                </a:solidFill>
              </a:rPr>
              <a:t> guide on Developing skills foresights, scenarios and forecasts – guide to anticipating and matching skills and jobs, </a:t>
            </a:r>
            <a:r>
              <a:rPr lang="en-US" b="0" dirty="0" err="1">
                <a:solidFill>
                  <a:schemeClr val="tx1"/>
                </a:solidFill>
              </a:rPr>
              <a:t>vol</a:t>
            </a:r>
            <a:r>
              <a:rPr lang="en-US" b="0" dirty="0">
                <a:solidFill>
                  <a:schemeClr val="tx1"/>
                </a:solidFill>
              </a:rPr>
              <a:t> 2. Publications Office of the European Union, Luxembourg</a:t>
            </a:r>
            <a:endParaRPr lang="sr-Latn-RS" b="0" dirty="0">
              <a:solidFill>
                <a:schemeClr val="tx1"/>
              </a:solidFill>
            </a:endParaRPr>
          </a:p>
          <a:p>
            <a:r>
              <a:rPr lang="en-US" b="0" dirty="0">
                <a:solidFill>
                  <a:schemeClr val="tx1"/>
                </a:solidFill>
              </a:rPr>
              <a:t>Morgan, D. L. (1996). Focus groups. </a:t>
            </a:r>
            <a:r>
              <a:rPr lang="en-US" b="0" i="1" dirty="0">
                <a:solidFill>
                  <a:schemeClr val="tx1"/>
                </a:solidFill>
              </a:rPr>
              <a:t>Annual review of sociology</a:t>
            </a:r>
            <a:r>
              <a:rPr lang="en-US" b="0" dirty="0">
                <a:solidFill>
                  <a:schemeClr val="tx1"/>
                </a:solidFill>
              </a:rPr>
              <a:t>, </a:t>
            </a:r>
            <a:r>
              <a:rPr lang="en-US" b="0" i="1" dirty="0">
                <a:solidFill>
                  <a:schemeClr val="tx1"/>
                </a:solidFill>
              </a:rPr>
              <a:t>22</a:t>
            </a:r>
            <a:r>
              <a:rPr lang="en-US" b="0" dirty="0">
                <a:solidFill>
                  <a:schemeClr val="tx1"/>
                </a:solidFill>
              </a:rPr>
              <a:t>(1), 129-152.</a:t>
            </a:r>
            <a:endParaRPr lang="sr-Latn-RS" b="0" dirty="0">
              <a:solidFill>
                <a:schemeClr val="tx1"/>
              </a:solidFill>
            </a:endParaRPr>
          </a:p>
          <a:p>
            <a:r>
              <a:rPr lang="en-US" b="0" dirty="0" err="1">
                <a:solidFill>
                  <a:schemeClr val="tx1"/>
                </a:solidFill>
              </a:rPr>
              <a:t>Okoli</a:t>
            </a:r>
            <a:r>
              <a:rPr lang="en-US" b="0" dirty="0">
                <a:solidFill>
                  <a:schemeClr val="tx1"/>
                </a:solidFill>
              </a:rPr>
              <a:t>, C., &amp; </a:t>
            </a:r>
            <a:r>
              <a:rPr lang="en-US" b="0" dirty="0" err="1">
                <a:solidFill>
                  <a:schemeClr val="tx1"/>
                </a:solidFill>
              </a:rPr>
              <a:t>Pawlowski</a:t>
            </a:r>
            <a:r>
              <a:rPr lang="en-US" b="0" dirty="0">
                <a:solidFill>
                  <a:schemeClr val="tx1"/>
                </a:solidFill>
              </a:rPr>
              <a:t>, S. D. (2004). The Delphi method as a research tool: an example, design considerations and applications. </a:t>
            </a:r>
            <a:r>
              <a:rPr lang="en-US" b="0" i="1" dirty="0">
                <a:solidFill>
                  <a:schemeClr val="tx1"/>
                </a:solidFill>
              </a:rPr>
              <a:t>Information &amp; management</a:t>
            </a:r>
            <a:r>
              <a:rPr lang="en-US" b="0" dirty="0">
                <a:solidFill>
                  <a:schemeClr val="tx1"/>
                </a:solidFill>
              </a:rPr>
              <a:t>, </a:t>
            </a:r>
            <a:r>
              <a:rPr lang="en-US" b="0" i="1" dirty="0">
                <a:solidFill>
                  <a:schemeClr val="tx1"/>
                </a:solidFill>
              </a:rPr>
              <a:t>42</a:t>
            </a:r>
            <a:r>
              <a:rPr lang="en-US" b="0" dirty="0">
                <a:solidFill>
                  <a:schemeClr val="tx1"/>
                </a:solidFill>
              </a:rPr>
              <a:t>(1), 15-29.</a:t>
            </a:r>
            <a:endParaRPr lang="sr-Latn-RS" b="0" dirty="0">
              <a:solidFill>
                <a:schemeClr val="tx1"/>
              </a:solidFill>
            </a:endParaRPr>
          </a:p>
          <a:p>
            <a:r>
              <a:rPr lang="en-US" b="0" dirty="0">
                <a:solidFill>
                  <a:schemeClr val="tx1"/>
                </a:solidFill>
              </a:rPr>
              <a:t>Peterson, G. D., Cumming, G. S., &amp; Carpenter, S. R. (2003). Scenario planning: a tool for conservation in an uncertain world. </a:t>
            </a:r>
            <a:r>
              <a:rPr lang="en-US" b="0" i="1" dirty="0">
                <a:solidFill>
                  <a:schemeClr val="tx1"/>
                </a:solidFill>
              </a:rPr>
              <a:t>Conservation biology</a:t>
            </a:r>
            <a:r>
              <a:rPr lang="en-US" b="0" dirty="0">
                <a:solidFill>
                  <a:schemeClr val="tx1"/>
                </a:solidFill>
              </a:rPr>
              <a:t>, </a:t>
            </a:r>
            <a:r>
              <a:rPr lang="en-US" b="0" i="1" dirty="0">
                <a:solidFill>
                  <a:schemeClr val="tx1"/>
                </a:solidFill>
              </a:rPr>
              <a:t>17</a:t>
            </a:r>
            <a:r>
              <a:rPr lang="en-US" b="0" dirty="0">
                <a:solidFill>
                  <a:schemeClr val="tx1"/>
                </a:solidFill>
              </a:rPr>
              <a:t>(2), 358-366.</a:t>
            </a:r>
            <a:endParaRPr lang="sr-Latn-RS" b="0"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p:cNvSpPr>
            <a:spLocks noGrp="1"/>
          </p:cNvSpPr>
          <p:nvPr>
            <p:ph type="title"/>
          </p:nvPr>
        </p:nvSpPr>
        <p:spPr/>
        <p:txBody>
          <a:bodyPr/>
          <a:lstStyle/>
          <a:p>
            <a:r>
              <a:rPr lang="el-GR" altLang="en-US" dirty="0"/>
              <a:t>Ευχαριστούμε για την προσοχή σας. Ερωτήσεις;</a:t>
            </a:r>
            <a:endParaRPr lang="el-GR" altLang="en-US" dirty="0"/>
          </a:p>
        </p:txBody>
      </p:sp>
      <p:sp>
        <p:nvSpPr>
          <p:cNvPr id="3" name="Poraštės vietos rezervavimo ženklas 2"/>
          <p:cNvSpPr>
            <a:spLocks noGrp="1"/>
          </p:cNvSpPr>
          <p:nvPr>
            <p:ph type="ftr" sz="quarter" idx="11"/>
          </p:nvPr>
        </p:nvSpPr>
        <p:spPr/>
        <p:txBody>
          <a:bodyPr/>
          <a:lstStyle/>
          <a:p>
            <a:r>
              <a:rPr lang="lt-LT"/>
              <a:t>connect-erasmus.eu</a:t>
            </a:r>
            <a:endParaRPr lang="lt-L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lnSpcReduction="20000"/>
          </a:bodyPr>
          <a:lstStyle/>
          <a:p>
            <a:pPr marL="0" marR="0" lvl="0" indent="0" algn="l" rtl="0">
              <a:lnSpc>
                <a:spcPct val="90000"/>
              </a:lnSpc>
              <a:spcBef>
                <a:spcPts val="0"/>
              </a:spcBef>
              <a:spcAft>
                <a:spcPts val="0"/>
              </a:spcAft>
              <a:buClr>
                <a:schemeClr val="lt1"/>
              </a:buClr>
              <a:buSzPts val="4000"/>
              <a:buFont typeface="Calibri" panose="020F0502020204030204"/>
              <a:buNone/>
            </a:pPr>
            <a:r>
              <a:rPr lang="el-GR" sz="4000" dirty="0">
                <a:solidFill>
                  <a:schemeClr val="lt1"/>
                </a:solidFill>
                <a:latin typeface="Calibri" panose="020F0502020204030204"/>
                <a:ea typeface="Calibri" panose="020F0502020204030204"/>
                <a:cs typeface="Calibri" panose="020F0502020204030204"/>
                <a:sym typeface="Calibri" panose="020F0502020204030204"/>
              </a:rPr>
              <a:t>Στόχοι της παρουσίασης</a:t>
            </a:r>
            <a:endParaRPr lang="el-GR" sz="4000"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2" name="Google Shape;92;gcf7ead7544_0_9"/>
          <p:cNvSpPr txBox="1"/>
          <p:nvPr/>
        </p:nvSpPr>
        <p:spPr>
          <a:xfrm>
            <a:off x="1428175" y="2235700"/>
            <a:ext cx="9401190" cy="1574400"/>
          </a:xfrm>
          <a:prstGeom prst="rect">
            <a:avLst/>
          </a:prstGeom>
          <a:noFill/>
          <a:ln>
            <a:noFill/>
          </a:ln>
        </p:spPr>
        <p:txBody>
          <a:bodyPr spcFirstLastPara="1" wrap="square" lIns="91425" tIns="45700" rIns="91425" bIns="45700" anchor="t" anchorCtr="0">
            <a:normAutofit/>
          </a:bodyPr>
          <a:lstStyle/>
          <a:p>
            <a:pPr lvl="0" algn="just"/>
            <a:r>
              <a:rPr lang="el-GR" sz="2400" dirty="0"/>
              <a:t>Η περιγραφή των μεθόδων που χρησιμοποιούνται για τον καθορισμό των αλλαγών στον κόσμο της εργασίας</a:t>
            </a:r>
            <a:endParaRPr lang="el-GR" sz="2400" dirty="0"/>
          </a:p>
          <a:p>
            <a:pPr lvl="0" algn="just"/>
            <a:endParaRPr lang="el-GR" sz="2400" i="1" dirty="0"/>
          </a:p>
          <a:p>
            <a:pPr lvl="0" algn="just"/>
            <a:endParaRPr lang="el-GR" sz="2400" i="1" dirty="0"/>
          </a:p>
          <a:p>
            <a:pPr lvl="0" algn="just"/>
            <a:endParaRPr lang="el-GR" sz="1800" dirty="0"/>
          </a:p>
        </p:txBody>
      </p:sp>
      <p:grpSp>
        <p:nvGrpSpPr>
          <p:cNvPr id="93" name="Google Shape;93;gcf7ead7544_0_9"/>
          <p:cNvGrpSpPr/>
          <p:nvPr/>
        </p:nvGrpSpPr>
        <p:grpSpPr>
          <a:xfrm>
            <a:off x="779938" y="2109548"/>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88929" y="3494110"/>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28276" y="3408970"/>
            <a:ext cx="10626840" cy="1064400"/>
          </a:xfrm>
          <a:prstGeom prst="rect">
            <a:avLst/>
          </a:prstGeom>
          <a:noFill/>
          <a:ln>
            <a:noFill/>
          </a:ln>
        </p:spPr>
        <p:txBody>
          <a:bodyPr spcFirstLastPara="1" wrap="square" lIns="91425" tIns="45700" rIns="91425" bIns="45700" anchor="t" anchorCtr="0">
            <a:normAutofit fontScale="90000" lnSpcReduction="20000"/>
          </a:bodyPr>
          <a:lstStyle/>
          <a:p>
            <a:pPr algn="l"/>
            <a:r>
              <a:rPr lang="el-GR" sz="2400" dirty="0">
                <a:sym typeface="+mn-ea"/>
              </a:rPr>
              <a:t>Ο προβληματισμός για τα σχετιζόμενα με τις προκλήσεις στον κόσμο της εργασίας ευρήματα, λαμβάνοντας υπόψη τις μεθόδους που εφαρμόστηκαν για την εξαγωγή των ευρημάτων αυτών</a:t>
            </a:r>
            <a:endParaRPr lang="sr-Latn-R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13" name="Content Placeholder 4"/>
          <p:cNvSpPr>
            <a:spLocks noGrp="1"/>
          </p:cNvSpPr>
          <p:nvPr>
            <p:ph idx="1"/>
          </p:nvPr>
        </p:nvSpPr>
        <p:spPr>
          <a:xfrm>
            <a:off x="4758547" y="3266562"/>
            <a:ext cx="6288260" cy="2961862"/>
          </a:xfrm>
        </p:spPr>
        <p:txBody>
          <a:bodyPr/>
          <a:lstStyle/>
          <a:p>
            <a:pPr marL="0" indent="0">
              <a:buNone/>
            </a:pPr>
            <a:r>
              <a:rPr lang="el-GR" sz="1800" dirty="0">
                <a:solidFill>
                  <a:schemeClr val="tx1"/>
                </a:solidFill>
                <a:sym typeface="+mn-ea"/>
              </a:rPr>
              <a:t>Ποιες μέθοδοι χρησιμοποιούνται για την πρόβλεψη των εξελίξεων στον εργασιακό χώρο;</a:t>
            </a:r>
            <a:endParaRPr lang="el-GR" sz="1800" dirty="0">
              <a:solidFill>
                <a:schemeClr val="tx1"/>
              </a:solidFill>
            </a:endParaRPr>
          </a:p>
          <a:p>
            <a:pPr marL="0" indent="0">
              <a:buNone/>
            </a:pPr>
            <a:endParaRPr lang="el-GR" sz="1800" dirty="0">
              <a:solidFill>
                <a:schemeClr val="tx1"/>
              </a:solidFill>
            </a:endParaRPr>
          </a:p>
          <a:p>
            <a:pPr marL="0" indent="0">
              <a:buNone/>
            </a:pPr>
            <a:r>
              <a:rPr lang="el-GR" sz="1800" dirty="0">
                <a:solidFill>
                  <a:schemeClr val="tx1"/>
                </a:solidFill>
                <a:sym typeface="+mn-ea"/>
              </a:rPr>
              <a:t>Ποια είναι τα πλεονεκτήματα και ποια τα μειονεκτήματά τους;</a:t>
            </a:r>
            <a:endParaRPr lang="el-GR" sz="1800" dirty="0">
              <a:solidFill>
                <a:schemeClr val="tx1"/>
              </a:solidFill>
            </a:endParaRPr>
          </a:p>
          <a:p>
            <a:pPr marL="0" indent="0">
              <a:buNone/>
            </a:pPr>
            <a:endParaRPr lang="el-GR" sz="1800" dirty="0">
              <a:solidFill>
                <a:schemeClr val="tx1"/>
              </a:solidFill>
            </a:endParaRPr>
          </a:p>
          <a:p>
            <a:pPr marL="0" indent="0">
              <a:buNone/>
            </a:pPr>
            <a:r>
              <a:rPr lang="el-GR" sz="1800" dirty="0">
                <a:solidFill>
                  <a:schemeClr val="tx1"/>
                </a:solidFill>
                <a:sym typeface="+mn-ea"/>
              </a:rPr>
              <a:t>Παραδείγματα χρήσης διαφορετικών μεθόδων</a:t>
            </a:r>
            <a:endParaRPr lang="el-GR" sz="1800" dirty="0">
              <a:solidFill>
                <a:schemeClr val="tx1"/>
              </a:solidFill>
            </a:endParaRPr>
          </a:p>
          <a:p>
            <a:pPr marL="0" indent="0">
              <a:buNone/>
            </a:pPr>
            <a:endParaRPr lang="el-GR" sz="1800" dirty="0">
              <a:solidFill>
                <a:schemeClr val="tx1"/>
              </a:solidFill>
            </a:endParaRPr>
          </a:p>
          <a:p>
            <a:pPr marL="0" indent="0">
              <a:buNone/>
            </a:pPr>
            <a:r>
              <a:rPr lang="el-GR" sz="1800" dirty="0">
                <a:solidFill>
                  <a:schemeClr val="tx1"/>
                </a:solidFill>
                <a:sym typeface="+mn-ea"/>
              </a:rPr>
              <a:t>Πώς να αξιολογήσετε την αξιοπιστία των σχετιζόμενων με τις μεταβολές στον εργασιακό κόσμο πληροφοριών;</a:t>
            </a:r>
            <a:endParaRPr lang="el-GR" sz="1800" dirty="0">
              <a:solidFill>
                <a:schemeClr val="tx1"/>
              </a:solidFill>
            </a:endParaRPr>
          </a:p>
          <a:p>
            <a:pPr marL="0" indent="0">
              <a:buNone/>
            </a:pPr>
            <a:endParaRPr lang="el-GR" sz="1800" dirty="0">
              <a:solidFill>
                <a:schemeClr val="tx1"/>
              </a:solidFill>
            </a:endParaRPr>
          </a:p>
        </p:txBody>
      </p:sp>
      <p:sp>
        <p:nvSpPr>
          <p:cNvPr id="14" name="Title 3"/>
          <p:cNvSpPr>
            <a:spLocks noGrp="1"/>
          </p:cNvSpPr>
          <p:nvPr>
            <p:ph type="title"/>
          </p:nvPr>
        </p:nvSpPr>
        <p:spPr>
          <a:xfrm>
            <a:off x="199069" y="-156193"/>
            <a:ext cx="4299158" cy="4892040"/>
          </a:xfrm>
        </p:spPr>
        <p:txBody>
          <a:bodyPr>
            <a:normAutofit/>
          </a:bodyPr>
          <a:lstStyle/>
          <a:p>
            <a:pPr algn="r"/>
            <a:r>
              <a:rPr lang="el-GR" dirty="0">
                <a:solidFill>
                  <a:srgbClr val="FF7F2A"/>
                </a:solidFill>
                <a:sym typeface="+mn-ea"/>
              </a:rPr>
              <a:t>Επισκόπηση της 2ης μαθησιακής υποενότητας</a:t>
            </a:r>
            <a:endParaRPr lang="en-GB" dirty="0">
              <a:solidFill>
                <a:srgbClr val="FF7F2A"/>
              </a:solidFill>
            </a:endParaRPr>
          </a:p>
        </p:txBody>
      </p:sp>
      <p:cxnSp>
        <p:nvCxnSpPr>
          <p:cNvPr id="3" name="Straight Connector 2"/>
          <p:cNvCxnSpPr/>
          <p:nvPr/>
        </p:nvCxnSpPr>
        <p:spPr>
          <a:xfrm flipH="1">
            <a:off x="4616388" y="2301640"/>
            <a:ext cx="24063" cy="3320716"/>
          </a:xfrm>
          <a:prstGeom prst="line">
            <a:avLst/>
          </a:prstGeom>
          <a:ln w="38100">
            <a:solidFill>
              <a:srgbClr val="FF7F2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solidFill>
                  <a:schemeClr val="tx1"/>
                </a:solidFill>
              </a:rPr>
              <a:t>Υπάρχ</a:t>
            </a:r>
            <a:r>
              <a:rPr lang="el-GR" altLang="en-US" dirty="0">
                <a:solidFill>
                  <a:schemeClr val="tx1"/>
                </a:solidFill>
              </a:rPr>
              <a:t>ουν</a:t>
            </a:r>
            <a:r>
              <a:rPr lang="el-GR" dirty="0">
                <a:solidFill>
                  <a:schemeClr val="tx1"/>
                </a:solidFill>
              </a:rPr>
              <a:t> πολλές πληροφορίες</a:t>
            </a:r>
            <a:r>
              <a:rPr lang="en-US" dirty="0">
                <a:solidFill>
                  <a:schemeClr val="tx1"/>
                </a:solidFill>
              </a:rPr>
              <a:t> για τις τάσεις στον κόσμο της εργασίας.</a:t>
            </a:r>
            <a:endParaRPr lang="en-US" dirty="0">
              <a:solidFill>
                <a:schemeClr val="tx1"/>
              </a:solidFill>
            </a:endParaRPr>
          </a:p>
          <a:p>
            <a:pPr marL="0" indent="0" algn="ctr">
              <a:buNone/>
            </a:pPr>
            <a:endParaRPr lang="en-US" dirty="0">
              <a:solidFill>
                <a:schemeClr val="tx1"/>
              </a:solidFill>
            </a:endParaRPr>
          </a:p>
          <a:p>
            <a:pPr marL="0" indent="0" algn="ctr">
              <a:buNone/>
            </a:pPr>
            <a:r>
              <a:rPr lang="el-GR" altLang="en-US" dirty="0">
                <a:solidFill>
                  <a:schemeClr val="tx1"/>
                </a:solidFill>
              </a:rPr>
              <a:t>Τι μέρος αυτών είναι υπό αμφισβήτηση;</a:t>
            </a:r>
            <a:endParaRPr lang="el-GR" altLang="en-US" dirty="0">
              <a:solidFill>
                <a:schemeClr val="tx1"/>
              </a:solidFill>
            </a:endParaRPr>
          </a:p>
          <a:p>
            <a:pPr marL="0" indent="0" algn="ctr">
              <a:buNone/>
            </a:pPr>
            <a:endParaRPr lang="el-GR" altLang="en-US" dirty="0">
              <a:solidFill>
                <a:schemeClr val="tx1"/>
              </a:solidFill>
            </a:endParaRPr>
          </a:p>
          <a:p>
            <a:pPr marL="0" indent="0" algn="ctr">
              <a:buNone/>
            </a:pPr>
            <a:r>
              <a:rPr lang="el-GR" dirty="0">
                <a:solidFill>
                  <a:schemeClr val="tx1"/>
                </a:solidFill>
              </a:rPr>
              <a:t>Πώς θα ξέρετε ποιες από αυτές είναι αξιόπιστες;	</a:t>
            </a:r>
            <a:endParaRPr lang="sr-Latn-RS" dirty="0">
              <a:solidFill>
                <a:schemeClr val="tx1"/>
              </a:solidFill>
            </a:endParaRPr>
          </a:p>
          <a:p>
            <a:pPr marL="0" indent="0">
              <a:buNone/>
            </a:pPr>
            <a:endParaRPr lang="sr-Latn-RS" dirty="0"/>
          </a:p>
          <a:p>
            <a:endParaRPr lang="en-US" dirty="0"/>
          </a:p>
          <a:p>
            <a:pPr marL="0" indent="0">
              <a:buNone/>
            </a:pPr>
            <a:endParaRPr lang="en-US" dirty="0"/>
          </a:p>
        </p:txBody>
      </p:sp>
      <p:sp>
        <p:nvSpPr>
          <p:cNvPr id="6" name="Google Shape;90;gcf7ead7544_0_9"/>
          <p:cNvSpPr txBox="1"/>
          <p:nvPr/>
        </p:nvSpPr>
        <p:spPr>
          <a:xfrm>
            <a:off x="2034236" y="5961534"/>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connect-erasmus.eu</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0000"/>
          </a:bodyPr>
          <a:lstStyle/>
          <a:p>
            <a:r>
              <a:rPr lang="el-GR" altLang="sr-Latn-RS" b="0" dirty="0">
                <a:solidFill>
                  <a:schemeClr val="tx1"/>
                </a:solidFill>
              </a:rPr>
              <a:t>Για να αξιολογήσετε τις πληροφορίες σχετικά με τις μεταβολές στον κόσμο της εργασίας είναι σημαντικό </a:t>
            </a:r>
            <a:r>
              <a:rPr lang="el-GR" altLang="sr-Latn-RS" b="0" dirty="0">
                <a:solidFill>
                  <a:srgbClr val="FF7F2A"/>
                </a:solidFill>
              </a:rPr>
              <a:t>να κατανοήσετε τις μεθόδους</a:t>
            </a:r>
            <a:r>
              <a:rPr lang="el-GR" altLang="sr-Latn-RS" b="0" dirty="0">
                <a:solidFill>
                  <a:schemeClr val="tx1"/>
                </a:solidFill>
              </a:rPr>
              <a:t> που χρησιμοποιούνται για την εξαγωγή των δεδομένων σχετικά με τις εργασιακές εξελίξεις</a:t>
            </a:r>
            <a:endParaRPr lang="el-GR" altLang="sr-Latn-RS" b="0" dirty="0">
              <a:solidFill>
                <a:schemeClr val="tx1"/>
              </a:solidFill>
            </a:endParaRPr>
          </a:p>
          <a:p>
            <a:pPr marL="0" indent="0">
              <a:buNone/>
            </a:pPr>
            <a:endParaRPr lang="sr-Latn-RS" b="0" dirty="0"/>
          </a:p>
          <a:p>
            <a:r>
              <a:rPr lang="sr-Latn-RS" b="0" dirty="0">
                <a:solidFill>
                  <a:srgbClr val="FF7F2A"/>
                </a:solidFill>
              </a:rPr>
              <a:t>Διάφορες μέθοδοι χρησιμοποιούνται</a:t>
            </a:r>
            <a:r>
              <a:rPr lang="sr-Latn-RS" b="0" dirty="0">
                <a:solidFill>
                  <a:schemeClr val="tx1"/>
                </a:solidFill>
              </a:rPr>
              <a:t> </a:t>
            </a:r>
            <a:r>
              <a:rPr lang="el-GR" altLang="sr-Latn-RS" b="0" dirty="0">
                <a:solidFill>
                  <a:schemeClr val="tx1"/>
                </a:solidFill>
                <a:sym typeface="+mn-ea"/>
              </a:rPr>
              <a:t>για να προβλεφθούν οι αλλαγές,δηλαδή πληροφορίες για το ποια παγγέλματα θα αναπτυθούν στο μέλλον, ποιες θέσεις εργασίας είναι πιθανότερο να </a:t>
            </a:r>
            <a:r>
              <a:rPr lang="sr-Latn-RS" b="0" dirty="0">
                <a:solidFill>
                  <a:schemeClr val="tx1"/>
                </a:solidFill>
              </a:rPr>
              <a:t>επηρεαστούν από την ψηφιοποίηση και την αυτοματοποίηση και ποιες δεξιότητες θα έχουν μεγαλύτερη ζήτηση.</a:t>
            </a:r>
            <a:endParaRPr lang="sr-Latn-RS" b="0" dirty="0">
              <a:solidFill>
                <a:schemeClr val="tx1"/>
              </a:solidFill>
            </a:endParaRPr>
          </a:p>
          <a:p>
            <a:endParaRPr lang="el-GR" altLang="sr-Latn-RS" b="0" dirty="0">
              <a:solidFill>
                <a:schemeClr val="tx1"/>
              </a:solidFill>
            </a:endParaRPr>
          </a:p>
        </p:txBody>
      </p:sp>
      <p:sp>
        <p:nvSpPr>
          <p:cNvPr id="4" name="Footer Placeholder 3"/>
          <p:cNvSpPr>
            <a:spLocks noGrp="1"/>
          </p:cNvSpPr>
          <p:nvPr>
            <p:ph type="ftr" sz="quarter" idx="11"/>
          </p:nvPr>
        </p:nvSpPr>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450" y="1112177"/>
            <a:ext cx="10515600" cy="781685"/>
          </a:xfrm>
        </p:spPr>
        <p:txBody>
          <a:bodyPr>
            <a:noAutofit/>
          </a:bodyPr>
          <a:lstStyle/>
          <a:p>
            <a:pPr algn="l"/>
            <a:r>
              <a:rPr lang="el-GR" altLang="sr-Latn-RS" sz="3200" dirty="0"/>
              <a:t>Κάποιες μέθοδοι και προσεγγίσεις που χρησιμοποιούνται για την πρόβλεψη των τάσεων στον κόσμο της εργασίας.</a:t>
            </a:r>
            <a:endParaRPr lang="el-GR" altLang="sr-Latn-RS" sz="3200" dirty="0"/>
          </a:p>
        </p:txBody>
      </p:sp>
      <p:graphicFrame>
        <p:nvGraphicFramePr>
          <p:cNvPr id="6" name="Content Placeholder 5"/>
          <p:cNvGraphicFramePr>
            <a:graphicFrameLocks noGrp="1"/>
          </p:cNvGraphicFramePr>
          <p:nvPr>
            <p:ph idx="1"/>
          </p:nvPr>
        </p:nvGraphicFramePr>
        <p:xfrm>
          <a:off x="1323558" y="2417832"/>
          <a:ext cx="9370946" cy="2830061"/>
        </p:xfrm>
        <a:graphic>
          <a:graphicData uri="http://schemas.openxmlformats.org/drawingml/2006/table">
            <a:tbl>
              <a:tblPr firstRow="1" bandRow="1">
                <a:tableStyleId>{5C22544A-7EE6-4342-B048-85BDC9FD1C3A}</a:tableStyleId>
              </a:tblPr>
              <a:tblGrid>
                <a:gridCol w="4685473"/>
                <a:gridCol w="4685473"/>
              </a:tblGrid>
              <a:tr h="513715">
                <a:tc>
                  <a:txBody>
                    <a:bodyPr/>
                    <a:lstStyle/>
                    <a:p>
                      <a:r>
                        <a:rPr lang="el-GR" altLang="sr-Latn-RS" dirty="0"/>
                        <a:t>ΠΟΣΟΤΙΚΕΣ ΜΕΘΟΔΟΙ</a:t>
                      </a:r>
                      <a:endParaRPr lang="el-GR" altLang="sr-Latn-RS" dirty="0"/>
                    </a:p>
                  </a:txBody>
                  <a:tcPr/>
                </a:tc>
                <a:tc>
                  <a:txBody>
                    <a:bodyPr/>
                    <a:lstStyle/>
                    <a:p>
                      <a:r>
                        <a:rPr lang="el-GR" altLang="sr-Latn-RS" dirty="0"/>
                        <a:t>ΠΟΙΟΤΙΚΕΣ ΜΕΘΟΔΟΙ</a:t>
                      </a:r>
                      <a:endParaRPr lang="el-GR" altLang="sr-Latn-RS" dirty="0"/>
                    </a:p>
                  </a:txBody>
                  <a:tcPr/>
                </a:tc>
              </a:tr>
              <a:tr h="2316346">
                <a:tc>
                  <a:txBody>
                    <a:bodyPr/>
                    <a:lstStyle/>
                    <a:p>
                      <a:pPr marL="285750" indent="-285750">
                        <a:buFont typeface="Arial" panose="020B0604020202020204" pitchFamily="34" charset="0"/>
                        <a:buChar char="•"/>
                      </a:pPr>
                      <a:r>
                        <a:rPr lang="el-GR" altLang="en-US" noProof="0" dirty="0"/>
                        <a:t>Μηχανιστικές τεχνικές</a:t>
                      </a:r>
                      <a:r>
                        <a:rPr lang="en-US" noProof="0" dirty="0"/>
                        <a:t>/</a:t>
                      </a:r>
                      <a:r>
                        <a:rPr lang="el-GR" altLang="en-US" noProof="0" dirty="0"/>
                        <a:t>Τεχνικές διεξαγωγής συμπερασμάτων</a:t>
                      </a:r>
                      <a:endParaRPr lang="el-GR" altLang="en-US" noProof="0" dirty="0"/>
                    </a:p>
                    <a:p>
                      <a:pPr marL="285750" indent="-285750">
                        <a:buFont typeface="Arial" panose="020B0604020202020204" pitchFamily="34" charset="0"/>
                        <a:buChar char="•"/>
                      </a:pPr>
                      <a:r>
                        <a:rPr lang="el-GR" altLang="en-US" baseline="0" noProof="0" dirty="0"/>
                        <a:t>Πολύπλοκα μοντέλα χρονοσειρών</a:t>
                      </a:r>
                      <a:endParaRPr lang="en-US" baseline="0" noProof="0" dirty="0"/>
                    </a:p>
                    <a:p>
                      <a:pPr marL="285750" indent="-285750">
                        <a:buFont typeface="Arial" panose="020B0604020202020204" pitchFamily="34" charset="0"/>
                        <a:buChar char="•"/>
                      </a:pPr>
                      <a:r>
                        <a:rPr lang="el-GR" altLang="en-US" baseline="0" noProof="0" dirty="0" err="1"/>
                        <a:t>Συμπεριφορικά </a:t>
                      </a:r>
                      <a:r>
                        <a:rPr lang="en-US" baseline="0" noProof="0" dirty="0"/>
                        <a:t>/</a:t>
                      </a:r>
                      <a:r>
                        <a:rPr lang="el-GR" altLang="en-US" baseline="0" noProof="0" dirty="0"/>
                        <a:t>Οικονομετρικά </a:t>
                      </a:r>
                      <a:r>
                        <a:rPr lang="el-GR" altLang="en-US" baseline="0" noProof="0" dirty="0"/>
                        <a:t>μοντέλα</a:t>
                      </a:r>
                      <a:endParaRPr lang="en-US" baseline="0" noProof="0" dirty="0"/>
                    </a:p>
                    <a:p>
                      <a:pPr marL="285750" indent="-285750">
                        <a:buFont typeface="Arial" panose="020B0604020202020204" pitchFamily="34" charset="0"/>
                        <a:buChar char="•"/>
                      </a:pPr>
                      <a:r>
                        <a:rPr lang="el-GR" altLang="en-US" baseline="0" noProof="0" dirty="0"/>
                        <a:t>Έρευνες</a:t>
                      </a:r>
                      <a:endParaRPr lang="el-GR" altLang="en-US" baseline="0" noProof="0" dirty="0"/>
                    </a:p>
                  </a:txBody>
                  <a:tcPr/>
                </a:tc>
                <a:tc>
                  <a:txBody>
                    <a:bodyPr/>
                    <a:lstStyle/>
                    <a:p>
                      <a:pPr marL="285750" indent="-285750">
                        <a:buFont typeface="Arial" panose="020B0604020202020204" pitchFamily="34" charset="0"/>
                        <a:buChar char="•"/>
                      </a:pPr>
                      <a:r>
                        <a:rPr lang="el-GR" altLang="en-US" noProof="0" dirty="0"/>
                        <a:t>Τεχνικές </a:t>
                      </a:r>
                      <a:r>
                        <a:rPr lang="en-US" noProof="0" dirty="0"/>
                        <a:t>Delphi</a:t>
                      </a:r>
                      <a:r>
                        <a:rPr lang="en-US" baseline="0" noProof="0" dirty="0"/>
                        <a:t> (</a:t>
                      </a:r>
                      <a:r>
                        <a:rPr lang="el-GR" altLang="en-US" baseline="0" noProof="0" dirty="0"/>
                        <a:t>γνωμοδότηση/ διαβούλευση ειδικού</a:t>
                      </a:r>
                      <a:r>
                        <a:rPr lang="en-US" baseline="0" noProof="0" dirty="0"/>
                        <a:t>)</a:t>
                      </a:r>
                      <a:endParaRPr lang="en-US" baseline="0" noProof="0" dirty="0"/>
                    </a:p>
                    <a:p>
                      <a:pPr marL="285750" indent="-285750">
                        <a:buFont typeface="Arial" panose="020B0604020202020204" pitchFamily="34" charset="0"/>
                        <a:buChar char="•"/>
                      </a:pPr>
                      <a:r>
                        <a:rPr lang="el-GR" altLang="en-US" baseline="0" noProof="0" dirty="0"/>
                        <a:t>Περιπτωσιολογικές μελέτες</a:t>
                      </a:r>
                      <a:endParaRPr lang="el-GR" altLang="en-US" baseline="0" noProof="0" dirty="0"/>
                    </a:p>
                    <a:p>
                      <a:pPr marL="285750" indent="-285750">
                        <a:buFont typeface="Arial" panose="020B0604020202020204" pitchFamily="34" charset="0"/>
                        <a:buChar char="•"/>
                      </a:pPr>
                      <a:r>
                        <a:rPr lang="el-GR" altLang="en-US" baseline="0" noProof="0" dirty="0"/>
                        <a:t>Ομάδες εστίασης</a:t>
                      </a:r>
                      <a:endParaRPr lang="el-GR" altLang="en-US" baseline="0" noProof="0" dirty="0"/>
                    </a:p>
                    <a:p>
                      <a:pPr marL="285750" indent="-285750">
                        <a:buFont typeface="Arial" panose="020B0604020202020204" pitchFamily="34" charset="0"/>
                        <a:buChar char="•"/>
                      </a:pPr>
                      <a:r>
                        <a:rPr lang="el-GR" altLang="en-US" baseline="0" noProof="0" dirty="0"/>
                        <a:t>Σχεδιασμός σεναρίου</a:t>
                      </a:r>
                      <a:endParaRPr lang="el-GR" altLang="en-US" baseline="0" noProof="0" dirty="0"/>
                    </a:p>
                  </a:txBody>
                  <a:tcPr/>
                </a:tc>
              </a:tr>
            </a:tbl>
          </a:graphicData>
        </a:graphic>
      </p:graphicFrame>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a:t>Χρήση μαθηματικών μοντέλων για την πρόβλεψη των τάσεων</a:t>
            </a:r>
            <a:endParaRPr lang="sr-Latn-RS" dirty="0"/>
          </a:p>
        </p:txBody>
      </p:sp>
      <p:sp>
        <p:nvSpPr>
          <p:cNvPr id="3" name="Content Placeholder 2"/>
          <p:cNvSpPr>
            <a:spLocks noGrp="1"/>
          </p:cNvSpPr>
          <p:nvPr>
            <p:ph idx="1"/>
          </p:nvPr>
        </p:nvSpPr>
        <p:spPr>
          <a:xfrm>
            <a:off x="1007110" y="1892300"/>
            <a:ext cx="10515600" cy="3319780"/>
          </a:xfrm>
        </p:spPr>
        <p:txBody>
          <a:bodyPr>
            <a:normAutofit lnSpcReduction="10000"/>
          </a:bodyPr>
          <a:lstStyle/>
          <a:p>
            <a:r>
              <a:rPr lang="sr-Latn-RS" sz="2000" b="0" dirty="0" err="1">
                <a:solidFill>
                  <a:schemeClr val="tx1"/>
                </a:solidFill>
              </a:rPr>
              <a:t>Η πρόβλεψη γίνεται με την ανάπτυξη ενός «μαθηματικού μοντέλου» μέσω (1) </a:t>
            </a:r>
            <a:r>
              <a:rPr lang="sr-Latn-RS" sz="2000" b="0" dirty="0" err="1">
                <a:solidFill>
                  <a:srgbClr val="B23D0C"/>
                </a:solidFill>
              </a:rPr>
              <a:t>συλλογής δεδομένων μακροχρόνιας σειράς προηγούμενων τάσεων</a:t>
            </a:r>
            <a:r>
              <a:rPr lang="sr-Latn-RS" sz="2000" b="0" dirty="0" err="1">
                <a:solidFill>
                  <a:schemeClr val="tx1"/>
                </a:solidFill>
              </a:rPr>
              <a:t> στην οικονομία, την αγορά εργασίας, τη δημογραφία, την εκπαίδευση κ.λπ. (2) </a:t>
            </a:r>
            <a:r>
              <a:rPr lang="sr-Latn-RS" sz="2000" b="0" dirty="0" err="1">
                <a:solidFill>
                  <a:srgbClr val="B23D0C"/>
                </a:solidFill>
              </a:rPr>
              <a:t>κάνοντας υποθέσεις για το μέλλον</a:t>
            </a:r>
            <a:r>
              <a:rPr lang="sr-Latn-RS" sz="2000" b="0" dirty="0" err="1">
                <a:solidFill>
                  <a:schemeClr val="tx1"/>
                </a:solidFill>
              </a:rPr>
              <a:t> της οικονομίας, της αγοράς εργασίας, της δημογραφίας, της εκπαίδευσης .</a:t>
            </a:r>
            <a:endParaRPr lang="sr-Latn-RS" sz="2000" b="0" dirty="0" err="1">
              <a:solidFill>
                <a:schemeClr val="tx1"/>
              </a:solidFill>
            </a:endParaRPr>
          </a:p>
          <a:p>
            <a:r>
              <a:rPr sz="2000" b="0">
                <a:solidFill>
                  <a:schemeClr val="tx1"/>
                </a:solidFill>
              </a:rPr>
              <a:t>Τα μοντέλα κατασκευάζονται συχνά χρησιμοποιώντας στατιστικές και οικονομετρικές τεχνικές σε δεδομένα που προέρχονται από επίσημες πηγές.</a:t>
            </a:r>
            <a:endParaRPr sz="2000" b="0">
              <a:solidFill>
                <a:schemeClr val="tx1"/>
              </a:solidFill>
            </a:endParaRPr>
          </a:p>
          <a:p>
            <a:r>
              <a:rPr sz="2000" b="0">
                <a:solidFill>
                  <a:schemeClr val="tx1"/>
                </a:solidFill>
              </a:rPr>
              <a:t>Τα μοντέλα πρόβλεψης μπορεί να ποικίλλουν ανάλογα με τη μεθοδολογική προσέγγιση που υιοθετείται. Οι ποιοτικές μέθοδοι μπορούν να χρησιμοποιηθούν μαζί με ποσοτικές μεθόδους στις προβλέψεις.</a:t>
            </a:r>
            <a:endParaRPr sz="2000" b="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6" name="TextBox 5"/>
          <p:cNvSpPr txBox="1"/>
          <p:nvPr/>
        </p:nvSpPr>
        <p:spPr>
          <a:xfrm>
            <a:off x="838188" y="5124443"/>
            <a:ext cx="8257151" cy="829945"/>
          </a:xfrm>
          <a:prstGeom prst="rect">
            <a:avLst/>
          </a:prstGeom>
          <a:noFill/>
        </p:spPr>
        <p:txBody>
          <a:bodyPr wrap="square" rtlCol="0">
            <a:spAutoFit/>
          </a:bodyPr>
          <a:lstStyle/>
          <a:p>
            <a:r>
              <a:rPr lang="sr-Latn-RS" sz="1200" dirty="0" err="1"/>
              <a:t>Source</a:t>
            </a:r>
            <a:r>
              <a:rPr lang="sr-Latn-RS" sz="1200" dirty="0"/>
              <a:t>: https://www.etf.europa.eu/sites/default/files/m/B7B61B2538FFF764C12580E600495140_Skills%20forecasts.pdf</a:t>
            </a:r>
            <a:endParaRPr lang="sr-Latn-RS" sz="1200" dirty="0"/>
          </a:p>
          <a:p>
            <a:endParaRPr lang="sr-Latn-R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21088"/>
            <a:ext cx="10515600" cy="781685"/>
          </a:xfrm>
        </p:spPr>
        <p:txBody>
          <a:bodyPr>
            <a:normAutofit fontScale="90000"/>
          </a:bodyPr>
          <a:lstStyle/>
          <a:p>
            <a:r>
              <a:rPr lang="el-GR" altLang="en-US" dirty="0"/>
              <a:t>Ποσοτική μοντελοποίηση</a:t>
            </a:r>
            <a:r>
              <a:rPr lang="en-US" dirty="0"/>
              <a:t> </a:t>
            </a:r>
            <a:endParaRPr lang="sr-Latn-RS" dirty="0"/>
          </a:p>
        </p:txBody>
      </p:sp>
      <p:sp>
        <p:nvSpPr>
          <p:cNvPr id="3" name="Content Placeholder 2"/>
          <p:cNvSpPr>
            <a:spLocks noGrp="1"/>
          </p:cNvSpPr>
          <p:nvPr>
            <p:ph idx="1"/>
          </p:nvPr>
        </p:nvSpPr>
        <p:spPr>
          <a:xfrm>
            <a:off x="838200" y="1501775"/>
            <a:ext cx="10830560" cy="4163695"/>
          </a:xfrm>
        </p:spPr>
        <p:txBody>
          <a:bodyPr>
            <a:normAutofit fontScale="72500"/>
          </a:bodyPr>
          <a:lstStyle/>
          <a:p>
            <a:pPr marL="0" indent="0">
              <a:buNone/>
            </a:pPr>
            <a:r>
              <a:rPr sz="1900">
                <a:solidFill>
                  <a:schemeClr val="tx1"/>
                </a:solidFill>
              </a:rPr>
              <a:t>Οι βασικές μέθοδοι ποσοτικής μοντελοποίησης </a:t>
            </a:r>
            <a:r>
              <a:rPr lang="el-GR" sz="1900">
                <a:solidFill>
                  <a:schemeClr val="tx1"/>
                </a:solidFill>
              </a:rPr>
              <a:t>που στοχεύουν στην </a:t>
            </a:r>
            <a:r>
              <a:rPr sz="1900">
                <a:solidFill>
                  <a:schemeClr val="tx1"/>
                </a:solidFill>
              </a:rPr>
              <a:t>εύρεση μοτίβων στα δεδομένα που μπορούν να </a:t>
            </a:r>
            <a:r>
              <a:rPr lang="el-GR" sz="1900">
                <a:solidFill>
                  <a:schemeClr val="tx1"/>
                </a:solidFill>
              </a:rPr>
              <a:t>αξιοποιηθούν</a:t>
            </a:r>
            <a:r>
              <a:rPr sz="1900">
                <a:solidFill>
                  <a:schemeClr val="tx1"/>
                </a:solidFill>
              </a:rPr>
              <a:t> για </a:t>
            </a:r>
            <a:r>
              <a:rPr lang="el-GR" sz="1900">
                <a:solidFill>
                  <a:schemeClr val="tx1"/>
                </a:solidFill>
              </a:rPr>
              <a:t>μελλοντικές</a:t>
            </a:r>
            <a:r>
              <a:rPr sz="1900">
                <a:solidFill>
                  <a:schemeClr val="tx1"/>
                </a:solidFill>
              </a:rPr>
              <a:t> πρ</a:t>
            </a:r>
            <a:r>
              <a:rPr lang="el-GR" sz="1900">
                <a:solidFill>
                  <a:schemeClr val="tx1"/>
                </a:solidFill>
              </a:rPr>
              <a:t>οβλέψεις</a:t>
            </a:r>
            <a:r>
              <a:rPr sz="1900">
                <a:solidFill>
                  <a:schemeClr val="tx1"/>
                </a:solidFill>
              </a:rPr>
              <a:t> μπορούν να ταξινομηθούν ως:</a:t>
            </a:r>
            <a:endParaRPr sz="1900">
              <a:solidFill>
                <a:schemeClr val="tx1"/>
              </a:solidFill>
            </a:endParaRPr>
          </a:p>
          <a:p>
            <a:pPr marL="457200" lvl="1" indent="0">
              <a:buNone/>
            </a:pPr>
            <a:r>
              <a:rPr lang="en-US" dirty="0">
                <a:solidFill>
                  <a:schemeClr val="tx1"/>
                </a:solidFill>
              </a:rPr>
              <a:t>(a) </a:t>
            </a:r>
            <a:r>
              <a:rPr lang="el-GR" altLang="en-US" b="1" dirty="0">
                <a:solidFill>
                  <a:srgbClr val="FF7F2A"/>
                </a:solidFill>
              </a:rPr>
              <a:t>εξαγωγή συμπερασμάτων από προηγούμενες τάσεις</a:t>
            </a:r>
            <a:r>
              <a:rPr lang="el-GR" altLang="en-US" dirty="0">
                <a:solidFill>
                  <a:schemeClr val="tx1"/>
                </a:solidFill>
              </a:rPr>
              <a:t>, που χρησιμοποιείται συνήθως σε περιπτώσεις πολύ περιορισμένων πληροφοριών χρονοσειρών </a:t>
            </a:r>
            <a:endParaRPr lang="el-GR" altLang="en-US" dirty="0">
              <a:solidFill>
                <a:schemeClr val="tx1"/>
              </a:solidFill>
            </a:endParaRPr>
          </a:p>
          <a:p>
            <a:pPr marL="457200" lvl="1" indent="0">
              <a:buNone/>
            </a:pPr>
            <a:endParaRPr lang="el-GR" altLang="en-US" dirty="0">
              <a:solidFill>
                <a:schemeClr val="tx1"/>
              </a:solidFill>
            </a:endParaRPr>
          </a:p>
          <a:p>
            <a:pPr marL="457200" lvl="1" indent="0">
              <a:buNone/>
            </a:pPr>
            <a:r>
              <a:rPr lang="en-US" dirty="0">
                <a:solidFill>
                  <a:schemeClr val="tx1"/>
                </a:solidFill>
              </a:rPr>
              <a:t>(b) </a:t>
            </a:r>
            <a:r>
              <a:rPr lang="el-GR" altLang="en-US" b="1" dirty="0">
                <a:solidFill>
                  <a:srgbClr val="FF7F2A"/>
                </a:solidFill>
              </a:rPr>
              <a:t>π</a:t>
            </a:r>
            <a:r>
              <a:rPr lang="sr-Latn-RS" b="1" dirty="0">
                <a:solidFill>
                  <a:srgbClr val="FF7F2A"/>
                </a:solidFill>
              </a:rPr>
              <a:t>ιο πολύπλοκες μέθοδοι χρονοσειρών</a:t>
            </a:r>
            <a:r>
              <a:rPr lang="sr-Latn-RS" dirty="0">
                <a:solidFill>
                  <a:schemeClr val="tx1"/>
                </a:solidFill>
              </a:rPr>
              <a:t> που χρησιμοποιούνται όπου είναι διαθέσιμες περισσότερες παρατηρήσεις χρονοσειρών</a:t>
            </a:r>
            <a:r>
              <a:rPr lang="el-GR" altLang="sr-Latn-RS" dirty="0">
                <a:solidFill>
                  <a:schemeClr val="tx1"/>
                </a:solidFill>
              </a:rPr>
              <a:t>.</a:t>
            </a:r>
            <a:r>
              <a:rPr lang="sr-Latn-RS" dirty="0">
                <a:solidFill>
                  <a:schemeClr val="tx1"/>
                </a:solidFill>
              </a:rPr>
              <a:t> </a:t>
            </a:r>
            <a:r>
              <a:rPr lang="el-GR" altLang="sr-Latn-RS" dirty="0">
                <a:solidFill>
                  <a:schemeClr val="tx1"/>
                </a:solidFill>
              </a:rPr>
              <a:t>Σ</a:t>
            </a:r>
            <a:r>
              <a:rPr lang="sr-Latn-RS" dirty="0">
                <a:solidFill>
                  <a:schemeClr val="tx1"/>
                </a:solidFill>
              </a:rPr>
              <a:t>τόχος είναι να βρεθούν </a:t>
            </a:r>
            <a:r>
              <a:rPr lang="el-GR" altLang="sr-Latn-RS" dirty="0">
                <a:solidFill>
                  <a:schemeClr val="tx1"/>
                </a:solidFill>
              </a:rPr>
              <a:t>επαναλαμβανόμενα μοτίβα</a:t>
            </a:r>
            <a:r>
              <a:rPr lang="sr-Latn-RS" dirty="0">
                <a:solidFill>
                  <a:schemeClr val="tx1"/>
                </a:solidFill>
              </a:rPr>
              <a:t> σε μια χρονοσειρά.</a:t>
            </a:r>
            <a:endParaRPr lang="sr-Latn-RS" dirty="0">
              <a:solidFill>
                <a:schemeClr val="tx1"/>
              </a:solidFill>
            </a:endParaRPr>
          </a:p>
          <a:p>
            <a:pPr marL="457200" lvl="1" indent="0">
              <a:buNone/>
            </a:pPr>
            <a:endParaRPr lang="sr-Latn-RS" dirty="0">
              <a:solidFill>
                <a:schemeClr val="tx1"/>
              </a:solidFill>
            </a:endParaRPr>
          </a:p>
          <a:p>
            <a:pPr marL="457200" lvl="1" indent="0">
              <a:buNone/>
            </a:pPr>
            <a:r>
              <a:rPr lang="en-US" dirty="0">
                <a:solidFill>
                  <a:schemeClr val="tx1"/>
                </a:solidFill>
              </a:rPr>
              <a:t>(c)</a:t>
            </a:r>
            <a:r>
              <a:rPr lang="sr-Latn-RS" dirty="0">
                <a:solidFill>
                  <a:schemeClr val="tx1"/>
                </a:solidFill>
              </a:rPr>
              <a:t> </a:t>
            </a:r>
            <a:r>
              <a:rPr lang="sr-Latn-RS" b="1" dirty="0">
                <a:solidFill>
                  <a:srgbClr val="FF7F2A"/>
                </a:solidFill>
              </a:rPr>
              <a:t>συμπεριφορική ανάλυση</a:t>
            </a:r>
            <a:r>
              <a:rPr lang="el-GR" altLang="sr-Latn-RS" b="1" dirty="0">
                <a:solidFill>
                  <a:srgbClr val="FF7F2A"/>
                </a:solidFill>
              </a:rPr>
              <a:t>, </a:t>
            </a:r>
            <a:r>
              <a:rPr lang="el-GR" altLang="sr-Latn-RS" dirty="0">
                <a:solidFill>
                  <a:schemeClr val="tx1"/>
                </a:solidFill>
              </a:rPr>
              <a:t>δηλαδή</a:t>
            </a:r>
            <a:r>
              <a:rPr lang="sr-Latn-RS" dirty="0">
                <a:solidFill>
                  <a:schemeClr val="tx1"/>
                </a:solidFill>
              </a:rPr>
              <a:t> μια προσπάθεια κατανόησης του τρόπου </a:t>
            </a:r>
            <a:r>
              <a:rPr lang="el-GR" altLang="sr-Latn-RS" dirty="0">
                <a:solidFill>
                  <a:schemeClr val="tx1"/>
                </a:solidFill>
              </a:rPr>
              <a:t>δημιουργίας των</a:t>
            </a:r>
            <a:r>
              <a:rPr lang="sr-Latn-RS" dirty="0">
                <a:solidFill>
                  <a:schemeClr val="tx1"/>
                </a:solidFill>
              </a:rPr>
              <a:t> </a:t>
            </a:r>
            <a:r>
              <a:rPr lang="el-GR" altLang="sr-Latn-RS" dirty="0">
                <a:solidFill>
                  <a:schemeClr val="tx1"/>
                </a:solidFill>
              </a:rPr>
              <a:t>μοτίβων</a:t>
            </a:r>
            <a:r>
              <a:rPr lang="sr-Latn-RS" dirty="0">
                <a:solidFill>
                  <a:schemeClr val="tx1"/>
                </a:solidFill>
              </a:rPr>
              <a:t> στα διαθέσιμα δεδομένα και</a:t>
            </a:r>
            <a:r>
              <a:rPr lang="el-GR" altLang="sr-Latn-RS" dirty="0">
                <a:solidFill>
                  <a:schemeClr val="tx1"/>
                </a:solidFill>
              </a:rPr>
              <a:t> της αιτίας για την οποία αυτά</a:t>
            </a:r>
            <a:r>
              <a:rPr lang="sr-Latn-RS" dirty="0">
                <a:solidFill>
                  <a:schemeClr val="tx1"/>
                </a:solidFill>
              </a:rPr>
              <a:t> μπορεί να αλλάξουν στο μέλλον, χρησιμοποιώντας</a:t>
            </a:r>
            <a:r>
              <a:rPr lang="el-GR" altLang="sr-Latn-RS" dirty="0">
                <a:solidFill>
                  <a:schemeClr val="tx1"/>
                </a:solidFill>
              </a:rPr>
              <a:t> θεωρίες</a:t>
            </a:r>
            <a:r>
              <a:rPr lang="sr-Latn-RS" dirty="0">
                <a:solidFill>
                  <a:schemeClr val="tx1"/>
                </a:solidFill>
              </a:rPr>
              <a:t> κλάδ</a:t>
            </a:r>
            <a:r>
              <a:rPr lang="el-GR" altLang="sr-Latn-RS" dirty="0">
                <a:solidFill>
                  <a:schemeClr val="tx1"/>
                </a:solidFill>
              </a:rPr>
              <a:t>ων</a:t>
            </a:r>
            <a:r>
              <a:rPr lang="sr-Latn-RS" dirty="0">
                <a:solidFill>
                  <a:schemeClr val="tx1"/>
                </a:solidFill>
              </a:rPr>
              <a:t> όπως η οικονομία, η κοινωνιολογία και η ψυχολογία για το τι επηρεάζει τη συμπεριφορά των βασικών παραγόντων στο οικονομία</a:t>
            </a:r>
            <a:endParaRPr lang="sr-Latn-RS"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0</TotalTime>
  <Words>13668</Words>
  <Application>WPS Presentation</Application>
  <PresentationFormat>Widescreen</PresentationFormat>
  <Paragraphs>285</Paragraphs>
  <Slides>26</Slides>
  <Notes>15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SimSun</vt:lpstr>
      <vt:lpstr>Wingdings</vt:lpstr>
      <vt:lpstr>Open Sans</vt:lpstr>
      <vt:lpstr>Segoe Print</vt:lpstr>
      <vt:lpstr>Segoe UI</vt:lpstr>
      <vt:lpstr>Open Sans Light</vt:lpstr>
      <vt:lpstr>Calibri</vt:lpstr>
      <vt:lpstr>Open Sans ExtraBold</vt:lpstr>
      <vt:lpstr>Microsoft YaHei</vt:lpstr>
      <vt:lpstr>Arial Unicode MS</vt:lpstr>
      <vt:lpstr>Arial</vt:lpstr>
      <vt:lpstr>Open Sans Light</vt:lpstr>
      <vt:lpstr>Open Sans Extrabold</vt:lpstr>
      <vt:lpstr>„Office“ tema</vt:lpstr>
      <vt:lpstr>Επισκόπηση των χρησιμοποιούμενων μεθόδων για την πρόβλεψη μεταβολών στον κόσμο της εργασίας</vt:lpstr>
      <vt:lpstr>-Διαστάσεις του αντίκτυπου των διαφορετικών τάσεων στον κόσμο της εργασίας  - Σύνοψη ορισμένων τάσεων που επιδρούν στον εργασιακό χώρο, καθώς και των εν δυνάμει επιπτώσεών τους στον αριθμό των θέσεων εργασίας και στην ποιότητα αυτής</vt:lpstr>
      <vt:lpstr>PowerPoint 演示文稿</vt:lpstr>
      <vt:lpstr>Επισκόπηση της 2ης μαθησιακής υποενότητας</vt:lpstr>
      <vt:lpstr>PowerPoint 演示文稿</vt:lpstr>
      <vt:lpstr>PowerPoint 演示文稿</vt:lpstr>
      <vt:lpstr>Κάποιες μέθοδοι και προσεγγίσεις που χρησιμοποιούνται για την πρόβλεψη των τάσεων στον κόσμο της εργασίας.</vt:lpstr>
      <vt:lpstr>Χρήση μαθηματικών μοντέλων για την πρόβλεψη των τάσεων</vt:lpstr>
      <vt:lpstr>Ποσοτική μοντελοποίηση </vt:lpstr>
      <vt:lpstr>Ποσοτική μοντελοποίηση- παράδειγμα</vt:lpstr>
      <vt:lpstr>Η μέθοδος Delphi “μέθοδος για τη δόμηση μιας διαδικασίας ομαδικής επικοινωνίας αποτελεσματικής στο να επιτρέπει σε μια ομάδα ατόμων, στο σύνολό της, να αντιμετωπίσει ένα σύνθετο πρόβλημα». (Häder and Häder, 1995) </vt:lpstr>
      <vt:lpstr>Η μέθοδος Delphi- παράδειγμα</vt:lpstr>
      <vt:lpstr>Ομάδες εστίασης  ”ερευνητική τεχνική που συλλέγει δεδομένα μέσω ομαδικής αλληλεπίδρασης για ένα θέμα καθορισμένο από τον ερευνητή“ (Morgan, 1996)</vt:lpstr>
      <vt:lpstr>Ομάδες εστίασης- παράδειγμα</vt:lpstr>
      <vt:lpstr>Σχεδιασμός σεναρίου Συστημική μέθοδος για δημιουργική σκέψη ως προς ενα εν δυνάμει περίπλοκο και αβέβαιο μέλλον</vt:lpstr>
      <vt:lpstr>Μέθοδος σεναρίου- παράδειγμα</vt:lpstr>
      <vt:lpstr>PowerPoint 演示文稿</vt:lpstr>
      <vt:lpstr>Κάθε μέθοδος έχει τα πλεονεκτήματα και τα μειονεκτήματά της…</vt:lpstr>
      <vt:lpstr>Πώς να αξιολογήσετε την ποιότητα των πηγών πληροφόρησης σχετικά με τις αλλαγές στον κόσμο της εργασίας; </vt:lpstr>
      <vt:lpstr>PowerPoint 演示文稿</vt:lpstr>
      <vt:lpstr>Κατά την αξιολόγηση των σχετιζόμενωνμε τις αλλαγές στον εργασιακό κόσμο πηγών λαμβάνονται υπόψη…</vt:lpstr>
      <vt:lpstr> </vt:lpstr>
      <vt:lpstr>Αν αξιολογούσαμε αυτή την πηγή…</vt:lpstr>
      <vt:lpstr>Αν αξιολογούσαμε αυτή την πηγή…</vt:lpstr>
      <vt:lpstr>References</vt:lpstr>
      <vt:lpstr>Ευχαριστούμε για την προσοχή σας. Ερωτήσεις;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MILENA</cp:lastModifiedBy>
  <cp:revision>179</cp:revision>
  <dcterms:created xsi:type="dcterms:W3CDTF">2020-01-27T22:45:00Z</dcterms:created>
  <dcterms:modified xsi:type="dcterms:W3CDTF">2021-11-24T17:19:41Z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857851440C444E04B26331AB7C9475B2</vt:lpwstr>
  </property>
  <property fmtid="{D5CDD505-2E9C-101B-9397-08002B2CF9AE}" pid="3" name="KSOProductBuildVer">
    <vt:lpwstr>2057-11.2.0.10382</vt:lpwstr>
  </property>
</Properties>
</file>