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371" r:id="rId3"/>
    <p:sldId id="360" r:id="rId4"/>
    <p:sldId id="358" r:id="rId5"/>
    <p:sldId id="364" r:id="rId6"/>
    <p:sldId id="365" r:id="rId7"/>
    <p:sldId id="357" r:id="rId8"/>
    <p:sldId id="309" r:id="rId9"/>
    <p:sldId id="355" r:id="rId10"/>
    <p:sldId id="359" r:id="rId11"/>
    <p:sldId id="354" r:id="rId12"/>
    <p:sldId id="348" r:id="rId13"/>
    <p:sldId id="349" r:id="rId14"/>
    <p:sldId id="367" r:id="rId15"/>
    <p:sldId id="373" r:id="rId16"/>
    <p:sldId id="378" r:id="rId17"/>
    <p:sldId id="375" r:id="rId18"/>
    <p:sldId id="376" r:id="rId19"/>
    <p:sldId id="331" r:id="rId20"/>
    <p:sldId id="265"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12"/>
    <a:srgbClr val="B23D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3705" autoAdjust="0"/>
  </p:normalViewPr>
  <p:slideViewPr>
    <p:cSldViewPr snapToGrid="0" showGuides="1">
      <p:cViewPr varScale="1">
        <p:scale>
          <a:sx n="68" d="100"/>
          <a:sy n="68" d="100"/>
        </p:scale>
        <p:origin x="846" y="66"/>
      </p:cViewPr>
      <p:guideLst>
        <p:guide orient="horz" pos="2160"/>
        <p:guide pos="3840"/>
      </p:guideLst>
    </p:cSldViewPr>
  </p:slideViewPr>
  <p:outlineViewPr>
    <p:cViewPr>
      <p:scale>
        <a:sx n="33" d="100"/>
        <a:sy n="33" d="100"/>
      </p:scale>
      <p:origin x="0" y="-6634"/>
    </p:cViewPr>
  </p:outlineViewPr>
  <p:notesTextViewPr>
    <p:cViewPr>
      <p:scale>
        <a:sx n="1" d="1"/>
        <a:sy n="1" d="1"/>
      </p:scale>
      <p:origin x="0" y="0"/>
    </p:cViewPr>
  </p:notesTextViewPr>
  <p:sorterViewPr>
    <p:cViewPr>
      <p:scale>
        <a:sx n="100" d="100"/>
        <a:sy n="100" d="100"/>
      </p:scale>
      <p:origin x="0" y="-11616"/>
    </p:cViewPr>
  </p:sorterViewPr>
  <p:notesViewPr>
    <p:cSldViewPr snapToGrid="0">
      <p:cViewPr varScale="1">
        <p:scale>
          <a:sx n="41" d="100"/>
          <a:sy n="41" d="100"/>
        </p:scale>
        <p:origin x="1786"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3554022-BC20-4DB2-ABEE-534D4871217A}" type="doc">
      <dgm:prSet loTypeId="urn:microsoft.com/office/officeart/2005/8/layout/hList1" loCatId="list" qsTypeId="urn:microsoft.com/office/officeart/2005/8/quickstyle/simple1#1" qsCatId="simple" csTypeId="urn:microsoft.com/office/officeart/2005/8/colors/accent1_2#1" csCatId="accent1" phldr="1"/>
      <dgm:spPr/>
      <dgm:t>
        <a:bodyPr/>
        <a:lstStyle/>
        <a:p>
          <a:endParaRPr lang="en-US"/>
        </a:p>
      </dgm:t>
    </dgm:pt>
    <dgm:pt modelId="{D40329BA-2CCE-473F-B1D4-76A6ECA85C51}">
      <dgm:prSet phldrT="[Text]" phldr="0" custT="0"/>
      <dgm:spPr/>
      <dgm:t>
        <a:bodyPr vert="horz" wrap="square"/>
        <a:lstStyle/>
        <a:p>
          <a:pPr>
            <a:lnSpc>
              <a:spcPct val="100000"/>
            </a:lnSpc>
            <a:spcBef>
              <a:spcPct val="0"/>
            </a:spcBef>
            <a:spcAft>
              <a:spcPct val="35000"/>
            </a:spcAft>
          </a:pPr>
          <a:r>
            <a:rPr lang="el-GR" altLang="en-US" dirty="0"/>
            <a:t>Προσαρμοστικός επαγγελματικός προσανατολισμός </a:t>
          </a:r>
        </a:p>
      </dgm:t>
    </dgm:pt>
    <dgm:pt modelId="{D493DF36-61BF-4F7F-BBA1-5E76B6019DD3}" type="parTrans" cxnId="{42F3733C-BBE1-410C-92ED-5777DE3188B1}">
      <dgm:prSet/>
      <dgm:spPr/>
      <dgm:t>
        <a:bodyPr/>
        <a:lstStyle/>
        <a:p>
          <a:endParaRPr lang="en-US"/>
        </a:p>
      </dgm:t>
    </dgm:pt>
    <dgm:pt modelId="{3A04472B-7FE1-431D-8CF0-3C701C30CB67}" type="sibTrans" cxnId="{42F3733C-BBE1-410C-92ED-5777DE3188B1}">
      <dgm:prSet/>
      <dgm:spPr/>
      <dgm:t>
        <a:bodyPr/>
        <a:lstStyle/>
        <a:p>
          <a:endParaRPr lang="en-US"/>
        </a:p>
      </dgm:t>
    </dgm:pt>
    <dgm:pt modelId="{8A0A9AB8-2B63-4F87-8FFE-300B973F1673}">
      <dgm:prSet phldrT="[Text]" phldr="0" custT="0"/>
      <dgm:spPr/>
      <dgm:t>
        <a:bodyPr vert="horz" wrap="square"/>
        <a:lstStyle/>
        <a:p>
          <a:pPr>
            <a:lnSpc>
              <a:spcPct val="100000"/>
            </a:lnSpc>
            <a:spcBef>
              <a:spcPct val="0"/>
            </a:spcBef>
            <a:spcAft>
              <a:spcPct val="15000"/>
            </a:spcAft>
          </a:pPr>
          <a:r>
            <a:rPr lang="el-GR" dirty="0"/>
            <a:t>Βοηθά τους ανθρώπους να αντιμετωπίσουν τις εργασιακές εξελίξεις</a:t>
          </a:r>
        </a:p>
      </dgm:t>
    </dgm:pt>
    <dgm:pt modelId="{39B53FEB-08FD-4CC6-98EA-5993A305A93B}" type="parTrans" cxnId="{8FDC8964-7567-491F-B58D-DF1A6C14C4C7}">
      <dgm:prSet/>
      <dgm:spPr/>
      <dgm:t>
        <a:bodyPr/>
        <a:lstStyle/>
        <a:p>
          <a:endParaRPr lang="en-US"/>
        </a:p>
      </dgm:t>
    </dgm:pt>
    <dgm:pt modelId="{90A57C96-386F-4292-B99A-AF9CA75FDF2A}" type="sibTrans" cxnId="{8FDC8964-7567-491F-B58D-DF1A6C14C4C7}">
      <dgm:prSet/>
      <dgm:spPr/>
      <dgm:t>
        <a:bodyPr/>
        <a:lstStyle/>
        <a:p>
          <a:endParaRPr lang="en-US"/>
        </a:p>
      </dgm:t>
    </dgm:pt>
    <dgm:pt modelId="{EF08B1A8-8F7C-4E28-B9F1-91D538322186}">
      <dgm:prSet phldrT="[Text]" phldr="0" custT="0"/>
      <dgm:spPr/>
      <dgm:t>
        <a:bodyPr vert="horz" wrap="square"/>
        <a:lstStyle/>
        <a:p>
          <a:pPr>
            <a:lnSpc>
              <a:spcPct val="100000"/>
            </a:lnSpc>
            <a:spcBef>
              <a:spcPct val="0"/>
            </a:spcBef>
            <a:spcAft>
              <a:spcPct val="35000"/>
            </a:spcAft>
          </a:pPr>
          <a:r>
            <a:rPr lang="el-GR" altLang="en-GB" dirty="0"/>
            <a:t>Διευρυμένος επαγγελματικός προσανατολισμός</a:t>
          </a:r>
          <a:endParaRPr lang="en-US" dirty="0"/>
        </a:p>
      </dgm:t>
    </dgm:pt>
    <dgm:pt modelId="{287CF4DB-E304-49BD-BFCA-0BBAD89A1EB6}" type="parTrans" cxnId="{73791F8C-6323-4558-82CF-737E17F193AF}">
      <dgm:prSet/>
      <dgm:spPr/>
      <dgm:t>
        <a:bodyPr/>
        <a:lstStyle/>
        <a:p>
          <a:endParaRPr lang="en-US"/>
        </a:p>
      </dgm:t>
    </dgm:pt>
    <dgm:pt modelId="{935BD43F-07EE-4603-8BCD-345D0BCD59D5}" type="sibTrans" cxnId="{73791F8C-6323-4558-82CF-737E17F193AF}">
      <dgm:prSet/>
      <dgm:spPr/>
      <dgm:t>
        <a:bodyPr/>
        <a:lstStyle/>
        <a:p>
          <a:endParaRPr lang="en-US"/>
        </a:p>
      </dgm:t>
    </dgm:pt>
    <dgm:pt modelId="{89E4B36A-3475-4658-927B-1CA11E3A1020}">
      <dgm:prSet phldrT="[Text]" phldr="0" custT="0"/>
      <dgm:spPr/>
      <dgm:t>
        <a:bodyPr vert="horz" wrap="square"/>
        <a:lstStyle/>
        <a:p>
          <a:pPr>
            <a:lnSpc>
              <a:spcPct val="100000"/>
            </a:lnSpc>
            <a:spcBef>
              <a:spcPct val="0"/>
            </a:spcBef>
            <a:spcAft>
              <a:spcPct val="15000"/>
            </a:spcAft>
          </a:pPr>
          <a:r>
            <a:rPr lang="el-GR" altLang="en-GB" dirty="0"/>
            <a:t>Ενθαρρύνει το άτομο να σκέφτεται πέρα από την αμειβόμενη εργασία</a:t>
          </a:r>
          <a:endParaRPr lang="en-US" dirty="0"/>
        </a:p>
      </dgm:t>
    </dgm:pt>
    <dgm:pt modelId="{C09472FF-2F56-46E8-B9C3-232C03A89DEC}" type="parTrans" cxnId="{41D4AA34-D675-4004-A4CB-ACD2CBCAE754}">
      <dgm:prSet/>
      <dgm:spPr/>
      <dgm:t>
        <a:bodyPr/>
        <a:lstStyle/>
        <a:p>
          <a:endParaRPr lang="en-US"/>
        </a:p>
      </dgm:t>
    </dgm:pt>
    <dgm:pt modelId="{275130FE-5324-4D8B-AE87-5943AD7FE2E3}" type="sibTrans" cxnId="{41D4AA34-D675-4004-A4CB-ACD2CBCAE754}">
      <dgm:prSet/>
      <dgm:spPr/>
      <dgm:t>
        <a:bodyPr/>
        <a:lstStyle/>
        <a:p>
          <a:endParaRPr lang="en-US"/>
        </a:p>
      </dgm:t>
    </dgm:pt>
    <dgm:pt modelId="{F00F2C3C-DBF8-412D-AB2B-A966964B7291}">
      <dgm:prSet phldr="0" custT="0"/>
      <dgm:spPr/>
      <dgm:t>
        <a:bodyPr vert="horz" wrap="square"/>
        <a:lstStyle/>
        <a:p>
          <a:pPr>
            <a:lnSpc>
              <a:spcPct val="100000"/>
            </a:lnSpc>
            <a:spcBef>
              <a:spcPct val="0"/>
            </a:spcBef>
            <a:spcAft>
              <a:spcPct val="15000"/>
            </a:spcAft>
          </a:pPr>
          <a:r>
            <a:rPr lang="el-GR" altLang="en-GB" dirty="0"/>
            <a:t>Συζητά για εθελοντισμό, χόμπι και κοινοτική εργασία παράλληλα με την αμειβόμενη εργασία</a:t>
          </a:r>
          <a:endParaRPr lang="en-GB" dirty="0"/>
        </a:p>
      </dgm:t>
    </dgm:pt>
    <dgm:pt modelId="{E0F38265-7412-4F8A-AB4F-7D1F7B64BE83}" type="parTrans" cxnId="{16020FC8-C192-439B-940F-FACE811F8240}">
      <dgm:prSet/>
      <dgm:spPr/>
      <dgm:t>
        <a:bodyPr/>
        <a:lstStyle/>
        <a:p>
          <a:endParaRPr lang="el-GR"/>
        </a:p>
      </dgm:t>
    </dgm:pt>
    <dgm:pt modelId="{4A93841A-A2A1-41B1-8247-711E82CD0928}" type="sibTrans" cxnId="{16020FC8-C192-439B-940F-FACE811F8240}">
      <dgm:prSet/>
      <dgm:spPr/>
      <dgm:t>
        <a:bodyPr/>
        <a:lstStyle/>
        <a:p>
          <a:endParaRPr lang="el-GR"/>
        </a:p>
      </dgm:t>
    </dgm:pt>
    <dgm:pt modelId="{B1D8D753-694B-465C-875F-A99EBEDEAB40}">
      <dgm:prSet phldr="0" custT="0"/>
      <dgm:spPr/>
      <dgm:t>
        <a:bodyPr vert="horz" wrap="square"/>
        <a:lstStyle/>
        <a:p>
          <a:pPr>
            <a:lnSpc>
              <a:spcPct val="100000"/>
            </a:lnSpc>
            <a:spcBef>
              <a:spcPct val="0"/>
            </a:spcBef>
            <a:spcAft>
              <a:spcPct val="15000"/>
            </a:spcAft>
          </a:pPr>
          <a:r>
            <a:rPr lang="el-GR" altLang="en-GB" dirty="0"/>
            <a:t>Αμφισβητεί την άποψη ότι μόνο η αμειβόμενη εργασία είναι “αληθινή”, “αυθεντική” και “χρήσιμη”, σε σύγκριση με άλλες μορφές εργασίας.</a:t>
          </a:r>
        </a:p>
      </dgm:t>
    </dgm:pt>
    <dgm:pt modelId="{416D6548-66F5-4204-855B-8408BADEA172}" type="parTrans" cxnId="{9A0FC7DB-4257-4537-8F05-CAA6B53E545F}">
      <dgm:prSet/>
      <dgm:spPr/>
      <dgm:t>
        <a:bodyPr/>
        <a:lstStyle/>
        <a:p>
          <a:endParaRPr lang="el-GR"/>
        </a:p>
      </dgm:t>
    </dgm:pt>
    <dgm:pt modelId="{F89FEAF7-8CED-48EB-8EF0-8E6CA3E0FF88}" type="sibTrans" cxnId="{9A0FC7DB-4257-4537-8F05-CAA6B53E545F}">
      <dgm:prSet/>
      <dgm:spPr/>
      <dgm:t>
        <a:bodyPr/>
        <a:lstStyle/>
        <a:p>
          <a:endParaRPr lang="el-GR"/>
        </a:p>
      </dgm:t>
    </dgm:pt>
    <dgm:pt modelId="{93C4A7CF-52B0-4358-AB2E-5FA02496ED3B}">
      <dgm:prSet phldrT="[Text]" phldr="0" custT="0"/>
      <dgm:spPr/>
      <dgm:t>
        <a:bodyPr vert="horz" wrap="square"/>
        <a:lstStyle/>
        <a:p>
          <a:pPr>
            <a:lnSpc>
              <a:spcPct val="100000"/>
            </a:lnSpc>
            <a:spcBef>
              <a:spcPct val="0"/>
            </a:spcBef>
            <a:spcAft>
              <a:spcPct val="35000"/>
            </a:spcAft>
          </a:pPr>
          <a:r>
            <a:rPr lang="el-GR" altLang="en-GB" dirty="0"/>
            <a:t>Μη καθοδηγούμενο</a:t>
          </a:r>
          <a:r>
            <a:rPr lang="en-US" altLang="en-GB" dirty="0"/>
            <a:t>ς (emancipatory)</a:t>
          </a:r>
          <a:r>
            <a:rPr lang="el-GR" altLang="en-GB" dirty="0"/>
            <a:t> επαγγελματικός προσανατολισμός</a:t>
          </a:r>
        </a:p>
      </dgm:t>
    </dgm:pt>
    <dgm:pt modelId="{02CAA46D-FA40-44B1-8D78-0591BB27B9EE}" type="parTrans" cxnId="{7462B95A-A998-470D-8F3B-9DE95E033B47}">
      <dgm:prSet/>
      <dgm:spPr/>
      <dgm:t>
        <a:bodyPr/>
        <a:lstStyle/>
        <a:p>
          <a:endParaRPr lang="en-US"/>
        </a:p>
      </dgm:t>
    </dgm:pt>
    <dgm:pt modelId="{633E5D6A-B623-437D-8D08-5CAA32DBFE70}" type="sibTrans" cxnId="{7462B95A-A998-470D-8F3B-9DE95E033B47}">
      <dgm:prSet/>
      <dgm:spPr/>
      <dgm:t>
        <a:bodyPr/>
        <a:lstStyle/>
        <a:p>
          <a:endParaRPr lang="en-US"/>
        </a:p>
      </dgm:t>
    </dgm:pt>
    <dgm:pt modelId="{327582C4-9988-4659-BA61-8E61B2695E38}">
      <dgm:prSet phldrT="[Text]"/>
      <dgm:spPr/>
      <dgm:t>
        <a:bodyPr/>
        <a:lstStyle/>
        <a:p>
          <a:r>
            <a:rPr lang="el-GR" dirty="0"/>
            <a:t>Αναγνωρίζει τους περιορισμούς όσον αφορά το τι μπορούν να επιτύχουν οι άνθρωποι στα τρέχοντα και μελλοντικά συστήματα</a:t>
          </a:r>
          <a:endParaRPr lang="en-US" dirty="0"/>
        </a:p>
      </dgm:t>
    </dgm:pt>
    <dgm:pt modelId="{1B41CE1F-F43B-49A0-9B02-14B1A44766ED}" type="parTrans" cxnId="{A0314CE7-CD20-4A6E-A5BB-E2F70ECA84F0}">
      <dgm:prSet/>
      <dgm:spPr/>
      <dgm:t>
        <a:bodyPr/>
        <a:lstStyle/>
        <a:p>
          <a:endParaRPr lang="en-US"/>
        </a:p>
      </dgm:t>
    </dgm:pt>
    <dgm:pt modelId="{3D2BF5B8-F126-4D41-BA4A-133E32B1508F}" type="sibTrans" cxnId="{A0314CE7-CD20-4A6E-A5BB-E2F70ECA84F0}">
      <dgm:prSet/>
      <dgm:spPr/>
      <dgm:t>
        <a:bodyPr/>
        <a:lstStyle/>
        <a:p>
          <a:endParaRPr lang="en-US"/>
        </a:p>
      </dgm:t>
    </dgm:pt>
    <dgm:pt modelId="{5F52BF55-E09D-4595-ABBF-4969235C2A02}">
      <dgm:prSet phldrT="[Text]" phldr="0" custT="0"/>
      <dgm:spPr/>
      <dgm:t>
        <a:bodyPr vert="horz" wrap="square"/>
        <a:lstStyle/>
        <a:p>
          <a:pPr>
            <a:lnSpc>
              <a:spcPct val="100000"/>
            </a:lnSpc>
            <a:spcBef>
              <a:spcPct val="0"/>
            </a:spcBef>
            <a:spcAft>
              <a:spcPct val="15000"/>
            </a:spcAft>
          </a:pPr>
          <a:r>
            <a:rPr lang="el-GR" altLang="en-GB" dirty="0"/>
            <a:t>Ενθαρρύνει την ανάπτυξη δεξιοτήτων για την αντιμετώπιση αυτών των μεταβολών</a:t>
          </a:r>
          <a:endParaRPr lang="el-GR" dirty="0"/>
        </a:p>
      </dgm:t>
    </dgm:pt>
    <dgm:pt modelId="{739E6F0B-D4E1-43FA-AB78-1BBEA6CCD78D}" type="parTrans" cxnId="{F0E508B7-CA3F-4DC0-BC95-69C1B1620E3F}">
      <dgm:prSet/>
      <dgm:spPr/>
      <dgm:t>
        <a:bodyPr/>
        <a:lstStyle/>
        <a:p>
          <a:endParaRPr lang="el-GR"/>
        </a:p>
      </dgm:t>
    </dgm:pt>
    <dgm:pt modelId="{11CA3A09-BABD-4454-B235-E357F8EF79C5}" type="sibTrans" cxnId="{F0E508B7-CA3F-4DC0-BC95-69C1B1620E3F}">
      <dgm:prSet/>
      <dgm:spPr/>
      <dgm:t>
        <a:bodyPr/>
        <a:lstStyle/>
        <a:p>
          <a:endParaRPr lang="el-GR"/>
        </a:p>
      </dgm:t>
    </dgm:pt>
    <dgm:pt modelId="{99B4B78B-12FD-44C8-9E9B-8B2242ABA5A8}" type="pres">
      <dgm:prSet presAssocID="{23554022-BC20-4DB2-ABEE-534D4871217A}" presName="Name0" presStyleCnt="0">
        <dgm:presLayoutVars>
          <dgm:dir/>
          <dgm:animLvl val="lvl"/>
          <dgm:resizeHandles val="exact"/>
        </dgm:presLayoutVars>
      </dgm:prSet>
      <dgm:spPr/>
    </dgm:pt>
    <dgm:pt modelId="{FB27D880-53A3-4D94-B326-1A79F372CBE7}" type="pres">
      <dgm:prSet presAssocID="{D40329BA-2CCE-473F-B1D4-76A6ECA85C51}" presName="composite" presStyleCnt="0"/>
      <dgm:spPr/>
    </dgm:pt>
    <dgm:pt modelId="{34F8DF2A-FA9E-4923-8C91-74246C56869C}" type="pres">
      <dgm:prSet presAssocID="{D40329BA-2CCE-473F-B1D4-76A6ECA85C51}" presName="parTx" presStyleLbl="alignNode1" presStyleIdx="0" presStyleCnt="3">
        <dgm:presLayoutVars>
          <dgm:chMax val="0"/>
          <dgm:chPref val="0"/>
          <dgm:bulletEnabled val="1"/>
        </dgm:presLayoutVars>
      </dgm:prSet>
      <dgm:spPr/>
    </dgm:pt>
    <dgm:pt modelId="{D739F32E-72CB-4B62-B1F9-073C45F08BCB}" type="pres">
      <dgm:prSet presAssocID="{D40329BA-2CCE-473F-B1D4-76A6ECA85C51}" presName="desTx" presStyleLbl="alignAccFollowNode1" presStyleIdx="0" presStyleCnt="3">
        <dgm:presLayoutVars>
          <dgm:bulletEnabled val="1"/>
        </dgm:presLayoutVars>
      </dgm:prSet>
      <dgm:spPr/>
    </dgm:pt>
    <dgm:pt modelId="{BAE4B51F-B1C1-408B-9798-FDF166C2D6D8}" type="pres">
      <dgm:prSet presAssocID="{3A04472B-7FE1-431D-8CF0-3C701C30CB67}" presName="space" presStyleCnt="0"/>
      <dgm:spPr/>
    </dgm:pt>
    <dgm:pt modelId="{ECA98376-A7B4-4F57-AD88-DCDD4C6EB8C7}" type="pres">
      <dgm:prSet presAssocID="{EF08B1A8-8F7C-4E28-B9F1-91D538322186}" presName="composite" presStyleCnt="0"/>
      <dgm:spPr/>
    </dgm:pt>
    <dgm:pt modelId="{E961698E-69E3-42DA-A745-9870D5E877A3}" type="pres">
      <dgm:prSet presAssocID="{EF08B1A8-8F7C-4E28-B9F1-91D538322186}" presName="parTx" presStyleLbl="alignNode1" presStyleIdx="1" presStyleCnt="3">
        <dgm:presLayoutVars>
          <dgm:chMax val="0"/>
          <dgm:chPref val="0"/>
          <dgm:bulletEnabled val="1"/>
        </dgm:presLayoutVars>
      </dgm:prSet>
      <dgm:spPr/>
    </dgm:pt>
    <dgm:pt modelId="{6BB01C1F-452F-490A-973B-8DF3376CE4F1}" type="pres">
      <dgm:prSet presAssocID="{EF08B1A8-8F7C-4E28-B9F1-91D538322186}" presName="desTx" presStyleLbl="alignAccFollowNode1" presStyleIdx="1" presStyleCnt="3">
        <dgm:presLayoutVars>
          <dgm:bulletEnabled val="1"/>
        </dgm:presLayoutVars>
      </dgm:prSet>
      <dgm:spPr/>
    </dgm:pt>
    <dgm:pt modelId="{6603385E-5A6A-4035-805A-346D975525F2}" type="pres">
      <dgm:prSet presAssocID="{935BD43F-07EE-4603-8BCD-345D0BCD59D5}" presName="space" presStyleCnt="0"/>
      <dgm:spPr/>
    </dgm:pt>
    <dgm:pt modelId="{CE113990-D36A-4B30-B678-58AE72CF72DA}" type="pres">
      <dgm:prSet presAssocID="{93C4A7CF-52B0-4358-AB2E-5FA02496ED3B}" presName="composite" presStyleCnt="0"/>
      <dgm:spPr/>
    </dgm:pt>
    <dgm:pt modelId="{4DC5734D-DEBF-480F-8947-65CDF73D2CCB}" type="pres">
      <dgm:prSet presAssocID="{93C4A7CF-52B0-4358-AB2E-5FA02496ED3B}" presName="parTx" presStyleLbl="alignNode1" presStyleIdx="2" presStyleCnt="3">
        <dgm:presLayoutVars>
          <dgm:chMax val="0"/>
          <dgm:chPref val="0"/>
          <dgm:bulletEnabled val="1"/>
        </dgm:presLayoutVars>
      </dgm:prSet>
      <dgm:spPr/>
    </dgm:pt>
    <dgm:pt modelId="{77357FC6-4E93-4E87-A18C-ADE5B716F7C4}" type="pres">
      <dgm:prSet presAssocID="{93C4A7CF-52B0-4358-AB2E-5FA02496ED3B}" presName="desTx" presStyleLbl="alignAccFollowNode1" presStyleIdx="2" presStyleCnt="3">
        <dgm:presLayoutVars>
          <dgm:bulletEnabled val="1"/>
        </dgm:presLayoutVars>
      </dgm:prSet>
      <dgm:spPr/>
    </dgm:pt>
  </dgm:ptLst>
  <dgm:cxnLst>
    <dgm:cxn modelId="{43C09220-E033-414D-A593-DE376908B0B0}" type="presOf" srcId="{F00F2C3C-DBF8-412D-AB2B-A966964B7291}" destId="{6BB01C1F-452F-490A-973B-8DF3376CE4F1}" srcOrd="0" destOrd="1" presId="urn:microsoft.com/office/officeart/2005/8/layout/hList1"/>
    <dgm:cxn modelId="{41D4AA34-D675-4004-A4CB-ACD2CBCAE754}" srcId="{EF08B1A8-8F7C-4E28-B9F1-91D538322186}" destId="{89E4B36A-3475-4658-927B-1CA11E3A1020}" srcOrd="0" destOrd="0" parTransId="{C09472FF-2F56-46E8-B9C3-232C03A89DEC}" sibTransId="{275130FE-5324-4D8B-AE87-5943AD7FE2E3}"/>
    <dgm:cxn modelId="{42F3733C-BBE1-410C-92ED-5777DE3188B1}" srcId="{23554022-BC20-4DB2-ABEE-534D4871217A}" destId="{D40329BA-2CCE-473F-B1D4-76A6ECA85C51}" srcOrd="0" destOrd="0" parTransId="{D493DF36-61BF-4F7F-BBA1-5E76B6019DD3}" sibTransId="{3A04472B-7FE1-431D-8CF0-3C701C30CB67}"/>
    <dgm:cxn modelId="{F28E155B-5C32-42E2-BD69-69E9CD953EDD}" type="presOf" srcId="{23554022-BC20-4DB2-ABEE-534D4871217A}" destId="{99B4B78B-12FD-44C8-9E9B-8B2242ABA5A8}" srcOrd="0" destOrd="0" presId="urn:microsoft.com/office/officeart/2005/8/layout/hList1"/>
    <dgm:cxn modelId="{39AAAC5C-3A2A-4524-AAF9-40E58AB475EF}" type="presOf" srcId="{327582C4-9988-4659-BA61-8E61B2695E38}" destId="{77357FC6-4E93-4E87-A18C-ADE5B716F7C4}" srcOrd="0" destOrd="0" presId="urn:microsoft.com/office/officeart/2005/8/layout/hList1"/>
    <dgm:cxn modelId="{8FDC8964-7567-491F-B58D-DF1A6C14C4C7}" srcId="{D40329BA-2CCE-473F-B1D4-76A6ECA85C51}" destId="{8A0A9AB8-2B63-4F87-8FFE-300B973F1673}" srcOrd="0" destOrd="0" parTransId="{39B53FEB-08FD-4CC6-98EA-5993A305A93B}" sibTransId="{90A57C96-386F-4292-B99A-AF9CA75FDF2A}"/>
    <dgm:cxn modelId="{9F124C6E-6100-46DB-825A-BB153F4ED6F1}" type="presOf" srcId="{B1D8D753-694B-465C-875F-A99EBEDEAB40}" destId="{6BB01C1F-452F-490A-973B-8DF3376CE4F1}" srcOrd="0" destOrd="2" presId="urn:microsoft.com/office/officeart/2005/8/layout/hList1"/>
    <dgm:cxn modelId="{E68BA44F-060B-4ED4-AF88-B728B42D0BA1}" type="presOf" srcId="{D40329BA-2CCE-473F-B1D4-76A6ECA85C51}" destId="{34F8DF2A-FA9E-4923-8C91-74246C56869C}" srcOrd="0" destOrd="0" presId="urn:microsoft.com/office/officeart/2005/8/layout/hList1"/>
    <dgm:cxn modelId="{7462B95A-A998-470D-8F3B-9DE95E033B47}" srcId="{23554022-BC20-4DB2-ABEE-534D4871217A}" destId="{93C4A7CF-52B0-4358-AB2E-5FA02496ED3B}" srcOrd="2" destOrd="0" parTransId="{02CAA46D-FA40-44B1-8D78-0591BB27B9EE}" sibTransId="{633E5D6A-B623-437D-8D08-5CAA32DBFE70}"/>
    <dgm:cxn modelId="{73791F8C-6323-4558-82CF-737E17F193AF}" srcId="{23554022-BC20-4DB2-ABEE-534D4871217A}" destId="{EF08B1A8-8F7C-4E28-B9F1-91D538322186}" srcOrd="1" destOrd="0" parTransId="{287CF4DB-E304-49BD-BFCA-0BBAD89A1EB6}" sibTransId="{935BD43F-07EE-4603-8BCD-345D0BCD59D5}"/>
    <dgm:cxn modelId="{1066D08E-676C-44F4-8FC8-1549FB407F6B}" type="presOf" srcId="{5F52BF55-E09D-4595-ABBF-4969235C2A02}" destId="{D739F32E-72CB-4B62-B1F9-073C45F08BCB}" srcOrd="0" destOrd="1" presId="urn:microsoft.com/office/officeart/2005/8/layout/hList1"/>
    <dgm:cxn modelId="{C9CACF93-9C95-48DC-9E22-55108DE53671}" type="presOf" srcId="{8A0A9AB8-2B63-4F87-8FFE-300B973F1673}" destId="{D739F32E-72CB-4B62-B1F9-073C45F08BCB}" srcOrd="0" destOrd="0" presId="urn:microsoft.com/office/officeart/2005/8/layout/hList1"/>
    <dgm:cxn modelId="{EF04E6B1-350B-428C-8174-07E771624F16}" type="presOf" srcId="{EF08B1A8-8F7C-4E28-B9F1-91D538322186}" destId="{E961698E-69E3-42DA-A745-9870D5E877A3}" srcOrd="0" destOrd="0" presId="urn:microsoft.com/office/officeart/2005/8/layout/hList1"/>
    <dgm:cxn modelId="{F0E508B7-CA3F-4DC0-BC95-69C1B1620E3F}" srcId="{D40329BA-2CCE-473F-B1D4-76A6ECA85C51}" destId="{5F52BF55-E09D-4595-ABBF-4969235C2A02}" srcOrd="1" destOrd="0" parTransId="{739E6F0B-D4E1-43FA-AB78-1BBEA6CCD78D}" sibTransId="{11CA3A09-BABD-4454-B235-E357F8EF79C5}"/>
    <dgm:cxn modelId="{16020FC8-C192-439B-940F-FACE811F8240}" srcId="{EF08B1A8-8F7C-4E28-B9F1-91D538322186}" destId="{F00F2C3C-DBF8-412D-AB2B-A966964B7291}" srcOrd="1" destOrd="0" parTransId="{E0F38265-7412-4F8A-AB4F-7D1F7B64BE83}" sibTransId="{4A93841A-A2A1-41B1-8247-711E82CD0928}"/>
    <dgm:cxn modelId="{07FFDBD4-F33E-4588-82DA-2CFEB8E1A8F6}" type="presOf" srcId="{89E4B36A-3475-4658-927B-1CA11E3A1020}" destId="{6BB01C1F-452F-490A-973B-8DF3376CE4F1}" srcOrd="0" destOrd="0" presId="urn:microsoft.com/office/officeart/2005/8/layout/hList1"/>
    <dgm:cxn modelId="{9A0FC7DB-4257-4537-8F05-CAA6B53E545F}" srcId="{EF08B1A8-8F7C-4E28-B9F1-91D538322186}" destId="{B1D8D753-694B-465C-875F-A99EBEDEAB40}" srcOrd="2" destOrd="0" parTransId="{416D6548-66F5-4204-855B-8408BADEA172}" sibTransId="{F89FEAF7-8CED-48EB-8EF0-8E6CA3E0FF88}"/>
    <dgm:cxn modelId="{A0314CE7-CD20-4A6E-A5BB-E2F70ECA84F0}" srcId="{93C4A7CF-52B0-4358-AB2E-5FA02496ED3B}" destId="{327582C4-9988-4659-BA61-8E61B2695E38}" srcOrd="0" destOrd="0" parTransId="{1B41CE1F-F43B-49A0-9B02-14B1A44766ED}" sibTransId="{3D2BF5B8-F126-4D41-BA4A-133E32B1508F}"/>
    <dgm:cxn modelId="{9E0089F1-C156-4686-B605-1B85658F0BE4}" type="presOf" srcId="{93C4A7CF-52B0-4358-AB2E-5FA02496ED3B}" destId="{4DC5734D-DEBF-480F-8947-65CDF73D2CCB}" srcOrd="0" destOrd="0" presId="urn:microsoft.com/office/officeart/2005/8/layout/hList1"/>
    <dgm:cxn modelId="{791A4BCD-D33F-43CC-896E-7A74B620F84A}" type="presParOf" srcId="{99B4B78B-12FD-44C8-9E9B-8B2242ABA5A8}" destId="{FB27D880-53A3-4D94-B326-1A79F372CBE7}" srcOrd="0" destOrd="0" presId="urn:microsoft.com/office/officeart/2005/8/layout/hList1"/>
    <dgm:cxn modelId="{1EFF818A-BDA7-4840-BE66-C99D6C16B964}" type="presParOf" srcId="{FB27D880-53A3-4D94-B326-1A79F372CBE7}" destId="{34F8DF2A-FA9E-4923-8C91-74246C56869C}" srcOrd="0" destOrd="0" presId="urn:microsoft.com/office/officeart/2005/8/layout/hList1"/>
    <dgm:cxn modelId="{FF32A7C7-06B9-4BCF-A207-0785D349F693}" type="presParOf" srcId="{FB27D880-53A3-4D94-B326-1A79F372CBE7}" destId="{D739F32E-72CB-4B62-B1F9-073C45F08BCB}" srcOrd="1" destOrd="0" presId="urn:microsoft.com/office/officeart/2005/8/layout/hList1"/>
    <dgm:cxn modelId="{EEDF18EB-BE6B-4B78-AC59-7390ABC2E153}" type="presParOf" srcId="{99B4B78B-12FD-44C8-9E9B-8B2242ABA5A8}" destId="{BAE4B51F-B1C1-408B-9798-FDF166C2D6D8}" srcOrd="1" destOrd="0" presId="urn:microsoft.com/office/officeart/2005/8/layout/hList1"/>
    <dgm:cxn modelId="{29DA8A10-8C78-4281-8526-72715C4024DF}" type="presParOf" srcId="{99B4B78B-12FD-44C8-9E9B-8B2242ABA5A8}" destId="{ECA98376-A7B4-4F57-AD88-DCDD4C6EB8C7}" srcOrd="2" destOrd="0" presId="urn:microsoft.com/office/officeart/2005/8/layout/hList1"/>
    <dgm:cxn modelId="{1ED9CE2C-D67E-4D4E-8002-8E5C49512BE1}" type="presParOf" srcId="{ECA98376-A7B4-4F57-AD88-DCDD4C6EB8C7}" destId="{E961698E-69E3-42DA-A745-9870D5E877A3}" srcOrd="0" destOrd="0" presId="urn:microsoft.com/office/officeart/2005/8/layout/hList1"/>
    <dgm:cxn modelId="{2FC1189C-8AC6-4658-99EF-5674A2296D44}" type="presParOf" srcId="{ECA98376-A7B4-4F57-AD88-DCDD4C6EB8C7}" destId="{6BB01C1F-452F-490A-973B-8DF3376CE4F1}" srcOrd="1" destOrd="0" presId="urn:microsoft.com/office/officeart/2005/8/layout/hList1"/>
    <dgm:cxn modelId="{7DA1F00A-BB7F-46AB-9EBE-D41024C6F356}" type="presParOf" srcId="{99B4B78B-12FD-44C8-9E9B-8B2242ABA5A8}" destId="{6603385E-5A6A-4035-805A-346D975525F2}" srcOrd="3" destOrd="0" presId="urn:microsoft.com/office/officeart/2005/8/layout/hList1"/>
    <dgm:cxn modelId="{05CCBE31-EAE9-472E-BE4B-0BE4C314643D}" type="presParOf" srcId="{99B4B78B-12FD-44C8-9E9B-8B2242ABA5A8}" destId="{CE113990-D36A-4B30-B678-58AE72CF72DA}" srcOrd="4" destOrd="0" presId="urn:microsoft.com/office/officeart/2005/8/layout/hList1"/>
    <dgm:cxn modelId="{22B903E7-44B6-47C4-B4A6-C6DB20E09F4B}" type="presParOf" srcId="{CE113990-D36A-4B30-B678-58AE72CF72DA}" destId="{4DC5734D-DEBF-480F-8947-65CDF73D2CCB}" srcOrd="0" destOrd="0" presId="urn:microsoft.com/office/officeart/2005/8/layout/hList1"/>
    <dgm:cxn modelId="{FBA26921-725C-46FD-A141-DB8954AB9759}" type="presParOf" srcId="{CE113990-D36A-4B30-B678-58AE72CF72DA}" destId="{77357FC6-4E93-4E87-A18C-ADE5B716F7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A6972-FCFC-49CF-BC92-0ED9D30306BB}" type="doc">
      <dgm:prSet loTypeId="urn:diagrams.loki3.com/VaryingWidthList" loCatId="list" qsTypeId="urn:microsoft.com/office/officeart/2005/8/quickstyle/simple1#2" qsCatId="simple" csTypeId="urn:microsoft.com/office/officeart/2005/8/colors/colorful2#1" csCatId="colorful" phldr="1"/>
      <dgm:spPr/>
    </dgm:pt>
    <dgm:pt modelId="{9B042A5A-773A-4466-AC2F-EC91B1DE3077}">
      <dgm:prSet phldrT="[Text]"/>
      <dgm:spPr/>
      <dgm:t>
        <a:bodyPr/>
        <a:lstStyle/>
        <a:p>
          <a:r>
            <a:rPr lang="el-GR" dirty="0"/>
            <a:t>Σκόπιμες προσπάθειες, όπου είναι δυνατόν, με στόχο την ενημέρωση για τις δεξιότητες του ατόμου και τη διεύρυνση των ενδιαφερόντων του (βελτίωση τεχνικών δεξιοτήτων, αναζήτηση ευκαιριών ηγεσίας) </a:t>
          </a:r>
          <a:endParaRPr lang="en-US" dirty="0"/>
        </a:p>
      </dgm:t>
    </dgm:pt>
    <dgm:pt modelId="{7B810CAA-C37F-40E3-B22E-A9912623F243}" type="parTrans" cxnId="{A19393D5-D6FE-4C71-B4B7-F3BD7EDEE379}">
      <dgm:prSet/>
      <dgm:spPr/>
      <dgm:t>
        <a:bodyPr/>
        <a:lstStyle/>
        <a:p>
          <a:endParaRPr lang="en-US"/>
        </a:p>
      </dgm:t>
    </dgm:pt>
    <dgm:pt modelId="{7C132587-DA75-47C5-82D1-D41B5BFCBA83}" type="sibTrans" cxnId="{A19393D5-D6FE-4C71-B4B7-F3BD7EDEE379}">
      <dgm:prSet/>
      <dgm:spPr/>
      <dgm:t>
        <a:bodyPr/>
        <a:lstStyle/>
        <a:p>
          <a:endParaRPr lang="en-US"/>
        </a:p>
      </dgm:t>
    </dgm:pt>
    <dgm:pt modelId="{611684F5-5AA1-461C-A453-5187B9498C04}">
      <dgm:prSet phldrT="[Text]"/>
      <dgm:spPr/>
      <dgm:t>
        <a:bodyPr/>
        <a:lstStyle/>
        <a:p>
          <a:r>
            <a:rPr lang="el-GR" dirty="0"/>
            <a:t>Εμπλουτισμός της τρέχουσας εργασίας κάποιου, διεκδικώντας πιο ευχάριστα καθήκοντα: γράφοντας μια περιγραφή ιδανικής εργασίας και εξετάζοντας πώς αυτή θα μπορούσε να επιτευχθεί, είτε με κάποια βοήθεια ή χωρίς</a:t>
          </a:r>
          <a:endParaRPr lang="en-US" dirty="0"/>
        </a:p>
      </dgm:t>
    </dgm:pt>
    <dgm:pt modelId="{E87B073A-C847-4AE7-954D-B07484CBCB9B}" type="parTrans" cxnId="{F856D409-D498-4774-BD07-F085D7D2CCD9}">
      <dgm:prSet/>
      <dgm:spPr/>
      <dgm:t>
        <a:bodyPr/>
        <a:lstStyle/>
        <a:p>
          <a:endParaRPr lang="en-US"/>
        </a:p>
      </dgm:t>
    </dgm:pt>
    <dgm:pt modelId="{424CCEC3-728C-4185-8514-9647EC70F2D4}" type="sibTrans" cxnId="{F856D409-D498-4774-BD07-F085D7D2CCD9}">
      <dgm:prSet/>
      <dgm:spPr/>
      <dgm:t>
        <a:bodyPr/>
        <a:lstStyle/>
        <a:p>
          <a:endParaRPr lang="en-US"/>
        </a:p>
      </dgm:t>
    </dgm:pt>
    <dgm:pt modelId="{4BFFA887-2104-4E10-8B7C-711B20C8FB0A}">
      <dgm:prSet phldrT="[Text]"/>
      <dgm:spPr/>
      <dgm:t>
        <a:bodyPr/>
        <a:lstStyle/>
        <a:p>
          <a:r>
            <a:rPr lang="el-GR" dirty="0"/>
            <a:t>Συμμετοχή σε οργανωτικές κοινότητες και παραγωγικές δραστηριότητες, όπως η συμβουλευτική σε νέους.</a:t>
          </a:r>
          <a:endParaRPr lang="en-US" dirty="0"/>
        </a:p>
      </dgm:t>
    </dgm:pt>
    <dgm:pt modelId="{E2E7F143-A84F-49E2-ACA6-3DD5CAA0EAD6}" type="parTrans" cxnId="{964F01DC-530A-4CDB-A651-F136503F1E15}">
      <dgm:prSet/>
      <dgm:spPr/>
      <dgm:t>
        <a:bodyPr/>
        <a:lstStyle/>
        <a:p>
          <a:endParaRPr lang="en-US"/>
        </a:p>
      </dgm:t>
    </dgm:pt>
    <dgm:pt modelId="{EF1AFEBB-7977-4DA3-B49D-1F5193732F40}" type="sibTrans" cxnId="{964F01DC-530A-4CDB-A651-F136503F1E15}">
      <dgm:prSet/>
      <dgm:spPr/>
      <dgm:t>
        <a:bodyPr/>
        <a:lstStyle/>
        <a:p>
          <a:endParaRPr lang="en-US"/>
        </a:p>
      </dgm:t>
    </dgm:pt>
    <dgm:pt modelId="{14B356B6-C8F6-46CC-B7DA-8FA4730548C9}" type="pres">
      <dgm:prSet presAssocID="{C3AA6972-FCFC-49CF-BC92-0ED9D30306BB}" presName="Name0" presStyleCnt="0">
        <dgm:presLayoutVars>
          <dgm:resizeHandles/>
        </dgm:presLayoutVars>
      </dgm:prSet>
      <dgm:spPr/>
    </dgm:pt>
    <dgm:pt modelId="{AD43CECF-7A07-48F2-85E6-3848427F0750}" type="pres">
      <dgm:prSet presAssocID="{9B042A5A-773A-4466-AC2F-EC91B1DE3077}" presName="text" presStyleLbl="node1" presStyleIdx="0" presStyleCnt="3">
        <dgm:presLayoutVars>
          <dgm:bulletEnabled val="1"/>
        </dgm:presLayoutVars>
      </dgm:prSet>
      <dgm:spPr/>
    </dgm:pt>
    <dgm:pt modelId="{FDAC73C4-1E37-489A-8AD0-0711370DD9ED}" type="pres">
      <dgm:prSet presAssocID="{7C132587-DA75-47C5-82D1-D41B5BFCBA83}" presName="space" presStyleCnt="0"/>
      <dgm:spPr/>
    </dgm:pt>
    <dgm:pt modelId="{7CA0F8EB-78BA-4BBF-9094-12A23A546C4F}" type="pres">
      <dgm:prSet presAssocID="{611684F5-5AA1-461C-A453-5187B9498C04}" presName="text" presStyleLbl="node1" presStyleIdx="1" presStyleCnt="3">
        <dgm:presLayoutVars>
          <dgm:bulletEnabled val="1"/>
        </dgm:presLayoutVars>
      </dgm:prSet>
      <dgm:spPr/>
    </dgm:pt>
    <dgm:pt modelId="{85E68BC6-1EC5-4CBC-B2A4-73FE8287C138}" type="pres">
      <dgm:prSet presAssocID="{424CCEC3-728C-4185-8514-9647EC70F2D4}" presName="space" presStyleCnt="0"/>
      <dgm:spPr/>
    </dgm:pt>
    <dgm:pt modelId="{A6DAC2AD-3271-4E0B-866B-F947ABCDE6C7}" type="pres">
      <dgm:prSet presAssocID="{4BFFA887-2104-4E10-8B7C-711B20C8FB0A}" presName="text" presStyleLbl="node1" presStyleIdx="2" presStyleCnt="3">
        <dgm:presLayoutVars>
          <dgm:bulletEnabled val="1"/>
        </dgm:presLayoutVars>
      </dgm:prSet>
      <dgm:spPr/>
    </dgm:pt>
  </dgm:ptLst>
  <dgm:cxnLst>
    <dgm:cxn modelId="{F856D409-D498-4774-BD07-F085D7D2CCD9}" srcId="{C3AA6972-FCFC-49CF-BC92-0ED9D30306BB}" destId="{611684F5-5AA1-461C-A453-5187B9498C04}" srcOrd="1" destOrd="0" parTransId="{E87B073A-C847-4AE7-954D-B07484CBCB9B}" sibTransId="{424CCEC3-728C-4185-8514-9647EC70F2D4}"/>
    <dgm:cxn modelId="{13B99F0A-9F65-437D-AB88-50D84FE9D318}" type="presOf" srcId="{C3AA6972-FCFC-49CF-BC92-0ED9D30306BB}" destId="{14B356B6-C8F6-46CC-B7DA-8FA4730548C9}" srcOrd="0" destOrd="0" presId="urn:diagrams.loki3.com/VaryingWidthList"/>
    <dgm:cxn modelId="{7A3CD94E-408A-4169-91E9-83313B4F324F}" type="presOf" srcId="{9B042A5A-773A-4466-AC2F-EC91B1DE3077}" destId="{AD43CECF-7A07-48F2-85E6-3848427F0750}" srcOrd="0" destOrd="0" presId="urn:diagrams.loki3.com/VaryingWidthList"/>
    <dgm:cxn modelId="{D4BCCF7B-B7B8-4794-BA5F-E4C9EA35A4DF}" type="presOf" srcId="{611684F5-5AA1-461C-A453-5187B9498C04}" destId="{7CA0F8EB-78BA-4BBF-9094-12A23A546C4F}" srcOrd="0" destOrd="0" presId="urn:diagrams.loki3.com/VaryingWidthList"/>
    <dgm:cxn modelId="{8CEC359F-3926-4D49-A57A-365C611B9FBF}" type="presOf" srcId="{4BFFA887-2104-4E10-8B7C-711B20C8FB0A}" destId="{A6DAC2AD-3271-4E0B-866B-F947ABCDE6C7}" srcOrd="0" destOrd="0" presId="urn:diagrams.loki3.com/VaryingWidthList"/>
    <dgm:cxn modelId="{A19393D5-D6FE-4C71-B4B7-F3BD7EDEE379}" srcId="{C3AA6972-FCFC-49CF-BC92-0ED9D30306BB}" destId="{9B042A5A-773A-4466-AC2F-EC91B1DE3077}" srcOrd="0" destOrd="0" parTransId="{7B810CAA-C37F-40E3-B22E-A9912623F243}" sibTransId="{7C132587-DA75-47C5-82D1-D41B5BFCBA83}"/>
    <dgm:cxn modelId="{964F01DC-530A-4CDB-A651-F136503F1E15}" srcId="{C3AA6972-FCFC-49CF-BC92-0ED9D30306BB}" destId="{4BFFA887-2104-4E10-8B7C-711B20C8FB0A}" srcOrd="2" destOrd="0" parTransId="{E2E7F143-A84F-49E2-ACA6-3DD5CAA0EAD6}" sibTransId="{EF1AFEBB-7977-4DA3-B49D-1F5193732F40}"/>
    <dgm:cxn modelId="{0E9092A6-4E60-4EDA-BF81-C28CB4BD54D9}" type="presParOf" srcId="{14B356B6-C8F6-46CC-B7DA-8FA4730548C9}" destId="{AD43CECF-7A07-48F2-85E6-3848427F0750}" srcOrd="0" destOrd="0" presId="urn:diagrams.loki3.com/VaryingWidthList"/>
    <dgm:cxn modelId="{5DA4CECE-E9AD-40EC-920D-E008A10D2282}" type="presParOf" srcId="{14B356B6-C8F6-46CC-B7DA-8FA4730548C9}" destId="{FDAC73C4-1E37-489A-8AD0-0711370DD9ED}" srcOrd="1" destOrd="0" presId="urn:diagrams.loki3.com/VaryingWidthList"/>
    <dgm:cxn modelId="{25B06E8E-CF02-4813-8C70-F40C639DAFCD}" type="presParOf" srcId="{14B356B6-C8F6-46CC-B7DA-8FA4730548C9}" destId="{7CA0F8EB-78BA-4BBF-9094-12A23A546C4F}" srcOrd="2" destOrd="0" presId="urn:diagrams.loki3.com/VaryingWidthList"/>
    <dgm:cxn modelId="{AC335331-2BDE-43B7-B34E-FF7358D9E87C}" type="presParOf" srcId="{14B356B6-C8F6-46CC-B7DA-8FA4730548C9}" destId="{85E68BC6-1EC5-4CBC-B2A4-73FE8287C138}" srcOrd="3" destOrd="0" presId="urn:diagrams.loki3.com/VaryingWidthList"/>
    <dgm:cxn modelId="{F7738B03-CF37-4660-AD72-3CCD7438843F}" type="presParOf" srcId="{14B356B6-C8F6-46CC-B7DA-8FA4730548C9}" destId="{A6DAC2AD-3271-4E0B-866B-F947ABCDE6C7}"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2E9AE0-FF11-41BF-ADF7-7165AB6B0E1E}" type="doc">
      <dgm:prSet loTypeId="urn:diagrams.loki3.com/BracketList" loCatId="list" qsTypeId="urn:microsoft.com/office/officeart/2005/8/quickstyle/simple1#3" qsCatId="simple" csTypeId="urn:microsoft.com/office/officeart/2005/8/colors/accent1_2#2" csCatId="accent1" phldr="1"/>
      <dgm:spPr/>
      <dgm:t>
        <a:bodyPr/>
        <a:lstStyle/>
        <a:p>
          <a:endParaRPr lang="en-US"/>
        </a:p>
      </dgm:t>
    </dgm:pt>
    <dgm:pt modelId="{2C66883A-3F23-4113-AFC3-81F379D0D64C}">
      <dgm:prSet phldrT="[Text]"/>
      <dgm:spPr/>
      <dgm:t>
        <a:bodyPr/>
        <a:lstStyle/>
        <a:p>
          <a:r>
            <a:rPr lang="el-GR" noProof="0" dirty="0"/>
            <a:t>Τεχνολογικές αλλαγές</a:t>
          </a:r>
          <a:endParaRPr lang="en-US" noProof="0" dirty="0"/>
        </a:p>
      </dgm:t>
    </dgm:pt>
    <dgm:pt modelId="{6C5AD40A-234A-404C-88F7-DBBDE59F1EA8}" type="parTrans" cxnId="{B71834A0-9E88-4F03-8D46-D3FA84F87172}">
      <dgm:prSet/>
      <dgm:spPr/>
      <dgm:t>
        <a:bodyPr/>
        <a:lstStyle/>
        <a:p>
          <a:endParaRPr lang="en-US"/>
        </a:p>
      </dgm:t>
    </dgm:pt>
    <dgm:pt modelId="{6C327B64-E4EF-4D1D-9649-576C21C8E5EF}" type="sibTrans" cxnId="{B71834A0-9E88-4F03-8D46-D3FA84F87172}">
      <dgm:prSet/>
      <dgm:spPr/>
      <dgm:t>
        <a:bodyPr/>
        <a:lstStyle/>
        <a:p>
          <a:endParaRPr lang="en-US"/>
        </a:p>
      </dgm:t>
    </dgm:pt>
    <dgm:pt modelId="{09142A51-C3B1-47D8-9CC9-2AC6C5CB8CA4}">
      <dgm:prSet phldrT="[Text]"/>
      <dgm:spPr/>
      <dgm:t>
        <a:bodyPr/>
        <a:lstStyle/>
        <a:p>
          <a:r>
            <a:rPr lang="el-GR" noProof="0" dirty="0"/>
            <a:t>Νέο σετ δεξιοτήτων για τις νέες ή μεταβαλλόμενες θέσεις εργασίας/ επαγγέλματα</a:t>
          </a:r>
          <a:endParaRPr lang="en-US" noProof="0" dirty="0"/>
        </a:p>
      </dgm:t>
    </dgm:pt>
    <dgm:pt modelId="{88330125-77AE-4AB1-B43A-ABADC8E8D416}" type="parTrans" cxnId="{14EFC215-BFC2-45AA-BCCD-97FDDB752A3A}">
      <dgm:prSet/>
      <dgm:spPr/>
      <dgm:t>
        <a:bodyPr/>
        <a:lstStyle/>
        <a:p>
          <a:endParaRPr lang="en-US"/>
        </a:p>
      </dgm:t>
    </dgm:pt>
    <dgm:pt modelId="{FEDE0355-796F-46E5-8B86-1DDE75ECAB25}" type="sibTrans" cxnId="{14EFC215-BFC2-45AA-BCCD-97FDDB752A3A}">
      <dgm:prSet/>
      <dgm:spPr/>
      <dgm:t>
        <a:bodyPr/>
        <a:lstStyle/>
        <a:p>
          <a:endParaRPr lang="en-US"/>
        </a:p>
      </dgm:t>
    </dgm:pt>
    <dgm:pt modelId="{A88B9F69-3C12-4583-A80E-42398D44D877}">
      <dgm:prSet phldrT="[Text]"/>
      <dgm:spPr/>
      <dgm:t>
        <a:bodyPr/>
        <a:lstStyle/>
        <a:p>
          <a:r>
            <a:rPr lang="el-GR" noProof="0" dirty="0"/>
            <a:t>Παγκοσμιοποίηση</a:t>
          </a:r>
          <a:endParaRPr lang="en-US" noProof="0" dirty="0"/>
        </a:p>
      </dgm:t>
    </dgm:pt>
    <dgm:pt modelId="{78551820-DC68-4204-9FAE-074BD4C99FC7}" type="parTrans" cxnId="{A2E06427-18A2-4D15-B41C-28CCD2CB8FFD}">
      <dgm:prSet/>
      <dgm:spPr/>
      <dgm:t>
        <a:bodyPr/>
        <a:lstStyle/>
        <a:p>
          <a:endParaRPr lang="en-US"/>
        </a:p>
      </dgm:t>
    </dgm:pt>
    <dgm:pt modelId="{7D46A952-7E12-40D0-BF63-2107CE34371E}" type="sibTrans" cxnId="{A2E06427-18A2-4D15-B41C-28CCD2CB8FFD}">
      <dgm:prSet/>
      <dgm:spPr/>
      <dgm:t>
        <a:bodyPr/>
        <a:lstStyle/>
        <a:p>
          <a:endParaRPr lang="en-US"/>
        </a:p>
      </dgm:t>
    </dgm:pt>
    <dgm:pt modelId="{3F6E1E75-7923-41C1-AD71-0CCBDCA7D880}">
      <dgm:prSet phldrT="[Text]"/>
      <dgm:spPr/>
      <dgm:t>
        <a:bodyPr/>
        <a:lstStyle/>
        <a:p>
          <a:r>
            <a:rPr lang="el-GR" noProof="0" dirty="0"/>
            <a:t>Πολύπλοκο σετ δεξιοτήτων – συμπεριλαμβανομένων διαπροσωπικών δεξιοτήτων και </a:t>
          </a:r>
          <a:r>
            <a:rPr lang="en-US" noProof="0" dirty="0"/>
            <a:t>multi-tasking </a:t>
          </a:r>
          <a:r>
            <a:rPr lang="el-GR" noProof="0" dirty="0"/>
            <a:t>δεξιοτήτων</a:t>
          </a:r>
          <a:endParaRPr lang="en-US" noProof="0" dirty="0"/>
        </a:p>
      </dgm:t>
    </dgm:pt>
    <dgm:pt modelId="{7A05441C-A333-471E-8C4C-C245AA9DEA4A}" type="parTrans" cxnId="{3479D676-C6A4-4CE0-BBE5-AB78FF3E3B80}">
      <dgm:prSet/>
      <dgm:spPr/>
      <dgm:t>
        <a:bodyPr/>
        <a:lstStyle/>
        <a:p>
          <a:endParaRPr lang="en-US"/>
        </a:p>
      </dgm:t>
    </dgm:pt>
    <dgm:pt modelId="{CCFBDD52-0C75-4F5C-80E1-1013068B90CF}" type="sibTrans" cxnId="{3479D676-C6A4-4CE0-BBE5-AB78FF3E3B80}">
      <dgm:prSet/>
      <dgm:spPr/>
      <dgm:t>
        <a:bodyPr/>
        <a:lstStyle/>
        <a:p>
          <a:endParaRPr lang="en-US"/>
        </a:p>
      </dgm:t>
    </dgm:pt>
    <dgm:pt modelId="{50DDD910-65C4-4448-B487-980580DEBD7C}">
      <dgm:prSet/>
      <dgm:spPr/>
      <dgm:t>
        <a:bodyPr/>
        <a:lstStyle/>
        <a:p>
          <a:r>
            <a:rPr lang="el-GR" noProof="0" dirty="0" err="1"/>
            <a:t>Επικαιροποίηση</a:t>
          </a:r>
          <a:r>
            <a:rPr lang="el-GR" noProof="0" dirty="0"/>
            <a:t> δεξιοτήτων (</a:t>
          </a:r>
          <a:r>
            <a:rPr lang="en-US" noProof="0" dirty="0"/>
            <a:t>updating skills)</a:t>
          </a:r>
        </a:p>
      </dgm:t>
    </dgm:pt>
    <dgm:pt modelId="{461D9579-2D14-4279-B7E2-31EBC327793A}" type="parTrans" cxnId="{672700B7-6193-460C-8EEB-EFF795740779}">
      <dgm:prSet/>
      <dgm:spPr/>
      <dgm:t>
        <a:bodyPr/>
        <a:lstStyle/>
        <a:p>
          <a:endParaRPr lang="en-US"/>
        </a:p>
      </dgm:t>
    </dgm:pt>
    <dgm:pt modelId="{968A7266-C29C-439B-B10F-571076289B0B}" type="sibTrans" cxnId="{672700B7-6193-460C-8EEB-EFF795740779}">
      <dgm:prSet/>
      <dgm:spPr/>
      <dgm:t>
        <a:bodyPr/>
        <a:lstStyle/>
        <a:p>
          <a:endParaRPr lang="en-US"/>
        </a:p>
      </dgm:t>
    </dgm:pt>
    <dgm:pt modelId="{7C72ABAD-28D6-4F73-A89C-AB9625487EE2}">
      <dgm:prSet/>
      <dgm:spPr/>
      <dgm:t>
        <a:bodyPr/>
        <a:lstStyle/>
        <a:p>
          <a:r>
            <a:rPr lang="el-GR" noProof="0" dirty="0"/>
            <a:t>Κλιματική αλλαγή</a:t>
          </a:r>
          <a:endParaRPr lang="en-US" noProof="0" dirty="0"/>
        </a:p>
      </dgm:t>
    </dgm:pt>
    <dgm:pt modelId="{CBAD4415-94EB-49C3-A5BA-F000669DE7DF}" type="parTrans" cxnId="{9473D3C7-2280-45A7-8CDB-D683F48A2F6D}">
      <dgm:prSet/>
      <dgm:spPr/>
      <dgm:t>
        <a:bodyPr/>
        <a:lstStyle/>
        <a:p>
          <a:endParaRPr lang="en-US"/>
        </a:p>
      </dgm:t>
    </dgm:pt>
    <dgm:pt modelId="{51A4002C-BD17-41B4-A93B-D69D78ECC3B9}" type="sibTrans" cxnId="{9473D3C7-2280-45A7-8CDB-D683F48A2F6D}">
      <dgm:prSet/>
      <dgm:spPr/>
      <dgm:t>
        <a:bodyPr/>
        <a:lstStyle/>
        <a:p>
          <a:endParaRPr lang="en-US"/>
        </a:p>
      </dgm:t>
    </dgm:pt>
    <dgm:pt modelId="{B386E2B3-D74D-4385-9645-5B6686052368}">
      <dgm:prSet/>
      <dgm:spPr/>
      <dgm:t>
        <a:bodyPr/>
        <a:lstStyle/>
        <a:p>
          <a:r>
            <a:rPr lang="el-GR" noProof="0" dirty="0"/>
            <a:t>Νέο σετ δεξιοτήτων για </a:t>
          </a:r>
          <a:r>
            <a:rPr lang="el-GR" noProof="0" dirty="0" err="1"/>
            <a:t>νεοσυντιθέμενες</a:t>
          </a:r>
          <a:r>
            <a:rPr lang="el-GR" noProof="0" dirty="0"/>
            <a:t> ή μεταβαλλόμενες θέσεις εργασίας/επαγγέλματα</a:t>
          </a:r>
          <a:endParaRPr lang="en-US" dirty="0"/>
        </a:p>
      </dgm:t>
    </dgm:pt>
    <dgm:pt modelId="{EF6F85B6-A660-47DF-93E7-5B70EF68D0E7}" type="parTrans" cxnId="{4BFC5733-A03F-4D57-BCB0-3A81840A4462}">
      <dgm:prSet/>
      <dgm:spPr/>
      <dgm:t>
        <a:bodyPr/>
        <a:lstStyle/>
        <a:p>
          <a:endParaRPr lang="en-US"/>
        </a:p>
      </dgm:t>
    </dgm:pt>
    <dgm:pt modelId="{EBD57CD1-5762-4B9F-AFD4-A8062A72A415}" type="sibTrans" cxnId="{4BFC5733-A03F-4D57-BCB0-3A81840A4462}">
      <dgm:prSet/>
      <dgm:spPr/>
      <dgm:t>
        <a:bodyPr/>
        <a:lstStyle/>
        <a:p>
          <a:endParaRPr lang="en-US"/>
        </a:p>
      </dgm:t>
    </dgm:pt>
    <dgm:pt modelId="{575DDCE7-4D06-40BA-9F1E-3EF7AEF2CD06}">
      <dgm:prSet/>
      <dgm:spPr/>
      <dgm:t>
        <a:bodyPr/>
        <a:lstStyle/>
        <a:p>
          <a:r>
            <a:rPr lang="el-GR" noProof="0" dirty="0"/>
            <a:t>Δημογραφικές αλλαγές</a:t>
          </a:r>
          <a:endParaRPr lang="en-US" noProof="0" dirty="0"/>
        </a:p>
      </dgm:t>
    </dgm:pt>
    <dgm:pt modelId="{1FBACD42-D433-4107-9C23-5871EECC677D}" type="sibTrans" cxnId="{7709A209-1598-4137-8F2B-6531546C2C38}">
      <dgm:prSet/>
      <dgm:spPr/>
      <dgm:t>
        <a:bodyPr/>
        <a:lstStyle/>
        <a:p>
          <a:endParaRPr lang="en-US"/>
        </a:p>
      </dgm:t>
    </dgm:pt>
    <dgm:pt modelId="{35314947-3707-457E-8602-3D2556B39A6A}" type="parTrans" cxnId="{7709A209-1598-4137-8F2B-6531546C2C38}">
      <dgm:prSet/>
      <dgm:spPr/>
      <dgm:t>
        <a:bodyPr/>
        <a:lstStyle/>
        <a:p>
          <a:endParaRPr lang="en-US"/>
        </a:p>
      </dgm:t>
    </dgm:pt>
    <dgm:pt modelId="{BD04E85D-2A6C-493E-A61E-DA2307ED5163}" type="pres">
      <dgm:prSet presAssocID="{562E9AE0-FF11-41BF-ADF7-7165AB6B0E1E}" presName="Name0" presStyleCnt="0">
        <dgm:presLayoutVars>
          <dgm:dir/>
          <dgm:animLvl val="lvl"/>
          <dgm:resizeHandles val="exact"/>
        </dgm:presLayoutVars>
      </dgm:prSet>
      <dgm:spPr/>
    </dgm:pt>
    <dgm:pt modelId="{C5FC73B8-5A91-4207-AA36-90FC9DE07C33}" type="pres">
      <dgm:prSet presAssocID="{2C66883A-3F23-4113-AFC3-81F379D0D64C}" presName="linNode" presStyleCnt="0"/>
      <dgm:spPr/>
    </dgm:pt>
    <dgm:pt modelId="{0BA91D48-D7BA-4548-A2B2-CFB96319E859}" type="pres">
      <dgm:prSet presAssocID="{2C66883A-3F23-4113-AFC3-81F379D0D64C}" presName="parTx" presStyleLbl="revTx" presStyleIdx="0" presStyleCnt="4">
        <dgm:presLayoutVars>
          <dgm:chMax val="1"/>
          <dgm:bulletEnabled val="1"/>
        </dgm:presLayoutVars>
      </dgm:prSet>
      <dgm:spPr/>
    </dgm:pt>
    <dgm:pt modelId="{D40026BB-305C-4920-B7C9-56271612FE36}" type="pres">
      <dgm:prSet presAssocID="{2C66883A-3F23-4113-AFC3-81F379D0D64C}" presName="bracket" presStyleLbl="parChTrans1D1" presStyleIdx="0" presStyleCnt="4"/>
      <dgm:spPr/>
    </dgm:pt>
    <dgm:pt modelId="{8F05F251-CF32-4F30-BFB0-2E4F9087C005}" type="pres">
      <dgm:prSet presAssocID="{2C66883A-3F23-4113-AFC3-81F379D0D64C}" presName="spH" presStyleCnt="0"/>
      <dgm:spPr/>
    </dgm:pt>
    <dgm:pt modelId="{3842320F-5638-4E0A-80D5-A6C1FA62D587}" type="pres">
      <dgm:prSet presAssocID="{2C66883A-3F23-4113-AFC3-81F379D0D64C}" presName="desTx" presStyleLbl="node1" presStyleIdx="0" presStyleCnt="4">
        <dgm:presLayoutVars>
          <dgm:bulletEnabled val="1"/>
        </dgm:presLayoutVars>
      </dgm:prSet>
      <dgm:spPr/>
    </dgm:pt>
    <dgm:pt modelId="{54E29B68-DEE6-43F1-B04C-6D25FAC8CA80}" type="pres">
      <dgm:prSet presAssocID="{6C327B64-E4EF-4D1D-9649-576C21C8E5EF}" presName="spV" presStyleCnt="0"/>
      <dgm:spPr/>
    </dgm:pt>
    <dgm:pt modelId="{BE1C2541-E928-49A4-BC98-780C35EB18CC}" type="pres">
      <dgm:prSet presAssocID="{575DDCE7-4D06-40BA-9F1E-3EF7AEF2CD06}" presName="linNode" presStyleCnt="0"/>
      <dgm:spPr/>
    </dgm:pt>
    <dgm:pt modelId="{230537E5-E96B-48BE-9573-87D2EF45A66B}" type="pres">
      <dgm:prSet presAssocID="{575DDCE7-4D06-40BA-9F1E-3EF7AEF2CD06}" presName="parTx" presStyleLbl="revTx" presStyleIdx="1" presStyleCnt="4">
        <dgm:presLayoutVars>
          <dgm:chMax val="1"/>
          <dgm:bulletEnabled val="1"/>
        </dgm:presLayoutVars>
      </dgm:prSet>
      <dgm:spPr/>
    </dgm:pt>
    <dgm:pt modelId="{9D1772D9-1FEA-4338-BAB4-ECE37B1EC8C4}" type="pres">
      <dgm:prSet presAssocID="{575DDCE7-4D06-40BA-9F1E-3EF7AEF2CD06}" presName="bracket" presStyleLbl="parChTrans1D1" presStyleIdx="1" presStyleCnt="4"/>
      <dgm:spPr/>
    </dgm:pt>
    <dgm:pt modelId="{AFCF6E98-BC5B-4967-8E49-E2ABF9F7B7DB}" type="pres">
      <dgm:prSet presAssocID="{575DDCE7-4D06-40BA-9F1E-3EF7AEF2CD06}" presName="spH" presStyleCnt="0"/>
      <dgm:spPr/>
    </dgm:pt>
    <dgm:pt modelId="{AEEB2137-1844-4FE3-9331-EFB811F77426}" type="pres">
      <dgm:prSet presAssocID="{575DDCE7-4D06-40BA-9F1E-3EF7AEF2CD06}" presName="desTx" presStyleLbl="node1" presStyleIdx="1" presStyleCnt="4">
        <dgm:presLayoutVars>
          <dgm:bulletEnabled val="1"/>
        </dgm:presLayoutVars>
      </dgm:prSet>
      <dgm:spPr/>
    </dgm:pt>
    <dgm:pt modelId="{B3912D19-8EEB-4B36-A5DD-95A34850543C}" type="pres">
      <dgm:prSet presAssocID="{1FBACD42-D433-4107-9C23-5871EECC677D}" presName="spV" presStyleCnt="0"/>
      <dgm:spPr/>
    </dgm:pt>
    <dgm:pt modelId="{263A8586-06C6-4908-AF69-3BBAB6289D9E}" type="pres">
      <dgm:prSet presAssocID="{A88B9F69-3C12-4583-A80E-42398D44D877}" presName="linNode" presStyleCnt="0"/>
      <dgm:spPr/>
    </dgm:pt>
    <dgm:pt modelId="{80DF1101-C9B9-4452-A1D7-AE8DDC88F4F5}" type="pres">
      <dgm:prSet presAssocID="{A88B9F69-3C12-4583-A80E-42398D44D877}" presName="parTx" presStyleLbl="revTx" presStyleIdx="2" presStyleCnt="4">
        <dgm:presLayoutVars>
          <dgm:chMax val="1"/>
          <dgm:bulletEnabled val="1"/>
        </dgm:presLayoutVars>
      </dgm:prSet>
      <dgm:spPr/>
    </dgm:pt>
    <dgm:pt modelId="{4B32D57E-BE2C-45A5-A65A-90446E078BEB}" type="pres">
      <dgm:prSet presAssocID="{A88B9F69-3C12-4583-A80E-42398D44D877}" presName="bracket" presStyleLbl="parChTrans1D1" presStyleIdx="2" presStyleCnt="4"/>
      <dgm:spPr/>
    </dgm:pt>
    <dgm:pt modelId="{28C4BC58-61D4-45B5-93DF-E03FA8C997C2}" type="pres">
      <dgm:prSet presAssocID="{A88B9F69-3C12-4583-A80E-42398D44D877}" presName="spH" presStyleCnt="0"/>
      <dgm:spPr/>
    </dgm:pt>
    <dgm:pt modelId="{F540C385-0704-4669-818C-08D515689C0D}" type="pres">
      <dgm:prSet presAssocID="{A88B9F69-3C12-4583-A80E-42398D44D877}" presName="desTx" presStyleLbl="node1" presStyleIdx="2" presStyleCnt="4">
        <dgm:presLayoutVars>
          <dgm:bulletEnabled val="1"/>
        </dgm:presLayoutVars>
      </dgm:prSet>
      <dgm:spPr/>
    </dgm:pt>
    <dgm:pt modelId="{6E10852B-46F4-463F-BF02-49B0AFA9F13F}" type="pres">
      <dgm:prSet presAssocID="{7D46A952-7E12-40D0-BF63-2107CE34371E}" presName="spV" presStyleCnt="0"/>
      <dgm:spPr/>
    </dgm:pt>
    <dgm:pt modelId="{DC48A99A-7A22-4EBF-8993-C1863DC8B19B}" type="pres">
      <dgm:prSet presAssocID="{7C72ABAD-28D6-4F73-A89C-AB9625487EE2}" presName="linNode" presStyleCnt="0"/>
      <dgm:spPr/>
    </dgm:pt>
    <dgm:pt modelId="{AF973010-0BBA-4496-AFB2-851DC3742AB7}" type="pres">
      <dgm:prSet presAssocID="{7C72ABAD-28D6-4F73-A89C-AB9625487EE2}" presName="parTx" presStyleLbl="revTx" presStyleIdx="3" presStyleCnt="4">
        <dgm:presLayoutVars>
          <dgm:chMax val="1"/>
          <dgm:bulletEnabled val="1"/>
        </dgm:presLayoutVars>
      </dgm:prSet>
      <dgm:spPr/>
    </dgm:pt>
    <dgm:pt modelId="{F3F69513-F9BF-4613-8269-07AA017B1A78}" type="pres">
      <dgm:prSet presAssocID="{7C72ABAD-28D6-4F73-A89C-AB9625487EE2}" presName="bracket" presStyleLbl="parChTrans1D1" presStyleIdx="3" presStyleCnt="4"/>
      <dgm:spPr/>
    </dgm:pt>
    <dgm:pt modelId="{8767635D-1297-40FC-BACE-21BF35218FB4}" type="pres">
      <dgm:prSet presAssocID="{7C72ABAD-28D6-4F73-A89C-AB9625487EE2}" presName="spH" presStyleCnt="0"/>
      <dgm:spPr/>
    </dgm:pt>
    <dgm:pt modelId="{8639A4C3-21AE-4EE5-B77D-C463EF4D6A84}" type="pres">
      <dgm:prSet presAssocID="{7C72ABAD-28D6-4F73-A89C-AB9625487EE2}" presName="desTx" presStyleLbl="node1" presStyleIdx="3" presStyleCnt="4">
        <dgm:presLayoutVars>
          <dgm:bulletEnabled val="1"/>
        </dgm:presLayoutVars>
      </dgm:prSet>
      <dgm:spPr/>
    </dgm:pt>
  </dgm:ptLst>
  <dgm:cxnLst>
    <dgm:cxn modelId="{7709A209-1598-4137-8F2B-6531546C2C38}" srcId="{562E9AE0-FF11-41BF-ADF7-7165AB6B0E1E}" destId="{575DDCE7-4D06-40BA-9F1E-3EF7AEF2CD06}" srcOrd="1" destOrd="0" parTransId="{35314947-3707-457E-8602-3D2556B39A6A}" sibTransId="{1FBACD42-D433-4107-9C23-5871EECC677D}"/>
    <dgm:cxn modelId="{95D6C80C-CDD8-4CE1-8337-0B5F7B9F8AA2}" type="presOf" srcId="{562E9AE0-FF11-41BF-ADF7-7165AB6B0E1E}" destId="{BD04E85D-2A6C-493E-A61E-DA2307ED5163}" srcOrd="0" destOrd="0" presId="urn:diagrams.loki3.com/BracketList"/>
    <dgm:cxn modelId="{01E51613-98B1-4A52-AB9D-8F0228D5A3CC}" type="presOf" srcId="{B386E2B3-D74D-4385-9645-5B6686052368}" destId="{8639A4C3-21AE-4EE5-B77D-C463EF4D6A84}" srcOrd="0" destOrd="0" presId="urn:diagrams.loki3.com/BracketList"/>
    <dgm:cxn modelId="{14EFC215-BFC2-45AA-BCCD-97FDDB752A3A}" srcId="{2C66883A-3F23-4113-AFC3-81F379D0D64C}" destId="{09142A51-C3B1-47D8-9CC9-2AC6C5CB8CA4}" srcOrd="0" destOrd="0" parTransId="{88330125-77AE-4AB1-B43A-ABADC8E8D416}" sibTransId="{FEDE0355-796F-46E5-8B86-1DDE75ECAB25}"/>
    <dgm:cxn modelId="{E0051116-A925-4F37-842E-125A10A14B95}" type="presOf" srcId="{575DDCE7-4D06-40BA-9F1E-3EF7AEF2CD06}" destId="{230537E5-E96B-48BE-9573-87D2EF45A66B}" srcOrd="0" destOrd="0" presId="urn:diagrams.loki3.com/BracketList"/>
    <dgm:cxn modelId="{E0D83F26-3A5D-4F97-858B-D22685FB5923}" type="presOf" srcId="{2C66883A-3F23-4113-AFC3-81F379D0D64C}" destId="{0BA91D48-D7BA-4548-A2B2-CFB96319E859}" srcOrd="0" destOrd="0" presId="urn:diagrams.loki3.com/BracketList"/>
    <dgm:cxn modelId="{A2E06427-18A2-4D15-B41C-28CCD2CB8FFD}" srcId="{562E9AE0-FF11-41BF-ADF7-7165AB6B0E1E}" destId="{A88B9F69-3C12-4583-A80E-42398D44D877}" srcOrd="2" destOrd="0" parTransId="{78551820-DC68-4204-9FAE-074BD4C99FC7}" sibTransId="{7D46A952-7E12-40D0-BF63-2107CE34371E}"/>
    <dgm:cxn modelId="{56175830-5A3E-45B6-972B-197554567992}" type="presOf" srcId="{09142A51-C3B1-47D8-9CC9-2AC6C5CB8CA4}" destId="{3842320F-5638-4E0A-80D5-A6C1FA62D587}" srcOrd="0" destOrd="0" presId="urn:diagrams.loki3.com/BracketList"/>
    <dgm:cxn modelId="{4BFC5733-A03F-4D57-BCB0-3A81840A4462}" srcId="{7C72ABAD-28D6-4F73-A89C-AB9625487EE2}" destId="{B386E2B3-D74D-4385-9645-5B6686052368}" srcOrd="0" destOrd="0" parTransId="{EF6F85B6-A660-47DF-93E7-5B70EF68D0E7}" sibTransId="{EBD57CD1-5762-4B9F-AFD4-A8062A72A415}"/>
    <dgm:cxn modelId="{E651863F-58AD-4221-91DD-166F51E4EC3F}" type="presOf" srcId="{A88B9F69-3C12-4583-A80E-42398D44D877}" destId="{80DF1101-C9B9-4452-A1D7-AE8DDC88F4F5}" srcOrd="0" destOrd="0" presId="urn:diagrams.loki3.com/BracketList"/>
    <dgm:cxn modelId="{E633C85C-7891-4C99-8C23-918FF97AF126}" type="presOf" srcId="{3F6E1E75-7923-41C1-AD71-0CCBDCA7D880}" destId="{F540C385-0704-4669-818C-08D515689C0D}" srcOrd="0" destOrd="0" presId="urn:diagrams.loki3.com/BracketList"/>
    <dgm:cxn modelId="{3479D676-C6A4-4CE0-BBE5-AB78FF3E3B80}" srcId="{A88B9F69-3C12-4583-A80E-42398D44D877}" destId="{3F6E1E75-7923-41C1-AD71-0CCBDCA7D880}" srcOrd="0" destOrd="0" parTransId="{7A05441C-A333-471E-8C4C-C245AA9DEA4A}" sibTransId="{CCFBDD52-0C75-4F5C-80E1-1013068B90CF}"/>
    <dgm:cxn modelId="{A0544A8F-F691-4BB9-99C2-5C50C2AB6E88}" type="presOf" srcId="{7C72ABAD-28D6-4F73-A89C-AB9625487EE2}" destId="{AF973010-0BBA-4496-AFB2-851DC3742AB7}" srcOrd="0" destOrd="0" presId="urn:diagrams.loki3.com/BracketList"/>
    <dgm:cxn modelId="{B71834A0-9E88-4F03-8D46-D3FA84F87172}" srcId="{562E9AE0-FF11-41BF-ADF7-7165AB6B0E1E}" destId="{2C66883A-3F23-4113-AFC3-81F379D0D64C}" srcOrd="0" destOrd="0" parTransId="{6C5AD40A-234A-404C-88F7-DBBDE59F1EA8}" sibTransId="{6C327B64-E4EF-4D1D-9649-576C21C8E5EF}"/>
    <dgm:cxn modelId="{672700B7-6193-460C-8EEB-EFF795740779}" srcId="{575DDCE7-4D06-40BA-9F1E-3EF7AEF2CD06}" destId="{50DDD910-65C4-4448-B487-980580DEBD7C}" srcOrd="0" destOrd="0" parTransId="{461D9579-2D14-4279-B7E2-31EBC327793A}" sibTransId="{968A7266-C29C-439B-B10F-571076289B0B}"/>
    <dgm:cxn modelId="{9473D3C7-2280-45A7-8CDB-D683F48A2F6D}" srcId="{562E9AE0-FF11-41BF-ADF7-7165AB6B0E1E}" destId="{7C72ABAD-28D6-4F73-A89C-AB9625487EE2}" srcOrd="3" destOrd="0" parTransId="{CBAD4415-94EB-49C3-A5BA-F000669DE7DF}" sibTransId="{51A4002C-BD17-41B4-A93B-D69D78ECC3B9}"/>
    <dgm:cxn modelId="{45F64ADE-333B-4E77-9CF4-A122F1E313EE}" type="presOf" srcId="{50DDD910-65C4-4448-B487-980580DEBD7C}" destId="{AEEB2137-1844-4FE3-9331-EFB811F77426}" srcOrd="0" destOrd="0" presId="urn:diagrams.loki3.com/BracketList"/>
    <dgm:cxn modelId="{54E13BCC-C910-4C57-9934-A08823C9F978}" type="presParOf" srcId="{BD04E85D-2A6C-493E-A61E-DA2307ED5163}" destId="{C5FC73B8-5A91-4207-AA36-90FC9DE07C33}" srcOrd="0" destOrd="0" presId="urn:diagrams.loki3.com/BracketList"/>
    <dgm:cxn modelId="{72FE9F1B-E834-4BD2-8B31-1536CE3D4686}" type="presParOf" srcId="{C5FC73B8-5A91-4207-AA36-90FC9DE07C33}" destId="{0BA91D48-D7BA-4548-A2B2-CFB96319E859}" srcOrd="0" destOrd="0" presId="urn:diagrams.loki3.com/BracketList"/>
    <dgm:cxn modelId="{E99E3744-BCC7-4506-BA07-EF5131107F9D}" type="presParOf" srcId="{C5FC73B8-5A91-4207-AA36-90FC9DE07C33}" destId="{D40026BB-305C-4920-B7C9-56271612FE36}" srcOrd="1" destOrd="0" presId="urn:diagrams.loki3.com/BracketList"/>
    <dgm:cxn modelId="{502F3C36-9564-4CD1-BDFB-E40E0DF10E83}" type="presParOf" srcId="{C5FC73B8-5A91-4207-AA36-90FC9DE07C33}" destId="{8F05F251-CF32-4F30-BFB0-2E4F9087C005}" srcOrd="2" destOrd="0" presId="urn:diagrams.loki3.com/BracketList"/>
    <dgm:cxn modelId="{0D76A060-B0F0-460B-B63C-22A97A7024A5}" type="presParOf" srcId="{C5FC73B8-5A91-4207-AA36-90FC9DE07C33}" destId="{3842320F-5638-4E0A-80D5-A6C1FA62D587}" srcOrd="3" destOrd="0" presId="urn:diagrams.loki3.com/BracketList"/>
    <dgm:cxn modelId="{C6128220-6C43-41C2-9F8D-8FCC3FD650E6}" type="presParOf" srcId="{BD04E85D-2A6C-493E-A61E-DA2307ED5163}" destId="{54E29B68-DEE6-43F1-B04C-6D25FAC8CA80}" srcOrd="1" destOrd="0" presId="urn:diagrams.loki3.com/BracketList"/>
    <dgm:cxn modelId="{1E511413-D1FD-4D39-9523-4883FB90968B}" type="presParOf" srcId="{BD04E85D-2A6C-493E-A61E-DA2307ED5163}" destId="{BE1C2541-E928-49A4-BC98-780C35EB18CC}" srcOrd="2" destOrd="0" presId="urn:diagrams.loki3.com/BracketList"/>
    <dgm:cxn modelId="{BC35D1ED-76C3-43A1-80B4-445177B8F66C}" type="presParOf" srcId="{BE1C2541-E928-49A4-BC98-780C35EB18CC}" destId="{230537E5-E96B-48BE-9573-87D2EF45A66B}" srcOrd="0" destOrd="0" presId="urn:diagrams.loki3.com/BracketList"/>
    <dgm:cxn modelId="{305FE765-B2A1-46BB-A77D-A177FF6D4E9A}" type="presParOf" srcId="{BE1C2541-E928-49A4-BC98-780C35EB18CC}" destId="{9D1772D9-1FEA-4338-BAB4-ECE37B1EC8C4}" srcOrd="1" destOrd="0" presId="urn:diagrams.loki3.com/BracketList"/>
    <dgm:cxn modelId="{A452322A-19BC-48D1-A370-8ADCC05D5569}" type="presParOf" srcId="{BE1C2541-E928-49A4-BC98-780C35EB18CC}" destId="{AFCF6E98-BC5B-4967-8E49-E2ABF9F7B7DB}" srcOrd="2" destOrd="0" presId="urn:diagrams.loki3.com/BracketList"/>
    <dgm:cxn modelId="{981BE638-2164-43DB-BDE6-C0475DEC7BC2}" type="presParOf" srcId="{BE1C2541-E928-49A4-BC98-780C35EB18CC}" destId="{AEEB2137-1844-4FE3-9331-EFB811F77426}" srcOrd="3" destOrd="0" presId="urn:diagrams.loki3.com/BracketList"/>
    <dgm:cxn modelId="{29B058FC-C77F-4D9D-A0AE-578387D941A1}" type="presParOf" srcId="{BD04E85D-2A6C-493E-A61E-DA2307ED5163}" destId="{B3912D19-8EEB-4B36-A5DD-95A34850543C}" srcOrd="3" destOrd="0" presId="urn:diagrams.loki3.com/BracketList"/>
    <dgm:cxn modelId="{4D10583C-E693-42CD-8487-1BFEE5698DF2}" type="presParOf" srcId="{BD04E85D-2A6C-493E-A61E-DA2307ED5163}" destId="{263A8586-06C6-4908-AF69-3BBAB6289D9E}" srcOrd="4" destOrd="0" presId="urn:diagrams.loki3.com/BracketList"/>
    <dgm:cxn modelId="{0DAD21C1-44A7-47D1-9AAD-061EEC30760C}" type="presParOf" srcId="{263A8586-06C6-4908-AF69-3BBAB6289D9E}" destId="{80DF1101-C9B9-4452-A1D7-AE8DDC88F4F5}" srcOrd="0" destOrd="0" presId="urn:diagrams.loki3.com/BracketList"/>
    <dgm:cxn modelId="{461521FB-B22B-47FB-92E4-5A6DBFA5872A}" type="presParOf" srcId="{263A8586-06C6-4908-AF69-3BBAB6289D9E}" destId="{4B32D57E-BE2C-45A5-A65A-90446E078BEB}" srcOrd="1" destOrd="0" presId="urn:diagrams.loki3.com/BracketList"/>
    <dgm:cxn modelId="{BA7B93F3-772A-428F-94F9-A272176ACD43}" type="presParOf" srcId="{263A8586-06C6-4908-AF69-3BBAB6289D9E}" destId="{28C4BC58-61D4-45B5-93DF-E03FA8C997C2}" srcOrd="2" destOrd="0" presId="urn:diagrams.loki3.com/BracketList"/>
    <dgm:cxn modelId="{D9F35D0B-5FFF-45EC-8A65-FFB6210BF308}" type="presParOf" srcId="{263A8586-06C6-4908-AF69-3BBAB6289D9E}" destId="{F540C385-0704-4669-818C-08D515689C0D}" srcOrd="3" destOrd="0" presId="urn:diagrams.loki3.com/BracketList"/>
    <dgm:cxn modelId="{5F15047E-CA3B-45B0-99DA-352E169397F8}" type="presParOf" srcId="{BD04E85D-2A6C-493E-A61E-DA2307ED5163}" destId="{6E10852B-46F4-463F-BF02-49B0AFA9F13F}" srcOrd="5" destOrd="0" presId="urn:diagrams.loki3.com/BracketList"/>
    <dgm:cxn modelId="{E4B08FBF-FF52-4CF4-A6CE-CE337749D226}" type="presParOf" srcId="{BD04E85D-2A6C-493E-A61E-DA2307ED5163}" destId="{DC48A99A-7A22-4EBF-8993-C1863DC8B19B}" srcOrd="6" destOrd="0" presId="urn:diagrams.loki3.com/BracketList"/>
    <dgm:cxn modelId="{2D56013D-17DA-4A01-84B2-949D48A17A83}" type="presParOf" srcId="{DC48A99A-7A22-4EBF-8993-C1863DC8B19B}" destId="{AF973010-0BBA-4496-AFB2-851DC3742AB7}" srcOrd="0" destOrd="0" presId="urn:diagrams.loki3.com/BracketList"/>
    <dgm:cxn modelId="{97B15928-8F72-45F6-9B41-BAA8734D04B5}" type="presParOf" srcId="{DC48A99A-7A22-4EBF-8993-C1863DC8B19B}" destId="{F3F69513-F9BF-4613-8269-07AA017B1A78}" srcOrd="1" destOrd="0" presId="urn:diagrams.loki3.com/BracketList"/>
    <dgm:cxn modelId="{ED24B137-D268-40BA-80E0-E30805E37F6B}" type="presParOf" srcId="{DC48A99A-7A22-4EBF-8993-C1863DC8B19B}" destId="{8767635D-1297-40FC-BACE-21BF35218FB4}" srcOrd="2" destOrd="0" presId="urn:diagrams.loki3.com/BracketList"/>
    <dgm:cxn modelId="{063CE717-34C6-4A42-86AE-E55EE35393CD}" type="presParOf" srcId="{DC48A99A-7A22-4EBF-8993-C1863DC8B19B}" destId="{8639A4C3-21AE-4EE5-B77D-C463EF4D6A8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F33C5-E7A5-45C5-9B20-91CCDA97A410}" type="doc">
      <dgm:prSet loTypeId="urn:microsoft.com/office/officeart/2005/8/layout/list1#1" loCatId="list" qsTypeId="urn:microsoft.com/office/officeart/2005/8/quickstyle/simple1#4" qsCatId="simple" csTypeId="urn:microsoft.com/office/officeart/2005/8/colors/colorful3#1" csCatId="colorful" phldr="1"/>
      <dgm:spPr/>
      <dgm:t>
        <a:bodyPr/>
        <a:lstStyle/>
        <a:p>
          <a:endParaRPr lang="en-US"/>
        </a:p>
      </dgm:t>
    </dgm:pt>
    <dgm:pt modelId="{223246A1-CA1E-400B-B6A5-3EB2FFCED484}">
      <dgm:prSet phldrT="[Text]" custT="1"/>
      <dgm:spPr/>
      <dgm:t>
        <a:bodyPr/>
        <a:lstStyle/>
        <a:p>
          <a:r>
            <a:rPr lang="el-GR" sz="1600" noProof="0" dirty="0"/>
            <a:t>Υπάρχει έντονη ανάγκη για υπηρεσίες επαγγελματικού προσανατολισμού για όλες τις ηλικίες</a:t>
          </a:r>
          <a:endParaRPr lang="en-US" sz="1600" dirty="0"/>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el-GR" sz="1600" dirty="0"/>
            <a:t>Υπάρχει μια αυξανόμενη ανάγκη να συνεχίσουν οι ηλικιωμένοι την εργασία τους – και ως εκ τούτου είναι σημαντική η υποστήριξη των ηλικιωμένων στον όψιμο σχεδιασμό της σταδιοδρομίας τους</a:t>
          </a:r>
          <a:endParaRPr lang="en-US" sz="1600" dirty="0"/>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el-GR" sz="1600" dirty="0"/>
            <a:t>Θέματα φύλου – υπάρχει ανάγκη για αύξηση της συμμετοχής των γυναικών στην εργασία</a:t>
          </a:r>
          <a:endParaRPr lang="en-US" sz="16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el-GR" sz="1600" dirty="0"/>
            <a:t>Παροχή ευκαιριών σταδιοδρομίας σε μετανάστες, σε άτομα με αναπηρίες και σε άλλες ομάδες που αποκλείονται από την αγορά εργασίας</a:t>
          </a:r>
          <a:endParaRPr lang="en-US" sz="16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pt>
    <dgm:pt modelId="{4AEBF42F-3B80-4CC6-B316-0A22B25C2C68}" type="pres">
      <dgm:prSet presAssocID="{223246A1-CA1E-400B-B6A5-3EB2FFCED484}" presName="parentText" presStyleLbl="node1" presStyleIdx="0" presStyleCnt="4" custScaleX="99747" custScaleY="166051">
        <dgm:presLayoutVars>
          <dgm:chMax val="0"/>
          <dgm:bulletEnabled val="1"/>
        </dgm:presLayoutVars>
      </dgm:prSet>
      <dgm:spPr/>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pt>
    <dgm:pt modelId="{D0E54A32-F2F3-490C-BB08-76896894973C}" type="pres">
      <dgm:prSet presAssocID="{FF3E4FAA-C3CD-406B-B1ED-D47618869A08}" presName="parentText" presStyleLbl="node1" presStyleIdx="1" presStyleCnt="4" custScaleX="99959" custScaleY="206762">
        <dgm:presLayoutVars>
          <dgm:chMax val="0"/>
          <dgm:bulletEnabled val="1"/>
        </dgm:presLayoutVars>
      </dgm:prSet>
      <dgm:spPr/>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pt>
    <dgm:pt modelId="{1B3F21A8-3D04-4D10-A7C0-A5ADDB16CEEA}" type="pres">
      <dgm:prSet presAssocID="{9196EAC0-0711-4982-B81A-37BA7C71496A}" presName="parentText" presStyleLbl="node1" presStyleIdx="2" presStyleCnt="4" custScaleX="100205" custScaleY="169243">
        <dgm:presLayoutVars>
          <dgm:chMax val="0"/>
          <dgm:bulletEnabled val="1"/>
        </dgm:presLayoutVars>
      </dgm:prSet>
      <dgm:spPr/>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pt>
    <dgm:pt modelId="{87A75E5C-7D8E-4896-BF58-9AB5E1B364E2}" type="pres">
      <dgm:prSet presAssocID="{44B07ECA-378D-430D-874A-C5EBBC31EE6A}" presName="parentText" presStyleLbl="node1" presStyleIdx="3" presStyleCnt="4" custScaleX="100698" custScaleY="159073">
        <dgm:presLayoutVars>
          <dgm:chMax val="0"/>
          <dgm:bulletEnabled val="1"/>
        </dgm:presLayoutVars>
      </dgm:prSet>
      <dgm:spPr/>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F6AA7221-CA93-4496-88FA-2EFBA0FE46A9}" type="presOf" srcId="{FF3E4FAA-C3CD-406B-B1ED-D47618869A08}" destId="{8A3EDCBB-8240-42B7-B561-DFD156B3971C}" srcOrd="0" destOrd="0" presId="urn:microsoft.com/office/officeart/2005/8/layout/list1#1"/>
    <dgm:cxn modelId="{A8953A34-BDBE-4691-880E-2D8A16D7D85A}" type="presOf" srcId="{44B07ECA-378D-430D-874A-C5EBBC31EE6A}" destId="{C362F44A-410C-4485-8A0E-143525BB732F}" srcOrd="0" destOrd="0" presId="urn:microsoft.com/office/officeart/2005/8/layout/list1#1"/>
    <dgm:cxn modelId="{253C8763-0ECF-479E-8D76-366C7A6740EF}" type="presOf" srcId="{223246A1-CA1E-400B-B6A5-3EB2FFCED484}" destId="{4AEBF42F-3B80-4CC6-B316-0A22B25C2C68}" srcOrd="1" destOrd="0" presId="urn:microsoft.com/office/officeart/2005/8/layout/list1#1"/>
    <dgm:cxn modelId="{A9C8C645-81F0-4D40-8C53-738A2AF45FEA}" srcId="{3EFF33C5-E7A5-45C5-9B20-91CCDA97A410}" destId="{9196EAC0-0711-4982-B81A-37BA7C71496A}" srcOrd="2" destOrd="0" parTransId="{60F00304-13C8-4DCE-B27E-5834CE0115DA}" sibTransId="{5CDA13D2-A4A2-4985-A310-42FB920ED782}"/>
    <dgm:cxn modelId="{6E34464E-712F-4AD9-A723-5828CF5AE9F5}" srcId="{3EFF33C5-E7A5-45C5-9B20-91CCDA97A410}" destId="{44B07ECA-378D-430D-874A-C5EBBC31EE6A}" srcOrd="3" destOrd="0" parTransId="{9D586E73-ECE7-49BA-867A-030262B3D111}" sibTransId="{07E8269F-F3E9-4B9E-BBC1-E841847D80CE}"/>
    <dgm:cxn modelId="{3D262D4F-AE7E-4885-9332-9F1D58754086}" type="presOf" srcId="{9196EAC0-0711-4982-B81A-37BA7C71496A}" destId="{1B3F21A8-3D04-4D10-A7C0-A5ADDB16CEEA}" srcOrd="1" destOrd="0" presId="urn:microsoft.com/office/officeart/2005/8/layout/list1#1"/>
    <dgm:cxn modelId="{A3FF0551-49EA-4A3D-97D2-DF5217439294}" srcId="{3EFF33C5-E7A5-45C5-9B20-91CCDA97A410}" destId="{223246A1-CA1E-400B-B6A5-3EB2FFCED484}" srcOrd="0" destOrd="0" parTransId="{B80E92CF-921C-4750-8222-B151487DF9A5}" sibTransId="{16358818-10B4-430B-83DB-BCC1348D90DE}"/>
    <dgm:cxn modelId="{16DEB4A2-684B-45FA-AF0A-578DF0CA2C9D}" type="presOf" srcId="{44B07ECA-378D-430D-874A-C5EBBC31EE6A}" destId="{87A75E5C-7D8E-4896-BF58-9AB5E1B364E2}" srcOrd="1" destOrd="0" presId="urn:microsoft.com/office/officeart/2005/8/layout/list1#1"/>
    <dgm:cxn modelId="{D4B199B3-2F9F-487F-8152-51CC17E88218}" type="presOf" srcId="{3EFF33C5-E7A5-45C5-9B20-91CCDA97A410}" destId="{B7E7FE81-D40D-41A4-BB34-395B3F8CE407}" srcOrd="0" destOrd="0" presId="urn:microsoft.com/office/officeart/2005/8/layout/list1#1"/>
    <dgm:cxn modelId="{58BB5CD1-1981-4496-BDCE-DA6CE76E72B2}" type="presOf" srcId="{FF3E4FAA-C3CD-406B-B1ED-D47618869A08}" destId="{D0E54A32-F2F3-490C-BB08-76896894973C}" srcOrd="1" destOrd="0" presId="urn:microsoft.com/office/officeart/2005/8/layout/list1#1"/>
    <dgm:cxn modelId="{4825E4E0-9BCC-424F-BBD9-5ABC58D3B234}" type="presOf" srcId="{223246A1-CA1E-400B-B6A5-3EB2FFCED484}" destId="{AD758EB1-DAEA-428E-9A7D-6E5A131CBBDF}" srcOrd="0" destOrd="0" presId="urn:microsoft.com/office/officeart/2005/8/layout/list1#1"/>
    <dgm:cxn modelId="{774022FD-D470-4BEB-88A3-236FBFC861F0}" type="presOf" srcId="{9196EAC0-0711-4982-B81A-37BA7C71496A}" destId="{E367C59E-1EF5-488B-BCEA-6C6623EAA05E}" srcOrd="0" destOrd="0" presId="urn:microsoft.com/office/officeart/2005/8/layout/list1#1"/>
    <dgm:cxn modelId="{118A11FE-B300-4A24-9180-2D2C44507DF7}" srcId="{3EFF33C5-E7A5-45C5-9B20-91CCDA97A410}" destId="{FF3E4FAA-C3CD-406B-B1ED-D47618869A08}" srcOrd="1" destOrd="0" parTransId="{EADC92F2-EFD0-4026-BED8-D03872AE1986}" sibTransId="{89BE9EC8-E2C0-4600-839B-934B173EA9AF}"/>
    <dgm:cxn modelId="{3D19B8F0-9A7C-4194-B806-6584863ADD9E}" type="presParOf" srcId="{B7E7FE81-D40D-41A4-BB34-395B3F8CE407}" destId="{0797930D-5D03-44DE-BF0E-5480BEEA3290}" srcOrd="0" destOrd="0" presId="urn:microsoft.com/office/officeart/2005/8/layout/list1#1"/>
    <dgm:cxn modelId="{513C1C01-7212-4332-9EF3-BED637B188F0}" type="presParOf" srcId="{0797930D-5D03-44DE-BF0E-5480BEEA3290}" destId="{AD758EB1-DAEA-428E-9A7D-6E5A131CBBDF}" srcOrd="0" destOrd="0" presId="urn:microsoft.com/office/officeart/2005/8/layout/list1#1"/>
    <dgm:cxn modelId="{538B1FD9-AA79-419F-A456-5F2D3D2BBF2F}" type="presParOf" srcId="{0797930D-5D03-44DE-BF0E-5480BEEA3290}" destId="{4AEBF42F-3B80-4CC6-B316-0A22B25C2C68}" srcOrd="1" destOrd="0" presId="urn:microsoft.com/office/officeart/2005/8/layout/list1#1"/>
    <dgm:cxn modelId="{911699BF-F488-4101-B87A-20DAE06D1DA3}" type="presParOf" srcId="{B7E7FE81-D40D-41A4-BB34-395B3F8CE407}" destId="{4DA41CF3-9293-4A9D-8D7B-E59959C4C471}" srcOrd="1" destOrd="0" presId="urn:microsoft.com/office/officeart/2005/8/layout/list1#1"/>
    <dgm:cxn modelId="{B2F284E9-18E5-4F6E-B88A-1414195D054B}" type="presParOf" srcId="{B7E7FE81-D40D-41A4-BB34-395B3F8CE407}" destId="{7A7DEB5D-5E0E-4DF7-89A8-87E8BEDA04F4}" srcOrd="2" destOrd="0" presId="urn:microsoft.com/office/officeart/2005/8/layout/list1#1"/>
    <dgm:cxn modelId="{6B436EBD-7D59-4BBF-9C54-70C4E7E80332}" type="presParOf" srcId="{B7E7FE81-D40D-41A4-BB34-395B3F8CE407}" destId="{F46E84E6-6B47-40FB-BF00-2F549DB7CCAE}" srcOrd="3" destOrd="0" presId="urn:microsoft.com/office/officeart/2005/8/layout/list1#1"/>
    <dgm:cxn modelId="{53A3E384-6562-4F5E-9776-83CF20ED1A8F}" type="presParOf" srcId="{B7E7FE81-D40D-41A4-BB34-395B3F8CE407}" destId="{9314F07F-B1CD-47A1-A2D8-0F1384088732}" srcOrd="4" destOrd="0" presId="urn:microsoft.com/office/officeart/2005/8/layout/list1#1"/>
    <dgm:cxn modelId="{D2480CBD-3E0D-4490-9753-B4E8986BA324}" type="presParOf" srcId="{9314F07F-B1CD-47A1-A2D8-0F1384088732}" destId="{8A3EDCBB-8240-42B7-B561-DFD156B3971C}" srcOrd="0" destOrd="0" presId="urn:microsoft.com/office/officeart/2005/8/layout/list1#1"/>
    <dgm:cxn modelId="{F015BABB-F8EE-4282-A546-E129D62B2C9E}" type="presParOf" srcId="{9314F07F-B1CD-47A1-A2D8-0F1384088732}" destId="{D0E54A32-F2F3-490C-BB08-76896894973C}" srcOrd="1" destOrd="0" presId="urn:microsoft.com/office/officeart/2005/8/layout/list1#1"/>
    <dgm:cxn modelId="{4E206F57-17E4-4E19-BCB9-CCCDCDF83DDB}" type="presParOf" srcId="{B7E7FE81-D40D-41A4-BB34-395B3F8CE407}" destId="{E121D75C-A29D-4562-8F15-2A92B00C7250}" srcOrd="5" destOrd="0" presId="urn:microsoft.com/office/officeart/2005/8/layout/list1#1"/>
    <dgm:cxn modelId="{1E6E3E0C-8C1A-4FFA-AEF1-14AAB28E175F}" type="presParOf" srcId="{B7E7FE81-D40D-41A4-BB34-395B3F8CE407}" destId="{446235DF-6EC5-41F0-8406-4A23A5A5266A}" srcOrd="6" destOrd="0" presId="urn:microsoft.com/office/officeart/2005/8/layout/list1#1"/>
    <dgm:cxn modelId="{19ED8245-773E-4CD6-9503-D5970E86C856}" type="presParOf" srcId="{B7E7FE81-D40D-41A4-BB34-395B3F8CE407}" destId="{A08FA5E3-1D71-418B-9BD1-5A0E71C39F80}" srcOrd="7" destOrd="0" presId="urn:microsoft.com/office/officeart/2005/8/layout/list1#1"/>
    <dgm:cxn modelId="{1AD3D1FA-AFF8-4A53-9F7E-443950B43A76}" type="presParOf" srcId="{B7E7FE81-D40D-41A4-BB34-395B3F8CE407}" destId="{56DC7387-F527-4675-A025-9E9C27A0737F}" srcOrd="8" destOrd="0" presId="urn:microsoft.com/office/officeart/2005/8/layout/list1#1"/>
    <dgm:cxn modelId="{671DD8D7-BF34-489D-AA79-11D576FD084B}" type="presParOf" srcId="{56DC7387-F527-4675-A025-9E9C27A0737F}" destId="{E367C59E-1EF5-488B-BCEA-6C6623EAA05E}" srcOrd="0" destOrd="0" presId="urn:microsoft.com/office/officeart/2005/8/layout/list1#1"/>
    <dgm:cxn modelId="{04ED74F7-8821-43AA-948C-F67687D2A1A6}" type="presParOf" srcId="{56DC7387-F527-4675-A025-9E9C27A0737F}" destId="{1B3F21A8-3D04-4D10-A7C0-A5ADDB16CEEA}" srcOrd="1" destOrd="0" presId="urn:microsoft.com/office/officeart/2005/8/layout/list1#1"/>
    <dgm:cxn modelId="{BA788CD3-C5E8-4860-B4C5-CAF7BE3558A0}" type="presParOf" srcId="{B7E7FE81-D40D-41A4-BB34-395B3F8CE407}" destId="{176FDFAF-2408-4D5D-A940-9B127CF20D24}" srcOrd="9" destOrd="0" presId="urn:microsoft.com/office/officeart/2005/8/layout/list1#1"/>
    <dgm:cxn modelId="{313447DD-9C7F-49AD-8465-DB82CD060824}" type="presParOf" srcId="{B7E7FE81-D40D-41A4-BB34-395B3F8CE407}" destId="{CEE6B0D3-78E6-4054-86F7-9D7C0C92582F}" srcOrd="10" destOrd="0" presId="urn:microsoft.com/office/officeart/2005/8/layout/list1#1"/>
    <dgm:cxn modelId="{3DA42D09-81DB-4921-9803-5E4D766A19A7}" type="presParOf" srcId="{B7E7FE81-D40D-41A4-BB34-395B3F8CE407}" destId="{E25948F6-A28E-4643-9AF5-37E0358EB7E1}" srcOrd="11" destOrd="0" presId="urn:microsoft.com/office/officeart/2005/8/layout/list1#1"/>
    <dgm:cxn modelId="{ECC62A15-671A-4E19-A2DA-6648598880F2}" type="presParOf" srcId="{B7E7FE81-D40D-41A4-BB34-395B3F8CE407}" destId="{15AE70BF-3494-4A24-B797-AFFDC51C3A30}" srcOrd="12" destOrd="0" presId="urn:microsoft.com/office/officeart/2005/8/layout/list1#1"/>
    <dgm:cxn modelId="{6FCE69A9-8E90-4FBB-90AE-75133AE83643}" type="presParOf" srcId="{15AE70BF-3494-4A24-B797-AFFDC51C3A30}" destId="{C362F44A-410C-4485-8A0E-143525BB732F}" srcOrd="0" destOrd="0" presId="urn:microsoft.com/office/officeart/2005/8/layout/list1#1"/>
    <dgm:cxn modelId="{2E810AF3-C19D-4EB2-B626-ED7D6A29DE38}" type="presParOf" srcId="{15AE70BF-3494-4A24-B797-AFFDC51C3A30}" destId="{87A75E5C-7D8E-4896-BF58-9AB5E1B364E2}" srcOrd="1" destOrd="0" presId="urn:microsoft.com/office/officeart/2005/8/layout/list1#1"/>
    <dgm:cxn modelId="{01EAEDA9-4909-4117-953B-2AB2EC102783}" type="presParOf" srcId="{B7E7FE81-D40D-41A4-BB34-395B3F8CE407}" destId="{97899667-740D-433E-A9ED-63A12EB11541}" srcOrd="13" destOrd="0" presId="urn:microsoft.com/office/officeart/2005/8/layout/list1#1"/>
    <dgm:cxn modelId="{F3923DB5-C7D8-46A5-B565-E85F71D3D89B}" type="presParOf" srcId="{B7E7FE81-D40D-41A4-BB34-395B3F8CE407}" destId="{BA6A23BB-5507-4F96-AB84-E1E15289B8B8}" srcOrd="14"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FF33C5-E7A5-45C5-9B20-91CCDA97A410}" type="doc">
      <dgm:prSet loTypeId="urn:microsoft.com/office/officeart/2005/8/layout/list1#2" loCatId="list" qsTypeId="urn:microsoft.com/office/officeart/2005/8/quickstyle/simple1#5" qsCatId="simple" csTypeId="urn:microsoft.com/office/officeart/2005/8/colors/colorful4#1" csCatId="colorful" phldr="1"/>
      <dgm:spPr/>
      <dgm:t>
        <a:bodyPr/>
        <a:lstStyle/>
        <a:p>
          <a:endParaRPr lang="en-US"/>
        </a:p>
      </dgm:t>
    </dgm:pt>
    <dgm:pt modelId="{223246A1-CA1E-400B-B6A5-3EB2FFCED484}">
      <dgm:prSet phldrT="[Text]" custT="1"/>
      <dgm:spPr/>
      <dgm:t>
        <a:bodyPr/>
        <a:lstStyle/>
        <a:p>
          <a:r>
            <a:rPr lang="el-GR" sz="1400" dirty="0"/>
            <a:t>Η καθοδήγηση θα πρέπει να διαδραματίσει ενεργό ρόλο στη δημιουργία ευκαιριών κατάρτισης και εκπαίδευσης με θετική συμβολή από περιβαλλοντική άποψη</a:t>
          </a:r>
          <a:endParaRPr lang="en-US" sz="1400" dirty="0"/>
        </a:p>
      </dgm:t>
    </dgm:pt>
    <dgm:pt modelId="{B80E92CF-921C-4750-8222-B151487DF9A5}" type="parTrans" cxnId="{A3FF0551-49EA-4A3D-97D2-DF5217439294}">
      <dgm:prSet/>
      <dgm:spPr/>
      <dgm:t>
        <a:bodyPr/>
        <a:lstStyle/>
        <a:p>
          <a:endParaRPr lang="en-US"/>
        </a:p>
      </dgm:t>
    </dgm:pt>
    <dgm:pt modelId="{16358818-10B4-430B-83DB-BCC1348D90DE}" type="sibTrans" cxnId="{A3FF0551-49EA-4A3D-97D2-DF5217439294}">
      <dgm:prSet/>
      <dgm:spPr/>
      <dgm:t>
        <a:bodyPr/>
        <a:lstStyle/>
        <a:p>
          <a:endParaRPr lang="en-US"/>
        </a:p>
      </dgm:t>
    </dgm:pt>
    <dgm:pt modelId="{FF3E4FAA-C3CD-406B-B1ED-D47618869A08}">
      <dgm:prSet phldrT="[Text]" custT="1"/>
      <dgm:spPr/>
      <dgm:t>
        <a:bodyPr/>
        <a:lstStyle/>
        <a:p>
          <a:r>
            <a:rPr lang="el-GR" sz="1400" dirty="0"/>
            <a:t>Η καθοδήγηση θα πρέπει να λαμβάνει υπόψη όχι μόνο το οικονομικό κριτήριο αλλά και την πράσινη λογιστική, (δηλαδή τη συσχέτιση περιβαλλοντικών στόχων με τις δραστηριότητες καθοδήγησης)</a:t>
          </a:r>
          <a:endParaRPr lang="en-US" sz="1400" dirty="0"/>
        </a:p>
      </dgm:t>
    </dgm:pt>
    <dgm:pt modelId="{EADC92F2-EFD0-4026-BED8-D03872AE1986}" type="parTrans" cxnId="{118A11FE-B300-4A24-9180-2D2C44507DF7}">
      <dgm:prSet/>
      <dgm:spPr/>
      <dgm:t>
        <a:bodyPr/>
        <a:lstStyle/>
        <a:p>
          <a:endParaRPr lang="en-US"/>
        </a:p>
      </dgm:t>
    </dgm:pt>
    <dgm:pt modelId="{89BE9EC8-E2C0-4600-839B-934B173EA9AF}" type="sibTrans" cxnId="{118A11FE-B300-4A24-9180-2D2C44507DF7}">
      <dgm:prSet/>
      <dgm:spPr/>
      <dgm:t>
        <a:bodyPr/>
        <a:lstStyle/>
        <a:p>
          <a:endParaRPr lang="en-US"/>
        </a:p>
      </dgm:t>
    </dgm:pt>
    <dgm:pt modelId="{9196EAC0-0711-4982-B81A-37BA7C71496A}">
      <dgm:prSet phldrT="[Text]" custT="1"/>
      <dgm:spPr/>
      <dgm:t>
        <a:bodyPr/>
        <a:lstStyle/>
        <a:p>
          <a:r>
            <a:rPr lang="el-GR" sz="1400" dirty="0"/>
            <a:t>Η συμβουλευτική θα πρέπει να λαμβάνει υπόψη και να ευαισθητοποιεί για τον περιβαλλοντικό αντίκτυπο των επιλογών σταδιοδρομίας. Το ενημερωτικό υλικό για τις επιλογές καριέρας θα πρέπει να περιλαμβάνει περιβαλλοντικές πτυχές.</a:t>
          </a:r>
          <a:endParaRPr lang="en-US" sz="1400" dirty="0"/>
        </a:p>
      </dgm:t>
    </dgm:pt>
    <dgm:pt modelId="{60F00304-13C8-4DCE-B27E-5834CE0115DA}" type="parTrans" cxnId="{A9C8C645-81F0-4D40-8C53-738A2AF45FEA}">
      <dgm:prSet/>
      <dgm:spPr/>
      <dgm:t>
        <a:bodyPr/>
        <a:lstStyle/>
        <a:p>
          <a:endParaRPr lang="en-US"/>
        </a:p>
      </dgm:t>
    </dgm:pt>
    <dgm:pt modelId="{5CDA13D2-A4A2-4985-A310-42FB920ED782}" type="sibTrans" cxnId="{A9C8C645-81F0-4D40-8C53-738A2AF45FEA}">
      <dgm:prSet/>
      <dgm:spPr/>
      <dgm:t>
        <a:bodyPr/>
        <a:lstStyle/>
        <a:p>
          <a:endParaRPr lang="en-US"/>
        </a:p>
      </dgm:t>
    </dgm:pt>
    <dgm:pt modelId="{44B07ECA-378D-430D-874A-C5EBBC31EE6A}">
      <dgm:prSet custT="1"/>
      <dgm:spPr/>
      <dgm:t>
        <a:bodyPr/>
        <a:lstStyle/>
        <a:p>
          <a:r>
            <a:rPr lang="el-GR" sz="1400" dirty="0"/>
            <a:t>Οι ίδιοι οι εργαζόμενοι στην καθοδήγηση θα πρέπει να επιθεωρήσουν τη δική τους πρακτική: πόσο πράσινη είναι η ρουτίνα μου για την ανακύκλωση απορριμμάτων, τη μείωση της κατανάλωσης ενέργειας κ.λπ.</a:t>
          </a:r>
          <a:endParaRPr lang="en-US" sz="1400" dirty="0"/>
        </a:p>
      </dgm:t>
    </dgm:pt>
    <dgm:pt modelId="{9D586E73-ECE7-49BA-867A-030262B3D111}" type="parTrans" cxnId="{6E34464E-712F-4AD9-A723-5828CF5AE9F5}">
      <dgm:prSet/>
      <dgm:spPr/>
      <dgm:t>
        <a:bodyPr/>
        <a:lstStyle/>
        <a:p>
          <a:endParaRPr lang="en-US"/>
        </a:p>
      </dgm:t>
    </dgm:pt>
    <dgm:pt modelId="{07E8269F-F3E9-4B9E-BBC1-E841847D80CE}" type="sibTrans" cxnId="{6E34464E-712F-4AD9-A723-5828CF5AE9F5}">
      <dgm:prSet/>
      <dgm:spPr/>
      <dgm:t>
        <a:bodyPr/>
        <a:lstStyle/>
        <a:p>
          <a:endParaRPr lang="en-US"/>
        </a:p>
      </dgm:t>
    </dgm:pt>
    <dgm:pt modelId="{B7E7FE81-D40D-41A4-BB34-395B3F8CE407}" type="pres">
      <dgm:prSet presAssocID="{3EFF33C5-E7A5-45C5-9B20-91CCDA97A410}" presName="linear" presStyleCnt="0">
        <dgm:presLayoutVars>
          <dgm:dir/>
          <dgm:animLvl val="lvl"/>
          <dgm:resizeHandles val="exact"/>
        </dgm:presLayoutVars>
      </dgm:prSet>
      <dgm:spPr/>
    </dgm:pt>
    <dgm:pt modelId="{0797930D-5D03-44DE-BF0E-5480BEEA3290}" type="pres">
      <dgm:prSet presAssocID="{223246A1-CA1E-400B-B6A5-3EB2FFCED484}" presName="parentLin" presStyleCnt="0"/>
      <dgm:spPr/>
    </dgm:pt>
    <dgm:pt modelId="{AD758EB1-DAEA-428E-9A7D-6E5A131CBBDF}" type="pres">
      <dgm:prSet presAssocID="{223246A1-CA1E-400B-B6A5-3EB2FFCED484}" presName="parentLeftMargin" presStyleLbl="node1" presStyleIdx="0" presStyleCnt="4"/>
      <dgm:spPr/>
    </dgm:pt>
    <dgm:pt modelId="{4AEBF42F-3B80-4CC6-B316-0A22B25C2C68}" type="pres">
      <dgm:prSet presAssocID="{223246A1-CA1E-400B-B6A5-3EB2FFCED484}" presName="parentText" presStyleLbl="node1" presStyleIdx="0" presStyleCnt="4" custScaleX="99747" custScaleY="166051">
        <dgm:presLayoutVars>
          <dgm:chMax val="0"/>
          <dgm:bulletEnabled val="1"/>
        </dgm:presLayoutVars>
      </dgm:prSet>
      <dgm:spPr/>
    </dgm:pt>
    <dgm:pt modelId="{4DA41CF3-9293-4A9D-8D7B-E59959C4C471}" type="pres">
      <dgm:prSet presAssocID="{223246A1-CA1E-400B-B6A5-3EB2FFCED484}" presName="negativeSpace" presStyleCnt="0"/>
      <dgm:spPr/>
    </dgm:pt>
    <dgm:pt modelId="{7A7DEB5D-5E0E-4DF7-89A8-87E8BEDA04F4}" type="pres">
      <dgm:prSet presAssocID="{223246A1-CA1E-400B-B6A5-3EB2FFCED484}" presName="childText" presStyleLbl="conFgAcc1" presStyleIdx="0" presStyleCnt="4">
        <dgm:presLayoutVars>
          <dgm:bulletEnabled val="1"/>
        </dgm:presLayoutVars>
      </dgm:prSet>
      <dgm:spPr/>
    </dgm:pt>
    <dgm:pt modelId="{F46E84E6-6B47-40FB-BF00-2F549DB7CCAE}" type="pres">
      <dgm:prSet presAssocID="{16358818-10B4-430B-83DB-BCC1348D90DE}" presName="spaceBetweenRectangles" presStyleCnt="0"/>
      <dgm:spPr/>
    </dgm:pt>
    <dgm:pt modelId="{9314F07F-B1CD-47A1-A2D8-0F1384088732}" type="pres">
      <dgm:prSet presAssocID="{FF3E4FAA-C3CD-406B-B1ED-D47618869A08}" presName="parentLin" presStyleCnt="0"/>
      <dgm:spPr/>
    </dgm:pt>
    <dgm:pt modelId="{8A3EDCBB-8240-42B7-B561-DFD156B3971C}" type="pres">
      <dgm:prSet presAssocID="{FF3E4FAA-C3CD-406B-B1ED-D47618869A08}" presName="parentLeftMargin" presStyleLbl="node1" presStyleIdx="0" presStyleCnt="4"/>
      <dgm:spPr/>
    </dgm:pt>
    <dgm:pt modelId="{D0E54A32-F2F3-490C-BB08-76896894973C}" type="pres">
      <dgm:prSet presAssocID="{FF3E4FAA-C3CD-406B-B1ED-D47618869A08}" presName="parentText" presStyleLbl="node1" presStyleIdx="1" presStyleCnt="4" custScaleX="99959" custScaleY="168933">
        <dgm:presLayoutVars>
          <dgm:chMax val="0"/>
          <dgm:bulletEnabled val="1"/>
        </dgm:presLayoutVars>
      </dgm:prSet>
      <dgm:spPr/>
    </dgm:pt>
    <dgm:pt modelId="{E121D75C-A29D-4562-8F15-2A92B00C7250}" type="pres">
      <dgm:prSet presAssocID="{FF3E4FAA-C3CD-406B-B1ED-D47618869A08}" presName="negativeSpace" presStyleCnt="0"/>
      <dgm:spPr/>
    </dgm:pt>
    <dgm:pt modelId="{446235DF-6EC5-41F0-8406-4A23A5A5266A}" type="pres">
      <dgm:prSet presAssocID="{FF3E4FAA-C3CD-406B-B1ED-D47618869A08}" presName="childText" presStyleLbl="conFgAcc1" presStyleIdx="1" presStyleCnt="4">
        <dgm:presLayoutVars>
          <dgm:bulletEnabled val="1"/>
        </dgm:presLayoutVars>
      </dgm:prSet>
      <dgm:spPr/>
    </dgm:pt>
    <dgm:pt modelId="{A08FA5E3-1D71-418B-9BD1-5A0E71C39F80}" type="pres">
      <dgm:prSet presAssocID="{89BE9EC8-E2C0-4600-839B-934B173EA9AF}" presName="spaceBetweenRectangles" presStyleCnt="0"/>
      <dgm:spPr/>
    </dgm:pt>
    <dgm:pt modelId="{56DC7387-F527-4675-A025-9E9C27A0737F}" type="pres">
      <dgm:prSet presAssocID="{9196EAC0-0711-4982-B81A-37BA7C71496A}" presName="parentLin" presStyleCnt="0"/>
      <dgm:spPr/>
    </dgm:pt>
    <dgm:pt modelId="{E367C59E-1EF5-488B-BCEA-6C6623EAA05E}" type="pres">
      <dgm:prSet presAssocID="{9196EAC0-0711-4982-B81A-37BA7C71496A}" presName="parentLeftMargin" presStyleLbl="node1" presStyleIdx="1" presStyleCnt="4"/>
      <dgm:spPr/>
    </dgm:pt>
    <dgm:pt modelId="{1B3F21A8-3D04-4D10-A7C0-A5ADDB16CEEA}" type="pres">
      <dgm:prSet presAssocID="{9196EAC0-0711-4982-B81A-37BA7C71496A}" presName="parentText" presStyleLbl="node1" presStyleIdx="2" presStyleCnt="4" custScaleX="100205" custScaleY="169243">
        <dgm:presLayoutVars>
          <dgm:chMax val="0"/>
          <dgm:bulletEnabled val="1"/>
        </dgm:presLayoutVars>
      </dgm:prSet>
      <dgm:spPr/>
    </dgm:pt>
    <dgm:pt modelId="{176FDFAF-2408-4D5D-A940-9B127CF20D24}" type="pres">
      <dgm:prSet presAssocID="{9196EAC0-0711-4982-B81A-37BA7C71496A}" presName="negativeSpace" presStyleCnt="0"/>
      <dgm:spPr/>
    </dgm:pt>
    <dgm:pt modelId="{CEE6B0D3-78E6-4054-86F7-9D7C0C92582F}" type="pres">
      <dgm:prSet presAssocID="{9196EAC0-0711-4982-B81A-37BA7C71496A}" presName="childText" presStyleLbl="conFgAcc1" presStyleIdx="2" presStyleCnt="4">
        <dgm:presLayoutVars>
          <dgm:bulletEnabled val="1"/>
        </dgm:presLayoutVars>
      </dgm:prSet>
      <dgm:spPr/>
    </dgm:pt>
    <dgm:pt modelId="{E25948F6-A28E-4643-9AF5-37E0358EB7E1}" type="pres">
      <dgm:prSet presAssocID="{5CDA13D2-A4A2-4985-A310-42FB920ED782}" presName="spaceBetweenRectangles" presStyleCnt="0"/>
      <dgm:spPr/>
    </dgm:pt>
    <dgm:pt modelId="{15AE70BF-3494-4A24-B797-AFFDC51C3A30}" type="pres">
      <dgm:prSet presAssocID="{44B07ECA-378D-430D-874A-C5EBBC31EE6A}" presName="parentLin" presStyleCnt="0"/>
      <dgm:spPr/>
    </dgm:pt>
    <dgm:pt modelId="{C362F44A-410C-4485-8A0E-143525BB732F}" type="pres">
      <dgm:prSet presAssocID="{44B07ECA-378D-430D-874A-C5EBBC31EE6A}" presName="parentLeftMargin" presStyleLbl="node1" presStyleIdx="2" presStyleCnt="4"/>
      <dgm:spPr/>
    </dgm:pt>
    <dgm:pt modelId="{87A75E5C-7D8E-4896-BF58-9AB5E1B364E2}" type="pres">
      <dgm:prSet presAssocID="{44B07ECA-378D-430D-874A-C5EBBC31EE6A}" presName="parentText" presStyleLbl="node1" presStyleIdx="3" presStyleCnt="4" custScaleX="100698" custScaleY="159073">
        <dgm:presLayoutVars>
          <dgm:chMax val="0"/>
          <dgm:bulletEnabled val="1"/>
        </dgm:presLayoutVars>
      </dgm:prSet>
      <dgm:spPr/>
    </dgm:pt>
    <dgm:pt modelId="{97899667-740D-433E-A9ED-63A12EB11541}" type="pres">
      <dgm:prSet presAssocID="{44B07ECA-378D-430D-874A-C5EBBC31EE6A}" presName="negativeSpace" presStyleCnt="0"/>
      <dgm:spPr/>
    </dgm:pt>
    <dgm:pt modelId="{BA6A23BB-5507-4F96-AB84-E1E15289B8B8}" type="pres">
      <dgm:prSet presAssocID="{44B07ECA-378D-430D-874A-C5EBBC31EE6A}" presName="childText" presStyleLbl="conFgAcc1" presStyleIdx="3" presStyleCnt="4">
        <dgm:presLayoutVars>
          <dgm:bulletEnabled val="1"/>
        </dgm:presLayoutVars>
      </dgm:prSet>
      <dgm:spPr/>
    </dgm:pt>
  </dgm:ptLst>
  <dgm:cxnLst>
    <dgm:cxn modelId="{A4CAAC02-C867-4A89-AE25-BA9CB956B11C}" type="presOf" srcId="{223246A1-CA1E-400B-B6A5-3EB2FFCED484}" destId="{AD758EB1-DAEA-428E-9A7D-6E5A131CBBDF}" srcOrd="0" destOrd="0" presId="urn:microsoft.com/office/officeart/2005/8/layout/list1#2"/>
    <dgm:cxn modelId="{EFD02418-303C-4276-93A9-B91A7AD3A501}" type="presOf" srcId="{44B07ECA-378D-430D-874A-C5EBBC31EE6A}" destId="{C362F44A-410C-4485-8A0E-143525BB732F}" srcOrd="0" destOrd="0" presId="urn:microsoft.com/office/officeart/2005/8/layout/list1#2"/>
    <dgm:cxn modelId="{F0E2601D-AE96-415A-AE60-ADA4E164EE21}" type="presOf" srcId="{9196EAC0-0711-4982-B81A-37BA7C71496A}" destId="{E367C59E-1EF5-488B-BCEA-6C6623EAA05E}" srcOrd="0" destOrd="0" presId="urn:microsoft.com/office/officeart/2005/8/layout/list1#2"/>
    <dgm:cxn modelId="{706DF835-A0A7-4066-99F2-35ED234D9AA0}" type="presOf" srcId="{223246A1-CA1E-400B-B6A5-3EB2FFCED484}" destId="{4AEBF42F-3B80-4CC6-B316-0A22B25C2C68}" srcOrd="1" destOrd="0" presId="urn:microsoft.com/office/officeart/2005/8/layout/list1#2"/>
    <dgm:cxn modelId="{A9C8C645-81F0-4D40-8C53-738A2AF45FEA}" srcId="{3EFF33C5-E7A5-45C5-9B20-91CCDA97A410}" destId="{9196EAC0-0711-4982-B81A-37BA7C71496A}" srcOrd="2" destOrd="0" parTransId="{60F00304-13C8-4DCE-B27E-5834CE0115DA}" sibTransId="{5CDA13D2-A4A2-4985-A310-42FB920ED782}"/>
    <dgm:cxn modelId="{CD27D566-A461-47D7-AD5C-7E1FD372ECF4}" type="presOf" srcId="{FF3E4FAA-C3CD-406B-B1ED-D47618869A08}" destId="{8A3EDCBB-8240-42B7-B561-DFD156B3971C}" srcOrd="0" destOrd="0" presId="urn:microsoft.com/office/officeart/2005/8/layout/list1#2"/>
    <dgm:cxn modelId="{6E34464E-712F-4AD9-A723-5828CF5AE9F5}" srcId="{3EFF33C5-E7A5-45C5-9B20-91CCDA97A410}" destId="{44B07ECA-378D-430D-874A-C5EBBC31EE6A}" srcOrd="3" destOrd="0" parTransId="{9D586E73-ECE7-49BA-867A-030262B3D111}" sibTransId="{07E8269F-F3E9-4B9E-BBC1-E841847D80CE}"/>
    <dgm:cxn modelId="{A3FF0551-49EA-4A3D-97D2-DF5217439294}" srcId="{3EFF33C5-E7A5-45C5-9B20-91CCDA97A410}" destId="{223246A1-CA1E-400B-B6A5-3EB2FFCED484}" srcOrd="0" destOrd="0" parTransId="{B80E92CF-921C-4750-8222-B151487DF9A5}" sibTransId="{16358818-10B4-430B-83DB-BCC1348D90DE}"/>
    <dgm:cxn modelId="{49A74288-CC09-47EC-BE3C-05D93BB27F06}" type="presOf" srcId="{9196EAC0-0711-4982-B81A-37BA7C71496A}" destId="{1B3F21A8-3D04-4D10-A7C0-A5ADDB16CEEA}" srcOrd="1" destOrd="0" presId="urn:microsoft.com/office/officeart/2005/8/layout/list1#2"/>
    <dgm:cxn modelId="{BF85BEA8-8822-4461-95C5-16D8107630B9}" type="presOf" srcId="{3EFF33C5-E7A5-45C5-9B20-91CCDA97A410}" destId="{B7E7FE81-D40D-41A4-BB34-395B3F8CE407}" srcOrd="0" destOrd="0" presId="urn:microsoft.com/office/officeart/2005/8/layout/list1#2"/>
    <dgm:cxn modelId="{BC6698D7-430D-4737-A91C-171FB691A04F}" type="presOf" srcId="{FF3E4FAA-C3CD-406B-B1ED-D47618869A08}" destId="{D0E54A32-F2F3-490C-BB08-76896894973C}" srcOrd="1" destOrd="0" presId="urn:microsoft.com/office/officeart/2005/8/layout/list1#2"/>
    <dgm:cxn modelId="{BDBD2FFD-5896-48BF-8739-1288842ACF94}" type="presOf" srcId="{44B07ECA-378D-430D-874A-C5EBBC31EE6A}" destId="{87A75E5C-7D8E-4896-BF58-9AB5E1B364E2}" srcOrd="1" destOrd="0" presId="urn:microsoft.com/office/officeart/2005/8/layout/list1#2"/>
    <dgm:cxn modelId="{118A11FE-B300-4A24-9180-2D2C44507DF7}" srcId="{3EFF33C5-E7A5-45C5-9B20-91CCDA97A410}" destId="{FF3E4FAA-C3CD-406B-B1ED-D47618869A08}" srcOrd="1" destOrd="0" parTransId="{EADC92F2-EFD0-4026-BED8-D03872AE1986}" sibTransId="{89BE9EC8-E2C0-4600-839B-934B173EA9AF}"/>
    <dgm:cxn modelId="{E4BA53F0-51D8-4C6B-91C8-31993B4A4772}" type="presParOf" srcId="{B7E7FE81-D40D-41A4-BB34-395B3F8CE407}" destId="{0797930D-5D03-44DE-BF0E-5480BEEA3290}" srcOrd="0" destOrd="0" presId="urn:microsoft.com/office/officeart/2005/8/layout/list1#2"/>
    <dgm:cxn modelId="{002EE4F9-B76F-4AC4-8770-F948F05A3A78}" type="presParOf" srcId="{0797930D-5D03-44DE-BF0E-5480BEEA3290}" destId="{AD758EB1-DAEA-428E-9A7D-6E5A131CBBDF}" srcOrd="0" destOrd="0" presId="urn:microsoft.com/office/officeart/2005/8/layout/list1#2"/>
    <dgm:cxn modelId="{3A28A4CC-D44C-467B-855C-1B5D17090119}" type="presParOf" srcId="{0797930D-5D03-44DE-BF0E-5480BEEA3290}" destId="{4AEBF42F-3B80-4CC6-B316-0A22B25C2C68}" srcOrd="1" destOrd="0" presId="urn:microsoft.com/office/officeart/2005/8/layout/list1#2"/>
    <dgm:cxn modelId="{2129315B-B3BC-4C45-AC81-DA1D62FB2E8A}" type="presParOf" srcId="{B7E7FE81-D40D-41A4-BB34-395B3F8CE407}" destId="{4DA41CF3-9293-4A9D-8D7B-E59959C4C471}" srcOrd="1" destOrd="0" presId="urn:microsoft.com/office/officeart/2005/8/layout/list1#2"/>
    <dgm:cxn modelId="{3993FE45-6F4D-4033-A477-02C979EB3E73}" type="presParOf" srcId="{B7E7FE81-D40D-41A4-BB34-395B3F8CE407}" destId="{7A7DEB5D-5E0E-4DF7-89A8-87E8BEDA04F4}" srcOrd="2" destOrd="0" presId="urn:microsoft.com/office/officeart/2005/8/layout/list1#2"/>
    <dgm:cxn modelId="{0FE15B44-F9F3-4FDB-962C-9486585041BA}" type="presParOf" srcId="{B7E7FE81-D40D-41A4-BB34-395B3F8CE407}" destId="{F46E84E6-6B47-40FB-BF00-2F549DB7CCAE}" srcOrd="3" destOrd="0" presId="urn:microsoft.com/office/officeart/2005/8/layout/list1#2"/>
    <dgm:cxn modelId="{59BA72AF-C3C2-48EE-9530-13746BF14A9E}" type="presParOf" srcId="{B7E7FE81-D40D-41A4-BB34-395B3F8CE407}" destId="{9314F07F-B1CD-47A1-A2D8-0F1384088732}" srcOrd="4" destOrd="0" presId="urn:microsoft.com/office/officeart/2005/8/layout/list1#2"/>
    <dgm:cxn modelId="{9BDFB074-7BA2-4C78-9802-D72C9F6BA270}" type="presParOf" srcId="{9314F07F-B1CD-47A1-A2D8-0F1384088732}" destId="{8A3EDCBB-8240-42B7-B561-DFD156B3971C}" srcOrd="0" destOrd="0" presId="urn:microsoft.com/office/officeart/2005/8/layout/list1#2"/>
    <dgm:cxn modelId="{004A63F3-9E17-4A91-A745-9A6F6CAF840C}" type="presParOf" srcId="{9314F07F-B1CD-47A1-A2D8-0F1384088732}" destId="{D0E54A32-F2F3-490C-BB08-76896894973C}" srcOrd="1" destOrd="0" presId="urn:microsoft.com/office/officeart/2005/8/layout/list1#2"/>
    <dgm:cxn modelId="{553B0661-D84F-487A-9849-8E0BA5F4F2C4}" type="presParOf" srcId="{B7E7FE81-D40D-41A4-BB34-395B3F8CE407}" destId="{E121D75C-A29D-4562-8F15-2A92B00C7250}" srcOrd="5" destOrd="0" presId="urn:microsoft.com/office/officeart/2005/8/layout/list1#2"/>
    <dgm:cxn modelId="{77DD8B67-5C5C-4EF0-96F4-961F06BCCBC0}" type="presParOf" srcId="{B7E7FE81-D40D-41A4-BB34-395B3F8CE407}" destId="{446235DF-6EC5-41F0-8406-4A23A5A5266A}" srcOrd="6" destOrd="0" presId="urn:microsoft.com/office/officeart/2005/8/layout/list1#2"/>
    <dgm:cxn modelId="{AA5A8376-C33A-40FB-84A4-99419CB20E0F}" type="presParOf" srcId="{B7E7FE81-D40D-41A4-BB34-395B3F8CE407}" destId="{A08FA5E3-1D71-418B-9BD1-5A0E71C39F80}" srcOrd="7" destOrd="0" presId="urn:microsoft.com/office/officeart/2005/8/layout/list1#2"/>
    <dgm:cxn modelId="{C348C8F7-8CC1-4C27-A5F1-577789D8AE08}" type="presParOf" srcId="{B7E7FE81-D40D-41A4-BB34-395B3F8CE407}" destId="{56DC7387-F527-4675-A025-9E9C27A0737F}" srcOrd="8" destOrd="0" presId="urn:microsoft.com/office/officeart/2005/8/layout/list1#2"/>
    <dgm:cxn modelId="{5BF449A4-859D-4458-836E-E66E2384B606}" type="presParOf" srcId="{56DC7387-F527-4675-A025-9E9C27A0737F}" destId="{E367C59E-1EF5-488B-BCEA-6C6623EAA05E}" srcOrd="0" destOrd="0" presId="urn:microsoft.com/office/officeart/2005/8/layout/list1#2"/>
    <dgm:cxn modelId="{2ABC36A4-9C9C-444A-9006-6DA6FF7C3C2C}" type="presParOf" srcId="{56DC7387-F527-4675-A025-9E9C27A0737F}" destId="{1B3F21A8-3D04-4D10-A7C0-A5ADDB16CEEA}" srcOrd="1" destOrd="0" presId="urn:microsoft.com/office/officeart/2005/8/layout/list1#2"/>
    <dgm:cxn modelId="{E694BE1F-54D4-447D-9DE6-2399EF38893A}" type="presParOf" srcId="{B7E7FE81-D40D-41A4-BB34-395B3F8CE407}" destId="{176FDFAF-2408-4D5D-A940-9B127CF20D24}" srcOrd="9" destOrd="0" presId="urn:microsoft.com/office/officeart/2005/8/layout/list1#2"/>
    <dgm:cxn modelId="{29CE9853-FA56-4DBE-946B-62BD071BCC22}" type="presParOf" srcId="{B7E7FE81-D40D-41A4-BB34-395B3F8CE407}" destId="{CEE6B0D3-78E6-4054-86F7-9D7C0C92582F}" srcOrd="10" destOrd="0" presId="urn:microsoft.com/office/officeart/2005/8/layout/list1#2"/>
    <dgm:cxn modelId="{AE2E5835-540C-4217-8B5B-E0DF8A42096F}" type="presParOf" srcId="{B7E7FE81-D40D-41A4-BB34-395B3F8CE407}" destId="{E25948F6-A28E-4643-9AF5-37E0358EB7E1}" srcOrd="11" destOrd="0" presId="urn:microsoft.com/office/officeart/2005/8/layout/list1#2"/>
    <dgm:cxn modelId="{3FCAD956-14A3-469B-B0E0-A57569822AD6}" type="presParOf" srcId="{B7E7FE81-D40D-41A4-BB34-395B3F8CE407}" destId="{15AE70BF-3494-4A24-B797-AFFDC51C3A30}" srcOrd="12" destOrd="0" presId="urn:microsoft.com/office/officeart/2005/8/layout/list1#2"/>
    <dgm:cxn modelId="{1AF62033-0E9D-45AA-9B3E-A0402EF52247}" type="presParOf" srcId="{15AE70BF-3494-4A24-B797-AFFDC51C3A30}" destId="{C362F44A-410C-4485-8A0E-143525BB732F}" srcOrd="0" destOrd="0" presId="urn:microsoft.com/office/officeart/2005/8/layout/list1#2"/>
    <dgm:cxn modelId="{42D62982-A8D3-413A-BE43-093C3AD15224}" type="presParOf" srcId="{15AE70BF-3494-4A24-B797-AFFDC51C3A30}" destId="{87A75E5C-7D8E-4896-BF58-9AB5E1B364E2}" srcOrd="1" destOrd="0" presId="urn:microsoft.com/office/officeart/2005/8/layout/list1#2"/>
    <dgm:cxn modelId="{30189936-13CE-496F-9193-8FB995E08248}" type="presParOf" srcId="{B7E7FE81-D40D-41A4-BB34-395B3F8CE407}" destId="{97899667-740D-433E-A9ED-63A12EB11541}" srcOrd="13" destOrd="0" presId="urn:microsoft.com/office/officeart/2005/8/layout/list1#2"/>
    <dgm:cxn modelId="{477B827E-0AAD-47BD-8732-DE755157F645}" type="presParOf" srcId="{B7E7FE81-D40D-41A4-BB34-395B3F8CE407}" destId="{BA6A23BB-5507-4F96-AB84-E1E15289B8B8}" srcOrd="14" destOrd="0" presId="urn:microsoft.com/office/officeart/2005/8/layout/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DF2A-FA9E-4923-8C91-74246C56869C}">
      <dsp:nvSpPr>
        <dsp:cNvPr id="0" name=""/>
        <dsp:cNvSpPr/>
      </dsp:nvSpPr>
      <dsp:spPr bwMode="white">
        <a:xfrm>
          <a:off x="2743" y="344031"/>
          <a:ext cx="2675381" cy="5267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l-GR" altLang="en-US" sz="1200" kern="1200" dirty="0"/>
            <a:t>Προσαρμοστικός επαγγελματικός προσανατολισμός </a:t>
          </a:r>
        </a:p>
      </dsp:txBody>
      <dsp:txXfrm>
        <a:off x="2743" y="344031"/>
        <a:ext cx="2675381" cy="526738"/>
      </dsp:txXfrm>
    </dsp:sp>
    <dsp:sp modelId="{D739F32E-72CB-4B62-B1F9-073C45F08BCB}">
      <dsp:nvSpPr>
        <dsp:cNvPr id="0" name=""/>
        <dsp:cNvSpPr/>
      </dsp:nvSpPr>
      <dsp:spPr bwMode="white">
        <a:xfrm>
          <a:off x="2743" y="870769"/>
          <a:ext cx="2675381" cy="23099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el-GR" sz="1200" kern="1200" dirty="0"/>
            <a:t>Βοηθά τους ανθρώπους να αντιμετωπίσουν τις εργασιακές εξελίξεις</a:t>
          </a:r>
        </a:p>
        <a:p>
          <a:pPr marL="114300" lvl="1" indent="-114300" algn="l" defTabSz="533400">
            <a:lnSpc>
              <a:spcPct val="100000"/>
            </a:lnSpc>
            <a:spcBef>
              <a:spcPct val="0"/>
            </a:spcBef>
            <a:spcAft>
              <a:spcPct val="15000"/>
            </a:spcAft>
            <a:buChar char="•"/>
          </a:pPr>
          <a:r>
            <a:rPr lang="el-GR" altLang="en-GB" sz="1200" kern="1200" dirty="0"/>
            <a:t>Ενθαρρύνει την ανάπτυξη δεξιοτήτων για την αντιμετώπιση αυτών των μεταβολών</a:t>
          </a:r>
          <a:endParaRPr lang="el-GR" sz="1200" kern="1200" dirty="0"/>
        </a:p>
      </dsp:txBody>
      <dsp:txXfrm>
        <a:off x="2743" y="870769"/>
        <a:ext cx="2675381" cy="2309917"/>
      </dsp:txXfrm>
    </dsp:sp>
    <dsp:sp modelId="{E961698E-69E3-42DA-A745-9870D5E877A3}">
      <dsp:nvSpPr>
        <dsp:cNvPr id="0" name=""/>
        <dsp:cNvSpPr/>
      </dsp:nvSpPr>
      <dsp:spPr bwMode="white">
        <a:xfrm>
          <a:off x="3052678" y="344031"/>
          <a:ext cx="2675381" cy="5267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l-GR" altLang="en-GB" sz="1200" kern="1200" dirty="0"/>
            <a:t>Διευρυμένος επαγγελματικός προσανατολισμός</a:t>
          </a:r>
          <a:endParaRPr lang="en-US" sz="1200" kern="1200" dirty="0"/>
        </a:p>
      </dsp:txBody>
      <dsp:txXfrm>
        <a:off x="3052678" y="344031"/>
        <a:ext cx="2675381" cy="526738"/>
      </dsp:txXfrm>
    </dsp:sp>
    <dsp:sp modelId="{6BB01C1F-452F-490A-973B-8DF3376CE4F1}">
      <dsp:nvSpPr>
        <dsp:cNvPr id="0" name=""/>
        <dsp:cNvSpPr/>
      </dsp:nvSpPr>
      <dsp:spPr bwMode="white">
        <a:xfrm>
          <a:off x="3052678" y="870769"/>
          <a:ext cx="2675381" cy="23099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ct val="15000"/>
            </a:spcAft>
            <a:buChar char="•"/>
          </a:pPr>
          <a:r>
            <a:rPr lang="el-GR" altLang="en-GB" sz="1200" kern="1200" dirty="0"/>
            <a:t>Ενθαρρύνει το άτομο να σκέφτεται πέρα από την αμειβόμενη εργασία</a:t>
          </a:r>
          <a:endParaRPr lang="en-US" sz="1200" kern="1200" dirty="0"/>
        </a:p>
        <a:p>
          <a:pPr marL="114300" lvl="1" indent="-114300" algn="l" defTabSz="533400">
            <a:lnSpc>
              <a:spcPct val="100000"/>
            </a:lnSpc>
            <a:spcBef>
              <a:spcPct val="0"/>
            </a:spcBef>
            <a:spcAft>
              <a:spcPct val="15000"/>
            </a:spcAft>
            <a:buChar char="•"/>
          </a:pPr>
          <a:r>
            <a:rPr lang="el-GR" altLang="en-GB" sz="1200" kern="1200" dirty="0"/>
            <a:t>Συζητά για εθελοντισμό, χόμπι και κοινοτική εργασία παράλληλα με την αμειβόμενη εργασία</a:t>
          </a:r>
          <a:endParaRPr lang="en-GB" sz="1200" kern="1200" dirty="0"/>
        </a:p>
        <a:p>
          <a:pPr marL="114300" lvl="1" indent="-114300" algn="l" defTabSz="533400">
            <a:lnSpc>
              <a:spcPct val="100000"/>
            </a:lnSpc>
            <a:spcBef>
              <a:spcPct val="0"/>
            </a:spcBef>
            <a:spcAft>
              <a:spcPct val="15000"/>
            </a:spcAft>
            <a:buChar char="•"/>
          </a:pPr>
          <a:r>
            <a:rPr lang="el-GR" altLang="en-GB" sz="1200" kern="1200" dirty="0"/>
            <a:t>Αμφισβητεί την άποψη ότι μόνο η αμειβόμενη εργασία είναι “αληθινή”, “αυθεντική” και “χρήσιμη”, σε σύγκριση με άλλες μορφές εργασίας.</a:t>
          </a:r>
        </a:p>
      </dsp:txBody>
      <dsp:txXfrm>
        <a:off x="3052678" y="870769"/>
        <a:ext cx="2675381" cy="2309917"/>
      </dsp:txXfrm>
    </dsp:sp>
    <dsp:sp modelId="{4DC5734D-DEBF-480F-8947-65CDF73D2CCB}">
      <dsp:nvSpPr>
        <dsp:cNvPr id="0" name=""/>
        <dsp:cNvSpPr/>
      </dsp:nvSpPr>
      <dsp:spPr bwMode="white">
        <a:xfrm>
          <a:off x="6102613" y="344031"/>
          <a:ext cx="2675381" cy="5267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100000"/>
            </a:lnSpc>
            <a:spcBef>
              <a:spcPct val="0"/>
            </a:spcBef>
            <a:spcAft>
              <a:spcPct val="35000"/>
            </a:spcAft>
            <a:buNone/>
          </a:pPr>
          <a:r>
            <a:rPr lang="el-GR" altLang="en-GB" sz="1200" kern="1200" dirty="0"/>
            <a:t>Μη καθοδηγούμενο</a:t>
          </a:r>
          <a:r>
            <a:rPr lang="en-US" altLang="en-GB" sz="1200" kern="1200" dirty="0"/>
            <a:t>ς (emancipatory)</a:t>
          </a:r>
          <a:r>
            <a:rPr lang="el-GR" altLang="en-GB" sz="1200" kern="1200" dirty="0"/>
            <a:t> επαγγελματικός προσανατολισμός</a:t>
          </a:r>
        </a:p>
      </dsp:txBody>
      <dsp:txXfrm>
        <a:off x="6102613" y="344031"/>
        <a:ext cx="2675381" cy="526738"/>
      </dsp:txXfrm>
    </dsp:sp>
    <dsp:sp modelId="{77357FC6-4E93-4E87-A18C-ADE5B716F7C4}">
      <dsp:nvSpPr>
        <dsp:cNvPr id="0" name=""/>
        <dsp:cNvSpPr/>
      </dsp:nvSpPr>
      <dsp:spPr bwMode="white">
        <a:xfrm>
          <a:off x="6102613" y="870769"/>
          <a:ext cx="2675381" cy="23099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l-GR" sz="1200" kern="1200" dirty="0"/>
            <a:t>Αναγνωρίζει τους περιορισμούς όσον αφορά το τι μπορούν να επιτύχουν οι άνθρωποι στα τρέχοντα και μελλοντικά συστήματα</a:t>
          </a:r>
          <a:endParaRPr lang="en-US" sz="1200" kern="1200" dirty="0"/>
        </a:p>
      </dsp:txBody>
      <dsp:txXfrm>
        <a:off x="6102613" y="870769"/>
        <a:ext cx="2675381" cy="2309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3CECF-7A07-48F2-85E6-3848427F0750}">
      <dsp:nvSpPr>
        <dsp:cNvPr id="0" name=""/>
        <dsp:cNvSpPr/>
      </dsp:nvSpPr>
      <dsp:spPr bwMode="white">
        <a:xfrm>
          <a:off x="836236" y="1702"/>
          <a:ext cx="4950000" cy="11235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l-GR" sz="1600" kern="1200" dirty="0"/>
            <a:t>Σκόπιμες προσπάθειες, όπου είναι δυνατόν, με στόχο την ενημέρωση για τις δεξιότητες του ατόμου και τη διεύρυνση των ενδιαφερόντων του (βελτίωση τεχνικών δεξιοτήτων, αναζήτηση ευκαιριών ηγεσίας) </a:t>
          </a:r>
          <a:endParaRPr lang="en-US" sz="1600" kern="1200" dirty="0"/>
        </a:p>
      </dsp:txBody>
      <dsp:txXfrm>
        <a:off x="836236" y="1702"/>
        <a:ext cx="4950000" cy="1123517"/>
      </dsp:txXfrm>
    </dsp:sp>
    <dsp:sp modelId="{7CA0F8EB-78BA-4BBF-9094-12A23A546C4F}">
      <dsp:nvSpPr>
        <dsp:cNvPr id="0" name=""/>
        <dsp:cNvSpPr/>
      </dsp:nvSpPr>
      <dsp:spPr bwMode="white">
        <a:xfrm>
          <a:off x="566236" y="1181395"/>
          <a:ext cx="5490000" cy="1123517"/>
        </a:xfrm>
        <a:prstGeom prst="rect">
          <a:avLst/>
        </a:prstGeom>
        <a:solidFill>
          <a:schemeClr val="accent2">
            <a:hueOff val="-716791"/>
            <a:satOff val="-17272"/>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l-GR" sz="1600" kern="1200" dirty="0"/>
            <a:t>Εμπλουτισμός της τρέχουσας εργασίας κάποιου, διεκδικώντας πιο ευχάριστα καθήκοντα: γράφοντας μια περιγραφή ιδανικής εργασίας και εξετάζοντας πώς αυτή θα μπορούσε να επιτευχθεί, είτε με κάποια βοήθεια ή χωρίς</a:t>
          </a:r>
          <a:endParaRPr lang="en-US" sz="1600" kern="1200" dirty="0"/>
        </a:p>
      </dsp:txBody>
      <dsp:txXfrm>
        <a:off x="566236" y="1181395"/>
        <a:ext cx="5490000" cy="1123517"/>
      </dsp:txXfrm>
    </dsp:sp>
    <dsp:sp modelId="{A6DAC2AD-3271-4E0B-866B-F947ABCDE6C7}">
      <dsp:nvSpPr>
        <dsp:cNvPr id="0" name=""/>
        <dsp:cNvSpPr/>
      </dsp:nvSpPr>
      <dsp:spPr bwMode="white">
        <a:xfrm>
          <a:off x="1983736" y="2361088"/>
          <a:ext cx="2655000" cy="1123517"/>
        </a:xfrm>
        <a:prstGeom prst="rect">
          <a:avLst/>
        </a:prstGeom>
        <a:solidFill>
          <a:schemeClr val="accent2">
            <a:hueOff val="-1433582"/>
            <a:satOff val="-34544"/>
            <a:lumOff val="-2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l-GR" sz="1600" kern="1200" dirty="0"/>
            <a:t>Συμμετοχή σε οργανωτικές κοινότητες και παραγωγικές δραστηριότητες, όπως η συμβουλευτική σε νέους.</a:t>
          </a:r>
          <a:endParaRPr lang="en-US" sz="1600" kern="1200" dirty="0"/>
        </a:p>
      </dsp:txBody>
      <dsp:txXfrm>
        <a:off x="1983736" y="2361088"/>
        <a:ext cx="2655000" cy="1123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91D48-D7BA-4548-A2B2-CFB96319E859}">
      <dsp:nvSpPr>
        <dsp:cNvPr id="0" name=""/>
        <dsp:cNvSpPr/>
      </dsp:nvSpPr>
      <dsp:spPr bwMode="white">
        <a:xfrm>
          <a:off x="2975" y="1104485"/>
          <a:ext cx="1522032" cy="43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l-GR" sz="1200" kern="1200" noProof="0" dirty="0"/>
            <a:t>Τεχνολογικές αλλαγές</a:t>
          </a:r>
          <a:endParaRPr lang="en-US" sz="1200" kern="1200" noProof="0" dirty="0"/>
        </a:p>
      </dsp:txBody>
      <dsp:txXfrm>
        <a:off x="2975" y="1104485"/>
        <a:ext cx="1522032" cy="438075"/>
      </dsp:txXfrm>
    </dsp:sp>
    <dsp:sp modelId="{D40026BB-305C-4920-B7C9-56271612FE36}">
      <dsp:nvSpPr>
        <dsp:cNvPr id="0" name=""/>
        <dsp:cNvSpPr/>
      </dsp:nvSpPr>
      <dsp:spPr>
        <a:xfrm>
          <a:off x="1525008" y="1090795"/>
          <a:ext cx="304406" cy="46545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42320F-5638-4E0A-80D5-A6C1FA62D587}">
      <dsp:nvSpPr>
        <dsp:cNvPr id="0" name=""/>
        <dsp:cNvSpPr/>
      </dsp:nvSpPr>
      <dsp:spPr bwMode="white">
        <a:xfrm>
          <a:off x="1951177" y="1090795"/>
          <a:ext cx="4139929" cy="465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Νέο σετ δεξιοτήτων για τις νέες ή μεταβαλλόμενες θέσεις εργασίας/ επαγγέλματα</a:t>
          </a:r>
          <a:endParaRPr lang="en-US" sz="1200" kern="1200" noProof="0" dirty="0"/>
        </a:p>
      </dsp:txBody>
      <dsp:txXfrm>
        <a:off x="1951177" y="1090795"/>
        <a:ext cx="4139929" cy="465454"/>
      </dsp:txXfrm>
    </dsp:sp>
    <dsp:sp modelId="{230537E5-E96B-48BE-9573-87D2EF45A66B}">
      <dsp:nvSpPr>
        <dsp:cNvPr id="0" name=""/>
        <dsp:cNvSpPr/>
      </dsp:nvSpPr>
      <dsp:spPr bwMode="white">
        <a:xfrm>
          <a:off x="2975" y="1599450"/>
          <a:ext cx="1522032" cy="43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l-GR" sz="1200" kern="1200" noProof="0" dirty="0"/>
            <a:t>Δημογραφικές αλλαγές</a:t>
          </a:r>
          <a:endParaRPr lang="en-US" sz="1200" kern="1200" noProof="0" dirty="0"/>
        </a:p>
      </dsp:txBody>
      <dsp:txXfrm>
        <a:off x="2975" y="1599450"/>
        <a:ext cx="1522032" cy="438075"/>
      </dsp:txXfrm>
    </dsp:sp>
    <dsp:sp modelId="{9D1772D9-1FEA-4338-BAB4-ECE37B1EC8C4}">
      <dsp:nvSpPr>
        <dsp:cNvPr id="0" name=""/>
        <dsp:cNvSpPr/>
      </dsp:nvSpPr>
      <dsp:spPr>
        <a:xfrm>
          <a:off x="1525008" y="1599450"/>
          <a:ext cx="304406" cy="4380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EB2137-1844-4FE3-9331-EFB811F77426}">
      <dsp:nvSpPr>
        <dsp:cNvPr id="0" name=""/>
        <dsp:cNvSpPr/>
      </dsp:nvSpPr>
      <dsp:spPr bwMode="white">
        <a:xfrm>
          <a:off x="1951177" y="1599450"/>
          <a:ext cx="4139929" cy="4380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err="1"/>
            <a:t>Επικαιροποίηση</a:t>
          </a:r>
          <a:r>
            <a:rPr lang="el-GR" sz="1200" kern="1200" noProof="0" dirty="0"/>
            <a:t> δεξιοτήτων (</a:t>
          </a:r>
          <a:r>
            <a:rPr lang="en-US" sz="1200" kern="1200" noProof="0" dirty="0"/>
            <a:t>updating skills)</a:t>
          </a:r>
        </a:p>
      </dsp:txBody>
      <dsp:txXfrm>
        <a:off x="1951177" y="1599450"/>
        <a:ext cx="4139929" cy="438075"/>
      </dsp:txXfrm>
    </dsp:sp>
    <dsp:sp modelId="{80DF1101-C9B9-4452-A1D7-AE8DDC88F4F5}">
      <dsp:nvSpPr>
        <dsp:cNvPr id="0" name=""/>
        <dsp:cNvSpPr/>
      </dsp:nvSpPr>
      <dsp:spPr bwMode="white">
        <a:xfrm>
          <a:off x="2975" y="2187228"/>
          <a:ext cx="1522032" cy="25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l-GR" sz="1200" kern="1200" noProof="0" dirty="0"/>
            <a:t>Παγκοσμιοποίηση</a:t>
          </a:r>
          <a:endParaRPr lang="en-US" sz="1200" kern="1200" noProof="0" dirty="0"/>
        </a:p>
      </dsp:txBody>
      <dsp:txXfrm>
        <a:off x="2975" y="2187228"/>
        <a:ext cx="1522032" cy="252450"/>
      </dsp:txXfrm>
    </dsp:sp>
    <dsp:sp modelId="{4B32D57E-BE2C-45A5-A65A-90446E078BEB}">
      <dsp:nvSpPr>
        <dsp:cNvPr id="0" name=""/>
        <dsp:cNvSpPr/>
      </dsp:nvSpPr>
      <dsp:spPr>
        <a:xfrm>
          <a:off x="1525008" y="2080725"/>
          <a:ext cx="304406" cy="46545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40C385-0704-4669-818C-08D515689C0D}">
      <dsp:nvSpPr>
        <dsp:cNvPr id="0" name=""/>
        <dsp:cNvSpPr/>
      </dsp:nvSpPr>
      <dsp:spPr bwMode="white">
        <a:xfrm>
          <a:off x="1951177" y="2080725"/>
          <a:ext cx="4139929" cy="465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Πολύπλοκο σετ δεξιοτήτων – συμπεριλαμβανομένων διαπροσωπικών δεξιοτήτων και </a:t>
          </a:r>
          <a:r>
            <a:rPr lang="en-US" sz="1200" kern="1200" noProof="0" dirty="0"/>
            <a:t>multi-tasking </a:t>
          </a:r>
          <a:r>
            <a:rPr lang="el-GR" sz="1200" kern="1200" noProof="0" dirty="0"/>
            <a:t>δεξιοτήτων</a:t>
          </a:r>
          <a:endParaRPr lang="en-US" sz="1200" kern="1200" noProof="0" dirty="0"/>
        </a:p>
      </dsp:txBody>
      <dsp:txXfrm>
        <a:off x="1951177" y="2080725"/>
        <a:ext cx="4139929" cy="465454"/>
      </dsp:txXfrm>
    </dsp:sp>
    <dsp:sp modelId="{AF973010-0BBA-4496-AFB2-851DC3742AB7}">
      <dsp:nvSpPr>
        <dsp:cNvPr id="0" name=""/>
        <dsp:cNvSpPr/>
      </dsp:nvSpPr>
      <dsp:spPr bwMode="white">
        <a:xfrm>
          <a:off x="2975" y="2695882"/>
          <a:ext cx="1522032" cy="25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l-GR" sz="1200" kern="1200" noProof="0" dirty="0"/>
            <a:t>Κλιματική αλλαγή</a:t>
          </a:r>
          <a:endParaRPr lang="en-US" sz="1200" kern="1200" noProof="0" dirty="0"/>
        </a:p>
      </dsp:txBody>
      <dsp:txXfrm>
        <a:off x="2975" y="2695882"/>
        <a:ext cx="1522032" cy="252450"/>
      </dsp:txXfrm>
    </dsp:sp>
    <dsp:sp modelId="{F3F69513-F9BF-4613-8269-07AA017B1A78}">
      <dsp:nvSpPr>
        <dsp:cNvPr id="0" name=""/>
        <dsp:cNvSpPr/>
      </dsp:nvSpPr>
      <dsp:spPr>
        <a:xfrm>
          <a:off x="1525008" y="2589380"/>
          <a:ext cx="304406" cy="46545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39A4C3-21AE-4EE5-B77D-C463EF4D6A84}">
      <dsp:nvSpPr>
        <dsp:cNvPr id="0" name=""/>
        <dsp:cNvSpPr/>
      </dsp:nvSpPr>
      <dsp:spPr bwMode="white">
        <a:xfrm>
          <a:off x="1951177" y="2589380"/>
          <a:ext cx="4139929" cy="465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l-GR" sz="1200" kern="1200" noProof="0" dirty="0"/>
            <a:t>Νέο σετ δεξιοτήτων για </a:t>
          </a:r>
          <a:r>
            <a:rPr lang="el-GR" sz="1200" kern="1200" noProof="0" dirty="0" err="1"/>
            <a:t>νεοσυντιθέμενες</a:t>
          </a:r>
          <a:r>
            <a:rPr lang="el-GR" sz="1200" kern="1200" noProof="0" dirty="0"/>
            <a:t> ή μεταβαλλόμενες θέσεις εργασίας/επαγγέλματα</a:t>
          </a:r>
          <a:endParaRPr lang="en-US" sz="1200" kern="1200" dirty="0"/>
        </a:p>
      </dsp:txBody>
      <dsp:txXfrm>
        <a:off x="1951177" y="2589380"/>
        <a:ext cx="4139929" cy="465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561414"/>
          <a:ext cx="9368090" cy="37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468404" y="47540"/>
          <a:ext cx="6541072" cy="7352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64" tIns="0" rIns="247864" bIns="0" numCol="1" spcCol="1270" anchor="ctr" anchorCtr="0">
          <a:noAutofit/>
        </a:bodyPr>
        <a:lstStyle/>
        <a:p>
          <a:pPr marL="0" lvl="0" indent="0" algn="l" defTabSz="711200">
            <a:lnSpc>
              <a:spcPct val="90000"/>
            </a:lnSpc>
            <a:spcBef>
              <a:spcPct val="0"/>
            </a:spcBef>
            <a:spcAft>
              <a:spcPct val="35000"/>
            </a:spcAft>
            <a:buNone/>
          </a:pPr>
          <a:r>
            <a:rPr lang="el-GR" sz="1600" kern="1200" noProof="0" dirty="0"/>
            <a:t>Υπάρχει έντονη ανάγκη για υπηρεσίες επαγγελματικού προσανατολισμού για όλες τις ηλικίες</a:t>
          </a:r>
          <a:endParaRPr lang="en-US" sz="1600" kern="1200" dirty="0"/>
        </a:p>
      </dsp:txBody>
      <dsp:txXfrm>
        <a:off x="504297" y="83433"/>
        <a:ext cx="6469286" cy="663487"/>
      </dsp:txXfrm>
    </dsp:sp>
    <dsp:sp modelId="{446235DF-6EC5-41F0-8406-4A23A5A5266A}">
      <dsp:nvSpPr>
        <dsp:cNvPr id="0" name=""/>
        <dsp:cNvSpPr/>
      </dsp:nvSpPr>
      <dsp:spPr>
        <a:xfrm>
          <a:off x="0" y="1714556"/>
          <a:ext cx="9368090" cy="378000"/>
        </a:xfrm>
        <a:prstGeom prst="rect">
          <a:avLst/>
        </a:prstGeom>
        <a:solidFill>
          <a:schemeClr val="lt1">
            <a:alpha val="90000"/>
            <a:hueOff val="0"/>
            <a:satOff val="0"/>
            <a:lumOff val="0"/>
            <a:alphaOff val="0"/>
          </a:schemeClr>
        </a:solidFill>
        <a:ln w="12700" cap="flat" cmpd="sng" algn="ctr">
          <a:solidFill>
            <a:schemeClr val="accent3">
              <a:hueOff val="224959"/>
              <a:satOff val="11515"/>
              <a:lumOff val="48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468404" y="1020414"/>
          <a:ext cx="6554975" cy="915542"/>
        </a:xfrm>
        <a:prstGeom prst="roundRect">
          <a:avLst/>
        </a:prstGeom>
        <a:solidFill>
          <a:schemeClr val="accent3">
            <a:hueOff val="224959"/>
            <a:satOff val="11515"/>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64" tIns="0" rIns="247864" bIns="0" numCol="1" spcCol="1270" anchor="ctr" anchorCtr="0">
          <a:noAutofit/>
        </a:bodyPr>
        <a:lstStyle/>
        <a:p>
          <a:pPr marL="0" lvl="0" indent="0" algn="l" defTabSz="711200">
            <a:lnSpc>
              <a:spcPct val="90000"/>
            </a:lnSpc>
            <a:spcBef>
              <a:spcPct val="0"/>
            </a:spcBef>
            <a:spcAft>
              <a:spcPct val="35000"/>
            </a:spcAft>
            <a:buNone/>
          </a:pPr>
          <a:r>
            <a:rPr lang="el-GR" sz="1600" kern="1200" dirty="0"/>
            <a:t>Υπάρχει μια αυξανόμενη ανάγκη να συνεχίσουν οι ηλικιωμένοι την εργασία τους – και ως εκ τούτου είναι σημαντική η υποστήριξη των ηλικιωμένων στον όψιμο σχεδιασμό της σταδιοδρομίας τους</a:t>
          </a:r>
          <a:endParaRPr lang="en-US" sz="1600" kern="1200" dirty="0"/>
        </a:p>
      </dsp:txBody>
      <dsp:txXfrm>
        <a:off x="513097" y="1065107"/>
        <a:ext cx="6465589" cy="826156"/>
      </dsp:txXfrm>
    </dsp:sp>
    <dsp:sp modelId="{CEE6B0D3-78E6-4054-86F7-9D7C0C92582F}">
      <dsp:nvSpPr>
        <dsp:cNvPr id="0" name=""/>
        <dsp:cNvSpPr/>
      </dsp:nvSpPr>
      <dsp:spPr>
        <a:xfrm>
          <a:off x="0" y="2701564"/>
          <a:ext cx="9368090" cy="378000"/>
        </a:xfrm>
        <a:prstGeom prst="rect">
          <a:avLst/>
        </a:prstGeom>
        <a:solidFill>
          <a:schemeClr val="lt1">
            <a:alpha val="90000"/>
            <a:hueOff val="0"/>
            <a:satOff val="0"/>
            <a:lumOff val="0"/>
            <a:alphaOff val="0"/>
          </a:schemeClr>
        </a:solidFill>
        <a:ln w="12700" cap="flat" cmpd="sng" algn="ctr">
          <a:solidFill>
            <a:schemeClr val="accent3">
              <a:hueOff val="449917"/>
              <a:satOff val="23029"/>
              <a:lumOff val="96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468404" y="2173556"/>
          <a:ext cx="6571106" cy="749408"/>
        </a:xfrm>
        <a:prstGeom prst="roundRect">
          <a:avLst/>
        </a:prstGeom>
        <a:solidFill>
          <a:schemeClr val="accent3">
            <a:hueOff val="449917"/>
            <a:satOff val="23029"/>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64" tIns="0" rIns="247864" bIns="0" numCol="1" spcCol="1270" anchor="ctr" anchorCtr="0">
          <a:noAutofit/>
        </a:bodyPr>
        <a:lstStyle/>
        <a:p>
          <a:pPr marL="0" lvl="0" indent="0" algn="l" defTabSz="711200">
            <a:lnSpc>
              <a:spcPct val="90000"/>
            </a:lnSpc>
            <a:spcBef>
              <a:spcPct val="0"/>
            </a:spcBef>
            <a:spcAft>
              <a:spcPct val="35000"/>
            </a:spcAft>
            <a:buNone/>
          </a:pPr>
          <a:r>
            <a:rPr lang="el-GR" sz="1600" kern="1200" dirty="0"/>
            <a:t>Θέματα φύλου – υπάρχει ανάγκη για αύξηση της συμμετοχής των γυναικών στην εργασία</a:t>
          </a:r>
          <a:endParaRPr lang="en-US" sz="1600" kern="1200" dirty="0"/>
        </a:p>
      </dsp:txBody>
      <dsp:txXfrm>
        <a:off x="504987" y="2210139"/>
        <a:ext cx="6497940" cy="676242"/>
      </dsp:txXfrm>
    </dsp:sp>
    <dsp:sp modelId="{BA6A23BB-5507-4F96-AB84-E1E15289B8B8}">
      <dsp:nvSpPr>
        <dsp:cNvPr id="0" name=""/>
        <dsp:cNvSpPr/>
      </dsp:nvSpPr>
      <dsp:spPr>
        <a:xfrm>
          <a:off x="0" y="3643539"/>
          <a:ext cx="9368090" cy="378000"/>
        </a:xfrm>
        <a:prstGeom prst="rect">
          <a:avLst/>
        </a:prstGeom>
        <a:solidFill>
          <a:schemeClr val="lt1">
            <a:alpha val="90000"/>
            <a:hueOff val="0"/>
            <a:satOff val="0"/>
            <a:lumOff val="0"/>
            <a:alphaOff val="0"/>
          </a:schemeClr>
        </a:solidFill>
        <a:ln w="12700" cap="flat" cmpd="sng" algn="ctr">
          <a:solidFill>
            <a:schemeClr val="accent3">
              <a:hueOff val="674876"/>
              <a:satOff val="34544"/>
              <a:lumOff val="1451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468404" y="3160564"/>
          <a:ext cx="6603436" cy="704375"/>
        </a:xfrm>
        <a:prstGeom prst="roundRect">
          <a:avLst/>
        </a:prstGeom>
        <a:solidFill>
          <a:schemeClr val="accent3">
            <a:hueOff val="674876"/>
            <a:satOff val="34544"/>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864" tIns="0" rIns="247864" bIns="0" numCol="1" spcCol="1270" anchor="ctr" anchorCtr="0">
          <a:noAutofit/>
        </a:bodyPr>
        <a:lstStyle/>
        <a:p>
          <a:pPr marL="0" lvl="0" indent="0" algn="l" defTabSz="711200">
            <a:lnSpc>
              <a:spcPct val="90000"/>
            </a:lnSpc>
            <a:spcBef>
              <a:spcPct val="0"/>
            </a:spcBef>
            <a:spcAft>
              <a:spcPct val="35000"/>
            </a:spcAft>
            <a:buNone/>
          </a:pPr>
          <a:r>
            <a:rPr lang="el-GR" sz="1600" kern="1200" dirty="0"/>
            <a:t>Παροχή ευκαιριών σταδιοδρομίας σε μετανάστες, σε άτομα με αναπηρίες και σε άλλες ομάδες που αποκλείονται από την αγορά εργασίας</a:t>
          </a:r>
          <a:endParaRPr lang="en-US" sz="1600" kern="1200" dirty="0"/>
        </a:p>
      </dsp:txBody>
      <dsp:txXfrm>
        <a:off x="502789" y="3194949"/>
        <a:ext cx="6534666" cy="635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EB5D-5E0E-4DF7-89A8-87E8BEDA04F4}">
      <dsp:nvSpPr>
        <dsp:cNvPr id="0" name=""/>
        <dsp:cNvSpPr/>
      </dsp:nvSpPr>
      <dsp:spPr>
        <a:xfrm>
          <a:off x="0" y="639222"/>
          <a:ext cx="9313227" cy="37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BF42F-3B80-4CC6-B316-0A22B25C2C68}">
      <dsp:nvSpPr>
        <dsp:cNvPr id="0" name=""/>
        <dsp:cNvSpPr/>
      </dsp:nvSpPr>
      <dsp:spPr>
        <a:xfrm>
          <a:off x="465661" y="125348"/>
          <a:ext cx="6502765" cy="7352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622300">
            <a:lnSpc>
              <a:spcPct val="90000"/>
            </a:lnSpc>
            <a:spcBef>
              <a:spcPct val="0"/>
            </a:spcBef>
            <a:spcAft>
              <a:spcPct val="35000"/>
            </a:spcAft>
            <a:buNone/>
          </a:pPr>
          <a:r>
            <a:rPr lang="el-GR" sz="1400" kern="1200" dirty="0"/>
            <a:t>Η καθοδήγηση θα πρέπει να διαδραματίσει ενεργό ρόλο στη δημιουργία ευκαιριών κατάρτισης και εκπαίδευσης με θετική συμβολή από περιβαλλοντική άποψη</a:t>
          </a:r>
          <a:endParaRPr lang="en-US" sz="1400" kern="1200" dirty="0"/>
        </a:p>
      </dsp:txBody>
      <dsp:txXfrm>
        <a:off x="501554" y="161241"/>
        <a:ext cx="6430979" cy="663487"/>
      </dsp:txXfrm>
    </dsp:sp>
    <dsp:sp modelId="{446235DF-6EC5-41F0-8406-4A23A5A5266A}">
      <dsp:nvSpPr>
        <dsp:cNvPr id="0" name=""/>
        <dsp:cNvSpPr/>
      </dsp:nvSpPr>
      <dsp:spPr>
        <a:xfrm>
          <a:off x="0" y="1624857"/>
          <a:ext cx="9313227" cy="378000"/>
        </a:xfrm>
        <a:prstGeom prst="rect">
          <a:avLst/>
        </a:prstGeom>
        <a:solidFill>
          <a:schemeClr val="lt1">
            <a:alpha val="90000"/>
            <a:hueOff val="0"/>
            <a:satOff val="0"/>
            <a:lumOff val="0"/>
            <a:alphaOff val="0"/>
          </a:schemeClr>
        </a:solidFill>
        <a:ln w="12700" cap="flat" cmpd="sng" algn="ctr">
          <a:solidFill>
            <a:schemeClr val="accent4">
              <a:hueOff val="383341"/>
              <a:satOff val="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54A32-F2F3-490C-BB08-76896894973C}">
      <dsp:nvSpPr>
        <dsp:cNvPr id="0" name=""/>
        <dsp:cNvSpPr/>
      </dsp:nvSpPr>
      <dsp:spPr>
        <a:xfrm>
          <a:off x="465661" y="1098222"/>
          <a:ext cx="6516586" cy="748035"/>
        </a:xfrm>
        <a:prstGeom prst="roundRect">
          <a:avLst/>
        </a:prstGeom>
        <a:solidFill>
          <a:schemeClr val="accent4">
            <a:hueOff val="383341"/>
            <a:satOff val="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622300">
            <a:lnSpc>
              <a:spcPct val="90000"/>
            </a:lnSpc>
            <a:spcBef>
              <a:spcPct val="0"/>
            </a:spcBef>
            <a:spcAft>
              <a:spcPct val="35000"/>
            </a:spcAft>
            <a:buNone/>
          </a:pPr>
          <a:r>
            <a:rPr lang="el-GR" sz="1400" kern="1200" dirty="0"/>
            <a:t>Η καθοδήγηση θα πρέπει να λαμβάνει υπόψη όχι μόνο το οικονομικό κριτήριο αλλά και την πράσινη λογιστική, (δηλαδή τη συσχέτιση περιβαλλοντικών στόχων με τις δραστηριότητες καθοδήγησης)</a:t>
          </a:r>
          <a:endParaRPr lang="en-US" sz="1400" kern="1200" dirty="0"/>
        </a:p>
      </dsp:txBody>
      <dsp:txXfrm>
        <a:off x="502177" y="1134738"/>
        <a:ext cx="6443554" cy="675003"/>
      </dsp:txXfrm>
    </dsp:sp>
    <dsp:sp modelId="{CEE6B0D3-78E6-4054-86F7-9D7C0C92582F}">
      <dsp:nvSpPr>
        <dsp:cNvPr id="0" name=""/>
        <dsp:cNvSpPr/>
      </dsp:nvSpPr>
      <dsp:spPr>
        <a:xfrm>
          <a:off x="0" y="2611865"/>
          <a:ext cx="9313227" cy="378000"/>
        </a:xfrm>
        <a:prstGeom prst="rect">
          <a:avLst/>
        </a:prstGeom>
        <a:solidFill>
          <a:schemeClr val="lt1">
            <a:alpha val="90000"/>
            <a:hueOff val="0"/>
            <a:satOff val="0"/>
            <a:lumOff val="0"/>
            <a:alphaOff val="0"/>
          </a:schemeClr>
        </a:solidFill>
        <a:ln w="12700" cap="flat" cmpd="sng" algn="ctr">
          <a:solidFill>
            <a:schemeClr val="accent4">
              <a:hueOff val="766681"/>
              <a:satOff val="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21A8-3D04-4D10-A7C0-A5ADDB16CEEA}">
      <dsp:nvSpPr>
        <dsp:cNvPr id="0" name=""/>
        <dsp:cNvSpPr/>
      </dsp:nvSpPr>
      <dsp:spPr>
        <a:xfrm>
          <a:off x="465661" y="2083857"/>
          <a:ext cx="6532623" cy="749408"/>
        </a:xfrm>
        <a:prstGeom prst="roundRect">
          <a:avLst/>
        </a:prstGeom>
        <a:solidFill>
          <a:schemeClr val="accent4">
            <a:hueOff val="766681"/>
            <a:satOff val="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622300">
            <a:lnSpc>
              <a:spcPct val="90000"/>
            </a:lnSpc>
            <a:spcBef>
              <a:spcPct val="0"/>
            </a:spcBef>
            <a:spcAft>
              <a:spcPct val="35000"/>
            </a:spcAft>
            <a:buNone/>
          </a:pPr>
          <a:r>
            <a:rPr lang="el-GR" sz="1400" kern="1200" dirty="0"/>
            <a:t>Η συμβουλευτική θα πρέπει να λαμβάνει υπόψη και να ευαισθητοποιεί για τον περιβαλλοντικό αντίκτυπο των επιλογών σταδιοδρομίας. Το ενημερωτικό υλικό για τις επιλογές καριέρας θα πρέπει να περιλαμβάνει περιβαλλοντικές πτυχές.</a:t>
          </a:r>
          <a:endParaRPr lang="en-US" sz="1400" kern="1200" dirty="0"/>
        </a:p>
      </dsp:txBody>
      <dsp:txXfrm>
        <a:off x="502244" y="2120440"/>
        <a:ext cx="6459457" cy="676242"/>
      </dsp:txXfrm>
    </dsp:sp>
    <dsp:sp modelId="{BA6A23BB-5507-4F96-AB84-E1E15289B8B8}">
      <dsp:nvSpPr>
        <dsp:cNvPr id="0" name=""/>
        <dsp:cNvSpPr/>
      </dsp:nvSpPr>
      <dsp:spPr>
        <a:xfrm>
          <a:off x="0" y="3553840"/>
          <a:ext cx="9313227" cy="378000"/>
        </a:xfrm>
        <a:prstGeom prst="rect">
          <a:avLst/>
        </a:prstGeom>
        <a:solidFill>
          <a:schemeClr val="lt1">
            <a:alpha val="90000"/>
            <a:hueOff val="0"/>
            <a:satOff val="0"/>
            <a:lumOff val="0"/>
            <a:alphaOff val="0"/>
          </a:schemeClr>
        </a:solidFill>
        <a:ln w="12700" cap="flat" cmpd="sng" algn="ctr">
          <a:solidFill>
            <a:schemeClr val="accent4">
              <a:hueOff val="1150022"/>
              <a:satOff val="0"/>
              <a:lumOff val="-17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75E5C-7D8E-4896-BF58-9AB5E1B364E2}">
      <dsp:nvSpPr>
        <dsp:cNvPr id="0" name=""/>
        <dsp:cNvSpPr/>
      </dsp:nvSpPr>
      <dsp:spPr>
        <a:xfrm>
          <a:off x="465661" y="3070865"/>
          <a:ext cx="6564763" cy="704375"/>
        </a:xfrm>
        <a:prstGeom prst="roundRect">
          <a:avLst/>
        </a:prstGeom>
        <a:solidFill>
          <a:schemeClr val="accent4">
            <a:hueOff val="1150022"/>
            <a:satOff val="0"/>
            <a:lumOff val="-1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412" tIns="0" rIns="246412" bIns="0" numCol="1" spcCol="1270" anchor="ctr" anchorCtr="0">
          <a:noAutofit/>
        </a:bodyPr>
        <a:lstStyle/>
        <a:p>
          <a:pPr marL="0" lvl="0" indent="0" algn="l" defTabSz="622300">
            <a:lnSpc>
              <a:spcPct val="90000"/>
            </a:lnSpc>
            <a:spcBef>
              <a:spcPct val="0"/>
            </a:spcBef>
            <a:spcAft>
              <a:spcPct val="35000"/>
            </a:spcAft>
            <a:buNone/>
          </a:pPr>
          <a:r>
            <a:rPr lang="el-GR" sz="1400" kern="1200" dirty="0"/>
            <a:t>Οι ίδιοι οι εργαζόμενοι στην καθοδήγηση θα πρέπει να επιθεωρήσουν τη δική τους πρακτική: πόσο πράσινη είναι η ρουτίνα μου για την ανακύκλωση απορριμμάτων, τη μείωση της κατανάλωσης ενέργειας κ.λπ.</a:t>
          </a:r>
          <a:endParaRPr lang="en-US" sz="1400" kern="1200" dirty="0"/>
        </a:p>
      </dsp:txBody>
      <dsp:txXfrm>
        <a:off x="500046" y="3105250"/>
        <a:ext cx="6495993" cy="63560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2021-12-09</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19</a:t>
            </a:fld>
            <a:endParaRPr lang="lt-L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474F2A99-8335-4AAC-9EFD-09FA6B9BBADF}" type="slidenum">
              <a:rPr lang="lt-LT" smtClean="0"/>
              <a:t>8</a:t>
            </a:fld>
            <a:endParaRPr lang="lt-L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11</a:t>
            </a:fld>
            <a:endParaRPr lang="lt-L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F2A99-8335-4AAC-9EFD-09FA6B9BBADF}" type="slidenum">
              <a:rPr lang="lt-LT" smtClean="0"/>
              <a:t>13</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a:fillRect/>
          </a:stretch>
        </p:blipFill>
        <p:spPr>
          <a:xfrm rot="10800000">
            <a:off x="0" y="0"/>
            <a:ext cx="12192004" cy="5408613"/>
          </a:xfrm>
          <a:prstGeom prst="rect">
            <a:avLst/>
          </a:prstGeom>
        </p:spPr>
      </p:pic>
      <p:sp>
        <p:nvSpPr>
          <p:cNvPr id="2" name="Pavadinimas 1"/>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p:cNvSpPr>
            <a:spLocks noGrp="1"/>
          </p:cNvSpPr>
          <p:nvPr>
            <p:ph type="ftr" sz="quarter" idx="11"/>
          </p:nvPr>
        </p:nvSpPr>
        <p:spPr/>
        <p:txBody>
          <a:bodyPr/>
          <a:lstStyle/>
          <a:p>
            <a:r>
              <a:rPr lang="lt-LT" dirty="0"/>
              <a:t>connect-erasmus.eu</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a:fillRect/>
          </a:stretch>
        </p:blipFill>
        <p:spPr>
          <a:xfrm rot="10800000">
            <a:off x="0" y="-1"/>
            <a:ext cx="12192004" cy="5408613"/>
          </a:xfrm>
          <a:prstGeom prst="rect">
            <a:avLst/>
          </a:prstGeom>
        </p:spPr>
      </p:pic>
      <p:sp>
        <p:nvSpPr>
          <p:cNvPr id="2" name="Pavadinimas 1"/>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p:cNvSpPr>
            <a:spLocks noGrp="1"/>
          </p:cNvSpPr>
          <p:nvPr>
            <p:ph type="ftr" sz="quarter" idx="11"/>
          </p:nvPr>
        </p:nvSpPr>
        <p:spPr/>
        <p:txBody>
          <a:bodyPr/>
          <a:lstStyle/>
          <a:p>
            <a:r>
              <a:rPr lang="lt-LT"/>
              <a:t>connect-erasmus.eu</a:t>
            </a:r>
          </a:p>
        </p:txBody>
      </p:sp>
      <p:sp>
        <p:nvSpPr>
          <p:cNvPr id="8" name="Paveikslėlio vietos rezervavimo ženklas 2"/>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2266" y="6422854"/>
            <a:ext cx="3000894" cy="365125"/>
          </a:xfrm>
          <a:prstGeom prst="rect">
            <a:avLst/>
          </a:prstGeom>
        </p:spPr>
        <p:txBody>
          <a:bodyPr/>
          <a:lstStyle/>
          <a:p>
            <a:fld id="{781F2A4D-8657-4199-9DF6-DE55BFEA5ABF}"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658927" y="6422854"/>
            <a:ext cx="946264" cy="365125"/>
          </a:xfrm>
          <a:prstGeom prst="rect">
            <a:avLst/>
          </a:prstGeom>
        </p:spPr>
        <p:txBody>
          <a:bodyPr/>
          <a:lstStyle/>
          <a:p>
            <a:fld id="{DF38156F-7A73-43FB-B550-E202D330E77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p:cNvSpPr>
            <a:spLocks noGrp="1"/>
          </p:cNvSpPr>
          <p:nvPr>
            <p:ph type="ftr" sz="quarter" idx="11"/>
          </p:nvPr>
        </p:nvSpPr>
        <p:spPr/>
        <p:txBody>
          <a:bodyPr/>
          <a:lstStyle/>
          <a:p>
            <a:r>
              <a:rPr lang="lt-LT"/>
              <a:t>connect-erasmus.eu</a:t>
            </a:r>
          </a:p>
        </p:txBody>
      </p:sp>
      <p:sp>
        <p:nvSpPr>
          <p:cNvPr id="7" name="Teksto vietos rezervavimo ženklas 4"/>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p:cNvSpPr>
            <a:spLocks noGrp="1"/>
          </p:cNvSpPr>
          <p:nvPr>
            <p:ph type="body" sz="quarter" idx="12" hasCustomPrompt="1"/>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p:cNvSpPr>
            <a:spLocks noGrp="1"/>
          </p:cNvSpPr>
          <p:nvPr>
            <p:ph type="body" sz="quarter" idx="14" hasCustomPrompt="1"/>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p:cNvSpPr>
            <a:spLocks noGrp="1"/>
          </p:cNvSpPr>
          <p:nvPr>
            <p:ph type="ftr" sz="quarter" idx="11"/>
          </p:nvPr>
        </p:nvSpPr>
        <p:spPr/>
        <p:txBody>
          <a:bodyPr/>
          <a:lstStyle/>
          <a:p>
            <a:r>
              <a:rPr lang="lt-LT"/>
              <a:t>connect-erasmus.eu</a:t>
            </a:r>
          </a:p>
        </p:txBody>
      </p:sp>
      <p:sp>
        <p:nvSpPr>
          <p:cNvPr id="11" name="Teksto vietos rezervavimo ženklas 4"/>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p:cNvSpPr>
            <a:spLocks noGrp="1"/>
          </p:cNvSpPr>
          <p:nvPr>
            <p:ph type="body" sz="quarter" idx="12" hasCustomPrompt="1"/>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p:cNvSpPr>
            <a:spLocks noGrp="1"/>
          </p:cNvSpPr>
          <p:nvPr>
            <p:ph type="body" sz="quarter" idx="14" hasCustomPrompt="1"/>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p:cNvSpPr>
            <a:spLocks noGrp="1"/>
          </p:cNvSpPr>
          <p:nvPr>
            <p:ph type="body" sz="quarter" idx="16" hasCustomPrompt="1"/>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p:cNvSpPr>
            <a:spLocks noGrp="1"/>
          </p:cNvSpPr>
          <p:nvPr>
            <p:ph type="body" sz="quarter" idx="18" hasCustomPrompt="1"/>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p:cNvSpPr>
            <a:spLocks noGrp="1"/>
          </p:cNvSpPr>
          <p:nvPr>
            <p:ph type="ftr" sz="quarter" idx="11"/>
          </p:nvPr>
        </p:nvSpPr>
        <p:spPr/>
        <p:txBody>
          <a:bodyPr/>
          <a:lstStyle/>
          <a:p>
            <a:r>
              <a:rPr lang="lt-LT"/>
              <a:t>connect-erasmus.eu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a:fillRect/>
          </a:stretch>
        </p:blipFill>
        <p:spPr>
          <a:xfrm rot="10800000">
            <a:off x="-1589" y="0"/>
            <a:ext cx="12192004" cy="1626016"/>
          </a:xfrm>
          <a:prstGeom prst="rect">
            <a:avLst/>
          </a:prstGeom>
        </p:spPr>
      </p:pic>
      <p:sp>
        <p:nvSpPr>
          <p:cNvPr id="2" name="Pavadinimas 1"/>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lang="en-US" dirty="0"/>
              <a:t>Lorem Ipsum is simply dummy text of the printing and typesetting industry. </a:t>
            </a:r>
          </a:p>
          <a:p>
            <a:pPr lvl="0"/>
            <a:endParaRPr lang="lt-LT" dirty="0"/>
          </a:p>
        </p:txBody>
      </p:sp>
      <p:sp>
        <p:nvSpPr>
          <p:cNvPr id="8" name="Poraštės vietos rezervavimo ženklas 7"/>
          <p:cNvSpPr>
            <a:spLocks noGrp="1"/>
          </p:cNvSpPr>
          <p:nvPr>
            <p:ph type="ftr" sz="quarter" idx="11"/>
          </p:nvPr>
        </p:nvSpPr>
        <p:spPr/>
        <p:txBody>
          <a:bodyPr/>
          <a:lstStyle/>
          <a:p>
            <a:r>
              <a:rPr lang="lt-LT"/>
              <a:t>connect-erasmus.eu</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a:fillRect/>
          </a:stretch>
        </p:blipFill>
        <p:spPr>
          <a:xfrm>
            <a:off x="0" y="0"/>
            <a:ext cx="12192000" cy="2232660"/>
          </a:xfrm>
          <a:prstGeom prst="rect">
            <a:avLst/>
          </a:prstGeom>
        </p:spPr>
      </p:pic>
      <p:sp>
        <p:nvSpPr>
          <p:cNvPr id="2" name="Pavadinimas 1"/>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p:cNvSpPr>
            <a:spLocks noGrp="1"/>
          </p:cNvSpPr>
          <p:nvPr>
            <p:ph type="ftr" sz="quarter" idx="11"/>
          </p:nvPr>
        </p:nvSpPr>
        <p:spPr/>
        <p:txBody>
          <a:bodyPr/>
          <a:lstStyle/>
          <a:p>
            <a:r>
              <a:rPr lang="lt-LT"/>
              <a:t>connect-erasmus.eu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p:cNvSpPr>
            <a:spLocks noGrp="1"/>
          </p:cNvSpPr>
          <p:nvPr>
            <p:ph type="ftr" sz="quarter" idx="11"/>
          </p:nvPr>
        </p:nvSpPr>
        <p:spPr/>
        <p:txBody>
          <a:bodyPr/>
          <a:lstStyle/>
          <a:p>
            <a:r>
              <a:rPr lang="lt-LT"/>
              <a:t>connect-erasmus.eu</a:t>
            </a:r>
          </a:p>
        </p:txBody>
      </p:sp>
      <p:sp>
        <p:nvSpPr>
          <p:cNvPr id="5" name="Pavadinimas 1"/>
          <p:cNvSpPr>
            <a:spLocks noGrp="1"/>
          </p:cNvSpPr>
          <p:nvPr>
            <p:ph type="title" hasCustomPrompt="1"/>
          </p:nvPr>
        </p:nvSpPr>
        <p:spPr>
          <a:xfrm>
            <a:off x="839788" y="765175"/>
            <a:ext cx="4913313" cy="728346"/>
          </a:xfrm>
        </p:spPr>
        <p:txBody>
          <a:bodyPr/>
          <a:lstStyle/>
          <a:p>
            <a:r>
              <a:rPr lang="lt-LT"/>
              <a:t>Spustelėję redaguokite stilių</a:t>
            </a:r>
            <a:endParaRPr lang="lt-LT" dirty="0"/>
          </a:p>
        </p:txBody>
      </p:sp>
      <p:sp>
        <p:nvSpPr>
          <p:cNvPr id="6" name="Teksto vietos rezervavimo ženklas 2"/>
          <p:cNvSpPr>
            <a:spLocks noGrp="1"/>
          </p:cNvSpPr>
          <p:nvPr>
            <p:ph type="body" sz="half" idx="2" hasCustomPrompt="1"/>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p:cNvSpPr>
            <a:spLocks noGrp="1"/>
          </p:cNvSpPr>
          <p:nvPr>
            <p:ph type="body" sz="half" idx="12" hasCustomPrompt="1"/>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p:cNvSpPr>
            <a:spLocks noGrp="1"/>
          </p:cNvSpPr>
          <p:nvPr>
            <p:ph type="body" sz="half" idx="13" hasCustomPrompt="1"/>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p:cNvSpPr>
            <a:spLocks noGrp="1"/>
          </p:cNvSpPr>
          <p:nvPr>
            <p:ph type="body" sz="half" idx="14" hasCustomPrompt="1"/>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p:cNvSpPr>
            <a:spLocks noGrp="1"/>
          </p:cNvSpPr>
          <p:nvPr>
            <p:ph type="body" sz="half" idx="15" hasCustomPrompt="1"/>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p:cNvSpPr>
            <a:spLocks noGrp="1"/>
          </p:cNvSpPr>
          <p:nvPr>
            <p:ph type="title" hasCustomPrompt="1"/>
          </p:nvPr>
        </p:nvSpPr>
        <p:spPr>
          <a:xfrm>
            <a:off x="839788" y="765175"/>
            <a:ext cx="4913313" cy="728346"/>
          </a:xfrm>
        </p:spPr>
        <p:txBody>
          <a:bodyPr/>
          <a:lstStyle/>
          <a:p>
            <a:r>
              <a:rPr lang="lt-LT" dirty="0"/>
              <a:t>Spustelėję redaguokite stilių</a:t>
            </a:r>
          </a:p>
        </p:txBody>
      </p:sp>
      <p:sp>
        <p:nvSpPr>
          <p:cNvPr id="13" name="Teksto vietos rezervavimo ženklas 2"/>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p:cNvSpPr>
            <a:spLocks noGrp="1"/>
          </p:cNvSpPr>
          <p:nvPr>
            <p:ph type="body" sz="quarter" idx="12" hasCustomPrompt="1"/>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p:cNvSpPr>
            <a:spLocks noGrp="1"/>
          </p:cNvSpPr>
          <p:nvPr>
            <p:ph type="body" sz="quarter" idx="14" hasCustomPrompt="1"/>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p:cNvSpPr>
            <a:spLocks noGrp="1"/>
          </p:cNvSpPr>
          <p:nvPr>
            <p:ph type="body" sz="quarter" idx="16" hasCustomPrompt="1"/>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p:cNvSpPr>
            <a:spLocks noGrp="1"/>
          </p:cNvSpPr>
          <p:nvPr>
            <p:ph type="body" sz="quarter" idx="18" hasCustomPrompt="1"/>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data.europa.eu/doi/10.2801/318103"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normAutofit fontScale="90000"/>
          </a:bodyPr>
          <a:lstStyle/>
          <a:p>
            <a:r>
              <a:rPr lang="el-GR" altLang="en-US" dirty="0"/>
              <a:t>Χρήση των πληροφοριών για τις αλλαγές στην αγορά εργασίας</a:t>
            </a:r>
          </a:p>
        </p:txBody>
      </p:sp>
      <p:sp>
        <p:nvSpPr>
          <p:cNvPr id="4" name="Poraštės vietos rezervavimo ženklas 3"/>
          <p:cNvSpPr>
            <a:spLocks noGrp="1"/>
          </p:cNvSpPr>
          <p:nvPr>
            <p:ph type="ftr" sz="quarter" idx="11"/>
          </p:nvPr>
        </p:nvSpPr>
        <p:spPr/>
        <p:txBody>
          <a:bodyPr/>
          <a:lstStyle/>
          <a:p>
            <a:r>
              <a:rPr lang="lt-LT"/>
              <a:t>connect-erasmus.eu</a:t>
            </a:r>
          </a:p>
        </p:txBody>
      </p:sp>
      <p:sp>
        <p:nvSpPr>
          <p:cNvPr id="3" name="CasellaDiTesto 2"/>
          <p:cNvSpPr txBox="1"/>
          <p:nvPr/>
        </p:nvSpPr>
        <p:spPr>
          <a:xfrm>
            <a:off x="841829" y="3768876"/>
            <a:ext cx="43639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r>
              <a:rPr lang="en-US" sz="2400" b="1" dirty="0">
                <a:solidFill>
                  <a:srgbClr val="FFFFFF"/>
                </a:solidFill>
                <a:cs typeface="Segoe UI" panose="020B0502040204020203"/>
              </a:rPr>
              <a:t>Aleksandra </a:t>
            </a:r>
            <a:r>
              <a:rPr lang="en-US" sz="2400" b="1" dirty="0" err="1">
                <a:solidFill>
                  <a:srgbClr val="FFFFFF"/>
                </a:solidFill>
                <a:cs typeface="Segoe UI" panose="020B0502040204020203"/>
              </a:rPr>
              <a:t>Djurovic</a:t>
            </a:r>
            <a:r>
              <a:rPr lang="en-US" sz="2400" dirty="0">
                <a:cs typeface="Segoe UI" panose="020B0502040204020203"/>
              </a:rPr>
              <a:t>​</a:t>
            </a:r>
            <a:endParaRPr lang="en-US" sz="2400" dirty="0">
              <a:ea typeface="Open Sans Light"/>
              <a:cs typeface="Segoe UI" panose="020B050204020402020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24" y="727075"/>
            <a:ext cx="11068863" cy="678815"/>
          </a:xfrm>
          <a:prstGeom prst="rect">
            <a:avLst/>
          </a:prstGeom>
          <a:noFill/>
          <a:ln>
            <a:noFill/>
          </a:ln>
        </p:spPr>
        <p:txBody>
          <a:bodyPr spcFirstLastPara="1" wrap="square" lIns="91425" tIns="45700" rIns="91425" bIns="45700" anchor="b" anchorCtr="0">
            <a:noAutofit/>
          </a:bodyPr>
          <a:lstStyle/>
          <a:p>
            <a:r>
              <a:rPr lang="el-GR" sz="3200" dirty="0"/>
              <a:t>Αντιμετώπιση προβλημάτων σταδιοδρομίας στο πλαίσιο των δημογραφικών αλλαγών σε έναν διαρκώς μεταβαλλόμενο κόσμο εργασίας</a:t>
            </a:r>
            <a:endParaRPr lang="sr-Latn-RS" sz="3200"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p>
        </p:txBody>
      </p:sp>
      <p:sp>
        <p:nvSpPr>
          <p:cNvPr id="100" name="Google Shape;100;p2"/>
          <p:cNvSpPr txBox="1"/>
          <p:nvPr/>
        </p:nvSpPr>
        <p:spPr>
          <a:xfrm>
            <a:off x="351518" y="2321024"/>
            <a:ext cx="7338529" cy="2215951"/>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l-GR" sz="2400" dirty="0"/>
              <a:t>Οι εξελίξεις στον εργασιακό βίο, οι δημογραφικές αλλαγές, καθώς και τα ζητήματα μετανάστευσης, δημιουργούν νέες προκλήσεις για τους επαγγελματίες που παρέχουν υποστήριξη επαγγελματικής εξέλιξης στους εργαζομένους</a:t>
            </a:r>
            <a:endParaRPr lang="sr-Latn-R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9234" y="2726362"/>
            <a:ext cx="1993725" cy="132926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273" y="733187"/>
            <a:ext cx="10977435" cy="678815"/>
          </a:xfrm>
        </p:spPr>
        <p:txBody>
          <a:bodyPr>
            <a:noAutofit/>
          </a:bodyPr>
          <a:lstStyle/>
          <a:p>
            <a:r>
              <a:rPr lang="el-GR" sz="3200" dirty="0"/>
              <a:t>Αντιμετώπιση προβλημάτων σταδιοδρομίας σε ένα πλαίσιο δημογραφικών αλλαγών σε έναν διαρκώς μεταβαλλόμενο κόσμο εργασίας</a:t>
            </a:r>
            <a:endParaRPr lang="en-US" sz="3200"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43500512"/>
              </p:ext>
            </p:extLst>
          </p:nvPr>
        </p:nvGraphicFramePr>
        <p:xfrm>
          <a:off x="836613" y="1728216"/>
          <a:ext cx="9368091" cy="406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25" y="727075"/>
            <a:ext cx="10515600" cy="678815"/>
          </a:xfrm>
          <a:prstGeom prst="rect">
            <a:avLst/>
          </a:prstGeom>
          <a:noFill/>
          <a:ln>
            <a:noFill/>
          </a:ln>
        </p:spPr>
        <p:txBody>
          <a:bodyPr spcFirstLastPara="1" wrap="square" lIns="91425" tIns="45700" rIns="91425" bIns="45700" anchor="b" anchorCtr="0">
            <a:noAutofit/>
          </a:bodyPr>
          <a:lstStyle/>
          <a:p>
            <a:pPr lvl="0">
              <a:spcBef>
                <a:spcPts val="0"/>
              </a:spcBef>
              <a:buClr>
                <a:schemeClr val="lt1"/>
              </a:buClr>
              <a:buSzPts val="4000"/>
            </a:pPr>
            <a:r>
              <a:rPr lang="el-GR" sz="3200" dirty="0"/>
              <a:t>Αντιμετώπιση των επιπτώσεων της κλιματικής αλλαγής στον κόσμο της εργασίας μέσω πράσινης καθοδήγησης</a:t>
            </a:r>
            <a:endParaRPr sz="3200" b="1" dirty="0">
              <a:latin typeface="Calibri" panose="020F0502020204030204"/>
              <a:ea typeface="Calibri" panose="020F0502020204030204"/>
              <a:cs typeface="Calibri" panose="020F0502020204030204"/>
              <a:sym typeface="Calibri" panose="020F0502020204030204"/>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p>
        </p:txBody>
      </p:sp>
      <p:sp>
        <p:nvSpPr>
          <p:cNvPr id="100" name="Google Shape;100;p2"/>
          <p:cNvSpPr txBox="1"/>
          <p:nvPr/>
        </p:nvSpPr>
        <p:spPr>
          <a:xfrm>
            <a:off x="2082362" y="2098337"/>
            <a:ext cx="9406899" cy="4201110"/>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l-GR" sz="2000" dirty="0">
                <a:solidFill>
                  <a:schemeClr val="dk1"/>
                </a:solidFill>
                <a:latin typeface="Calibri" panose="020F0502020204030204"/>
                <a:ea typeface="Calibri" panose="020F0502020204030204"/>
                <a:cs typeface="Calibri" panose="020F0502020204030204"/>
                <a:sym typeface="Calibri" panose="020F0502020204030204"/>
              </a:rPr>
              <a:t>Η πράσινη καθοδήγηση</a:t>
            </a:r>
            <a:r>
              <a:rPr lang="el-GR" sz="2000" b="1" dirty="0">
                <a:solidFill>
                  <a:schemeClr val="dk1"/>
                </a:solidFill>
                <a:latin typeface="Calibri" panose="020F0502020204030204"/>
                <a:ea typeface="Calibri" panose="020F0502020204030204"/>
                <a:cs typeface="Calibri" panose="020F0502020204030204"/>
                <a:sym typeface="Calibri" panose="020F0502020204030204"/>
              </a:rPr>
              <a:t> </a:t>
            </a:r>
            <a:r>
              <a:rPr lang="el-GR" sz="2000" b="1" dirty="0">
                <a:solidFill>
                  <a:srgbClr val="92D050"/>
                </a:solidFill>
                <a:latin typeface="Calibri" panose="020F0502020204030204"/>
                <a:ea typeface="Calibri" panose="020F0502020204030204"/>
                <a:cs typeface="Calibri" panose="020F0502020204030204"/>
                <a:sym typeface="Calibri" panose="020F0502020204030204"/>
              </a:rPr>
              <a:t>αφορά τη βιώσιμη ανάπτυξη</a:t>
            </a:r>
            <a:r>
              <a:rPr lang="el-GR" sz="2000" dirty="0">
                <a:solidFill>
                  <a:schemeClr val="dk1"/>
                </a:solidFill>
                <a:latin typeface="Calibri" panose="020F0502020204030204"/>
                <a:ea typeface="Calibri" panose="020F0502020204030204"/>
                <a:cs typeface="Calibri" panose="020F0502020204030204"/>
                <a:sym typeface="Calibri" panose="020F0502020204030204"/>
              </a:rPr>
              <a:t>, την περιβαλλοντική ευσυνειδησία και την ευθύνη για το οικοσύστημα.</a:t>
            </a:r>
            <a:endParaRPr sz="1600" dirty="0"/>
          </a:p>
          <a:p>
            <a:pPr lvl="0">
              <a:lnSpc>
                <a:spcPct val="115000"/>
              </a:lnSpc>
              <a:spcBef>
                <a:spcPts val="2400"/>
              </a:spcBef>
              <a:buClr>
                <a:srgbClr val="FF7F2A"/>
              </a:buClr>
              <a:buSzPts val="3000"/>
            </a:pPr>
            <a:r>
              <a:rPr lang="el-GR" sz="2000" dirty="0">
                <a:solidFill>
                  <a:schemeClr val="dk1"/>
                </a:solidFill>
                <a:latin typeface="Calibri" panose="020F0502020204030204"/>
                <a:ea typeface="Calibri" panose="020F0502020204030204"/>
                <a:cs typeface="Calibri" panose="020F0502020204030204"/>
                <a:sym typeface="Calibri" panose="020F0502020204030204"/>
              </a:rPr>
              <a:t>Παροτρύνει τα άτομα να </a:t>
            </a:r>
            <a:r>
              <a:rPr lang="el-GR" sz="2000" b="1" dirty="0">
                <a:solidFill>
                  <a:srgbClr val="92D050"/>
                </a:solidFill>
                <a:latin typeface="Calibri" panose="020F0502020204030204"/>
                <a:ea typeface="Calibri" panose="020F0502020204030204"/>
                <a:cs typeface="Calibri" panose="020F0502020204030204"/>
                <a:sym typeface="Calibri" panose="020F0502020204030204"/>
              </a:rPr>
              <a:t>εξετάσουν τις περιβαλλοντικές επιπτώσεις </a:t>
            </a:r>
            <a:r>
              <a:rPr lang="el-GR" sz="2000" dirty="0">
                <a:solidFill>
                  <a:schemeClr val="dk1"/>
                </a:solidFill>
                <a:latin typeface="Calibri" panose="020F0502020204030204"/>
                <a:ea typeface="Calibri" panose="020F0502020204030204"/>
                <a:cs typeface="Calibri" panose="020F0502020204030204"/>
                <a:sym typeface="Calibri" panose="020F0502020204030204"/>
              </a:rPr>
              <a:t>των επαγγελματικών τους επιλογών και ενθαρρύνει τους οργανισμούς να δώσουν μεγαλύτερη προσοχή σε ζητήματα βιωσιμότητας.</a:t>
            </a:r>
            <a:endParaRPr lang="sr-Latn-RS" sz="2000" dirty="0">
              <a:solidFill>
                <a:schemeClr val="dk1"/>
              </a:solidFill>
              <a:latin typeface="Calibri" panose="020F0502020204030204"/>
              <a:ea typeface="Calibri" panose="020F0502020204030204"/>
              <a:cs typeface="Calibri" panose="020F0502020204030204"/>
              <a:sym typeface="Calibri" panose="020F0502020204030204"/>
            </a:endParaRPr>
          </a:p>
          <a:p>
            <a:pPr lvl="0">
              <a:lnSpc>
                <a:spcPct val="115000"/>
              </a:lnSpc>
              <a:spcBef>
                <a:spcPts val="2400"/>
              </a:spcBef>
              <a:buClr>
                <a:srgbClr val="FF7F2A"/>
              </a:buClr>
              <a:buSzPts val="3000"/>
            </a:pPr>
            <a:r>
              <a:rPr lang="el-GR" sz="2000" dirty="0">
                <a:solidFill>
                  <a:schemeClr val="dk1"/>
                </a:solidFill>
                <a:latin typeface="Calibri" panose="020F0502020204030204"/>
                <a:ea typeface="Calibri" panose="020F0502020204030204"/>
                <a:cs typeface="Calibri" panose="020F0502020204030204"/>
              </a:rPr>
              <a:t>Μια πράσινη πρόκληση για τους επαγγελματίες σταδιοδρομίας είναι ο τρόπος με τον </a:t>
            </a:r>
            <a:r>
              <a:rPr lang="el-GR" sz="2000" b="1" dirty="0">
                <a:solidFill>
                  <a:srgbClr val="92D050"/>
                </a:solidFill>
                <a:latin typeface="Calibri" panose="020F0502020204030204"/>
                <a:ea typeface="Calibri" panose="020F0502020204030204"/>
                <a:cs typeface="Calibri" panose="020F0502020204030204"/>
              </a:rPr>
              <a:t>οποίο κινούν το ενδιαφέρον των πελατών τους να εξετάσουν το είδος του κόσμου στον οποίο θέλουν να ζήσουν </a:t>
            </a:r>
            <a:r>
              <a:rPr lang="el-GR" sz="2000" dirty="0">
                <a:solidFill>
                  <a:schemeClr val="dk1"/>
                </a:solidFill>
                <a:latin typeface="Calibri" panose="020F0502020204030204"/>
                <a:ea typeface="Calibri" panose="020F0502020204030204"/>
                <a:cs typeface="Calibri" panose="020F0502020204030204"/>
              </a:rPr>
              <a:t>και τον ρόλο που θέλουν να διαδραματίσουν σε αυτόν.</a:t>
            </a:r>
            <a:endParaRPr lang="en-US" sz="2000" dirty="0">
              <a:solidFill>
                <a:schemeClr val="dk1"/>
              </a:solidFill>
              <a:latin typeface="Calibri" panose="020F0502020204030204"/>
              <a:ea typeface="Calibri" panose="020F0502020204030204"/>
              <a:cs typeface="Calibri" panose="020F0502020204030204"/>
              <a:sym typeface="Calibri" panose="020F0502020204030204"/>
            </a:endParaRPr>
          </a:p>
          <a:p>
            <a:pPr marL="285750" marR="0" lvl="0" indent="-311150" algn="l" rtl="0">
              <a:lnSpc>
                <a:spcPct val="115000"/>
              </a:lnSpc>
              <a:spcBef>
                <a:spcPts val="2400"/>
              </a:spcBef>
              <a:spcAft>
                <a:spcPts val="0"/>
              </a:spcAft>
              <a:buClr>
                <a:srgbClr val="FF7F2A"/>
              </a:buClr>
              <a:buSzPts val="3000"/>
              <a:buFont typeface="Calibri" panose="020F0502020204030204"/>
              <a:buChar char="▲"/>
            </a:pPr>
            <a:endParaRP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 name="Rectangle 5" descr="Deciduous tree"/>
          <p:cNvSpPr/>
          <p:nvPr/>
        </p:nvSpPr>
        <p:spPr>
          <a:xfrm>
            <a:off x="1299974" y="2107004"/>
            <a:ext cx="670758" cy="692584"/>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Deciduous tree"/>
          <p:cNvSpPr/>
          <p:nvPr/>
        </p:nvSpPr>
        <p:spPr>
          <a:xfrm>
            <a:off x="1299974" y="3069584"/>
            <a:ext cx="670758" cy="692584"/>
          </a:xfrm>
          <a:prstGeom prst="rect">
            <a:avLst/>
          </a:prstGeom>
          <a:blipFill>
            <a:blip r:embed="rId4" cstate="print">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Rectangle 9" descr="Deciduous tree"/>
          <p:cNvSpPr/>
          <p:nvPr/>
        </p:nvSpPr>
        <p:spPr>
          <a:xfrm>
            <a:off x="1299974" y="4346612"/>
            <a:ext cx="670758" cy="692584"/>
          </a:xfrm>
          <a:prstGeom prst="rect">
            <a:avLst/>
          </a:prstGeom>
          <a:blipFill>
            <a:blip r:embed="rId4"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εν δυνάμει ρόλοι του πράσινου επαγγελματικού προσανατολισμού</a:t>
            </a:r>
            <a:endParaRPr lang="en-US"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09853327"/>
              </p:ext>
            </p:extLst>
          </p:nvPr>
        </p:nvGraphicFramePr>
        <p:xfrm>
          <a:off x="836613" y="1728216"/>
          <a:ext cx="9313227" cy="405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8200" y="526515"/>
            <a:ext cx="10515600"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l-GR" dirty="0"/>
              <a:t>Πολιτική και πρακτική εν καιρώ πανδημίας</a:t>
            </a:r>
            <a:endParaRPr b="1" dirty="0">
              <a:latin typeface="Calibri" panose="020F0502020204030204"/>
              <a:ea typeface="Calibri" panose="020F0502020204030204"/>
              <a:cs typeface="Calibri" panose="020F0502020204030204"/>
              <a:sym typeface="Calibri" panose="020F0502020204030204"/>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p>
        </p:txBody>
      </p:sp>
      <p:sp>
        <p:nvSpPr>
          <p:cNvPr id="100" name="Google Shape;100;p2"/>
          <p:cNvSpPr txBox="1"/>
          <p:nvPr/>
        </p:nvSpPr>
        <p:spPr>
          <a:xfrm>
            <a:off x="0" y="2174835"/>
            <a:ext cx="9406899" cy="3416279"/>
          </a:xfrm>
          <a:prstGeom prst="rect">
            <a:avLst/>
          </a:prstGeom>
          <a:noFill/>
          <a:ln>
            <a:noFill/>
          </a:ln>
        </p:spPr>
        <p:txBody>
          <a:bodyPr spcFirstLastPara="1" wrap="square" lIns="91425" tIns="45700" rIns="91425" bIns="45700" anchor="t" anchorCtr="0">
            <a:spAutoFit/>
          </a:bodyPr>
          <a:lstStyle/>
          <a:p>
            <a:pPr marL="342900" indent="-342900">
              <a:buFont typeface="Arial" panose="020B0604020202020204" pitchFamily="34" charset="0"/>
              <a:buChar char="•"/>
            </a:pPr>
            <a:r>
              <a:rPr lang="el-GR" dirty="0"/>
              <a:t>Πολλές χώρες, ως απάντηση στην πανδημία, έχουν επενδύσει στον επαγγελματικό προσανατολισμό.</a:t>
            </a:r>
          </a:p>
          <a:p>
            <a:pPr marL="342900" indent="-342900">
              <a:buFont typeface="Arial" panose="020B0604020202020204" pitchFamily="34" charset="0"/>
              <a:buChar char="•"/>
            </a:pPr>
            <a:r>
              <a:rPr lang="el-GR" dirty="0"/>
              <a:t>Η ταχεία υιοθέτηση νέων τεχνολογιών υπήρξε ουσιαστική για την παροχή συμβουλευτικής σταδιοδρομίας.</a:t>
            </a:r>
          </a:p>
          <a:p>
            <a:pPr marL="342900" indent="-342900">
              <a:buFont typeface="Arial" panose="020B0604020202020204" pitchFamily="34" charset="0"/>
              <a:buChar char="•"/>
            </a:pPr>
            <a:r>
              <a:rPr lang="el-GR" dirty="0"/>
              <a:t>Υπήρξε αυξημένη ζήτηση για συμβουλευτική σταδιοδρομίας και συγκεκριμένα, για πληροφορίες σχετικά με την αγορά εργασίας, για βοήθεια στην αναζήτηση εργασίας, για ευκαιρίες </a:t>
            </a:r>
            <a:r>
              <a:rPr lang="el-GR" dirty="0" err="1"/>
              <a:t>επανειδίκευσης</a:t>
            </a:r>
            <a:r>
              <a:rPr lang="el-GR" dirty="0"/>
              <a:t> και προγράμματα εκπαίδευσης και κατάρτισης</a:t>
            </a:r>
            <a:r>
              <a:rPr lang="en-US" dirty="0"/>
              <a:t>. </a:t>
            </a:r>
            <a:endParaRPr lang="sr-Latn-RS" dirty="0"/>
          </a:p>
          <a:p>
            <a:pPr marL="342900" indent="-342900">
              <a:buFont typeface="Arial" panose="020B0604020202020204" pitchFamily="34" charset="0"/>
              <a:buChar char="•"/>
            </a:pPr>
            <a:r>
              <a:rPr lang="el-GR" dirty="0"/>
              <a:t>Ο επαγγελματικός προσανατολισμός μπορεί να υποστηρίξει την ανάκαμψη μετά την πανδημία. Οι ερωτηθέντες επιβεβαίωσαν τη δυνατότητα του επαγγελματικού προσανατολισμού να συμβάλει στην ανάκαμψη όσον αφορά την αποτελεσματική επένδυση στην εκπαίδευση, την ανάπτυξη δεξιοτήτων, την αποτελεσματικότητα της αγοράς εργασίας και την κοινωνική ένταξη.</a:t>
            </a:r>
            <a:endParaRPr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6" name="Picture 5"/>
          <p:cNvPicPr>
            <a:picLocks noChangeAspect="1"/>
          </p:cNvPicPr>
          <p:nvPr/>
        </p:nvPicPr>
        <p:blipFill rotWithShape="1">
          <a:blip r:embed="rId3"/>
          <a:srcRect r="-2" b="912"/>
          <a:stretch>
            <a:fillRect/>
          </a:stretch>
        </p:blipFill>
        <p:spPr>
          <a:xfrm>
            <a:off x="9406899" y="2034945"/>
            <a:ext cx="2258440" cy="315182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689581" y="940337"/>
            <a:ext cx="10484387" cy="59585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l-GR" dirty="0"/>
              <a:t>Επιπτώσεις στην καριέρα των επαγγελματιών παροχής υποστήριξης επαγγελματικής εξέλιξης;</a:t>
            </a:r>
            <a:endParaRPr lang="en-US" b="1" dirty="0">
              <a:latin typeface="Calibri" panose="020F0502020204030204"/>
              <a:ea typeface="Calibri" panose="020F0502020204030204"/>
              <a:cs typeface="Calibri" panose="020F0502020204030204"/>
              <a:sym typeface="Calibri" panose="020F0502020204030204"/>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p>
        </p:txBody>
      </p:sp>
      <p:sp>
        <p:nvSpPr>
          <p:cNvPr id="100" name="Google Shape;100;p2"/>
          <p:cNvSpPr txBox="1"/>
          <p:nvPr/>
        </p:nvSpPr>
        <p:spPr>
          <a:xfrm>
            <a:off x="5421745" y="1981374"/>
            <a:ext cx="6437745" cy="5295255"/>
          </a:xfrm>
          <a:prstGeom prst="rect">
            <a:avLst/>
          </a:prstGeom>
          <a:noFill/>
          <a:ln>
            <a:noFill/>
          </a:ln>
        </p:spPr>
        <p:txBody>
          <a:bodyPr spcFirstLastPara="1" wrap="square" lIns="91425" tIns="45700" rIns="91425" bIns="45700" anchor="t" anchorCtr="0">
            <a:spAutoFit/>
          </a:bodyPr>
          <a:lstStyle/>
          <a:p>
            <a:pPr marL="285750" indent="-311150">
              <a:lnSpc>
                <a:spcPct val="115000"/>
              </a:lnSpc>
              <a:buClr>
                <a:srgbClr val="FF7F2A"/>
              </a:buClr>
              <a:buSzPts val="3000"/>
              <a:buFont typeface="Calibri" panose="020F0502020204030204"/>
              <a:buChar char="▲"/>
            </a:pPr>
            <a:r>
              <a:rPr lang="el-GR" dirty="0"/>
              <a:t>Ανάπτυξη τεχνογνωσίας σε τομείς υψηλής τεχνολογίας (π.χ. χρήση τεχνολογίας για την εκτέλεση </a:t>
            </a:r>
            <a:r>
              <a:rPr lang="el-GR" dirty="0" err="1"/>
              <a:t>αυτοαξιολογήσεων</a:t>
            </a:r>
            <a:r>
              <a:rPr lang="el-GR" dirty="0"/>
              <a:t> και τη συλλογή πληροφοριών σταδιοδρομίας) καθώς και σε </a:t>
            </a:r>
            <a:r>
              <a:rPr lang="en-US" dirty="0"/>
              <a:t>high- touch </a:t>
            </a:r>
            <a:r>
              <a:rPr lang="el-GR" dirty="0"/>
              <a:t>τομείς (ή τομείς βοήθειας)</a:t>
            </a:r>
          </a:p>
          <a:p>
            <a:pPr marL="285750" indent="-311150">
              <a:lnSpc>
                <a:spcPct val="115000"/>
              </a:lnSpc>
              <a:buClr>
                <a:srgbClr val="FF7F2A"/>
              </a:buClr>
              <a:buSzPts val="3000"/>
              <a:buFont typeface="Calibri" panose="020F0502020204030204"/>
              <a:buChar char="▲"/>
            </a:pPr>
            <a:r>
              <a:rPr lang="el-GR" dirty="0"/>
              <a:t>Η ψηφιακή καθοδήγηση πρέπει να αποτελεί βασική ικανότητα</a:t>
            </a:r>
            <a:endParaRPr lang="sr-Latn-RS" dirty="0"/>
          </a:p>
          <a:p>
            <a:pPr marL="285750" indent="-311150">
              <a:lnSpc>
                <a:spcPct val="115000"/>
              </a:lnSpc>
              <a:buClr>
                <a:srgbClr val="FF7F2A"/>
              </a:buClr>
              <a:buSzPts val="3000"/>
              <a:buFont typeface="Calibri" panose="020F0502020204030204"/>
              <a:buChar char="▲"/>
            </a:pPr>
            <a:r>
              <a:rPr lang="el-GR" dirty="0"/>
              <a:t>Η τεχνολογική υποστήριξη μπορεί να βοηθήσει με ορισμένες από τις πιο συνηθισμένες πτυχές του σχεδιασμού/αλλαγής σταδιοδρομίας, ενώ οι </a:t>
            </a:r>
            <a:r>
              <a:rPr lang="el-GR" dirty="0" err="1"/>
              <a:t>πάροχοι</a:t>
            </a:r>
            <a:r>
              <a:rPr lang="el-GR" dirty="0"/>
              <a:t> ανθρώπινων υπηρεσιών ενδέχεται να έχουν περισσότερο χρόνο για να βοηθήσουν σε δυσκολίες λήψης αποφάσεων ή σε πιο σύνθετα σενάρια προβλημάτων σταδιοδρομίας</a:t>
            </a:r>
            <a:endParaRPr lang="en-US" dirty="0"/>
          </a:p>
          <a:p>
            <a:pPr marL="285750" indent="-311150">
              <a:lnSpc>
                <a:spcPct val="115000"/>
              </a:lnSpc>
              <a:buClr>
                <a:srgbClr val="FF7F2A"/>
              </a:buClr>
              <a:buSzPts val="3000"/>
              <a:buFont typeface="Calibri" panose="020F0502020204030204"/>
              <a:buChar char="▲"/>
            </a:pPr>
            <a:endParaRPr lang="en-US" sz="2000" dirty="0"/>
          </a:p>
          <a:p>
            <a:pPr marL="285750" indent="-311150">
              <a:lnSpc>
                <a:spcPct val="115000"/>
              </a:lnSpc>
              <a:buClr>
                <a:srgbClr val="FF7F2A"/>
              </a:buClr>
              <a:buSzPts val="3000"/>
              <a:buFont typeface="Calibri" panose="020F0502020204030204"/>
              <a:buChar char="▲"/>
            </a:pPr>
            <a:endParaRPr lang="en-US" sz="2000" dirty="0"/>
          </a:p>
          <a:p>
            <a:pPr marL="285750" lvl="0" indent="-311150">
              <a:lnSpc>
                <a:spcPct val="115000"/>
              </a:lnSpc>
              <a:buClr>
                <a:srgbClr val="FF7F2A"/>
              </a:buClr>
              <a:buSzPts val="3000"/>
              <a:buFont typeface="Calibri" panose="020F0502020204030204"/>
              <a:buChar char="▲"/>
            </a:pPr>
            <a:endParaRPr sz="20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a:picLocks noChangeAspect="1"/>
          </p:cNvPicPr>
          <p:nvPr/>
        </p:nvPicPr>
        <p:blipFill>
          <a:blip r:embed="rId3"/>
          <a:stretch>
            <a:fillRect/>
          </a:stretch>
        </p:blipFill>
        <p:spPr>
          <a:xfrm>
            <a:off x="332510" y="2488456"/>
            <a:ext cx="4577144" cy="20558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lt-LT"/>
              <a:t>connect-erasmus.eu</a:t>
            </a:r>
          </a:p>
        </p:txBody>
      </p:sp>
      <p:sp>
        <p:nvSpPr>
          <p:cNvPr id="8" name="Title 1"/>
          <p:cNvSpPr txBox="1"/>
          <p:nvPr/>
        </p:nvSpPr>
        <p:spPr>
          <a:xfrm>
            <a:off x="4488682" y="3429000"/>
            <a:ext cx="7201670" cy="20820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r"/>
            <a:r>
              <a:rPr lang="el-GR" sz="2800" dirty="0">
                <a:solidFill>
                  <a:schemeClr val="tx1">
                    <a:lumMod val="95000"/>
                    <a:lumOff val="5000"/>
                  </a:schemeClr>
                </a:solidFill>
              </a:rPr>
              <a:t>Πώς βρίσκετε τα δεδομένα αυτά;</a:t>
            </a:r>
            <a:endParaRPr lang="sr-Latn-RS" sz="2800" dirty="0">
              <a:solidFill>
                <a:schemeClr val="tx1">
                  <a:lumMod val="95000"/>
                  <a:lumOff val="5000"/>
                </a:schemeClr>
              </a:solidFill>
            </a:endParaRPr>
          </a:p>
          <a:p>
            <a:pPr algn="r"/>
            <a:r>
              <a:rPr lang="en-US" sz="2800" dirty="0">
                <a:solidFill>
                  <a:schemeClr val="tx1">
                    <a:lumMod val="95000"/>
                    <a:lumOff val="5000"/>
                  </a:schemeClr>
                </a:solidFill>
              </a:rPr>
              <a:t> </a:t>
            </a:r>
          </a:p>
          <a:p>
            <a:pPr algn="r"/>
            <a:r>
              <a:rPr lang="el-GR" sz="2800" dirty="0">
                <a:solidFill>
                  <a:schemeClr val="tx1">
                    <a:lumMod val="95000"/>
                    <a:lumOff val="5000"/>
                  </a:schemeClr>
                </a:solidFill>
              </a:rPr>
              <a:t>Ποια είναι η άποψή σας πάνω σε αυτό;</a:t>
            </a:r>
            <a:endParaRPr lang="sr-Latn-RS" sz="2800" dirty="0">
              <a:solidFill>
                <a:schemeClr val="tx1">
                  <a:lumMod val="95000"/>
                  <a:lumOff val="5000"/>
                </a:schemeClr>
              </a:solidFill>
            </a:endParaRPr>
          </a:p>
          <a:p>
            <a:pPr algn="r"/>
            <a:endParaRPr lang="sr-Latn-RS" sz="2800" dirty="0">
              <a:solidFill>
                <a:schemeClr val="tx1">
                  <a:lumMod val="95000"/>
                  <a:lumOff val="5000"/>
                </a:schemeClr>
              </a:solidFill>
            </a:endParaRPr>
          </a:p>
          <a:p>
            <a:pPr algn="r"/>
            <a:r>
              <a:rPr lang="el-GR" sz="2800" dirty="0">
                <a:solidFill>
                  <a:schemeClr val="tx1">
                    <a:lumMod val="95000"/>
                    <a:lumOff val="5000"/>
                  </a:schemeClr>
                </a:solidFill>
              </a:rPr>
              <a:t>Ποιες δεξιότητες θα είναι ζωτικής σημασίας; Πώς θα τις αναπτύξετε </a:t>
            </a:r>
            <a:r>
              <a:rPr lang="el-GR" sz="2800" dirty="0" err="1">
                <a:solidFill>
                  <a:schemeClr val="tx1">
                    <a:lumMod val="95000"/>
                    <a:lumOff val="5000"/>
                  </a:schemeClr>
                </a:solidFill>
              </a:rPr>
              <a:t>στοχευμένα</a:t>
            </a:r>
            <a:r>
              <a:rPr lang="el-GR" sz="2800" dirty="0">
                <a:solidFill>
                  <a:schemeClr val="tx1">
                    <a:lumMod val="95000"/>
                    <a:lumOff val="5000"/>
                  </a:schemeClr>
                </a:solidFill>
              </a:rPr>
              <a:t>;</a:t>
            </a:r>
            <a:endParaRPr lang="en-US" sz="280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8" y="2631769"/>
            <a:ext cx="3727486" cy="234458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35000" y="1361870"/>
            <a:ext cx="11324590" cy="1174750"/>
          </a:xfrm>
        </p:spPr>
        <p:txBody>
          <a:bodyPr>
            <a:noAutofit/>
          </a:bodyPr>
          <a:lstStyle/>
          <a:p>
            <a:r>
              <a:rPr lang="el-GR" altLang="en-US" sz="3200" dirty="0"/>
              <a:t>Η αλλαγή της έννοιας του επαγγελματικού προσανατολισμού και της συμβουλευτικής με την πάροδο του χρόνου αντικατοπτρίζει επίσης τις μεταβολές στον κόσμο της εργασίας;</a:t>
            </a:r>
          </a:p>
        </p:txBody>
      </p:sp>
      <p:sp>
        <p:nvSpPr>
          <p:cNvPr id="10" name="Text Placeholder 9"/>
          <p:cNvSpPr>
            <a:spLocks noGrp="1"/>
          </p:cNvSpPr>
          <p:nvPr>
            <p:ph type="body" idx="1"/>
          </p:nvPr>
        </p:nvSpPr>
        <p:spPr>
          <a:xfrm>
            <a:off x="635000" y="3284220"/>
            <a:ext cx="11111865" cy="2670175"/>
          </a:xfrm>
        </p:spPr>
        <p:txBody>
          <a:bodyPr/>
          <a:lstStyle/>
          <a:p>
            <a:r>
              <a:rPr lang="el-GR" altLang="en-US" sz="2000" dirty="0">
                <a:solidFill>
                  <a:schemeClr val="tx1"/>
                </a:solidFill>
              </a:rPr>
              <a:t>Μπορείτε να διαβάσετε περισσότερα για αυτό</a:t>
            </a:r>
            <a:r>
              <a:rPr lang="en-US" sz="2000" dirty="0">
                <a:solidFill>
                  <a:schemeClr val="tx1"/>
                </a:solidFill>
              </a:rPr>
              <a:t>: </a:t>
            </a:r>
            <a:endParaRPr lang="sr-Latn-RS" sz="2000" dirty="0">
              <a:solidFill>
                <a:schemeClr val="tx1"/>
              </a:solidFill>
            </a:endParaRPr>
          </a:p>
          <a:p>
            <a:pPr marL="1076325" indent="-180975">
              <a:buFont typeface="Arial" panose="020B0604020202020204" pitchFamily="34" charset="0"/>
              <a:buChar char="•"/>
            </a:pPr>
            <a:r>
              <a:rPr lang="en-US" sz="2000" dirty="0">
                <a:solidFill>
                  <a:schemeClr val="tx1"/>
                </a:solidFill>
              </a:rPr>
              <a:t>Herr, E. L., &amp; </a:t>
            </a:r>
            <a:r>
              <a:rPr lang="en-US" sz="2000" dirty="0" err="1">
                <a:solidFill>
                  <a:schemeClr val="tx1"/>
                </a:solidFill>
              </a:rPr>
              <a:t>Shahnasarian</a:t>
            </a:r>
            <a:r>
              <a:rPr lang="en-US" sz="2000" dirty="0">
                <a:solidFill>
                  <a:schemeClr val="tx1"/>
                </a:solidFill>
              </a:rPr>
              <a:t>, M. (2001). Selected milestones in the evolution of career development practices in the twentieth century. </a:t>
            </a:r>
            <a:r>
              <a:rPr lang="en-US" sz="2000" i="1" dirty="0">
                <a:solidFill>
                  <a:schemeClr val="tx1"/>
                </a:solidFill>
              </a:rPr>
              <a:t>The Career Development Quarterly</a:t>
            </a:r>
            <a:r>
              <a:rPr lang="en-US" sz="2000" dirty="0">
                <a:solidFill>
                  <a:schemeClr val="tx1"/>
                </a:solidFill>
              </a:rPr>
              <a:t>, </a:t>
            </a:r>
            <a:r>
              <a:rPr lang="en-US" sz="2000" i="1" dirty="0">
                <a:solidFill>
                  <a:schemeClr val="tx1"/>
                </a:solidFill>
              </a:rPr>
              <a:t>49</a:t>
            </a:r>
            <a:r>
              <a:rPr lang="en-US" sz="2000" dirty="0">
                <a:solidFill>
                  <a:schemeClr val="tx1"/>
                </a:solidFill>
              </a:rPr>
              <a:t>(3), 225-232.</a:t>
            </a:r>
            <a:endParaRPr lang="sr-Latn-RS" sz="2000" dirty="0">
              <a:solidFill>
                <a:schemeClr val="tx1"/>
              </a:solidFill>
            </a:endParaRPr>
          </a:p>
          <a:p>
            <a:endParaRPr lang="en-US" sz="2000" dirty="0">
              <a:solidFill>
                <a:schemeClr val="tx1"/>
              </a:solidFill>
            </a:endParaRPr>
          </a:p>
          <a:p>
            <a:r>
              <a:rPr lang="el-GR" altLang="sr-Latn-RS" sz="2000" dirty="0">
                <a:solidFill>
                  <a:schemeClr val="tx1"/>
                </a:solidFill>
              </a:rPr>
              <a:t>Μπορείτε επίσης να διερευνήσετε το θέμα αυτό περισσότερο</a:t>
            </a:r>
            <a:r>
              <a:rPr lang="sr-Latn-RS" sz="2000" dirty="0">
                <a:solidFill>
                  <a:schemeClr val="tx1"/>
                </a:solidFill>
              </a:rPr>
              <a:t>…</a:t>
            </a:r>
          </a:p>
        </p:txBody>
      </p:sp>
      <p:sp>
        <p:nvSpPr>
          <p:cNvPr id="2" name="Footer Placeholder 1"/>
          <p:cNvSpPr>
            <a:spLocks noGrp="1"/>
          </p:cNvSpPr>
          <p:nvPr>
            <p:ph type="ftr" sz="quarter" idx="11"/>
          </p:nvPr>
        </p:nvSpPr>
        <p:spPr/>
        <p:txBody>
          <a:bodyPr/>
          <a:lstStyle/>
          <a:p>
            <a:r>
              <a:rPr lang="lt-LT"/>
              <a:t>connect-erasmus.eu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6" y="765176"/>
            <a:ext cx="6696074" cy="654049"/>
          </a:xfrm>
        </p:spPr>
        <p:txBody>
          <a:bodyPr>
            <a:normAutofit fontScale="90000"/>
          </a:bodyPr>
          <a:lstStyle/>
          <a:p>
            <a:pPr>
              <a:tabLst>
                <a:tab pos="2600325" algn="l"/>
              </a:tabLst>
            </a:pPr>
            <a:br>
              <a:rPr lang="de-AT" dirty="0"/>
            </a:br>
            <a:r>
              <a:rPr lang="el-GR" dirty="0"/>
              <a:t>Επόμενα βήματα...</a:t>
            </a:r>
          </a:p>
        </p:txBody>
      </p:sp>
      <p:sp>
        <p:nvSpPr>
          <p:cNvPr id="5" name="Text Placeholder 4"/>
          <p:cNvSpPr>
            <a:spLocks noGrp="1"/>
          </p:cNvSpPr>
          <p:nvPr>
            <p:ph type="body" idx="1"/>
          </p:nvPr>
        </p:nvSpPr>
        <p:spPr>
          <a:xfrm>
            <a:off x="839787" y="1630680"/>
            <a:ext cx="10085387" cy="3598545"/>
          </a:xfrm>
        </p:spPr>
        <p:txBody>
          <a:bodyPr/>
          <a:lstStyle/>
          <a:p>
            <a:r>
              <a:rPr lang="el-GR" altLang="en-US" sz="4000" dirty="0"/>
              <a:t>Στην αρχή της 2ης Ενότητας θα βρείτε περισσότερα για τις συνέπειες που έχουν οι μεγάλες τάσεις για τις επιχειρήσεις...</a:t>
            </a:r>
          </a:p>
        </p:txBody>
      </p:sp>
      <p:sp>
        <p:nvSpPr>
          <p:cNvPr id="4" name="Footer Placeholder 3"/>
          <p:cNvSpPr>
            <a:spLocks noGrp="1"/>
          </p:cNvSpPr>
          <p:nvPr>
            <p:ph type="ftr" sz="quarter" idx="11"/>
          </p:nvPr>
        </p:nvSpPr>
        <p:spPr/>
        <p:txBody>
          <a:bodyPr/>
          <a:lstStyle/>
          <a:p>
            <a:r>
              <a:rPr lang="lt-LT"/>
              <a:t>connect-erasmus.eu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n-US" dirty="0"/>
              <a:t>Πηγές</a:t>
            </a:r>
          </a:p>
        </p:txBody>
      </p:sp>
      <p:sp>
        <p:nvSpPr>
          <p:cNvPr id="3" name="Content Placeholder 2"/>
          <p:cNvSpPr>
            <a:spLocks noGrp="1"/>
          </p:cNvSpPr>
          <p:nvPr>
            <p:ph idx="1"/>
          </p:nvPr>
        </p:nvSpPr>
        <p:spPr>
          <a:xfrm>
            <a:off x="838200" y="1619250"/>
            <a:ext cx="10928684" cy="4262530"/>
          </a:xfrm>
        </p:spPr>
        <p:txBody>
          <a:bodyPr>
            <a:normAutofit fontScale="92500" lnSpcReduction="20000"/>
          </a:bodyPr>
          <a:lstStyle/>
          <a:p>
            <a:r>
              <a:rPr lang="en-US" b="0" dirty="0" err="1">
                <a:solidFill>
                  <a:schemeClr val="tx1"/>
                </a:solidFill>
              </a:rPr>
              <a:t>Cedefop</a:t>
            </a:r>
            <a:r>
              <a:rPr lang="en-US" b="0" dirty="0">
                <a:solidFill>
                  <a:schemeClr val="tx1"/>
                </a:solidFill>
              </a:rPr>
              <a:t>; European Commission; ETF; ICCDPP; ILO; OECD; UNESCO (2020). Career guidance policy and practice in the pandemic: results of a joint international survey – June to August 2020. Luxembourg: Publications Office of the European Union. </a:t>
            </a:r>
            <a:r>
              <a:rPr lang="en-US" b="0" dirty="0">
                <a:solidFill>
                  <a:schemeClr val="tx1"/>
                </a:solidFill>
                <a:hlinkClick r:id="rId3"/>
              </a:rPr>
              <a:t>http://data.europa.eu/doi/10.2801/318103</a:t>
            </a:r>
            <a:endParaRPr lang="sr-Latn-RS" b="0" dirty="0">
              <a:solidFill>
                <a:schemeClr val="tx1"/>
              </a:solidFill>
            </a:endParaRPr>
          </a:p>
          <a:p>
            <a:r>
              <a:rPr lang="en-US" b="0" dirty="0" err="1">
                <a:solidFill>
                  <a:schemeClr val="tx1"/>
                </a:solidFill>
              </a:rPr>
              <a:t>Bergmo-Prvulovic</a:t>
            </a:r>
            <a:r>
              <a:rPr lang="en-US" b="0" dirty="0">
                <a:solidFill>
                  <a:schemeClr val="tx1"/>
                </a:solidFill>
              </a:rPr>
              <a:t>, I. (2017). Demographic changes and the need for later career opportunities. </a:t>
            </a:r>
            <a:r>
              <a:rPr lang="en-US" b="0" i="1" dirty="0" err="1">
                <a:solidFill>
                  <a:schemeClr val="tx1"/>
                </a:solidFill>
              </a:rPr>
              <a:t>Dyskursy</a:t>
            </a:r>
            <a:r>
              <a:rPr lang="en-US" b="0" i="1" dirty="0">
                <a:solidFill>
                  <a:schemeClr val="tx1"/>
                </a:solidFill>
              </a:rPr>
              <a:t> </a:t>
            </a:r>
            <a:r>
              <a:rPr lang="en-US" b="0" i="1" dirty="0" err="1">
                <a:solidFill>
                  <a:schemeClr val="tx1"/>
                </a:solidFill>
              </a:rPr>
              <a:t>Młodych</a:t>
            </a:r>
            <a:r>
              <a:rPr lang="en-US" b="0" i="1" dirty="0">
                <a:solidFill>
                  <a:schemeClr val="tx1"/>
                </a:solidFill>
              </a:rPr>
              <a:t> </a:t>
            </a:r>
            <a:r>
              <a:rPr lang="en-US" b="0" i="1" dirty="0" err="1">
                <a:solidFill>
                  <a:schemeClr val="tx1"/>
                </a:solidFill>
              </a:rPr>
              <a:t>Andragogów</a:t>
            </a:r>
            <a:r>
              <a:rPr lang="en-US" b="0" dirty="0">
                <a:solidFill>
                  <a:schemeClr val="tx1"/>
                </a:solidFill>
              </a:rPr>
              <a:t>, </a:t>
            </a:r>
            <a:r>
              <a:rPr lang="en-US" b="0" i="1" dirty="0">
                <a:solidFill>
                  <a:schemeClr val="tx1"/>
                </a:solidFill>
              </a:rPr>
              <a:t>18</a:t>
            </a:r>
            <a:r>
              <a:rPr lang="en-US" b="0" dirty="0">
                <a:solidFill>
                  <a:schemeClr val="tx1"/>
                </a:solidFill>
              </a:rPr>
              <a:t>, 187-206.</a:t>
            </a:r>
            <a:endParaRPr lang="sr-Latn-RS" b="0" dirty="0">
              <a:solidFill>
                <a:schemeClr val="tx1"/>
              </a:solidFill>
            </a:endParaRPr>
          </a:p>
          <a:p>
            <a:r>
              <a:rPr lang="en-US" b="0" dirty="0">
                <a:solidFill>
                  <a:schemeClr val="tx1"/>
                </a:solidFill>
              </a:rPr>
              <a:t>Di Fabio, A., &amp; </a:t>
            </a:r>
            <a:r>
              <a:rPr lang="en-US" b="0" dirty="0" err="1">
                <a:solidFill>
                  <a:schemeClr val="tx1"/>
                </a:solidFill>
              </a:rPr>
              <a:t>Bucci</a:t>
            </a:r>
            <a:r>
              <a:rPr lang="en-US" b="0" dirty="0">
                <a:solidFill>
                  <a:schemeClr val="tx1"/>
                </a:solidFill>
              </a:rPr>
              <a:t>, O. (2016). Green positive guidance and green positive life counseling for decent work and decent lives: Some empirical results. </a:t>
            </a:r>
            <a:r>
              <a:rPr lang="en-US" b="0" i="1" dirty="0">
                <a:solidFill>
                  <a:schemeClr val="tx1"/>
                </a:solidFill>
              </a:rPr>
              <a:t>Frontiers in psychology</a:t>
            </a:r>
            <a:r>
              <a:rPr lang="en-US" b="0" dirty="0">
                <a:solidFill>
                  <a:schemeClr val="tx1"/>
                </a:solidFill>
              </a:rPr>
              <a:t>, </a:t>
            </a:r>
            <a:r>
              <a:rPr lang="en-US" b="0" i="1" dirty="0">
                <a:solidFill>
                  <a:schemeClr val="tx1"/>
                </a:solidFill>
              </a:rPr>
              <a:t>7</a:t>
            </a:r>
            <a:r>
              <a:rPr lang="en-US" b="0" dirty="0">
                <a:solidFill>
                  <a:schemeClr val="tx1"/>
                </a:solidFill>
              </a:rPr>
              <a:t>, 261. </a:t>
            </a:r>
            <a:endParaRPr lang="sr-Latn-RS" b="0" dirty="0">
              <a:solidFill>
                <a:schemeClr val="tx1"/>
              </a:solidFill>
            </a:endParaRPr>
          </a:p>
          <a:p>
            <a:r>
              <a:rPr lang="en-US" b="0" dirty="0" err="1">
                <a:solidFill>
                  <a:schemeClr val="tx1"/>
                </a:solidFill>
              </a:rPr>
              <a:t>Hirschi</a:t>
            </a:r>
            <a:r>
              <a:rPr lang="en-US" b="0" dirty="0">
                <a:solidFill>
                  <a:schemeClr val="tx1"/>
                </a:solidFill>
              </a:rPr>
              <a:t>, A. (2018). The fourth industrial revolution: Issues and implications for career research and practice. </a:t>
            </a:r>
            <a:r>
              <a:rPr lang="en-US" b="0" i="1" dirty="0">
                <a:solidFill>
                  <a:schemeClr val="tx1"/>
                </a:solidFill>
              </a:rPr>
              <a:t>The career development quarterly</a:t>
            </a:r>
            <a:r>
              <a:rPr lang="en-US" b="0" dirty="0">
                <a:solidFill>
                  <a:schemeClr val="tx1"/>
                </a:solidFill>
              </a:rPr>
              <a:t>, </a:t>
            </a:r>
            <a:r>
              <a:rPr lang="en-US" b="0" i="1" dirty="0">
                <a:solidFill>
                  <a:schemeClr val="tx1"/>
                </a:solidFill>
              </a:rPr>
              <a:t>66</a:t>
            </a:r>
            <a:r>
              <a:rPr lang="en-US" b="0" dirty="0">
                <a:solidFill>
                  <a:schemeClr val="tx1"/>
                </a:solidFill>
              </a:rPr>
              <a:t>(3), 192-204.</a:t>
            </a:r>
            <a:endParaRPr lang="sr-Latn-RS" b="0" dirty="0">
              <a:solidFill>
                <a:schemeClr val="tx1"/>
              </a:solidFill>
            </a:endParaRPr>
          </a:p>
          <a:p>
            <a:r>
              <a:rPr lang="en-US" b="0" dirty="0">
                <a:solidFill>
                  <a:schemeClr val="tx1"/>
                </a:solidFill>
              </a:rPr>
              <a:t>Lent, R. W. (2018). Future of work in the digital world: Preparing for instability and opportunity. </a:t>
            </a:r>
            <a:r>
              <a:rPr lang="en-US" b="0" i="1" dirty="0">
                <a:solidFill>
                  <a:schemeClr val="tx1"/>
                </a:solidFill>
              </a:rPr>
              <a:t>The Career Development Quarterly</a:t>
            </a:r>
            <a:r>
              <a:rPr lang="en-US" b="0" dirty="0">
                <a:solidFill>
                  <a:schemeClr val="tx1"/>
                </a:solidFill>
              </a:rPr>
              <a:t>, </a:t>
            </a:r>
            <a:r>
              <a:rPr lang="en-US" b="0" i="1" dirty="0">
                <a:solidFill>
                  <a:schemeClr val="tx1"/>
                </a:solidFill>
              </a:rPr>
              <a:t>66</a:t>
            </a:r>
            <a:r>
              <a:rPr lang="en-US" b="0" dirty="0">
                <a:solidFill>
                  <a:schemeClr val="tx1"/>
                </a:solidFill>
              </a:rPr>
              <a:t>(3), 205-219.</a:t>
            </a:r>
            <a:endParaRPr lang="sr-Latn-RS" b="0" dirty="0">
              <a:solidFill>
                <a:schemeClr val="tx1"/>
              </a:solidFill>
            </a:endParaRPr>
          </a:p>
          <a:p>
            <a:r>
              <a:rPr lang="en-US" b="0" dirty="0">
                <a:solidFill>
                  <a:schemeClr val="tx1"/>
                </a:solidFill>
              </a:rPr>
              <a:t>Plant, P. (2020). Paradigms under Pressure: Green Guidance. </a:t>
            </a:r>
            <a:r>
              <a:rPr lang="en-US" b="0" i="1" dirty="0">
                <a:solidFill>
                  <a:schemeClr val="tx1"/>
                </a:solidFill>
              </a:rPr>
              <a:t>Nordic Journal of Transitions, Careers and Guidance</a:t>
            </a:r>
            <a:r>
              <a:rPr lang="en-US" b="0" dirty="0">
                <a:solidFill>
                  <a:schemeClr val="tx1"/>
                </a:solidFill>
              </a:rPr>
              <a:t>, </a:t>
            </a:r>
            <a:r>
              <a:rPr lang="en-US" b="0" i="1" dirty="0">
                <a:solidFill>
                  <a:schemeClr val="tx1"/>
                </a:solidFill>
              </a:rPr>
              <a:t>1</a:t>
            </a:r>
            <a:r>
              <a:rPr lang="en-US" b="0" dirty="0">
                <a:solidFill>
                  <a:schemeClr val="tx1"/>
                </a:solidFill>
              </a:rPr>
              <a:t>(1).</a:t>
            </a:r>
            <a:endParaRPr lang="sr-Latn-RS" b="0" dirty="0">
              <a:solidFill>
                <a:schemeClr val="tx1"/>
              </a:solidFill>
            </a:endParaRPr>
          </a:p>
        </p:txBody>
      </p:sp>
      <p:sp>
        <p:nvSpPr>
          <p:cNvPr id="5" name="Google Shape;90;gcf7ead7544_0_9"/>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dirty="0"/>
              <a:t>connect-erasmus.eu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16362" y="593379"/>
            <a:ext cx="10515600" cy="678815"/>
          </a:xfrm>
          <a:prstGeom prst="rect">
            <a:avLst/>
          </a:prstGeom>
          <a:noFill/>
          <a:ln>
            <a:noFill/>
          </a:ln>
        </p:spPr>
        <p:txBody>
          <a:bodyPr spcFirstLastPara="1" wrap="square" lIns="91425" tIns="45700" rIns="91425" bIns="45700" anchor="b" anchorCtr="0">
            <a:normAutofit fontScale="90000"/>
          </a:bodyPr>
          <a:lstStyle/>
          <a:p>
            <a:pPr lvl="0">
              <a:spcBef>
                <a:spcPts val="0"/>
              </a:spcBef>
              <a:buClr>
                <a:schemeClr val="lt1"/>
              </a:buClr>
              <a:buSzPts val="4000"/>
            </a:pPr>
            <a:r>
              <a:rPr lang="el-GR" altLang="sr-Latn-RS" dirty="0"/>
              <a:t>Ρόλοι του επαγγελματικού προσανατολισμού</a:t>
            </a:r>
            <a:endParaRPr lang="el-GR" altLang="sr-Latn-RS" b="1" dirty="0">
              <a:latin typeface="Calibri" panose="020F0502020204030204"/>
              <a:ea typeface="Calibri" panose="020F0502020204030204"/>
              <a:cs typeface="Calibri" panose="020F0502020204030204"/>
              <a:sym typeface="Calibri" panose="020F0502020204030204"/>
            </a:endParaRPr>
          </a:p>
        </p:txBody>
      </p:sp>
      <p:sp>
        <p:nvSpPr>
          <p:cNvPr id="99" name="Google Shape;99;p2"/>
          <p:cNvSpPr txBox="1">
            <a:spLocks noGrp="1"/>
          </p:cNvSpPr>
          <p:nvPr>
            <p:ph type="ftr" sz="quarte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p>
        </p:txBody>
      </p:sp>
      <p:graphicFrame>
        <p:nvGraphicFramePr>
          <p:cNvPr id="2" name="Diagram 1"/>
          <p:cNvGraphicFramePr/>
          <p:nvPr>
            <p:extLst>
              <p:ext uri="{D42A27DB-BD31-4B8C-83A1-F6EECF244321}">
                <p14:modId xmlns:p14="http://schemas.microsoft.com/office/powerpoint/2010/main" val="3237172013"/>
              </p:ext>
            </p:extLst>
          </p:nvPr>
        </p:nvGraphicFramePr>
        <p:xfrm>
          <a:off x="1684061" y="1850845"/>
          <a:ext cx="8780739" cy="3524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616364" y="5526368"/>
            <a:ext cx="7093527" cy="276999"/>
          </a:xfrm>
          <a:prstGeom prst="rect">
            <a:avLst/>
          </a:prstGeom>
          <a:noFill/>
        </p:spPr>
        <p:txBody>
          <a:bodyPr wrap="square" rtlCol="0">
            <a:spAutoFit/>
          </a:bodyPr>
          <a:lstStyle/>
          <a:p>
            <a:r>
              <a:rPr lang="sr-Latn-RS" sz="1200" dirty="0" err="1"/>
              <a:t>Source</a:t>
            </a:r>
            <a:r>
              <a:rPr lang="sr-Latn-RS" sz="1200" dirty="0"/>
              <a:t>: https://adventuresincareerdevelopment.wordpress.com/2019/11/22/are-the-robots-taking-over/</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p:cNvSpPr>
            <a:spLocks noGrp="1"/>
          </p:cNvSpPr>
          <p:nvPr>
            <p:ph type="title"/>
          </p:nvPr>
        </p:nvSpPr>
        <p:spPr/>
        <p:txBody>
          <a:bodyPr/>
          <a:lstStyle/>
          <a:p>
            <a:r>
              <a:rPr lang="el-GR" dirty="0"/>
              <a:t>Ευχαριστούμε για την προσοχή. Ερωτήσεις;</a:t>
            </a:r>
          </a:p>
        </p:txBody>
      </p:sp>
      <p:sp>
        <p:nvSpPr>
          <p:cNvPr id="3" name="Poraštės vietos rezervavimo ženklas 2"/>
          <p:cNvSpPr>
            <a:spLocks noGrp="1"/>
          </p:cNvSpPr>
          <p:nvPr>
            <p:ph type="ftr" sz="quarter" idx="11"/>
          </p:nvPr>
        </p:nvSpPr>
        <p:spPr/>
        <p:txBody>
          <a:bodyPr/>
          <a:lstStyle/>
          <a:p>
            <a:r>
              <a:rPr lang="lt-LT"/>
              <a:t>connect-erasmus.eu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273794"/>
            <a:ext cx="10515600" cy="678815"/>
          </a:xfrm>
        </p:spPr>
        <p:txBody>
          <a:bodyPr>
            <a:normAutofit fontScale="90000"/>
          </a:bodyPr>
          <a:lstStyle/>
          <a:p>
            <a:r>
              <a:rPr lang="el-GR" dirty="0"/>
              <a:t>Βοήθεια κατανόησης των αλλαγών στον κόσμο της εργασίας </a:t>
            </a:r>
            <a:br>
              <a:rPr lang="sr-Latn-RS" dirty="0"/>
            </a:br>
            <a:endParaRPr lang="en-US" dirty="0"/>
          </a:p>
        </p:txBody>
      </p:sp>
      <p:sp>
        <p:nvSpPr>
          <p:cNvPr id="4" name="Content Placeholder 3"/>
          <p:cNvSpPr>
            <a:spLocks noGrp="1"/>
          </p:cNvSpPr>
          <p:nvPr>
            <p:ph sz="half" idx="2"/>
          </p:nvPr>
        </p:nvSpPr>
        <p:spPr>
          <a:xfrm>
            <a:off x="839788" y="2388547"/>
            <a:ext cx="10469442" cy="2450871"/>
          </a:xfrm>
        </p:spPr>
        <p:txBody>
          <a:bodyPr>
            <a:normAutofit fontScale="85000" lnSpcReduction="10000"/>
          </a:bodyPr>
          <a:lstStyle/>
          <a:p>
            <a:r>
              <a:rPr lang="el-GR" sz="2400" dirty="0">
                <a:solidFill>
                  <a:schemeClr val="tx1"/>
                </a:solidFill>
              </a:rPr>
              <a:t>Βοηθώντας τους εργαζόμενους να </a:t>
            </a:r>
            <a:r>
              <a:rPr lang="el-GR" sz="2400" dirty="0">
                <a:solidFill>
                  <a:srgbClr val="FF7F2A"/>
                </a:solidFill>
              </a:rPr>
              <a:t>αποκτήσουν, αξιολογήσουν και εφαρμόσουν τις σχετικές με την καριέρα τους πληροφορίες </a:t>
            </a:r>
            <a:r>
              <a:rPr lang="el-GR" sz="2400" dirty="0">
                <a:solidFill>
                  <a:schemeClr val="tx1"/>
                </a:solidFill>
              </a:rPr>
              <a:t>για τη λήψη αποφάσεων και τον προγραμματισμό της σταδιοδρομίας τους.</a:t>
            </a:r>
            <a:endParaRPr lang="sr-Latn-RS" sz="2400" dirty="0">
              <a:solidFill>
                <a:schemeClr val="tx1"/>
              </a:solidFill>
            </a:endParaRPr>
          </a:p>
          <a:p>
            <a:r>
              <a:rPr lang="el-GR" sz="2400" dirty="0">
                <a:solidFill>
                  <a:schemeClr val="tx1"/>
                </a:solidFill>
              </a:rPr>
              <a:t>Βοηθώντας τους εργαζομένους να </a:t>
            </a:r>
            <a:r>
              <a:rPr lang="el-GR" sz="2400" dirty="0">
                <a:solidFill>
                  <a:srgbClr val="FF7F2A"/>
                </a:solidFill>
              </a:rPr>
              <a:t>αντιμετωπίσουν τις συνεχείς αλλαγές </a:t>
            </a:r>
            <a:r>
              <a:rPr lang="el-GR" sz="2400" dirty="0">
                <a:solidFill>
                  <a:schemeClr val="tx1"/>
                </a:solidFill>
              </a:rPr>
              <a:t>στις τρέχουσες θέσεις εργασίας τους και να παραμείνουν σε εργασιακή απασχόληση μέσω της συνεχούς εκπαίδευσης και μάθησης</a:t>
            </a:r>
            <a:endParaRPr lang="sr-Latn-RS" sz="2400" dirty="0">
              <a:solidFill>
                <a:schemeClr val="tx1"/>
              </a:solidFill>
            </a:endParaRPr>
          </a:p>
          <a:p>
            <a:r>
              <a:rPr lang="el-GR" sz="2400" dirty="0">
                <a:solidFill>
                  <a:schemeClr val="tx1"/>
                </a:solidFill>
              </a:rPr>
              <a:t>Βοηθώντας τους εργαζομένους να </a:t>
            </a:r>
            <a:r>
              <a:rPr lang="el-GR" sz="2400" dirty="0">
                <a:solidFill>
                  <a:srgbClr val="FF7F2A"/>
                </a:solidFill>
              </a:rPr>
              <a:t>εντοπίσουν τις μαθησιακές ανάγκες τους, </a:t>
            </a:r>
            <a:r>
              <a:rPr lang="el-GR" sz="2400" dirty="0">
                <a:solidFill>
                  <a:schemeClr val="tx1"/>
                </a:solidFill>
              </a:rPr>
              <a:t>καθώς και</a:t>
            </a:r>
            <a:r>
              <a:rPr lang="el-GR" sz="2400" dirty="0">
                <a:solidFill>
                  <a:srgbClr val="FF7F2A"/>
                </a:solidFill>
              </a:rPr>
              <a:t> να ολοκληρώσουν επιτυχώς προγράμματα κατάρτισης και εκπαίδευσης.</a:t>
            </a:r>
            <a:endParaRPr lang="en-US" sz="2400" dirty="0">
              <a:solidFill>
                <a:srgbClr val="FF7F2A"/>
              </a:solidFill>
            </a:endParaRPr>
          </a:p>
        </p:txBody>
      </p:sp>
      <p:sp>
        <p:nvSpPr>
          <p:cNvPr id="7" name="Footer Placeholder 6"/>
          <p:cNvSpPr>
            <a:spLocks noGrp="1"/>
          </p:cNvSpPr>
          <p:nvPr>
            <p:ph type="ftr" sz="quarter" idx="11"/>
          </p:nvPr>
        </p:nvSpPr>
        <p:spPr/>
        <p:txBody>
          <a:bodyPr/>
          <a:lstStyle/>
          <a:p>
            <a:r>
              <a:rPr lang="lt-LT" dirty="0"/>
              <a:t>connect-erasmus.eu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20436" y="1631730"/>
            <a:ext cx="10492320" cy="697729"/>
          </a:xfrm>
          <a:prstGeom prst="rect">
            <a:avLst/>
          </a:prstGeom>
          <a:noFill/>
          <a:ln>
            <a:noFill/>
          </a:ln>
        </p:spPr>
        <p:txBody>
          <a:bodyPr spcFirstLastPara="1" wrap="square" lIns="91425" tIns="45700" rIns="91425" bIns="45700" anchor="b" anchorCtr="0">
            <a:normAutofit fontScale="90000"/>
          </a:bodyPr>
          <a:lstStyle/>
          <a:p>
            <a:br>
              <a:rPr lang="sr-Latn-RS" dirty="0"/>
            </a:br>
            <a:r>
              <a:rPr lang="el-GR" sz="3100" dirty="0"/>
              <a:t>Οι δραστηριότητες ετοιμότητας μπορούν είτε να ενσωματωθούν σε όλες τις επεμβάσεις σταδιοδρομίας ή να αποτελέσουν αυτόνομα προγράμματα</a:t>
            </a:r>
            <a:br>
              <a:rPr lang="sr-Latn-RS" dirty="0"/>
            </a:br>
            <a:br>
              <a:rPr lang="sr-Latn-RS" dirty="0"/>
            </a:br>
            <a:r>
              <a:rPr lang="sr-Latn-RS" dirty="0"/>
              <a:t>– </a:t>
            </a:r>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p>
        </p:txBody>
      </p:sp>
      <p:sp>
        <p:nvSpPr>
          <p:cNvPr id="100" name="Google Shape;100;p2"/>
          <p:cNvSpPr txBox="1"/>
          <p:nvPr/>
        </p:nvSpPr>
        <p:spPr>
          <a:xfrm>
            <a:off x="392356" y="1631730"/>
            <a:ext cx="10645626" cy="4835129"/>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l-GR" sz="2800" dirty="0">
                <a:solidFill>
                  <a:srgbClr val="FF7F2A"/>
                </a:solidFill>
              </a:rPr>
              <a:t>Ετοιμότητα στον επαγγελματικό βίο</a:t>
            </a:r>
            <a:endParaRPr lang="sr-Latn-RS" sz="2800" dirty="0">
              <a:solidFill>
                <a:srgbClr val="FF7F2A"/>
              </a:solidFill>
            </a:endParaRPr>
          </a:p>
          <a:p>
            <a:pPr lvl="0">
              <a:lnSpc>
                <a:spcPct val="115000"/>
              </a:lnSpc>
              <a:buClr>
                <a:srgbClr val="FF7F2A"/>
              </a:buClr>
              <a:buSzPts val="3000"/>
            </a:pPr>
            <a:endParaRPr lang="sr-Latn-RS" sz="2400" i="1" dirty="0"/>
          </a:p>
          <a:p>
            <a:pPr lvl="0">
              <a:lnSpc>
                <a:spcPct val="115000"/>
              </a:lnSpc>
              <a:buClr>
                <a:srgbClr val="FF7F2A"/>
              </a:buClr>
              <a:buSzPts val="3000"/>
            </a:pPr>
            <a:r>
              <a:rPr lang="en-US" sz="2400" i="1" dirty="0"/>
              <a:t>“</a:t>
            </a:r>
            <a:r>
              <a:rPr lang="el-GR" sz="2400" i="1" dirty="0"/>
              <a:t>Είναι μια υγιής κατάσταση επαγρύπνησης, όσον αφορά τις απειλές για την επαγγελματική ευημερία κάποιου, καθώς και εγρήγορσης για πόρους και ευκαιρίες από τις οποίες μπορεί κανείς να επωφεληθεί. Το σημαντικότερο, η ετοιμότητα μπορεί να οδηγήσει στη χρήση προληπτικών στρατηγικών για τη διαχείριση των όποιων περιορισμών, τη δημιουργία υποστηρικτικών μέσων και γενικότερα την υπεράσπιση της μελλοντικής καριέρας του ατόμου…Ενθαρρύνει την εστίαση, την πρόβλεψη, την αντιμετώπιση και την κατά το δυνατό ανάκαμψη από δυσμενή συμβάντα στον επαγγελματικό βίο</a:t>
            </a:r>
            <a:r>
              <a:rPr lang="en-US" sz="2400" i="1" dirty="0"/>
              <a:t>”</a:t>
            </a:r>
            <a:r>
              <a:rPr lang="el-GR" sz="2400" i="1" dirty="0"/>
              <a:t> </a:t>
            </a:r>
            <a:endParaRPr lang="sr-Latn-RS" sz="2400" i="1" dirty="0"/>
          </a:p>
          <a:p>
            <a:pPr lvl="0" algn="r">
              <a:lnSpc>
                <a:spcPct val="115000"/>
              </a:lnSpc>
              <a:buClr>
                <a:srgbClr val="FF7F2A"/>
              </a:buClr>
              <a:buSzPts val="3000"/>
            </a:pPr>
            <a:r>
              <a:rPr lang="en-US" sz="2400" dirty="0"/>
              <a:t>Lent, 2013</a:t>
            </a:r>
            <a:endParaRPr lang="sr-Latn-RS"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910114"/>
            <a:ext cx="11137392" cy="678815"/>
          </a:xfrm>
        </p:spPr>
        <p:txBody>
          <a:bodyPr>
            <a:noAutofit/>
          </a:bodyPr>
          <a:lstStyle/>
          <a:p>
            <a:r>
              <a:rPr lang="el-GR" sz="2800" dirty="0"/>
              <a:t>Για ορισμένους εργαζομένους, η επιλογή της ανανέωσης ή βελτιστοποίησης της καριέρας τους θα μπορούσε να υποστηριχθεί από διάφορες δραστηριότητες.</a:t>
            </a:r>
            <a:endParaRPr lang="en-US" sz="2800" dirty="0"/>
          </a:p>
        </p:txBody>
      </p:sp>
      <p:sp>
        <p:nvSpPr>
          <p:cNvPr id="7" name="Footer Placeholder 6"/>
          <p:cNvSpPr>
            <a:spLocks noGrp="1"/>
          </p:cNvSpPr>
          <p:nvPr>
            <p:ph type="ftr" sz="quarter" idx="11"/>
          </p:nvPr>
        </p:nvSpPr>
        <p:spPr/>
        <p:txBody>
          <a:bodyPr/>
          <a:lstStyle/>
          <a:p>
            <a:r>
              <a:rPr lang="lt-LT"/>
              <a:t>connect-erasmus.eu</a:t>
            </a:r>
          </a:p>
        </p:txBody>
      </p:sp>
      <p:graphicFrame>
        <p:nvGraphicFramePr>
          <p:cNvPr id="8" name="Diagram 7"/>
          <p:cNvGraphicFramePr/>
          <p:nvPr>
            <p:extLst>
              <p:ext uri="{D42A27DB-BD31-4B8C-83A1-F6EECF244321}">
                <p14:modId xmlns:p14="http://schemas.microsoft.com/office/powerpoint/2010/main" val="3579133157"/>
              </p:ext>
            </p:extLst>
          </p:nvPr>
        </p:nvGraphicFramePr>
        <p:xfrm>
          <a:off x="2410691" y="1916966"/>
          <a:ext cx="6622473" cy="348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910114"/>
            <a:ext cx="10806766" cy="678815"/>
          </a:xfrm>
        </p:spPr>
        <p:txBody>
          <a:bodyPr>
            <a:noAutofit/>
          </a:bodyPr>
          <a:lstStyle/>
          <a:p>
            <a:r>
              <a:rPr lang="el-GR" sz="2800" dirty="0"/>
              <a:t>Άλλοι, ιδιαίτερα οι πιο επισφαλείς εργαζόμενοι, μπορεί να μην έχουν αυτές τις επιλογές καθώς μπορεί να αντιμετωπίζουν μακροχρόνια απώλεια εργασίας ή επικείμενες απολύσεις</a:t>
            </a:r>
            <a:endParaRPr lang="en-US" sz="2800" dirty="0"/>
          </a:p>
        </p:txBody>
      </p:sp>
      <p:sp>
        <p:nvSpPr>
          <p:cNvPr id="4" name="Content Placeholder 3"/>
          <p:cNvSpPr>
            <a:spLocks noGrp="1"/>
          </p:cNvSpPr>
          <p:nvPr>
            <p:ph sz="half" idx="2"/>
          </p:nvPr>
        </p:nvSpPr>
        <p:spPr>
          <a:xfrm>
            <a:off x="839787" y="2355274"/>
            <a:ext cx="10415587" cy="3053340"/>
          </a:xfrm>
        </p:spPr>
        <p:txBody>
          <a:bodyPr>
            <a:normAutofit fontScale="92500" lnSpcReduction="10000"/>
          </a:bodyPr>
          <a:lstStyle/>
          <a:p>
            <a:r>
              <a:rPr lang="el-GR" dirty="0">
                <a:solidFill>
                  <a:schemeClr val="tx1"/>
                </a:solidFill>
              </a:rPr>
              <a:t>Οι παρεμβάσεις ετοιμότητας έκτακτης ανάγκης θα μπορούσαν να είναι χρήσιμες - βοηθώντας τους εργαζομένους, ανεξάρτητα από την τρέχουσα εργασιακή τους ασφάλεια, να </a:t>
            </a:r>
            <a:r>
              <a:rPr lang="el-GR" dirty="0">
                <a:solidFill>
                  <a:srgbClr val="FF7F2A"/>
                </a:solidFill>
              </a:rPr>
              <a:t>προετοιμαστούν για ανεπιθύμητα ή τραυματικά συμβάντα εργασίας</a:t>
            </a:r>
            <a:r>
              <a:rPr lang="el-GR" dirty="0">
                <a:solidFill>
                  <a:schemeClr val="tx1"/>
                </a:solidFill>
              </a:rPr>
              <a:t>.</a:t>
            </a:r>
          </a:p>
          <a:p>
            <a:r>
              <a:rPr lang="el-GR" dirty="0">
                <a:solidFill>
                  <a:schemeClr val="tx1"/>
                </a:solidFill>
              </a:rPr>
              <a:t>Η εστίαση θα γίνεται στην </a:t>
            </a:r>
            <a:r>
              <a:rPr lang="el-GR" dirty="0">
                <a:solidFill>
                  <a:srgbClr val="FF7F2A"/>
                </a:solidFill>
              </a:rPr>
              <a:t>πρόβλεψη της πιθανότητας γεγονότος</a:t>
            </a:r>
            <a:r>
              <a:rPr lang="el-GR" dirty="0">
                <a:solidFill>
                  <a:schemeClr val="tx1"/>
                </a:solidFill>
              </a:rPr>
              <a:t>: προετοιμασία στρατηγικών, πόρων και υποστήριξης για την αντιμετώπιση πιθανών συμβάντων, ενθάρρυνση της αίσθησης αποτελεσματικότητας με σκοπό την ενίσχυση της επιμονής κάτω από </a:t>
            </a:r>
            <a:r>
              <a:rPr lang="el-GR" dirty="0" err="1">
                <a:solidFill>
                  <a:schemeClr val="tx1"/>
                </a:solidFill>
              </a:rPr>
              <a:t>στρεσογόνες</a:t>
            </a:r>
            <a:r>
              <a:rPr lang="el-GR" dirty="0">
                <a:solidFill>
                  <a:schemeClr val="tx1"/>
                </a:solidFill>
              </a:rPr>
              <a:t> συνθήκες, ανάπτυξη εφεδρικών σχεδίων σε περίπτωση που το προτιμώμενο σχέδιο κάποιου είναι ανέφικτο ή υπάρχουν ανυπέρβλητα εμπόδια</a:t>
            </a:r>
          </a:p>
          <a:p>
            <a:r>
              <a:rPr lang="el-GR" dirty="0">
                <a:solidFill>
                  <a:schemeClr val="tx1"/>
                </a:solidFill>
              </a:rPr>
              <a:t>Μια τέτοια προσέγγιση θα μπορούσε, για παράδειγμα, να βασίζεται στον </a:t>
            </a:r>
            <a:r>
              <a:rPr lang="el-GR" dirty="0">
                <a:solidFill>
                  <a:srgbClr val="FF7F2A"/>
                </a:solidFill>
              </a:rPr>
              <a:t>σχεδιασμό σεναρίων </a:t>
            </a:r>
            <a:r>
              <a:rPr lang="el-GR" dirty="0" err="1">
                <a:solidFill>
                  <a:srgbClr val="FF7F2A"/>
                </a:solidFill>
              </a:rPr>
              <a:t>what-if</a:t>
            </a:r>
            <a:r>
              <a:rPr lang="el-GR" dirty="0">
                <a:solidFill>
                  <a:schemeClr val="tx1"/>
                </a:solidFill>
              </a:rPr>
              <a:t>. Για παράδειγμα, τι θα έκαναν οι πελάτες αν έχαναν τη δουλειά τους τον επόμενο χρόνο, τον επόμενο μήνα ή αύριο;</a:t>
            </a:r>
            <a:endParaRPr lang="en-US" dirty="0"/>
          </a:p>
        </p:txBody>
      </p:sp>
      <p:sp>
        <p:nvSpPr>
          <p:cNvPr id="7" name="Footer Placeholder 6"/>
          <p:cNvSpPr>
            <a:spLocks noGrp="1"/>
          </p:cNvSpPr>
          <p:nvPr>
            <p:ph type="ftr" sz="quarter" idx="11"/>
          </p:nvPr>
        </p:nvSpPr>
        <p:spPr/>
        <p:txBody>
          <a:bodyPr/>
          <a:lstStyle/>
          <a:p>
            <a:r>
              <a:rPr lang="lt-LT"/>
              <a:t>connect-erasmus.eu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939445" y="707227"/>
            <a:ext cx="10515600" cy="678815"/>
          </a:xfrm>
          <a:prstGeom prst="rect">
            <a:avLst/>
          </a:prstGeom>
          <a:noFill/>
          <a:ln>
            <a:noFill/>
          </a:ln>
        </p:spPr>
        <p:txBody>
          <a:bodyPr spcFirstLastPara="1" wrap="square" lIns="91425" tIns="45700" rIns="91425" bIns="45700" anchor="b" anchorCtr="0">
            <a:noAutofit/>
          </a:bodyPr>
          <a:lstStyle/>
          <a:p>
            <a:r>
              <a:rPr lang="el-GR" sz="3200" dirty="0"/>
              <a:t>Αντιμετώπιση προβλημάτων σταδιοδρομίας στην μεταβαλλόμενη αγορά εργασίας</a:t>
            </a:r>
            <a:endParaRPr lang="en-US" sz="3200" dirty="0"/>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p>
        </p:txBody>
      </p:sp>
      <p:graphicFrame>
        <p:nvGraphicFramePr>
          <p:cNvPr id="2" name="Diagram 1"/>
          <p:cNvGraphicFramePr/>
          <p:nvPr>
            <p:extLst>
              <p:ext uri="{D42A27DB-BD31-4B8C-83A1-F6EECF244321}">
                <p14:modId xmlns:p14="http://schemas.microsoft.com/office/powerpoint/2010/main" val="1936553149"/>
              </p:ext>
            </p:extLst>
          </p:nvPr>
        </p:nvGraphicFramePr>
        <p:xfrm>
          <a:off x="1715839" y="1526875"/>
          <a:ext cx="6094083" cy="4145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548777" y="2003803"/>
            <a:ext cx="1820174" cy="319177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Μείζονος σημασίας η προσαρμογή και η βελτίωση των δεξιοτήτων των εργαζομένων κατά τη διάρκεια της σταδιοδρομίας τους</a:t>
            </a:r>
            <a:endParaRPr lang="sr-Latn-RS" dirty="0"/>
          </a:p>
          <a:p>
            <a:pPr algn="ctr"/>
            <a:r>
              <a:rPr lang="sr-Latn-RS" dirty="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068" y="735104"/>
            <a:ext cx="10515600" cy="2093976"/>
          </a:xfrm>
        </p:spPr>
        <p:txBody>
          <a:bodyPr/>
          <a:lstStyle/>
          <a:p>
            <a:r>
              <a:rPr lang="el-GR" dirty="0"/>
              <a:t>Ποιες δεξιότητες πρέπει να αναπτύξουν οι εργαζόμενοι για την καλύτερη προσαρμογή τους στη διαρκώς εξελισσόμενη αγορά εργασίας;</a:t>
            </a:r>
          </a:p>
          <a:p>
            <a:r>
              <a:rPr lang="el-GR" dirty="0"/>
              <a:t>Πώς μπορούν οι εργοδότες να είναι σίγουροι ότι οι δεξιότητες των ατόμων που εργάζονται στους οργανισμούς τους είναι επαρκείς για να ανταποκριθούν στις απαιτήσεις;</a:t>
            </a:r>
            <a:endParaRPr lang="sr-Latn-RS" dirty="0"/>
          </a:p>
          <a:p>
            <a:endParaRPr lang="en-US" dirty="0"/>
          </a:p>
          <a:p>
            <a:pPr marL="0" indent="0">
              <a:buNone/>
            </a:pPr>
            <a:endParaRPr lang="en-US" dirty="0"/>
          </a:p>
        </p:txBody>
      </p:sp>
      <p:sp>
        <p:nvSpPr>
          <p:cNvPr id="6" name="Google Shape;90;gcf7ead7544_0_9"/>
          <p:cNvSpPr txBox="1"/>
          <p:nvPr/>
        </p:nvSpPr>
        <p:spPr>
          <a:xfrm>
            <a:off x="2034236" y="5961534"/>
            <a:ext cx="1613400" cy="274200"/>
          </a:xfrm>
          <a:prstGeom prst="rect">
            <a:avLst/>
          </a:prstGeom>
          <a:noFill/>
          <a:ln>
            <a:noFill/>
          </a:ln>
        </p:spPr>
        <p:txBody>
          <a:bodyPr spcFirstLastPara="1" vert="horz" wrap="square" lIns="91425" tIns="45700" rIns="91425" bIns="45700" rtlCol="0" anchor="ctr" anchorCtr="0">
            <a:noAutofit/>
          </a:bodyP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connect-erasmus.eu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978" y="2829080"/>
            <a:ext cx="2009336" cy="13292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755" y="4158347"/>
            <a:ext cx="1993725" cy="13292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0349" y="4148056"/>
            <a:ext cx="1786078" cy="1339558"/>
          </a:xfrm>
          <a:prstGeom prst="rect">
            <a:avLst/>
          </a:prstGeom>
        </p:spPr>
      </p:pic>
      <p:pic>
        <p:nvPicPr>
          <p:cNvPr id="8" name="Picture 2" descr="woman in red and white floral dress standing beside man in blue t-shi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3349" y="2818906"/>
            <a:ext cx="1916016" cy="13689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9702" y="2818906"/>
            <a:ext cx="1993725" cy="1329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p>
        </p:txBody>
      </p:sp>
      <p:sp>
        <p:nvSpPr>
          <p:cNvPr id="100" name="Google Shape;100;p2"/>
          <p:cNvSpPr txBox="1"/>
          <p:nvPr/>
        </p:nvSpPr>
        <p:spPr>
          <a:xfrm>
            <a:off x="349348" y="1624876"/>
            <a:ext cx="8350515" cy="3914877"/>
          </a:xfrm>
          <a:prstGeom prst="rect">
            <a:avLst/>
          </a:prstGeom>
          <a:noFill/>
          <a:ln>
            <a:noFill/>
          </a:ln>
        </p:spPr>
        <p:txBody>
          <a:bodyPr spcFirstLastPara="1" wrap="square" lIns="91425" tIns="45700" rIns="91425" bIns="45700" anchor="t" anchorCtr="0">
            <a:spAutoFit/>
          </a:bodyPr>
          <a:lstStyle/>
          <a:p>
            <a:pPr lvl="0">
              <a:lnSpc>
                <a:spcPct val="115000"/>
              </a:lnSpc>
              <a:buClr>
                <a:srgbClr val="FF7F2A"/>
              </a:buClr>
              <a:buSzPts val="3000"/>
            </a:pPr>
            <a:r>
              <a:rPr lang="el-GR" sz="2400" dirty="0"/>
              <a:t>Με την αυτοματοποίηση των εργασιών ρουτίνας, θα δοθεί αυξανόμενη έμφαση σε δεξιότητες που είναι πιο δύσκολο να αυτοματοποιηθούν</a:t>
            </a:r>
          </a:p>
          <a:p>
            <a:pPr lvl="0">
              <a:lnSpc>
                <a:spcPct val="115000"/>
              </a:lnSpc>
              <a:buClr>
                <a:srgbClr val="FF7F2A"/>
              </a:buClr>
              <a:buSzPts val="3000"/>
            </a:pPr>
            <a:endParaRPr lang="sr-Latn-RS" sz="2400" dirty="0"/>
          </a:p>
          <a:p>
            <a:pPr marL="342900" lvl="0" indent="-342900">
              <a:lnSpc>
                <a:spcPct val="115000"/>
              </a:lnSpc>
              <a:buClr>
                <a:srgbClr val="FF7F2A"/>
              </a:buClr>
              <a:buSzPts val="3000"/>
              <a:buFont typeface="Arial" panose="020B0604020202020204" pitchFamily="34" charset="0"/>
              <a:buChar char="•"/>
            </a:pPr>
            <a:r>
              <a:rPr lang="sr-Latn-RS" sz="2400" b="1" dirty="0">
                <a:solidFill>
                  <a:srgbClr val="FF7F2A"/>
                </a:solidFill>
              </a:rPr>
              <a:t>S</a:t>
            </a:r>
            <a:r>
              <a:rPr lang="en-US" sz="2400" b="1" dirty="0">
                <a:solidFill>
                  <a:srgbClr val="FF7F2A"/>
                </a:solidFill>
              </a:rPr>
              <a:t>oft skills</a:t>
            </a:r>
            <a:r>
              <a:rPr lang="el-GR" sz="2400" b="1" dirty="0">
                <a:solidFill>
                  <a:srgbClr val="FF7F2A"/>
                </a:solidFill>
              </a:rPr>
              <a:t>, </a:t>
            </a:r>
            <a:r>
              <a:rPr lang="el-GR" sz="2400" dirty="0"/>
              <a:t>όπως η ικανότητα επικοινωνίας, ομαδικής εργασίας, ηγεσίας, επίλυσης προβλημάτων, ετοιμότητας για μάθηση και </a:t>
            </a:r>
            <a:r>
              <a:rPr lang="el-GR" sz="2400" dirty="0" err="1"/>
              <a:t>αυτο</a:t>
            </a:r>
            <a:r>
              <a:rPr lang="el-GR" sz="2400" dirty="0"/>
              <a:t>-οργάνωσης</a:t>
            </a:r>
            <a:endParaRPr lang="sr-Latn-RS" sz="2400" dirty="0"/>
          </a:p>
          <a:p>
            <a:pPr marL="342900" lvl="0" indent="-342900">
              <a:lnSpc>
                <a:spcPct val="115000"/>
              </a:lnSpc>
              <a:buClr>
                <a:srgbClr val="FF7F2A"/>
              </a:buClr>
              <a:buSzPts val="3000"/>
              <a:buFont typeface="Arial" panose="020B0604020202020204" pitchFamily="34" charset="0"/>
              <a:buChar char="•"/>
            </a:pPr>
            <a:r>
              <a:rPr lang="el-GR" sz="2400" dirty="0"/>
              <a:t>Ψηφιακές δεξιότητες</a:t>
            </a:r>
            <a:r>
              <a:rPr lang="sr-Latn-RS" sz="2400" dirty="0"/>
              <a:t>- </a:t>
            </a:r>
            <a:r>
              <a:rPr lang="en-US" sz="2400" b="1" dirty="0">
                <a:solidFill>
                  <a:srgbClr val="FF7F2A"/>
                </a:solidFill>
              </a:rPr>
              <a:t>ICT generic skills</a:t>
            </a:r>
            <a:r>
              <a:rPr lang="en-US" sz="2400" dirty="0"/>
              <a:t>, </a:t>
            </a:r>
            <a:r>
              <a:rPr lang="el-GR" sz="2400" dirty="0"/>
              <a:t>όπως η δυνατότητα αναζήτησης πληροφοριών</a:t>
            </a:r>
            <a:endParaRPr lang="sr-Latn-RS" sz="2400" dirty="0"/>
          </a:p>
        </p:txBody>
      </p:sp>
      <p:sp>
        <p:nvSpPr>
          <p:cNvPr id="6" name="Google Shape;98;p2"/>
          <p:cNvSpPr txBox="1"/>
          <p:nvPr/>
        </p:nvSpPr>
        <p:spPr>
          <a:xfrm>
            <a:off x="750361" y="531643"/>
            <a:ext cx="10515600" cy="678815"/>
          </a:xfrm>
          <a:prstGeom prst="rect">
            <a:avLst/>
          </a:prstGeom>
          <a:noFill/>
          <a:ln>
            <a:noFill/>
          </a:ln>
        </p:spPr>
        <p:txBody>
          <a:bodyPr spcFirstLastPara="1" vert="horz" wrap="square" lIns="91425" tIns="45700" rIns="91425" bIns="45700" rtlCol="0" anchor="b" anchorCtr="0">
            <a:normAutofit fontScale="625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l-GR" dirty="0"/>
              <a:t>Αντιμετώπιση προβλημάτων σε ένα πλαίσιο τεχνολογικών αλλαγών</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303" y="2041030"/>
            <a:ext cx="2009336" cy="13292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3407" y="3785064"/>
            <a:ext cx="1993725" cy="1329150"/>
          </a:xfrm>
          <a:prstGeom prst="rect">
            <a:avLst/>
          </a:prstGeom>
        </p:spPr>
      </p:pic>
    </p:spTree>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otalTime>230</TotalTime>
  <Words>1710</Words>
  <Application>Microsoft Office PowerPoint</Application>
  <PresentationFormat>Ευρεία οθόνη</PresentationFormat>
  <Paragraphs>118</Paragraphs>
  <Slides>20</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Calibri</vt:lpstr>
      <vt:lpstr>Open Sans</vt:lpstr>
      <vt:lpstr>Open Sans Extrabold</vt:lpstr>
      <vt:lpstr>Open Sans Light</vt:lpstr>
      <vt:lpstr>„Office“ tema</vt:lpstr>
      <vt:lpstr>Χρήση των πληροφοριών για τις αλλαγές στην αγορά εργασίας</vt:lpstr>
      <vt:lpstr>Ρόλοι του επαγγελματικού προσανατολισμού</vt:lpstr>
      <vt:lpstr>Βοήθεια κατανόησης των αλλαγών στον κόσμο της εργασίας  </vt:lpstr>
      <vt:lpstr> Οι δραστηριότητες ετοιμότητας μπορούν είτε να ενσωματωθούν σε όλες τις επεμβάσεις σταδιοδρομίας ή να αποτελέσουν αυτόνομα προγράμματα  – </vt:lpstr>
      <vt:lpstr>Για ορισμένους εργαζομένους, η επιλογή της ανανέωσης ή βελτιστοποίησης της καριέρας τους θα μπορούσε να υποστηριχθεί από διάφορες δραστηριότητες.</vt:lpstr>
      <vt:lpstr>Άλλοι, ιδιαίτερα οι πιο επισφαλείς εργαζόμενοι, μπορεί να μην έχουν αυτές τις επιλογές καθώς μπορεί να αντιμετωπίζουν μακροχρόνια απώλεια εργασίας ή επικείμενες απολύσεις</vt:lpstr>
      <vt:lpstr>Αντιμετώπιση προβλημάτων σταδιοδρομίας στην μεταβαλλόμενη αγορά εργασίας</vt:lpstr>
      <vt:lpstr>Παρουσίαση του PowerPoint</vt:lpstr>
      <vt:lpstr>Παρουσίαση του PowerPoint</vt:lpstr>
      <vt:lpstr>Αντιμετώπιση προβλημάτων σταδιοδρομίας στο πλαίσιο των δημογραφικών αλλαγών σε έναν διαρκώς μεταβαλλόμενο κόσμο εργασίας</vt:lpstr>
      <vt:lpstr>Αντιμετώπιση προβλημάτων σταδιοδρομίας σε ένα πλαίσιο δημογραφικών αλλαγών σε έναν διαρκώς μεταβαλλόμενο κόσμο εργασίας</vt:lpstr>
      <vt:lpstr>Αντιμετώπιση των επιπτώσεων της κλιματικής αλλαγής στον κόσμο της εργασίας μέσω πράσινης καθοδήγησης</vt:lpstr>
      <vt:lpstr>Οι εν δυνάμει ρόλοι του πράσινου επαγγελματικού προσανατολισμού</vt:lpstr>
      <vt:lpstr>Πολιτική και πρακτική εν καιρώ πανδημίας</vt:lpstr>
      <vt:lpstr>Επιπτώσεις στην καριέρα των επαγγελματιών παροχής υποστήριξης επαγγελματικής εξέλιξης;</vt:lpstr>
      <vt:lpstr>Παρουσίαση του PowerPoint</vt:lpstr>
      <vt:lpstr>Η αλλαγή της έννοιας του επαγγελματικού προσανατολισμού και της συμβουλευτικής με την πάροδο του χρόνου αντικατοπτρίζει επίσης τις μεταβολές στον κόσμο της εργασίας;</vt:lpstr>
      <vt:lpstr> Επόμενα βήματα...</vt:lpstr>
      <vt:lpstr>Πηγές</vt:lpstr>
      <vt:lpstr>Ευχαριστούμε για την προσοχή. 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MILENA FASSEA</cp:lastModifiedBy>
  <cp:revision>232</cp:revision>
  <dcterms:created xsi:type="dcterms:W3CDTF">2020-01-27T22:45:00Z</dcterms:created>
  <dcterms:modified xsi:type="dcterms:W3CDTF">2021-12-09T13:12:29Z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BBC14F165186499FBC9BD8ACDB647A4E</vt:lpwstr>
  </property>
  <property fmtid="{D5CDD505-2E9C-101B-9397-08002B2CF9AE}" pid="3" name="KSOProductBuildVer">
    <vt:lpwstr>2057-11.2.0.10382</vt:lpwstr>
  </property>
</Properties>
</file>