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6" r:id="rId6"/>
    <p:sldId id="268" r:id="rId7"/>
    <p:sldId id="267" r:id="rId8"/>
    <p:sldId id="269" r:id="rId9"/>
    <p:sldId id="270" r:id="rId10"/>
    <p:sldId id="271" r:id="rId11"/>
    <p:sldId id="272" r:id="rId12"/>
    <p:sldId id="273" r:id="rId13"/>
    <p:sldId id="274" r:id="rId14"/>
    <p:sldId id="275" r:id="rId15"/>
    <p:sldId id="276" r:id="rId16"/>
    <p:sldId id="277" r:id="rId17"/>
    <p:sldId id="288" r:id="rId18"/>
    <p:sldId id="289" r:id="rId19"/>
    <p:sldId id="278" r:id="rId20"/>
    <p:sldId id="279" r:id="rId21"/>
    <p:sldId id="280" r:id="rId22"/>
    <p:sldId id="258" r:id="rId23"/>
    <p:sldId id="281" r:id="rId24"/>
    <p:sldId id="282" r:id="rId25"/>
    <p:sldId id="283" r:id="rId26"/>
    <p:sldId id="284" r:id="rId27"/>
    <p:sldId id="285" r:id="rId28"/>
    <p:sldId id="286" r:id="rId29"/>
    <p:sldId id="287" r:id="rId30"/>
    <p:sldId id="265" r:id="rId31"/>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showGuides="1">
      <p:cViewPr varScale="1">
        <p:scale>
          <a:sx n="87" d="100"/>
          <a:sy n="87" d="100"/>
        </p:scale>
        <p:origin x="38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2022-05-20</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l-GR" dirty="0"/>
              <a:t>Ενότητα 2 Μάθημα 1: </a:t>
            </a:r>
            <a:br>
              <a:rPr lang="el-GR" dirty="0"/>
            </a:br>
            <a:r>
              <a:rPr lang="el-GR" dirty="0"/>
              <a:t>Ο οργανισμός που «Μαθαίνει»</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p:txBody>
          <a:bodyPr>
            <a:normAutofit fontScale="92500" lnSpcReduction="10000"/>
          </a:bodyPr>
          <a:lstStyle/>
          <a:p>
            <a:r>
              <a:rPr lang="de-AT" dirty="0">
                <a:solidFill>
                  <a:srgbClr val="FFFFFF"/>
                </a:solidFill>
              </a:rPr>
              <a:t>2.1.2p </a:t>
            </a:r>
            <a:r>
              <a:rPr lang="el-GR" dirty="0">
                <a:solidFill>
                  <a:srgbClr val="FFFFFF"/>
                </a:solidFill>
              </a:rPr>
              <a:t>Η αναγκαιότητα εξατομίκευσης της ανάπτυξης του προσωπικού</a:t>
            </a:r>
            <a:endParaRPr lang="de-AT" dirty="0">
              <a:solidFill>
                <a:srgbClr val="FFFFFF"/>
              </a:solidFill>
            </a:endParaRPr>
          </a:p>
          <a:p>
            <a:r>
              <a:rPr lang="lt-LT" dirty="0">
                <a:solidFill>
                  <a:srgbClr val="FFFFFF"/>
                </a:solidFill>
              </a:rPr>
              <a:t> </a:t>
            </a:r>
            <a:endParaRPr lang="en-US" dirty="0">
              <a:solidFill>
                <a:srgbClr val="FFFFFF"/>
              </a:solidFill>
            </a:endParaRPr>
          </a:p>
          <a:p>
            <a:r>
              <a:rPr lang="de-AT" dirty="0">
                <a:solidFill>
                  <a:srgbClr val="FFFFFF"/>
                </a:solidFill>
              </a:rPr>
              <a:t>Monika Petermandl</a:t>
            </a:r>
          </a:p>
          <a:p>
            <a:r>
              <a:rPr lang="de-AT" dirty="0">
                <a:solidFill>
                  <a:srgbClr val="FFFFFF"/>
                </a:solidFill>
              </a:rPr>
              <a:t>Klausjürgen Heinrich</a:t>
            </a:r>
          </a:p>
          <a:p>
            <a:r>
              <a:rPr lang="de-AT" dirty="0" err="1">
                <a:solidFill>
                  <a:srgbClr val="FFFFFF"/>
                </a:solidFill>
              </a:rPr>
              <a:t>Filizliz</a:t>
            </a:r>
            <a:r>
              <a:rPr lang="de-AT" dirty="0">
                <a:solidFill>
                  <a:srgbClr val="FFFFFF"/>
                </a:solidFill>
              </a:rPr>
              <a:t> Keser Aschenberger</a:t>
            </a:r>
            <a:endParaRPr lang="lt-LT" dirty="0">
              <a:solidFill>
                <a:srgbClr val="FFFFFF"/>
              </a:solidFill>
            </a:endParaRPr>
          </a:p>
          <a:p>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fontScale="90000"/>
          </a:bodyPr>
          <a:lstStyle/>
          <a:p>
            <a:r>
              <a:rPr lang="el-GR" dirty="0"/>
              <a:t>Ομαδική μάθηση</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fontScale="92500" lnSpcReduction="20000"/>
          </a:bodyPr>
          <a:lstStyle/>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Η ατομική μάθηση, μετά από κάποιο χρονικό διάστημα, δεν βοηθάει τόσο στην οργανωτική μάθηση. Όμως, αν υπάρχουν ομάδες που συνεχώς μαθαίνουν, αυτό βοηθάει τη μάθηση για ολόκληρο τον οργανισμό.</a:t>
            </a:r>
          </a:p>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Η «Ομαδική Μάθηση» είναι μια διαδικασία κατά την οποία μια ομάδα αποκτά την ικανότητα  να επιτύχει στόχους και να επεκτείνεται συνεχώς μέσα από διαλόγους και συζητήσεις.</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1000"/>
              </a:spcAft>
            </a:pP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Ο </a:t>
            </a:r>
            <a:r>
              <a:rPr lang="el-GR" sz="1400" dirty="0" err="1">
                <a:solidFill>
                  <a:schemeClr val="tx1"/>
                </a:solidFill>
              </a:rPr>
              <a:t>Senge</a:t>
            </a:r>
            <a:r>
              <a:rPr lang="el-GR" sz="1400" dirty="0">
                <a:solidFill>
                  <a:schemeClr val="tx1"/>
                </a:solidFill>
              </a:rPr>
              <a:t> αναφέρει την Ομαδική Μάθηση ως τον τέταρτο βασικό τομέα</a:t>
            </a:r>
            <a:endParaRPr lang="de-AT" sz="1400" dirty="0">
              <a:solidFill>
                <a:schemeClr val="tx1"/>
              </a:solidFill>
            </a:endParaRPr>
          </a:p>
        </p:txBody>
      </p:sp>
    </p:spTree>
    <p:extLst>
      <p:ext uri="{BB962C8B-B14F-4D97-AF65-F5344CB8AC3E}">
        <p14:creationId xmlns:p14="http://schemas.microsoft.com/office/powerpoint/2010/main" val="34906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AD5F2-8AF1-4B8C-ABFD-638E8814D0C6}"/>
              </a:ext>
            </a:extLst>
          </p:cNvPr>
          <p:cNvSpPr>
            <a:spLocks noGrp="1"/>
          </p:cNvSpPr>
          <p:nvPr>
            <p:ph type="title"/>
          </p:nvPr>
        </p:nvSpPr>
        <p:spPr>
          <a:xfrm>
            <a:off x="687614" y="2622814"/>
            <a:ext cx="10504487" cy="684211"/>
          </a:xfrm>
        </p:spPr>
        <p:txBody>
          <a:bodyPr>
            <a:noAutofit/>
          </a:bodyPr>
          <a:lstStyle/>
          <a:p>
            <a:r>
              <a:rPr lang="el-GR" sz="3200" dirty="0"/>
              <a:t>Συμπεράσματα</a:t>
            </a:r>
            <a:endParaRPr lang="de-AT" sz="3200" dirty="0"/>
          </a:p>
        </p:txBody>
      </p:sp>
      <p:sp>
        <p:nvSpPr>
          <p:cNvPr id="3" name="Textplatzhalter 2">
            <a:extLst>
              <a:ext uri="{FF2B5EF4-FFF2-40B4-BE49-F238E27FC236}">
                <a16:creationId xmlns:a16="http://schemas.microsoft.com/office/drawing/2014/main" id="{F61063AE-C3C6-4050-8F85-9A914B11F486}"/>
              </a:ext>
            </a:extLst>
          </p:cNvPr>
          <p:cNvSpPr>
            <a:spLocks noGrp="1"/>
          </p:cNvSpPr>
          <p:nvPr>
            <p:ph type="body" idx="1"/>
          </p:nvPr>
        </p:nvSpPr>
        <p:spPr>
          <a:xfrm>
            <a:off x="593603" y="3663686"/>
            <a:ext cx="10512425" cy="1552893"/>
          </a:xfrm>
        </p:spPr>
        <p:txBody>
          <a:bodyPr/>
          <a:lstStyle/>
          <a:p>
            <a:r>
              <a:rPr lang="el-GR" sz="1800" dirty="0">
                <a:solidFill>
                  <a:schemeClr val="tx1"/>
                </a:solidFill>
              </a:rPr>
              <a:t>Το βιβλίο του </a:t>
            </a:r>
            <a:r>
              <a:rPr lang="el-GR" sz="1800" dirty="0" err="1">
                <a:solidFill>
                  <a:schemeClr val="tx1"/>
                </a:solidFill>
              </a:rPr>
              <a:t>Peter</a:t>
            </a:r>
            <a:r>
              <a:rPr lang="el-GR" sz="1800" dirty="0">
                <a:solidFill>
                  <a:schemeClr val="tx1"/>
                </a:solidFill>
              </a:rPr>
              <a:t> </a:t>
            </a:r>
            <a:r>
              <a:rPr lang="el-GR" sz="1800" dirty="0" err="1">
                <a:solidFill>
                  <a:schemeClr val="tx1"/>
                </a:solidFill>
              </a:rPr>
              <a:t>Senge</a:t>
            </a:r>
            <a:r>
              <a:rPr lang="el-GR" sz="1800" dirty="0">
                <a:solidFill>
                  <a:schemeClr val="tx1"/>
                </a:solidFill>
              </a:rPr>
              <a:t> είναι πλούσιο με ερεθίσματα και κίνητρα, όμως αφήνει και μερικά ερωτηματικά.</a:t>
            </a:r>
          </a:p>
          <a:p>
            <a:endParaRPr lang="el-GR" sz="1800" dirty="0">
              <a:solidFill>
                <a:schemeClr val="tx1"/>
              </a:solidFill>
            </a:endParaRPr>
          </a:p>
          <a:p>
            <a:r>
              <a:rPr lang="el-GR" sz="1800" dirty="0">
                <a:solidFill>
                  <a:schemeClr val="tx1"/>
                </a:solidFill>
              </a:rPr>
              <a:t>Συζητήστε με τους συμφοιτητές σας, τα συμπεράσματά που προέκυψαν μέσα από το βιβλίο «The </a:t>
            </a:r>
            <a:r>
              <a:rPr lang="el-GR" sz="1800" dirty="0" err="1">
                <a:solidFill>
                  <a:schemeClr val="tx1"/>
                </a:solidFill>
              </a:rPr>
              <a:t>fifth</a:t>
            </a:r>
            <a:r>
              <a:rPr lang="el-GR" sz="1800" dirty="0">
                <a:solidFill>
                  <a:schemeClr val="tx1"/>
                </a:solidFill>
              </a:rPr>
              <a:t> </a:t>
            </a:r>
            <a:r>
              <a:rPr lang="el-GR" sz="1800" dirty="0" err="1">
                <a:solidFill>
                  <a:schemeClr val="tx1"/>
                </a:solidFill>
              </a:rPr>
              <a:t>discipine</a:t>
            </a:r>
            <a:r>
              <a:rPr lang="el-GR" sz="1800" dirty="0">
                <a:solidFill>
                  <a:schemeClr val="tx1"/>
                </a:solidFill>
              </a:rPr>
              <a:t>»</a:t>
            </a:r>
            <a:r>
              <a:rPr lang="de-AT" sz="1800" b="1" i="1" dirty="0">
                <a:solidFill>
                  <a:schemeClr val="tx1"/>
                </a:solidFill>
              </a:rPr>
              <a:t>. </a:t>
            </a:r>
          </a:p>
          <a:p>
            <a:endParaRPr lang="de-AT" dirty="0"/>
          </a:p>
        </p:txBody>
      </p:sp>
      <p:sp>
        <p:nvSpPr>
          <p:cNvPr id="4" name="Fußzeilenplatzhalter 3">
            <a:extLst>
              <a:ext uri="{FF2B5EF4-FFF2-40B4-BE49-F238E27FC236}">
                <a16:creationId xmlns:a16="http://schemas.microsoft.com/office/drawing/2014/main" id="{26EB2388-8B7B-49B3-B5AE-0B7DDA5A112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1630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3CC0-AA9B-43B8-8CF4-E0363CAD0CA6}"/>
              </a:ext>
            </a:extLst>
          </p:cNvPr>
          <p:cNvSpPr>
            <a:spLocks noGrp="1"/>
          </p:cNvSpPr>
          <p:nvPr>
            <p:ph type="title"/>
          </p:nvPr>
        </p:nvSpPr>
        <p:spPr>
          <a:xfrm>
            <a:off x="855664" y="2437290"/>
            <a:ext cx="10512425" cy="684211"/>
          </a:xfrm>
        </p:spPr>
        <p:txBody>
          <a:bodyPr>
            <a:noAutofit/>
          </a:bodyPr>
          <a:lstStyle/>
          <a:p>
            <a:r>
              <a:rPr lang="el-GR" sz="3200" dirty="0"/>
              <a:t>Μια σύντομη περίληψη</a:t>
            </a:r>
            <a:endParaRPr lang="de-AT" sz="3200" dirty="0"/>
          </a:p>
        </p:txBody>
      </p:sp>
      <p:sp>
        <p:nvSpPr>
          <p:cNvPr id="3" name="Textplatzhalter 2">
            <a:extLst>
              <a:ext uri="{FF2B5EF4-FFF2-40B4-BE49-F238E27FC236}">
                <a16:creationId xmlns:a16="http://schemas.microsoft.com/office/drawing/2014/main" id="{F16ED4D3-F81D-4821-A756-07AD4DB17296}"/>
              </a:ext>
            </a:extLst>
          </p:cNvPr>
          <p:cNvSpPr>
            <a:spLocks noGrp="1"/>
          </p:cNvSpPr>
          <p:nvPr>
            <p:ph type="body" idx="1"/>
          </p:nvPr>
        </p:nvSpPr>
        <p:spPr>
          <a:xfrm>
            <a:off x="855664" y="3341423"/>
            <a:ext cx="10512425" cy="2749910"/>
          </a:xfrm>
        </p:spPr>
        <p:txBody>
          <a:bodyPr/>
          <a:lstStyle/>
          <a:p>
            <a:pPr marL="342900" indent="-342900">
              <a:buFont typeface="Arial" panose="020B0604020202020204" pitchFamily="34" charset="0"/>
              <a:buChar char="•"/>
            </a:pPr>
            <a:r>
              <a:rPr lang="el-GR" sz="1800" dirty="0">
                <a:solidFill>
                  <a:schemeClr val="tx1"/>
                </a:solidFill>
              </a:rPr>
              <a:t>Ο </a:t>
            </a:r>
            <a:r>
              <a:rPr lang="el-GR" sz="1800" dirty="0" err="1">
                <a:solidFill>
                  <a:schemeClr val="tx1"/>
                </a:solidFill>
              </a:rPr>
              <a:t>Peter</a:t>
            </a:r>
            <a:r>
              <a:rPr lang="el-GR" sz="1800" dirty="0">
                <a:solidFill>
                  <a:schemeClr val="tx1"/>
                </a:solidFill>
              </a:rPr>
              <a:t> </a:t>
            </a:r>
            <a:r>
              <a:rPr lang="el-GR" sz="1800" dirty="0" err="1">
                <a:solidFill>
                  <a:schemeClr val="tx1"/>
                </a:solidFill>
              </a:rPr>
              <a:t>Senge</a:t>
            </a:r>
            <a:r>
              <a:rPr lang="el-GR" sz="1800" dirty="0">
                <a:solidFill>
                  <a:schemeClr val="tx1"/>
                </a:solidFill>
              </a:rPr>
              <a:t> καταδεικνύει πολύ ξεκάθαρα τη διασύνδεση μεταξύ των ατόμων μιας επιχείρησης και του οργανισμού στο σύνολό του.</a:t>
            </a:r>
          </a:p>
          <a:p>
            <a:pPr marL="342900" indent="-342900">
              <a:buFont typeface="Arial" panose="020B0604020202020204" pitchFamily="34" charset="0"/>
              <a:buChar char="•"/>
            </a:pPr>
            <a:r>
              <a:rPr lang="el-GR" sz="1800" dirty="0">
                <a:solidFill>
                  <a:schemeClr val="tx1"/>
                </a:solidFill>
              </a:rPr>
              <a:t>Οι βασικές πτυχές «προσωπική εξέλιξη» και «ψυχοκοινωνικά μοντέλα» κατευθύνουν τη διαχείριση του ανθρώπινου δυναμικού σε μεμονωμένα μέτρα, ενώ το «κοινό όραμα» και η «ομαδική μάθηση» απαιτούν ολιστικές αναπτυξιακές δραστηριότητες.</a:t>
            </a:r>
          </a:p>
          <a:p>
            <a:pPr marL="342900" indent="-342900">
              <a:buFont typeface="Arial" panose="020B0604020202020204" pitchFamily="34" charset="0"/>
              <a:buChar char="•"/>
            </a:pPr>
            <a:r>
              <a:rPr lang="el-GR" sz="1800" dirty="0">
                <a:solidFill>
                  <a:schemeClr val="tx1"/>
                </a:solidFill>
              </a:rPr>
              <a:t>Η διοίκηση ανθρώπινου δυναμικού εκτιμά συχνά τη συνεργασία με εξωτερικούς συμβούλους σταδιοδρομίας που εισάγουν νέα τεχνογνωσία στην εταιρεία.</a:t>
            </a:r>
            <a:endParaRPr lang="de-AT" sz="1800" dirty="0">
              <a:solidFill>
                <a:schemeClr val="tx1"/>
              </a:solidFill>
            </a:endParaRPr>
          </a:p>
        </p:txBody>
      </p:sp>
      <p:sp>
        <p:nvSpPr>
          <p:cNvPr id="4" name="Fußzeilenplatzhalter 3">
            <a:extLst>
              <a:ext uri="{FF2B5EF4-FFF2-40B4-BE49-F238E27FC236}">
                <a16:creationId xmlns:a16="http://schemas.microsoft.com/office/drawing/2014/main" id="{B33C92C5-0036-4A5C-9605-80FD692B63C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62902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B3CC0-AA9B-43B8-8CF4-E0363CAD0CA6}"/>
              </a:ext>
            </a:extLst>
          </p:cNvPr>
          <p:cNvSpPr>
            <a:spLocks noGrp="1"/>
          </p:cNvSpPr>
          <p:nvPr>
            <p:ph type="title"/>
          </p:nvPr>
        </p:nvSpPr>
        <p:spPr>
          <a:xfrm>
            <a:off x="855664" y="2437290"/>
            <a:ext cx="10504487" cy="684211"/>
          </a:xfrm>
        </p:spPr>
        <p:txBody>
          <a:bodyPr>
            <a:noAutofit/>
          </a:bodyPr>
          <a:lstStyle/>
          <a:p>
            <a:r>
              <a:rPr lang="el-GR" sz="3200" dirty="0"/>
              <a:t>Μια σύντομη περίληψη  </a:t>
            </a:r>
            <a:endParaRPr lang="de-AT" sz="3200" dirty="0"/>
          </a:p>
        </p:txBody>
      </p:sp>
      <p:sp>
        <p:nvSpPr>
          <p:cNvPr id="3" name="Textplatzhalter 2">
            <a:extLst>
              <a:ext uri="{FF2B5EF4-FFF2-40B4-BE49-F238E27FC236}">
                <a16:creationId xmlns:a16="http://schemas.microsoft.com/office/drawing/2014/main" id="{F16ED4D3-F81D-4821-A756-07AD4DB17296}"/>
              </a:ext>
            </a:extLst>
          </p:cNvPr>
          <p:cNvSpPr>
            <a:spLocks noGrp="1"/>
          </p:cNvSpPr>
          <p:nvPr>
            <p:ph type="body" idx="1"/>
          </p:nvPr>
        </p:nvSpPr>
        <p:spPr>
          <a:xfrm>
            <a:off x="855664" y="3121501"/>
            <a:ext cx="10512425" cy="2749910"/>
          </a:xfrm>
        </p:spPr>
        <p:txBody>
          <a:bodyPr/>
          <a:lstStyle/>
          <a:p>
            <a:pPr marL="342900" indent="-342900">
              <a:buFont typeface="Arial" panose="020B0604020202020204" pitchFamily="34" charset="0"/>
              <a:buChar char="•"/>
            </a:pPr>
            <a:r>
              <a:rPr lang="el-GR" sz="2000" dirty="0">
                <a:solidFill>
                  <a:schemeClr val="tx1"/>
                </a:solidFill>
              </a:rPr>
              <a:t>Οι σύμβουλοι σταδιοδρομίας προσανατολίζονται κυρίως στις προσωπικές προοπτικές και την ατομική ανάπτυξη του εργαζομένου, ενώ οι διευθυντές ανθρώπινου δυναμικού ενδιαφέρονται κυρίως για την ευημερία της επιχείρησης.</a:t>
            </a:r>
          </a:p>
          <a:p>
            <a:pPr marL="342900" indent="-342900">
              <a:buFont typeface="Arial" panose="020B0604020202020204" pitchFamily="34" charset="0"/>
              <a:buChar char="•"/>
            </a:pPr>
            <a:r>
              <a:rPr lang="el-GR" sz="2000" dirty="0">
                <a:solidFill>
                  <a:schemeClr val="tx1"/>
                </a:solidFill>
              </a:rPr>
              <a:t>Η συστημική σκέψη μπορεί να βοηθήσει στην αλληλεπίδραση των απόψεων των συμβουλών σταδιοδρομίας και των διευθυντών HR.</a:t>
            </a:r>
          </a:p>
          <a:p>
            <a:pPr marL="342900" indent="-342900">
              <a:buFont typeface="Arial" panose="020B0604020202020204" pitchFamily="34" charset="0"/>
              <a:buChar char="•"/>
            </a:pPr>
            <a:r>
              <a:rPr lang="el-GR" sz="2000" dirty="0">
                <a:solidFill>
                  <a:schemeClr val="tx1"/>
                </a:solidFill>
              </a:rPr>
              <a:t>Η ομαδική μάθηση θα μπορούσε να ανοίξει το δρόμο για μια ισορροπημένη σχέση μεταξύ εταιρικών και μεμονωμένων πτυχών ενός ατόμου, εγκαθιδρύοντας μια κουλτούρα διαλόγου.</a:t>
            </a:r>
          </a:p>
        </p:txBody>
      </p:sp>
      <p:sp>
        <p:nvSpPr>
          <p:cNvPr id="4" name="Fußzeilenplatzhalter 3">
            <a:extLst>
              <a:ext uri="{FF2B5EF4-FFF2-40B4-BE49-F238E27FC236}">
                <a16:creationId xmlns:a16="http://schemas.microsoft.com/office/drawing/2014/main" id="{B33C92C5-0036-4A5C-9605-80FD692B63C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93976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64D2B-B7B3-4A21-B284-12FFE0E48318}"/>
              </a:ext>
            </a:extLst>
          </p:cNvPr>
          <p:cNvSpPr>
            <a:spLocks noGrp="1"/>
          </p:cNvSpPr>
          <p:nvPr>
            <p:ph type="title"/>
          </p:nvPr>
        </p:nvSpPr>
        <p:spPr/>
        <p:txBody>
          <a:bodyPr>
            <a:normAutofit fontScale="90000"/>
          </a:bodyPr>
          <a:lstStyle/>
          <a:p>
            <a:r>
              <a:rPr lang="el-GR" dirty="0"/>
              <a:t>Ποιοι είναι οι παράγοντες για τον οργανισμό μάθησης;</a:t>
            </a:r>
            <a:endParaRPr lang="de-AT" dirty="0"/>
          </a:p>
        </p:txBody>
      </p:sp>
      <p:sp>
        <p:nvSpPr>
          <p:cNvPr id="3" name="Textplatzhalter 2">
            <a:extLst>
              <a:ext uri="{FF2B5EF4-FFF2-40B4-BE49-F238E27FC236}">
                <a16:creationId xmlns:a16="http://schemas.microsoft.com/office/drawing/2014/main" id="{E106816D-D384-4C89-9CE0-C25FC21DA80D}"/>
              </a:ext>
            </a:extLst>
          </p:cNvPr>
          <p:cNvSpPr>
            <a:spLocks noGrp="1"/>
          </p:cNvSpPr>
          <p:nvPr>
            <p:ph type="body" idx="1"/>
          </p:nvPr>
        </p:nvSpPr>
        <p:spPr>
          <a:xfrm>
            <a:off x="839787" y="3596640"/>
            <a:ext cx="10512425" cy="2357531"/>
          </a:xfrm>
        </p:spPr>
        <p:txBody>
          <a:bodyPr/>
          <a:lstStyle/>
          <a:p>
            <a:pPr marL="342900" indent="-342900">
              <a:buFont typeface="Arial" panose="020B0604020202020204" pitchFamily="34" charset="0"/>
              <a:buChar char="•"/>
            </a:pPr>
            <a:r>
              <a:rPr lang="el-GR" sz="2000" dirty="0">
                <a:solidFill>
                  <a:schemeClr val="tx1"/>
                </a:solidFill>
              </a:rPr>
              <a:t>Ο οργανισμός που μαθαίνει, χαρακτηρίζεται από πνεύμα επίτευξης της αριστείας. Συνεχείς βελτιώσεις συμβαίνουν με τη συλλογή των εμπειριών όλων των μελών του προσωπικού, τη μετατροπή και τη διάδοση της γνώσης αλληλοεπιδρώντας σε όλο τον οργανισμό. Το ομαδική μάθηση, βρίσκεται στο επίκεντρο.</a:t>
            </a:r>
          </a:p>
          <a:p>
            <a:pPr marL="342900" indent="-342900">
              <a:buFont typeface="Arial" panose="020B0604020202020204" pitchFamily="34" charset="0"/>
              <a:buChar char="•"/>
            </a:pPr>
            <a:r>
              <a:rPr lang="el-GR" sz="2000" dirty="0">
                <a:solidFill>
                  <a:schemeClr val="tx1"/>
                </a:solidFill>
              </a:rPr>
              <a:t>Η διοίκηση ενός οργανισμού πρέπει να διευκολύνει και προωθεί τη συνεχή μάθηση.</a:t>
            </a:r>
            <a:endParaRPr lang="de-AT" sz="2000" dirty="0"/>
          </a:p>
        </p:txBody>
      </p:sp>
      <p:sp>
        <p:nvSpPr>
          <p:cNvPr id="4" name="Fußzeilenplatzhalter 3">
            <a:extLst>
              <a:ext uri="{FF2B5EF4-FFF2-40B4-BE49-F238E27FC236}">
                <a16:creationId xmlns:a16="http://schemas.microsoft.com/office/drawing/2014/main" id="{2642AE9C-BC82-4A9C-AC34-C4935D574BF9}"/>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53231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3B75A-613F-408E-8832-DF41DED19472}"/>
              </a:ext>
            </a:extLst>
          </p:cNvPr>
          <p:cNvSpPr>
            <a:spLocks noGrp="1"/>
          </p:cNvSpPr>
          <p:nvPr>
            <p:ph type="title"/>
          </p:nvPr>
        </p:nvSpPr>
        <p:spPr>
          <a:xfrm>
            <a:off x="1137872" y="2528761"/>
            <a:ext cx="10504487" cy="684211"/>
          </a:xfrm>
        </p:spPr>
        <p:txBody>
          <a:bodyPr>
            <a:noAutofit/>
          </a:bodyPr>
          <a:lstStyle/>
          <a:p>
            <a:r>
              <a:rPr lang="el-GR" sz="3200" dirty="0"/>
              <a:t>Προκλήσεις για να γίνουν οι </a:t>
            </a:r>
            <a:r>
              <a:rPr lang="el-GR" sz="3200" dirty="0">
                <a:solidFill>
                  <a:schemeClr val="tx1"/>
                </a:solidFill>
              </a:rPr>
              <a:t>μικρομεσαίες επιχειρήσεις</a:t>
            </a:r>
            <a:r>
              <a:rPr lang="el-GR" sz="3200" dirty="0"/>
              <a:t> Οργανισμοί Μάθησης</a:t>
            </a:r>
            <a:endParaRPr lang="de-AT" sz="3200" dirty="0"/>
          </a:p>
        </p:txBody>
      </p:sp>
      <p:sp>
        <p:nvSpPr>
          <p:cNvPr id="3" name="Textplatzhalter 2">
            <a:extLst>
              <a:ext uri="{FF2B5EF4-FFF2-40B4-BE49-F238E27FC236}">
                <a16:creationId xmlns:a16="http://schemas.microsoft.com/office/drawing/2014/main" id="{BCBD9B3A-FC9A-4A5F-B1ED-2470717DAFC8}"/>
              </a:ext>
            </a:extLst>
          </p:cNvPr>
          <p:cNvSpPr>
            <a:spLocks noGrp="1"/>
          </p:cNvSpPr>
          <p:nvPr>
            <p:ph type="body" idx="1"/>
          </p:nvPr>
        </p:nvSpPr>
        <p:spPr>
          <a:xfrm>
            <a:off x="839787" y="3429000"/>
            <a:ext cx="10512425" cy="2446421"/>
          </a:xfrm>
        </p:spPr>
        <p:txBody>
          <a:bodyPr/>
          <a:lstStyle/>
          <a:p>
            <a:pPr marL="342900" indent="-342900">
              <a:buFont typeface="Arial" panose="020B0604020202020204" pitchFamily="34" charset="0"/>
              <a:buChar char="•"/>
            </a:pPr>
            <a:r>
              <a:rPr lang="el-GR" sz="1800" dirty="0">
                <a:solidFill>
                  <a:schemeClr val="tx1"/>
                </a:solidFill>
              </a:rPr>
              <a:t>Στις μικρομεσαίες επιχειρήσεις κυριαρχούν άτυπες διαδικασίες μάθησης που βασίζονται στην εμπειρία και σε πειραματισμούς, οι οποίες επηρεάζονται από την προσωπικότητα του ιδρυτή. Οι γνώσεις και η στάση του απέναντι στη μάθηση καθορίζουν το μαθησιακό πνεύμα του οργανισμού.</a:t>
            </a:r>
          </a:p>
          <a:p>
            <a:pPr marL="342900" indent="-342900">
              <a:buFont typeface="Arial" panose="020B0604020202020204" pitchFamily="34" charset="0"/>
              <a:buChar char="•"/>
            </a:pPr>
            <a:r>
              <a:rPr lang="el-GR" sz="1800" dirty="0">
                <a:solidFill>
                  <a:schemeClr val="tx1"/>
                </a:solidFill>
              </a:rPr>
              <a:t>Η εστίαση είναι στις «δυναμικές δυνατότητες» που επιτρέπουν στις επιχειρήσεις «να ενσωματώσουν, να δημιουργήσουν και να αναδιαμορφώσουν εσωτερικές και εξωτερικές ικανότητες για την αντιμετώπιση ταχέως μεταβαλλόμενων περιβαλλόντων» </a:t>
            </a:r>
            <a:r>
              <a:rPr lang="el-GR" sz="1800" dirty="0" err="1">
                <a:solidFill>
                  <a:schemeClr val="tx1"/>
                </a:solidFill>
              </a:rPr>
              <a:t>Teece</a:t>
            </a:r>
            <a:r>
              <a:rPr lang="el-GR" sz="1800" dirty="0">
                <a:solidFill>
                  <a:schemeClr val="tx1"/>
                </a:solidFill>
              </a:rPr>
              <a:t> et.al. 1997, σελ. 516).  </a:t>
            </a:r>
            <a:endParaRPr lang="de-AT" sz="1800" dirty="0">
              <a:solidFill>
                <a:schemeClr val="tx1"/>
              </a:solidFill>
            </a:endParaRPr>
          </a:p>
        </p:txBody>
      </p:sp>
      <p:sp>
        <p:nvSpPr>
          <p:cNvPr id="4" name="Fußzeilenplatzhalter 3">
            <a:extLst>
              <a:ext uri="{FF2B5EF4-FFF2-40B4-BE49-F238E27FC236}">
                <a16:creationId xmlns:a16="http://schemas.microsoft.com/office/drawing/2014/main" id="{871EDAD5-A09F-4DFD-8DBC-D0F4E6E6EFF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8608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07D3F-1845-44D4-A018-A9C221CED69A}"/>
              </a:ext>
            </a:extLst>
          </p:cNvPr>
          <p:cNvSpPr>
            <a:spLocks noGrp="1"/>
          </p:cNvSpPr>
          <p:nvPr>
            <p:ph type="ctrTitle"/>
          </p:nvPr>
        </p:nvSpPr>
        <p:spPr>
          <a:xfrm>
            <a:off x="845820" y="924243"/>
            <a:ext cx="10058400" cy="3110346"/>
          </a:xfrm>
        </p:spPr>
        <p:txBody>
          <a:bodyPr>
            <a:normAutofit/>
          </a:bodyPr>
          <a:lstStyle/>
          <a:p>
            <a:r>
              <a:rPr lang="el-GR" dirty="0"/>
              <a:t>Προσωπικό πολλαπλών γενεών και συστήματα αξιών  </a:t>
            </a:r>
            <a:endParaRPr lang="de-AT" dirty="0"/>
          </a:p>
        </p:txBody>
      </p:sp>
      <p:sp>
        <p:nvSpPr>
          <p:cNvPr id="4" name="Fußzeilenplatzhalter 3">
            <a:extLst>
              <a:ext uri="{FF2B5EF4-FFF2-40B4-BE49-F238E27FC236}">
                <a16:creationId xmlns:a16="http://schemas.microsoft.com/office/drawing/2014/main" id="{7E76DBA2-E949-4238-8B84-B94CB03EF1D0}"/>
              </a:ext>
            </a:extLst>
          </p:cNvPr>
          <p:cNvSpPr>
            <a:spLocks noGrp="1"/>
          </p:cNvSpPr>
          <p:nvPr>
            <p:ph type="ftr" sz="quarter" idx="11"/>
          </p:nvPr>
        </p:nvSpPr>
        <p:spPr/>
        <p:txBody>
          <a:bodyPr/>
          <a:lstStyle/>
          <a:p>
            <a:r>
              <a:rPr lang="lt-LT"/>
              <a:t>connect-erasmus.eu</a:t>
            </a:r>
            <a:endParaRPr lang="lt-LT" dirty="0"/>
          </a:p>
        </p:txBody>
      </p:sp>
    </p:spTree>
    <p:extLst>
      <p:ext uri="{BB962C8B-B14F-4D97-AF65-F5344CB8AC3E}">
        <p14:creationId xmlns:p14="http://schemas.microsoft.com/office/powerpoint/2010/main" val="344967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0F764-7DAF-4B4D-A206-4AF79E2A6F16}"/>
              </a:ext>
            </a:extLst>
          </p:cNvPr>
          <p:cNvSpPr>
            <a:spLocks noGrp="1"/>
          </p:cNvSpPr>
          <p:nvPr>
            <p:ph type="title"/>
          </p:nvPr>
        </p:nvSpPr>
        <p:spPr/>
        <p:txBody>
          <a:bodyPr>
            <a:noAutofit/>
          </a:bodyPr>
          <a:lstStyle/>
          <a:p>
            <a:r>
              <a:rPr lang="el-GR" sz="3200" dirty="0"/>
              <a:t>Η «</a:t>
            </a:r>
            <a:r>
              <a:rPr lang="el-GR" sz="3200" dirty="0" err="1"/>
              <a:t>γηράσκουσα</a:t>
            </a:r>
            <a:r>
              <a:rPr lang="el-GR" sz="3200" dirty="0"/>
              <a:t>» κοινωνία κάνει πιο πιθανή την εργασία σε ομάδες πολλών γενεών</a:t>
            </a:r>
            <a:endParaRPr lang="de-AT" sz="3200" dirty="0"/>
          </a:p>
        </p:txBody>
      </p:sp>
      <p:sp>
        <p:nvSpPr>
          <p:cNvPr id="3" name="Textplatzhalter 2">
            <a:extLst>
              <a:ext uri="{FF2B5EF4-FFF2-40B4-BE49-F238E27FC236}">
                <a16:creationId xmlns:a16="http://schemas.microsoft.com/office/drawing/2014/main" id="{155613A0-5A6D-40C0-BE62-16A7CF906F0A}"/>
              </a:ext>
            </a:extLst>
          </p:cNvPr>
          <p:cNvSpPr>
            <a:spLocks noGrp="1"/>
          </p:cNvSpPr>
          <p:nvPr>
            <p:ph type="body" idx="1"/>
          </p:nvPr>
        </p:nvSpPr>
        <p:spPr>
          <a:xfrm>
            <a:off x="847726" y="3416017"/>
            <a:ext cx="10512425" cy="2483318"/>
          </a:xfrm>
        </p:spPr>
        <p:txBody>
          <a:bodyPr/>
          <a:lstStyle/>
          <a:p>
            <a:r>
              <a:rPr lang="el-GR" sz="1800" dirty="0">
                <a:solidFill>
                  <a:schemeClr val="tx1"/>
                </a:solidFill>
              </a:rPr>
              <a:t>Γύρω στο 2010, υπήρξε αύξηση σχετικά με τα συστήματα αξιών των ανθρώπων διαφέρουν ανάλογα με το αν ανήκουν σε μια συγκεκριμένη γενιά. Αυτό το γεγονός, που υποστηρίχθηκε από επαναλαμβανόμενες μελέτες για τη νεολαία, ξεκίνησε την τυποποίηση των γενεών.</a:t>
            </a:r>
          </a:p>
          <a:p>
            <a:endParaRPr lang="el-GR" sz="1800" dirty="0">
              <a:solidFill>
                <a:schemeClr val="tx1"/>
              </a:solidFill>
            </a:endParaRPr>
          </a:p>
          <a:p>
            <a:r>
              <a:rPr lang="el-GR" sz="1800" dirty="0">
                <a:solidFill>
                  <a:schemeClr val="tx1"/>
                </a:solidFill>
              </a:rPr>
              <a:t>Ωστόσο, οι προφανείς ιδιαιτερότητες των γενεών δεν μπορούν να </a:t>
            </a:r>
            <a:r>
              <a:rPr lang="el-GR" sz="1800" dirty="0" err="1">
                <a:solidFill>
                  <a:schemeClr val="tx1"/>
                </a:solidFill>
              </a:rPr>
              <a:t>παραμεληθούν</a:t>
            </a:r>
            <a:r>
              <a:rPr lang="el-GR" sz="1800" dirty="0">
                <a:solidFill>
                  <a:schemeClr val="tx1"/>
                </a:solidFill>
              </a:rPr>
              <a:t> ενώ υπογραμμίζεται η ανάγκη εξατομίκευσης για την ανάπτυξη του ανθρώπινου δυναμικού</a:t>
            </a:r>
            <a:r>
              <a:rPr lang="el-GR" dirty="0">
                <a:solidFill>
                  <a:schemeClr val="tx1"/>
                </a:solidFill>
              </a:rPr>
              <a:t>.</a:t>
            </a:r>
            <a:endParaRPr lang="de-AT" dirty="0">
              <a:solidFill>
                <a:schemeClr val="tx1"/>
              </a:solidFill>
            </a:endParaRPr>
          </a:p>
        </p:txBody>
      </p:sp>
      <p:sp>
        <p:nvSpPr>
          <p:cNvPr id="4" name="Fußzeilenplatzhalter 3">
            <a:extLst>
              <a:ext uri="{FF2B5EF4-FFF2-40B4-BE49-F238E27FC236}">
                <a16:creationId xmlns:a16="http://schemas.microsoft.com/office/drawing/2014/main" id="{B6CC3D91-F789-4EF0-8205-82534AF9D21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38116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0F764-7DAF-4B4D-A206-4AF79E2A6F16}"/>
              </a:ext>
            </a:extLst>
          </p:cNvPr>
          <p:cNvSpPr>
            <a:spLocks noGrp="1"/>
          </p:cNvSpPr>
          <p:nvPr>
            <p:ph type="title"/>
          </p:nvPr>
        </p:nvSpPr>
        <p:spPr>
          <a:xfrm>
            <a:off x="735348" y="2326105"/>
            <a:ext cx="10504487" cy="922420"/>
          </a:xfrm>
        </p:spPr>
        <p:txBody>
          <a:bodyPr>
            <a:normAutofit/>
          </a:bodyPr>
          <a:lstStyle/>
          <a:p>
            <a:r>
              <a:rPr lang="el-GR" dirty="0"/>
              <a:t>Γενιά</a:t>
            </a:r>
            <a:r>
              <a:rPr lang="de-AT" dirty="0"/>
              <a:t> X, Y, Z</a:t>
            </a:r>
          </a:p>
        </p:txBody>
      </p:sp>
      <p:sp>
        <p:nvSpPr>
          <p:cNvPr id="3" name="Textplatzhalter 2">
            <a:extLst>
              <a:ext uri="{FF2B5EF4-FFF2-40B4-BE49-F238E27FC236}">
                <a16:creationId xmlns:a16="http://schemas.microsoft.com/office/drawing/2014/main" id="{155613A0-5A6D-40C0-BE62-16A7CF906F0A}"/>
              </a:ext>
            </a:extLst>
          </p:cNvPr>
          <p:cNvSpPr>
            <a:spLocks noGrp="1"/>
          </p:cNvSpPr>
          <p:nvPr>
            <p:ph type="body" idx="1"/>
          </p:nvPr>
        </p:nvSpPr>
        <p:spPr>
          <a:xfrm>
            <a:off x="735348" y="3929186"/>
            <a:ext cx="10512425" cy="1268456"/>
          </a:xfrm>
        </p:spPr>
        <p:txBody>
          <a:bodyPr/>
          <a:lstStyle/>
          <a:p>
            <a:r>
              <a:rPr lang="el-GR" dirty="0">
                <a:solidFill>
                  <a:schemeClr val="tx1"/>
                </a:solidFill>
              </a:rPr>
              <a:t>Οι μελέτες για τη νεολαία έχουν δείξει ότι οι γενιές σφραγίζουν το πνεύμα μιας εποχής. Οι </a:t>
            </a:r>
            <a:r>
              <a:rPr lang="el-GR" dirty="0" err="1">
                <a:solidFill>
                  <a:schemeClr val="tx1"/>
                </a:solidFill>
              </a:rPr>
              <a:t>κοόρτες</a:t>
            </a:r>
            <a:r>
              <a:rPr lang="el-GR" dirty="0">
                <a:solidFill>
                  <a:schemeClr val="tx1"/>
                </a:solidFill>
              </a:rPr>
              <a:t> με μεσοδιάστημα 10 έως 15 ετών έχουν διακριθεί ως σημαντικές για τη στάση τους απέναντι στην εργατική και όχι μόνο ζωή.</a:t>
            </a:r>
            <a:endParaRPr lang="de-AT" b="1" dirty="0">
              <a:solidFill>
                <a:srgbClr val="C00000"/>
              </a:solidFill>
            </a:endParaRPr>
          </a:p>
        </p:txBody>
      </p:sp>
      <p:sp>
        <p:nvSpPr>
          <p:cNvPr id="4" name="Fußzeilenplatzhalter 3">
            <a:extLst>
              <a:ext uri="{FF2B5EF4-FFF2-40B4-BE49-F238E27FC236}">
                <a16:creationId xmlns:a16="http://schemas.microsoft.com/office/drawing/2014/main" id="{B6CC3D91-F789-4EF0-8205-82534AF9D215}"/>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43015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a:xfrm>
            <a:off x="838200" y="377604"/>
            <a:ext cx="10515600" cy="781685"/>
          </a:xfrm>
        </p:spPr>
        <p:txBody>
          <a:bodyPr>
            <a:normAutofit fontScale="90000"/>
          </a:bodyPr>
          <a:lstStyle/>
          <a:p>
            <a:r>
              <a:rPr lang="el-GR" dirty="0"/>
              <a:t>Επισκόπηση των αξιών των γενεών</a:t>
            </a:r>
            <a:endParaRPr lang="lt-LT"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63637" y="1528265"/>
            <a:ext cx="4856163" cy="466586"/>
          </a:xfrm>
        </p:spPr>
        <p:txBody>
          <a:bodyPr>
            <a:noAutofit/>
          </a:bodyPr>
          <a:lstStyle/>
          <a:p>
            <a:r>
              <a:rPr lang="el-GR" sz="2400" dirty="0">
                <a:solidFill>
                  <a:schemeClr val="tx1"/>
                </a:solidFill>
              </a:rPr>
              <a:t>Γενιά</a:t>
            </a:r>
            <a:r>
              <a:rPr lang="de-AT" sz="2400" dirty="0">
                <a:solidFill>
                  <a:schemeClr val="tx1"/>
                </a:solidFill>
              </a:rPr>
              <a:t> X, 1966 - 1980</a:t>
            </a:r>
            <a:endParaRPr lang="lt-LT" sz="2400"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1163638" y="1973955"/>
            <a:ext cx="4856162" cy="2066019"/>
          </a:xfrm>
        </p:spPr>
        <p:txBody>
          <a:bodyPr>
            <a:normAutofit fontScale="70000" lnSpcReduction="20000"/>
          </a:bodyPr>
          <a:lstStyle/>
          <a:p>
            <a:r>
              <a:rPr lang="el-GR" sz="2300" dirty="0">
                <a:solidFill>
                  <a:schemeClr val="tx1"/>
                </a:solidFill>
              </a:rPr>
              <a:t>Ισχυρός καταναλωτικός προσανατολισμός και </a:t>
            </a:r>
            <a:r>
              <a:rPr lang="el-GR" sz="2300" dirty="0" err="1">
                <a:solidFill>
                  <a:schemeClr val="tx1"/>
                </a:solidFill>
              </a:rPr>
              <a:t>αναγνωρισιμότητα</a:t>
            </a:r>
            <a:r>
              <a:rPr lang="el-GR" sz="2300" dirty="0">
                <a:solidFill>
                  <a:schemeClr val="tx1"/>
                </a:solidFill>
              </a:rPr>
              <a:t> της επωνυμίας</a:t>
            </a:r>
          </a:p>
          <a:p>
            <a:r>
              <a:rPr lang="el-GR" sz="2300" dirty="0">
                <a:solidFill>
                  <a:schemeClr val="tx1"/>
                </a:solidFill>
              </a:rPr>
              <a:t>Έζησαν τα νέα ψηφιακά μέσα (e-</a:t>
            </a:r>
            <a:r>
              <a:rPr lang="el-GR" sz="2300" dirty="0" err="1">
                <a:solidFill>
                  <a:schemeClr val="tx1"/>
                </a:solidFill>
              </a:rPr>
              <a:t>mail</a:t>
            </a:r>
            <a:r>
              <a:rPr lang="el-GR" sz="2300" dirty="0">
                <a:solidFill>
                  <a:schemeClr val="tx1"/>
                </a:solidFill>
              </a:rPr>
              <a:t>, κινητό τηλέφωνο)</a:t>
            </a:r>
          </a:p>
          <a:p>
            <a:r>
              <a:rPr lang="el-GR" sz="2300" dirty="0">
                <a:solidFill>
                  <a:schemeClr val="tx1"/>
                </a:solidFill>
              </a:rPr>
              <a:t>Η ικανοποίηση από την εργασία είναι λιγότερο σημαντική από την οικονομική ασφάλεια. </a:t>
            </a:r>
          </a:p>
          <a:p>
            <a:r>
              <a:rPr lang="el-GR" sz="2300" dirty="0">
                <a:solidFill>
                  <a:schemeClr val="tx1"/>
                </a:solidFill>
              </a:rPr>
              <a:t>Αναζήτησαν μια ομοιόμορφη ισορροπία μεταξύ επαγγελματικής και προσωπικής ζωής</a:t>
            </a:r>
            <a:endParaRPr lang="lt-LT" dirty="0">
              <a:solidFill>
                <a:schemeClr val="tx1"/>
              </a:solidFill>
            </a:endParaRPr>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a:xfrm>
            <a:off x="1128553" y="4102588"/>
            <a:ext cx="4856162" cy="466586"/>
          </a:xfrm>
        </p:spPr>
        <p:txBody>
          <a:bodyPr>
            <a:normAutofit fontScale="62500" lnSpcReduction="20000"/>
          </a:bodyPr>
          <a:lstStyle/>
          <a:p>
            <a:r>
              <a:rPr lang="el-GR" sz="3200" dirty="0">
                <a:solidFill>
                  <a:schemeClr val="tx1"/>
                </a:solidFill>
              </a:rPr>
              <a:t>Γενιά</a:t>
            </a:r>
            <a:r>
              <a:rPr lang="de-AT" sz="3100" dirty="0">
                <a:solidFill>
                  <a:schemeClr val="tx1"/>
                </a:solidFill>
              </a:rPr>
              <a:t> Z, </a:t>
            </a:r>
            <a:r>
              <a:rPr lang="el-GR" sz="3200" dirty="0">
                <a:solidFill>
                  <a:schemeClr val="tx1"/>
                </a:solidFill>
              </a:rPr>
              <a:t>έχουν γεννηθεί μετά το</a:t>
            </a:r>
            <a:r>
              <a:rPr lang="de-AT" sz="3200" dirty="0">
                <a:solidFill>
                  <a:schemeClr val="tx1"/>
                </a:solidFill>
              </a:rPr>
              <a:t> </a:t>
            </a:r>
            <a:r>
              <a:rPr lang="de-AT" sz="3100" dirty="0">
                <a:solidFill>
                  <a:schemeClr val="tx1"/>
                </a:solidFill>
              </a:rPr>
              <a:t>1995</a:t>
            </a:r>
            <a:endParaRPr lang="lt-LT" sz="3100" dirty="0">
              <a:solidFill>
                <a:schemeClr val="tx1"/>
              </a:solidFill>
            </a:endParaRPr>
          </a:p>
          <a:p>
            <a:endParaRPr lang="lt-LT" dirty="0">
              <a:solidFill>
                <a:schemeClr val="tx1"/>
              </a:solidFill>
            </a:endParaRPr>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171259" y="4446646"/>
            <a:ext cx="4856162" cy="1507525"/>
          </a:xfrm>
        </p:spPr>
        <p:txBody>
          <a:bodyPr>
            <a:normAutofit fontScale="62500" lnSpcReduction="20000"/>
          </a:bodyPr>
          <a:lstStyle/>
          <a:p>
            <a:r>
              <a:rPr lang="el-GR" sz="2900" dirty="0">
                <a:solidFill>
                  <a:schemeClr val="tx1"/>
                </a:solidFill>
              </a:rPr>
              <a:t>Ονομάζεται επίσης «ψηφιακοί ιθαγενείς» και δεν μπορούν να φανταστούν έναν κόσμο χωρίς </a:t>
            </a:r>
            <a:r>
              <a:rPr lang="el-GR" sz="2900" dirty="0" err="1">
                <a:solidFill>
                  <a:schemeClr val="tx1"/>
                </a:solidFill>
              </a:rPr>
              <a:t>internet</a:t>
            </a:r>
            <a:endParaRPr lang="el-GR" sz="2900" dirty="0">
              <a:solidFill>
                <a:schemeClr val="tx1"/>
              </a:solidFill>
            </a:endParaRPr>
          </a:p>
          <a:p>
            <a:r>
              <a:rPr lang="el-GR" sz="2900" dirty="0">
                <a:solidFill>
                  <a:schemeClr val="tx1"/>
                </a:solidFill>
              </a:rPr>
              <a:t>Κάνουν εκστρατεία για τα ανθρώπινα δικαιώματα και την ισότητα των </a:t>
            </a:r>
            <a:r>
              <a:rPr lang="el-GR" sz="2900" dirty="0" err="1">
                <a:solidFill>
                  <a:schemeClr val="tx1"/>
                </a:solidFill>
              </a:rPr>
              <a:t>μειονεκτούντων</a:t>
            </a:r>
            <a:r>
              <a:rPr lang="el-GR" sz="2900" dirty="0">
                <a:solidFill>
                  <a:schemeClr val="tx1"/>
                </a:solidFill>
              </a:rPr>
              <a:t> ατόμων.</a:t>
            </a:r>
            <a:endParaRPr lang="lt-LT" dirty="0">
              <a:solidFill>
                <a:schemeClr val="tx1"/>
              </a:solidFill>
            </a:endParaRPr>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161187" y="1482910"/>
            <a:ext cx="4856163" cy="466586"/>
          </a:xfrm>
        </p:spPr>
        <p:txBody>
          <a:bodyPr>
            <a:normAutofit/>
          </a:bodyPr>
          <a:lstStyle/>
          <a:p>
            <a:r>
              <a:rPr lang="el-GR" sz="2400" dirty="0">
                <a:solidFill>
                  <a:schemeClr val="tx1"/>
                </a:solidFill>
              </a:rPr>
              <a:t>Γενιά</a:t>
            </a:r>
            <a:r>
              <a:rPr lang="de-AT" sz="2400" dirty="0">
                <a:solidFill>
                  <a:schemeClr val="tx1"/>
                </a:solidFill>
              </a:rPr>
              <a:t> Y, 1981-1995</a:t>
            </a:r>
            <a:endParaRPr lang="lt-LT" sz="2400" dirty="0">
              <a:solidFill>
                <a:schemeClr val="tx1"/>
              </a:solidFill>
            </a:endParaRPr>
          </a:p>
          <a:p>
            <a:endParaRPr lang="lt-LT" dirty="0">
              <a:solidFill>
                <a:schemeClr val="tx1"/>
              </a:solidFill>
            </a:endParaRPr>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109017" y="1870330"/>
            <a:ext cx="5762141" cy="2359264"/>
          </a:xfrm>
        </p:spPr>
        <p:txBody>
          <a:bodyPr>
            <a:noAutofit/>
          </a:bodyPr>
          <a:lstStyle/>
          <a:p>
            <a:r>
              <a:rPr lang="el-GR" sz="1400" dirty="0"/>
              <a:t>Ονομάζεται επίσης "</a:t>
            </a:r>
            <a:r>
              <a:rPr lang="el-GR" sz="1400" dirty="0" err="1"/>
              <a:t>Millenials</a:t>
            </a:r>
            <a:r>
              <a:rPr lang="el-GR" sz="1400" dirty="0"/>
              <a:t>" ή "</a:t>
            </a:r>
            <a:r>
              <a:rPr lang="el-GR" sz="1400" dirty="0" err="1"/>
              <a:t>generation-me</a:t>
            </a:r>
            <a:r>
              <a:rPr lang="el-GR" sz="1400" dirty="0"/>
              <a:t>"? Βίωσαν την </a:t>
            </a:r>
            <a:r>
              <a:rPr lang="el-GR" sz="1400" dirty="0" err="1"/>
              <a:t>ψηφιοποίηση</a:t>
            </a:r>
            <a:r>
              <a:rPr lang="el-GR" sz="1400" dirty="0"/>
              <a:t> στο έπακρο. Επιδιώκουν την ελευθερία και την αυτοπεποίθηση στα κοινωνικά δίκτυα</a:t>
            </a:r>
          </a:p>
          <a:p>
            <a:r>
              <a:rPr lang="el-GR" sz="1400" dirty="0"/>
              <a:t>Αμφισβητούν τις καθιερωμένες δομές. Η ισορροπία επαγγελματικής και προσωπικής ζωής συγχωνεύεται όλο και περισσότερο.</a:t>
            </a:r>
          </a:p>
          <a:p>
            <a:r>
              <a:rPr lang="el-GR" sz="1400" dirty="0"/>
              <a:t>Εκτιμούν την ανεξαρτησία, και προασπίζουν την προστασία του περιβάλλοντος και των διαφόρων κοινωνικών ζητημάτων.</a:t>
            </a:r>
            <a:endParaRPr lang="lt-LT" sz="1400" dirty="0"/>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a:xfrm>
            <a:off x="6240395" y="4082852"/>
            <a:ext cx="5667175" cy="338628"/>
          </a:xfrm>
        </p:spPr>
        <p:txBody>
          <a:bodyPr>
            <a:normAutofit fontScale="25000" lnSpcReduction="20000"/>
          </a:bodyPr>
          <a:lstStyle/>
          <a:p>
            <a:r>
              <a:rPr lang="el-GR" sz="9600" dirty="0">
                <a:solidFill>
                  <a:schemeClr val="tx1"/>
                </a:solidFill>
              </a:rPr>
              <a:t>Γενιά</a:t>
            </a:r>
            <a:r>
              <a:rPr lang="de-AT" sz="9600" dirty="0">
                <a:solidFill>
                  <a:schemeClr val="tx1"/>
                </a:solidFill>
              </a:rPr>
              <a:t> Alpha, </a:t>
            </a:r>
            <a:r>
              <a:rPr lang="el-GR" sz="9600" dirty="0">
                <a:solidFill>
                  <a:schemeClr val="tx1"/>
                </a:solidFill>
              </a:rPr>
              <a:t>έχουν γεννηθεί μετά το 2</a:t>
            </a:r>
            <a:r>
              <a:rPr lang="de-AT" sz="9600" dirty="0">
                <a:solidFill>
                  <a:schemeClr val="tx1"/>
                </a:solidFill>
              </a:rPr>
              <a:t>020</a:t>
            </a:r>
            <a:endParaRPr lang="lt-LT" dirty="0">
              <a:solidFill>
                <a:schemeClr val="tx1"/>
              </a:solidFill>
            </a:endParaRPr>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a:xfrm>
            <a:off x="6332320" y="4958835"/>
            <a:ext cx="5538838" cy="1143327"/>
          </a:xfrm>
        </p:spPr>
        <p:txBody>
          <a:bodyPr/>
          <a:lstStyle/>
          <a:p>
            <a:pPr algn="ctr"/>
            <a:r>
              <a:rPr lang="el-GR" sz="4000" b="1" dirty="0">
                <a:solidFill>
                  <a:schemeClr val="tx1"/>
                </a:solidFill>
              </a:rPr>
              <a:t>;</a:t>
            </a:r>
            <a:endParaRPr lang="de-AT" sz="4000" b="1" dirty="0">
              <a:solidFill>
                <a:schemeClr val="tx1"/>
              </a:solidFill>
            </a:endParaRPr>
          </a:p>
          <a:p>
            <a:pPr algn="ctr"/>
            <a:endParaRPr lang="de-AT" dirty="0">
              <a:solidFill>
                <a:schemeClr val="tx1"/>
              </a:solidFill>
            </a:endParaRPr>
          </a:p>
          <a:p>
            <a:pPr algn="ctr"/>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93921" y="162044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936627" y="410258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017787" y="157641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005763" y="410258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284788" y="2350167"/>
            <a:ext cx="11774905" cy="537411"/>
          </a:xfrm>
        </p:spPr>
        <p:txBody>
          <a:bodyPr>
            <a:noAutofit/>
          </a:bodyPr>
          <a:lstStyle/>
          <a:p>
            <a:r>
              <a:rPr lang="el-GR" sz="2000" dirty="0"/>
              <a:t>Καινοτόμες ιδέες που επηρεάζουν την επαγγελματική σταδιοδρομία μέσα στις επιχειρήσεις</a:t>
            </a:r>
            <a:endParaRPr lang="de-AT" sz="2000" dirty="0"/>
          </a:p>
        </p:txBody>
      </p:sp>
      <p:sp>
        <p:nvSpPr>
          <p:cNvPr id="3" name="Textplatzhalter 2">
            <a:extLst>
              <a:ext uri="{FF2B5EF4-FFF2-40B4-BE49-F238E27FC236}">
                <a16:creationId xmlns:a16="http://schemas.microsoft.com/office/drawing/2014/main" id="{013E70B2-AFBA-447A-8182-315CEE9236F9}"/>
              </a:ext>
            </a:extLst>
          </p:cNvPr>
          <p:cNvSpPr>
            <a:spLocks noGrp="1"/>
          </p:cNvSpPr>
          <p:nvPr>
            <p:ph type="body" idx="1"/>
          </p:nvPr>
        </p:nvSpPr>
        <p:spPr>
          <a:xfrm>
            <a:off x="360947" y="3001678"/>
            <a:ext cx="11067505" cy="2838392"/>
          </a:xfrm>
        </p:spPr>
        <p:txBody>
          <a:bodyPr/>
          <a:lstStyle/>
          <a:p>
            <a:r>
              <a:rPr lang="el-GR" sz="1800" dirty="0">
                <a:solidFill>
                  <a:schemeClr val="tx1"/>
                </a:solidFill>
              </a:rPr>
              <a:t>Οι αλλαγές στον κόσμο της εργασίας, επιφέρουν αλλαγές και στην σταδιοδρομία των </a:t>
            </a:r>
            <a:r>
              <a:rPr lang="el-GR" sz="1800" dirty="0" err="1">
                <a:solidFill>
                  <a:schemeClr val="tx1"/>
                </a:solidFill>
              </a:rPr>
              <a:t>εργαζομενων</a:t>
            </a:r>
            <a:r>
              <a:rPr lang="el-GR" sz="1800" dirty="0">
                <a:solidFill>
                  <a:schemeClr val="tx1"/>
                </a:solidFill>
              </a:rPr>
              <a:t>.</a:t>
            </a:r>
          </a:p>
          <a:p>
            <a:endParaRPr lang="el-GR" sz="1800" dirty="0">
              <a:solidFill>
                <a:schemeClr val="tx1"/>
              </a:solidFill>
            </a:endParaRPr>
          </a:p>
          <a:p>
            <a:r>
              <a:rPr lang="el-GR" sz="1800" dirty="0">
                <a:solidFill>
                  <a:schemeClr val="tx1"/>
                </a:solidFill>
              </a:rPr>
              <a:t>Επίσης, οι καινοτόμες θεωρητικές προσεγγίσεις σε αυτό το τομέα, επηρεάζουν και αλλάζουν την κατανόηση της ηγεσίας και του ρόλου των εργαζομένων μέσα στις επιχειρήσεις. </a:t>
            </a:r>
          </a:p>
          <a:p>
            <a:endParaRPr lang="el-GR" sz="1800" dirty="0">
              <a:solidFill>
                <a:schemeClr val="tx1"/>
              </a:solidFill>
            </a:endParaRPr>
          </a:p>
          <a:p>
            <a:r>
              <a:rPr lang="el-GR" sz="1800" dirty="0">
                <a:solidFill>
                  <a:schemeClr val="tx1"/>
                </a:solidFill>
              </a:rPr>
              <a:t>Εμείς θα παρουσιάσουμε τρεις έννοιες μέσα από αυτήν την παρουσίαση. </a:t>
            </a:r>
          </a:p>
          <a:p>
            <a:endParaRPr lang="el-GR" sz="1800" dirty="0">
              <a:solidFill>
                <a:schemeClr val="tx1"/>
              </a:solidFill>
            </a:endParaRPr>
          </a:p>
          <a:p>
            <a:r>
              <a:rPr lang="el-GR" sz="1800" dirty="0">
                <a:solidFill>
                  <a:schemeClr val="tx1"/>
                </a:solidFill>
              </a:rPr>
              <a:t>Αν έχετε χρόνο, μπορείτε να συζητήσετε με άλλα άτομα, το κατά πόσο υπάρχει εξατομικευμένη επαγγελματική σταδιοδρομία  μέσα στις επιχειρήσεις.</a:t>
            </a:r>
            <a:endParaRPr lang="de-AT" sz="1800" dirty="0"/>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86800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D64E5-98A4-4BD8-A1A9-D7AA0C3566F8}"/>
              </a:ext>
            </a:extLst>
          </p:cNvPr>
          <p:cNvSpPr>
            <a:spLocks noGrp="1"/>
          </p:cNvSpPr>
          <p:nvPr>
            <p:ph type="title"/>
          </p:nvPr>
        </p:nvSpPr>
        <p:spPr/>
        <p:txBody>
          <a:bodyPr>
            <a:normAutofit fontScale="90000"/>
          </a:bodyPr>
          <a:lstStyle/>
          <a:p>
            <a:r>
              <a:rPr lang="el-GR" dirty="0"/>
              <a:t>Συμπεράσματα</a:t>
            </a:r>
            <a:endParaRPr lang="de-AT" dirty="0"/>
          </a:p>
        </p:txBody>
      </p:sp>
      <p:sp>
        <p:nvSpPr>
          <p:cNvPr id="3" name="Textplatzhalter 2">
            <a:extLst>
              <a:ext uri="{FF2B5EF4-FFF2-40B4-BE49-F238E27FC236}">
                <a16:creationId xmlns:a16="http://schemas.microsoft.com/office/drawing/2014/main" id="{CB06AE38-0189-4139-8D2C-2014562C62E8}"/>
              </a:ext>
            </a:extLst>
          </p:cNvPr>
          <p:cNvSpPr>
            <a:spLocks noGrp="1"/>
          </p:cNvSpPr>
          <p:nvPr>
            <p:ph type="body" idx="1"/>
          </p:nvPr>
        </p:nvSpPr>
        <p:spPr/>
        <p:txBody>
          <a:bodyPr/>
          <a:lstStyle/>
          <a:p>
            <a:r>
              <a:rPr lang="el-GR" sz="2000" dirty="0">
                <a:solidFill>
                  <a:schemeClr val="tx1"/>
                </a:solidFill>
              </a:rPr>
              <a:t>Ο χαρακτηρισμός της κάθε γενιάς, προκαλεί αμφιλεγόμενες αντιδράσεις</a:t>
            </a:r>
          </a:p>
          <a:p>
            <a:endParaRPr lang="el-GR" sz="2000" dirty="0">
              <a:solidFill>
                <a:schemeClr val="tx1"/>
              </a:solidFill>
            </a:endParaRPr>
          </a:p>
          <a:p>
            <a:endParaRPr lang="el-GR" sz="2000" dirty="0">
              <a:solidFill>
                <a:schemeClr val="tx1"/>
              </a:solidFill>
            </a:endParaRPr>
          </a:p>
          <a:p>
            <a:r>
              <a:rPr lang="el-GR" sz="2000" dirty="0">
                <a:solidFill>
                  <a:schemeClr val="tx1"/>
                </a:solidFill>
              </a:rPr>
              <a:t>Συζητήστε με μερικούς συμφοιτητές σας σχετικά με τα συμπεράσματά σας από το σύστημα αξιών των γενεών.</a:t>
            </a:r>
            <a:endParaRPr lang="de-AT" dirty="0"/>
          </a:p>
        </p:txBody>
      </p:sp>
      <p:sp>
        <p:nvSpPr>
          <p:cNvPr id="4" name="Fußzeilenplatzhalter 3">
            <a:extLst>
              <a:ext uri="{FF2B5EF4-FFF2-40B4-BE49-F238E27FC236}">
                <a16:creationId xmlns:a16="http://schemas.microsoft.com/office/drawing/2014/main" id="{908CFA0C-5F8A-4949-A1C9-FF50539857EA}"/>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1488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04DF0-E802-4167-8492-E3712582AB3C}"/>
              </a:ext>
            </a:extLst>
          </p:cNvPr>
          <p:cNvSpPr>
            <a:spLocks noGrp="1"/>
          </p:cNvSpPr>
          <p:nvPr>
            <p:ph type="title"/>
          </p:nvPr>
        </p:nvSpPr>
        <p:spPr/>
        <p:txBody>
          <a:bodyPr>
            <a:normAutofit fontScale="90000"/>
          </a:bodyPr>
          <a:lstStyle/>
          <a:p>
            <a:r>
              <a:rPr lang="el-GR" dirty="0"/>
              <a:t>Περίληψη</a:t>
            </a:r>
            <a:endParaRPr lang="de-AT" dirty="0"/>
          </a:p>
        </p:txBody>
      </p:sp>
      <p:sp>
        <p:nvSpPr>
          <p:cNvPr id="3" name="Textplatzhalter 2">
            <a:extLst>
              <a:ext uri="{FF2B5EF4-FFF2-40B4-BE49-F238E27FC236}">
                <a16:creationId xmlns:a16="http://schemas.microsoft.com/office/drawing/2014/main" id="{11F1FEC1-EF15-432C-8426-D0237EDA9C41}"/>
              </a:ext>
            </a:extLst>
          </p:cNvPr>
          <p:cNvSpPr>
            <a:spLocks noGrp="1"/>
          </p:cNvSpPr>
          <p:nvPr>
            <p:ph type="body" idx="1"/>
          </p:nvPr>
        </p:nvSpPr>
        <p:spPr/>
        <p:txBody>
          <a:bodyPr/>
          <a:lstStyle/>
          <a:p>
            <a:pPr marL="342900" indent="-342900">
              <a:buFont typeface="Arial" panose="020B0604020202020204" pitchFamily="34" charset="0"/>
              <a:buChar char="•"/>
            </a:pPr>
            <a:r>
              <a:rPr lang="el-GR" sz="1800" dirty="0">
                <a:solidFill>
                  <a:schemeClr val="tx1"/>
                </a:solidFill>
              </a:rPr>
              <a:t>Η τυποποίηση γενιάς δεν μπορεί να χρησιμοποιηθεί ως διοικητικό εργαλείο.</a:t>
            </a:r>
          </a:p>
          <a:p>
            <a:pPr marL="342900" indent="-342900">
              <a:buFont typeface="Arial" panose="020B0604020202020204" pitchFamily="34" charset="0"/>
              <a:buChar char="•"/>
            </a:pPr>
            <a:r>
              <a:rPr lang="el-GR" sz="1800" dirty="0">
                <a:solidFill>
                  <a:schemeClr val="tx1"/>
                </a:solidFill>
              </a:rPr>
              <a:t>Οι επαγγελματίες σύμβουλοι σταδιοδρομίας μπορούν να παίξουν το ρόλο των διαμεσολαβητών.</a:t>
            </a:r>
            <a:endParaRPr lang="de-AT" sz="1800" dirty="0"/>
          </a:p>
          <a:p>
            <a:pPr marL="342900" indent="-342900">
              <a:buFont typeface="Arial" panose="020B0604020202020204" pitchFamily="34" charset="0"/>
              <a:buChar char="•"/>
            </a:pPr>
            <a:endParaRPr lang="de-AT" dirty="0"/>
          </a:p>
        </p:txBody>
      </p:sp>
      <p:sp>
        <p:nvSpPr>
          <p:cNvPr id="4" name="Fußzeilenplatzhalter 3">
            <a:extLst>
              <a:ext uri="{FF2B5EF4-FFF2-40B4-BE49-F238E27FC236}">
                <a16:creationId xmlns:a16="http://schemas.microsoft.com/office/drawing/2014/main" id="{A27CF373-B76D-4C96-B0BA-FA2D043B6B55}"/>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06936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2B4C2-8185-46B4-AACC-BF589C4B4D44}"/>
              </a:ext>
            </a:extLst>
          </p:cNvPr>
          <p:cNvSpPr>
            <a:spLocks noGrp="1"/>
          </p:cNvSpPr>
          <p:nvPr>
            <p:ph type="ctrTitle"/>
          </p:nvPr>
        </p:nvSpPr>
        <p:spPr>
          <a:xfrm>
            <a:off x="810650" y="2093620"/>
            <a:ext cx="10058400" cy="2387600"/>
          </a:xfrm>
        </p:spPr>
        <p:txBody>
          <a:bodyPr>
            <a:normAutofit fontScale="90000"/>
          </a:bodyPr>
          <a:lstStyle/>
          <a:p>
            <a:r>
              <a:rPr lang="el-GR" dirty="0"/>
              <a:t>Επαγγελματική ανάπτυξη προσωπικού με γνώμονα τον Κ</a:t>
            </a:r>
            <a:r>
              <a:rPr lang="el-GR" sz="6600" dirty="0"/>
              <a:t>ύκλο της Επαγγελματικής Ζωής</a:t>
            </a:r>
            <a:endParaRPr lang="de-AT" dirty="0"/>
          </a:p>
        </p:txBody>
      </p:sp>
      <p:sp>
        <p:nvSpPr>
          <p:cNvPr id="4" name="Fußzeilenplatzhalter 3">
            <a:extLst>
              <a:ext uri="{FF2B5EF4-FFF2-40B4-BE49-F238E27FC236}">
                <a16:creationId xmlns:a16="http://schemas.microsoft.com/office/drawing/2014/main" id="{F8B53505-D1F2-4BA1-B95C-13819CF5FCA9}"/>
              </a:ext>
            </a:extLst>
          </p:cNvPr>
          <p:cNvSpPr>
            <a:spLocks noGrp="1"/>
          </p:cNvSpPr>
          <p:nvPr>
            <p:ph type="ftr" sz="quarter" idx="11"/>
          </p:nvPr>
        </p:nvSpPr>
        <p:spPr/>
        <p:txBody>
          <a:bodyPr/>
          <a:lstStyle/>
          <a:p>
            <a:r>
              <a:rPr lang="lt-LT"/>
              <a:t>connect-erasmus.eu</a:t>
            </a:r>
            <a:endParaRPr lang="lt-LT" dirty="0"/>
          </a:p>
        </p:txBody>
      </p:sp>
    </p:spTree>
    <p:extLst>
      <p:ext uri="{BB962C8B-B14F-4D97-AF65-F5344CB8AC3E}">
        <p14:creationId xmlns:p14="http://schemas.microsoft.com/office/powerpoint/2010/main" val="180785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05C19-56F6-45B3-91FC-335DBF5F8646}"/>
              </a:ext>
            </a:extLst>
          </p:cNvPr>
          <p:cNvSpPr>
            <a:spLocks noGrp="1"/>
          </p:cNvSpPr>
          <p:nvPr>
            <p:ph type="title"/>
          </p:nvPr>
        </p:nvSpPr>
        <p:spPr>
          <a:xfrm>
            <a:off x="839787" y="2577149"/>
            <a:ext cx="10504487" cy="684211"/>
          </a:xfrm>
        </p:spPr>
        <p:txBody>
          <a:bodyPr>
            <a:normAutofit fontScale="90000"/>
          </a:bodyPr>
          <a:lstStyle/>
          <a:p>
            <a:r>
              <a:rPr lang="el-GR" sz="4800" dirty="0">
                <a:solidFill>
                  <a:schemeClr val="tx1"/>
                </a:solidFill>
              </a:rPr>
              <a:t>Προσέγγιση</a:t>
            </a:r>
            <a:endParaRPr lang="de-AT" dirty="0"/>
          </a:p>
        </p:txBody>
      </p:sp>
      <p:sp>
        <p:nvSpPr>
          <p:cNvPr id="3" name="Textplatzhalter 2">
            <a:extLst>
              <a:ext uri="{FF2B5EF4-FFF2-40B4-BE49-F238E27FC236}">
                <a16:creationId xmlns:a16="http://schemas.microsoft.com/office/drawing/2014/main" id="{798CDCD6-0B09-48A6-A33B-F5AA458C92A9}"/>
              </a:ext>
            </a:extLst>
          </p:cNvPr>
          <p:cNvSpPr>
            <a:spLocks noGrp="1"/>
          </p:cNvSpPr>
          <p:nvPr>
            <p:ph type="body" idx="1"/>
          </p:nvPr>
        </p:nvSpPr>
        <p:spPr>
          <a:xfrm>
            <a:off x="839787" y="3596640"/>
            <a:ext cx="10512425" cy="2499360"/>
          </a:xfrm>
        </p:spPr>
        <p:txBody>
          <a:bodyPr/>
          <a:lstStyle/>
          <a:p>
            <a:r>
              <a:rPr lang="el-GR" sz="1800" dirty="0">
                <a:solidFill>
                  <a:schemeClr val="tx1"/>
                </a:solidFill>
              </a:rPr>
              <a:t>Η προσέγγιση για την ανάπτυξη του προσωπικού μέσα από κύκλο της επαγγελματικής ζωής έχει συζητηθεί στη γερμανική βιβλιογραφία του HRM από το 1970.</a:t>
            </a:r>
          </a:p>
          <a:p>
            <a:endParaRPr lang="el-GR" sz="1800" dirty="0">
              <a:solidFill>
                <a:schemeClr val="tx1"/>
              </a:solidFill>
            </a:endParaRPr>
          </a:p>
          <a:p>
            <a:r>
              <a:rPr lang="el-GR" sz="1800" dirty="0">
                <a:solidFill>
                  <a:schemeClr val="tx1"/>
                </a:solidFill>
              </a:rPr>
              <a:t>Η συζήτηση, σχετικά με αυτήν την προσέγγιση, έχει αναβίωσε από την </a:t>
            </a:r>
            <a:r>
              <a:rPr lang="el-GR" sz="1800" dirty="0" err="1">
                <a:solidFill>
                  <a:schemeClr val="tx1"/>
                </a:solidFill>
              </a:rPr>
              <a:t>Antia</a:t>
            </a:r>
            <a:r>
              <a:rPr lang="el-GR" sz="1800" dirty="0">
                <a:solidFill>
                  <a:schemeClr val="tx1"/>
                </a:solidFill>
              </a:rPr>
              <a:t> </a:t>
            </a:r>
            <a:r>
              <a:rPr lang="el-GR" sz="1800" dirty="0" err="1">
                <a:solidFill>
                  <a:schemeClr val="tx1"/>
                </a:solidFill>
              </a:rPr>
              <a:t>Graf</a:t>
            </a:r>
            <a:r>
              <a:rPr lang="el-GR" sz="1800" dirty="0">
                <a:solidFill>
                  <a:schemeClr val="tx1"/>
                </a:solidFill>
              </a:rPr>
              <a:t> στο βιβλίο της που εκδόθηκε το 2002  με τίτλο («</a:t>
            </a:r>
            <a:r>
              <a:rPr lang="el-GR" sz="1800" dirty="0" err="1">
                <a:solidFill>
                  <a:schemeClr val="tx1"/>
                </a:solidFill>
              </a:rPr>
              <a:t>Lebenszyklusorientierte</a:t>
            </a:r>
            <a:r>
              <a:rPr lang="el-GR" sz="1800" dirty="0">
                <a:solidFill>
                  <a:schemeClr val="tx1"/>
                </a:solidFill>
              </a:rPr>
              <a:t> </a:t>
            </a:r>
            <a:r>
              <a:rPr lang="el-GR" sz="1800" dirty="0" err="1">
                <a:solidFill>
                  <a:schemeClr val="tx1"/>
                </a:solidFill>
              </a:rPr>
              <a:t>Personalentwicklung</a:t>
            </a:r>
            <a:r>
              <a:rPr lang="el-GR" sz="1800" dirty="0">
                <a:solidFill>
                  <a:schemeClr val="tx1"/>
                </a:solidFill>
              </a:rPr>
              <a:t>»).</a:t>
            </a:r>
          </a:p>
        </p:txBody>
      </p:sp>
      <p:sp>
        <p:nvSpPr>
          <p:cNvPr id="4" name="Fußzeilenplatzhalter 3">
            <a:extLst>
              <a:ext uri="{FF2B5EF4-FFF2-40B4-BE49-F238E27FC236}">
                <a16:creationId xmlns:a16="http://schemas.microsoft.com/office/drawing/2014/main" id="{A4CE3B9D-AABA-4B56-B6C5-475E3ED854D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22964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82CE3-8DC9-4CF8-93CD-C2F797DB686C}"/>
              </a:ext>
            </a:extLst>
          </p:cNvPr>
          <p:cNvSpPr>
            <a:spLocks noGrp="1"/>
          </p:cNvSpPr>
          <p:nvPr>
            <p:ph type="title"/>
          </p:nvPr>
        </p:nvSpPr>
        <p:spPr>
          <a:xfrm>
            <a:off x="839789" y="423099"/>
            <a:ext cx="6405073" cy="364266"/>
          </a:xfrm>
        </p:spPr>
        <p:txBody>
          <a:bodyPr>
            <a:noAutofit/>
          </a:bodyPr>
          <a:lstStyle/>
          <a:p>
            <a:r>
              <a:rPr lang="el-GR" sz="2000" dirty="0"/>
              <a:t>Διάγραμμα Κύκλου Επαγγελματικής Ζωής</a:t>
            </a:r>
            <a:endParaRPr lang="de-AT" sz="2000" dirty="0"/>
          </a:p>
        </p:txBody>
      </p:sp>
      <p:sp>
        <p:nvSpPr>
          <p:cNvPr id="3" name="Textplatzhalter 2">
            <a:extLst>
              <a:ext uri="{FF2B5EF4-FFF2-40B4-BE49-F238E27FC236}">
                <a16:creationId xmlns:a16="http://schemas.microsoft.com/office/drawing/2014/main" id="{BE4FEB51-A564-48E2-A55A-08F427A6283E}"/>
              </a:ext>
            </a:extLst>
          </p:cNvPr>
          <p:cNvSpPr>
            <a:spLocks noGrp="1"/>
          </p:cNvSpPr>
          <p:nvPr>
            <p:ph type="body" idx="1"/>
          </p:nvPr>
        </p:nvSpPr>
        <p:spPr>
          <a:xfrm>
            <a:off x="839789" y="974564"/>
            <a:ext cx="5199464" cy="4736425"/>
          </a:xfrm>
        </p:spPr>
        <p:txBody>
          <a:bodyPr/>
          <a:lstStyle/>
          <a:p>
            <a:r>
              <a:rPr lang="el-GR" sz="1400" b="1" dirty="0">
                <a:solidFill>
                  <a:schemeClr val="tx1"/>
                </a:solidFill>
              </a:rPr>
              <a:t>Μετάφραση και εξήγηση</a:t>
            </a:r>
          </a:p>
          <a:p>
            <a:endParaRPr lang="el-GR" sz="1400" b="1" dirty="0">
              <a:solidFill>
                <a:schemeClr val="tx1"/>
              </a:solidFill>
            </a:endParaRPr>
          </a:p>
          <a:p>
            <a:r>
              <a:rPr lang="el-GR" sz="1400" b="1" dirty="0">
                <a:solidFill>
                  <a:schemeClr val="tx1"/>
                </a:solidFill>
              </a:rPr>
              <a:t>Φάση 1: Εισαγωγή</a:t>
            </a:r>
          </a:p>
          <a:p>
            <a:r>
              <a:rPr lang="el-GR" sz="1400" b="1" dirty="0">
                <a:solidFill>
                  <a:schemeClr val="tx1"/>
                </a:solidFill>
              </a:rPr>
              <a:t>Οργανωτική κοινωνικοποίηση και δέσμευση</a:t>
            </a:r>
          </a:p>
          <a:p>
            <a:endParaRPr lang="el-GR" sz="1400" b="1" dirty="0">
              <a:solidFill>
                <a:schemeClr val="tx1"/>
              </a:solidFill>
            </a:endParaRPr>
          </a:p>
          <a:p>
            <a:r>
              <a:rPr lang="el-GR" sz="1400" b="1" dirty="0">
                <a:solidFill>
                  <a:schemeClr val="tx1"/>
                </a:solidFill>
              </a:rPr>
              <a:t>Φάση 2: Ανάπτυξη</a:t>
            </a:r>
          </a:p>
          <a:p>
            <a:r>
              <a:rPr lang="el-GR" sz="1400" b="1" dirty="0">
                <a:solidFill>
                  <a:schemeClr val="tx1"/>
                </a:solidFill>
              </a:rPr>
              <a:t>Είναι καθοριστικό για την περαιτέρω σταδιοδρομία του εργαζομένου.</a:t>
            </a:r>
          </a:p>
          <a:p>
            <a:endParaRPr lang="el-GR" sz="1400" b="1" dirty="0">
              <a:solidFill>
                <a:schemeClr val="tx1"/>
              </a:solidFill>
            </a:endParaRPr>
          </a:p>
          <a:p>
            <a:r>
              <a:rPr lang="el-GR" sz="1400" b="1" dirty="0">
                <a:solidFill>
                  <a:schemeClr val="tx1"/>
                </a:solidFill>
              </a:rPr>
              <a:t>Φάση 3: Ωριμότητα</a:t>
            </a:r>
          </a:p>
          <a:p>
            <a:r>
              <a:rPr lang="el-GR" sz="1400" b="1" dirty="0">
                <a:solidFill>
                  <a:schemeClr val="tx1"/>
                </a:solidFill>
              </a:rPr>
              <a:t>Η καμπύλη σταδιοδρομίας μπορεί να στραφεί σε περαιτέρω ανάπτυξη ή να έχει φτάσει στο αποκορύφωμα της.</a:t>
            </a:r>
          </a:p>
          <a:p>
            <a:endParaRPr lang="el-GR" sz="1400" b="1" dirty="0">
              <a:solidFill>
                <a:schemeClr val="tx1"/>
              </a:solidFill>
            </a:endParaRPr>
          </a:p>
          <a:p>
            <a:r>
              <a:rPr lang="el-GR" sz="1400" b="1" dirty="0">
                <a:solidFill>
                  <a:schemeClr val="tx1"/>
                </a:solidFill>
              </a:rPr>
              <a:t>Φάση 4: Κορεσμός</a:t>
            </a:r>
          </a:p>
          <a:p>
            <a:r>
              <a:rPr lang="el-GR" sz="1400" b="1" dirty="0">
                <a:solidFill>
                  <a:schemeClr val="tx1"/>
                </a:solidFill>
              </a:rPr>
              <a:t>Η σταδιοδρομία μπορεί ακόμη και να μειωθεί σε περίπτωση ακατάλληλης απόδοσης, προσόντων ή θέσης εργασίας. Οι συνέπειες μπορεί να είναι, απόλυση, μετατόπιση ή πρόωρη συνταξιοδότηση κλπ.</a:t>
            </a:r>
            <a:endParaRPr lang="de-AT" sz="1400" b="1" dirty="0">
              <a:solidFill>
                <a:schemeClr val="tx1"/>
              </a:solidFill>
            </a:endParaRPr>
          </a:p>
        </p:txBody>
      </p:sp>
      <p:sp>
        <p:nvSpPr>
          <p:cNvPr id="4" name="Fußzeilenplatzhalter 3">
            <a:extLst>
              <a:ext uri="{FF2B5EF4-FFF2-40B4-BE49-F238E27FC236}">
                <a16:creationId xmlns:a16="http://schemas.microsoft.com/office/drawing/2014/main" id="{6469FBEE-2DF7-4E31-B370-2579A63F08DA}"/>
              </a:ext>
            </a:extLst>
          </p:cNvPr>
          <p:cNvSpPr>
            <a:spLocks noGrp="1"/>
          </p:cNvSpPr>
          <p:nvPr>
            <p:ph type="ftr" sz="quarter" idx="11"/>
          </p:nvPr>
        </p:nvSpPr>
        <p:spPr/>
        <p:txBody>
          <a:bodyPr/>
          <a:lstStyle/>
          <a:p>
            <a:r>
              <a:rPr lang="lt-LT" dirty="0"/>
              <a:t>connect-erasmus.eu</a:t>
            </a:r>
          </a:p>
        </p:txBody>
      </p:sp>
      <p:pic>
        <p:nvPicPr>
          <p:cNvPr id="5" name="Grafik 4">
            <a:extLst>
              <a:ext uri="{FF2B5EF4-FFF2-40B4-BE49-F238E27FC236}">
                <a16:creationId xmlns:a16="http://schemas.microsoft.com/office/drawing/2014/main" id="{1F1C5FFD-0D80-4493-B6FF-75F0EE878F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2749" y="1630679"/>
            <a:ext cx="5317356" cy="3777933"/>
          </a:xfrm>
          <a:prstGeom prst="rect">
            <a:avLst/>
          </a:prstGeom>
          <a:noFill/>
          <a:ln>
            <a:noFill/>
          </a:ln>
        </p:spPr>
      </p:pic>
      <p:sp>
        <p:nvSpPr>
          <p:cNvPr id="6" name="Textfeld 5">
            <a:extLst>
              <a:ext uri="{FF2B5EF4-FFF2-40B4-BE49-F238E27FC236}">
                <a16:creationId xmlns:a16="http://schemas.microsoft.com/office/drawing/2014/main" id="{C0A37366-4DB7-4D40-BD84-C6996850D5AB}"/>
              </a:ext>
            </a:extLst>
          </p:cNvPr>
          <p:cNvSpPr txBox="1"/>
          <p:nvPr/>
        </p:nvSpPr>
        <p:spPr>
          <a:xfrm>
            <a:off x="7732294" y="5408612"/>
            <a:ext cx="2411429" cy="369332"/>
          </a:xfrm>
          <a:prstGeom prst="rect">
            <a:avLst/>
          </a:prstGeom>
          <a:noFill/>
        </p:spPr>
        <p:txBody>
          <a:bodyPr wrap="none" rtlCol="0">
            <a:spAutoFit/>
          </a:bodyPr>
          <a:lstStyle/>
          <a:p>
            <a:r>
              <a:rPr lang="de-AT" dirty="0"/>
              <a:t>(After Graf 2002. p99)</a:t>
            </a:r>
          </a:p>
        </p:txBody>
      </p:sp>
    </p:spTree>
    <p:extLst>
      <p:ext uri="{BB962C8B-B14F-4D97-AF65-F5344CB8AC3E}">
        <p14:creationId xmlns:p14="http://schemas.microsoft.com/office/powerpoint/2010/main" val="130919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9841A-1AE3-4B42-AEE1-8E9B6552FCEA}"/>
              </a:ext>
            </a:extLst>
          </p:cNvPr>
          <p:cNvSpPr>
            <a:spLocks noGrp="1"/>
          </p:cNvSpPr>
          <p:nvPr>
            <p:ph type="title"/>
          </p:nvPr>
        </p:nvSpPr>
        <p:spPr>
          <a:xfrm>
            <a:off x="839787" y="2412638"/>
            <a:ext cx="10504487" cy="684211"/>
          </a:xfrm>
        </p:spPr>
        <p:txBody>
          <a:bodyPr>
            <a:normAutofit fontScale="90000"/>
          </a:bodyPr>
          <a:lstStyle/>
          <a:p>
            <a:r>
              <a:rPr lang="el-GR" dirty="0"/>
              <a:t>Συμπεράσματα  </a:t>
            </a:r>
            <a:endParaRPr lang="de-AT" dirty="0"/>
          </a:p>
        </p:txBody>
      </p:sp>
      <p:sp>
        <p:nvSpPr>
          <p:cNvPr id="3" name="Textplatzhalter 2">
            <a:extLst>
              <a:ext uri="{FF2B5EF4-FFF2-40B4-BE49-F238E27FC236}">
                <a16:creationId xmlns:a16="http://schemas.microsoft.com/office/drawing/2014/main" id="{D4CB6979-32BE-4C59-8B4E-CE60945EA2AC}"/>
              </a:ext>
            </a:extLst>
          </p:cNvPr>
          <p:cNvSpPr>
            <a:spLocks noGrp="1"/>
          </p:cNvSpPr>
          <p:nvPr>
            <p:ph type="body" idx="1"/>
          </p:nvPr>
        </p:nvSpPr>
        <p:spPr>
          <a:xfrm>
            <a:off x="839787" y="3306494"/>
            <a:ext cx="10512425" cy="2042160"/>
          </a:xfrm>
        </p:spPr>
        <p:txBody>
          <a:bodyPr/>
          <a:lstStyle/>
          <a:p>
            <a:r>
              <a:rPr lang="el-GR" dirty="0">
                <a:solidFill>
                  <a:schemeClr val="tx1"/>
                </a:solidFill>
              </a:rPr>
              <a:t>Η ιδέα των εξατομικευμένων μέτρων ανάπτυξης και συμβουλευτικής σε κάθε φάση του επαγγελματικού κύκλου ζωής ενός εργαζομένου είναι αναγκαία.</a:t>
            </a:r>
          </a:p>
          <a:p>
            <a:endParaRPr lang="el-GR" dirty="0">
              <a:solidFill>
                <a:schemeClr val="tx1"/>
              </a:solidFill>
            </a:endParaRPr>
          </a:p>
          <a:p>
            <a:r>
              <a:rPr lang="el-GR" sz="2400" dirty="0">
                <a:solidFill>
                  <a:schemeClr val="tx1"/>
                </a:solidFill>
              </a:rPr>
              <a:t>Συζητήστε με μερικούς συμφοιτητές σας </a:t>
            </a:r>
            <a:r>
              <a:rPr lang="el-GR" dirty="0">
                <a:solidFill>
                  <a:schemeClr val="tx1"/>
                </a:solidFill>
              </a:rPr>
              <a:t>τα μέτρα ανάπτυξης του Ανθρώπινου Δυναμικού μέσα στις επιχειρήσεις</a:t>
            </a:r>
            <a:r>
              <a:rPr lang="de-AT" sz="2400" b="1" i="1" dirty="0">
                <a:solidFill>
                  <a:schemeClr val="tx1"/>
                </a:solidFill>
              </a:rPr>
              <a:t>. </a:t>
            </a:r>
          </a:p>
          <a:p>
            <a:endParaRPr lang="de-AT" dirty="0">
              <a:solidFill>
                <a:schemeClr val="tx1"/>
              </a:solidFill>
            </a:endParaRPr>
          </a:p>
        </p:txBody>
      </p:sp>
      <p:sp>
        <p:nvSpPr>
          <p:cNvPr id="4" name="Fußzeilenplatzhalter 3">
            <a:extLst>
              <a:ext uri="{FF2B5EF4-FFF2-40B4-BE49-F238E27FC236}">
                <a16:creationId xmlns:a16="http://schemas.microsoft.com/office/drawing/2014/main" id="{5BFFFBA6-D984-45A9-822A-72C6EF50BA46}"/>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6959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282B7-7828-42B4-8D9A-20A6769E6103}"/>
              </a:ext>
            </a:extLst>
          </p:cNvPr>
          <p:cNvSpPr>
            <a:spLocks noGrp="1"/>
          </p:cNvSpPr>
          <p:nvPr>
            <p:ph type="title"/>
          </p:nvPr>
        </p:nvSpPr>
        <p:spPr>
          <a:xfrm>
            <a:off x="1217003" y="2350583"/>
            <a:ext cx="10504487" cy="684211"/>
          </a:xfrm>
        </p:spPr>
        <p:txBody>
          <a:bodyPr>
            <a:noAutofit/>
          </a:bodyPr>
          <a:lstStyle/>
          <a:p>
            <a:r>
              <a:rPr lang="el-GR" sz="3200" dirty="0"/>
              <a:t>Περίληψη  </a:t>
            </a:r>
            <a:endParaRPr lang="de-AT" sz="3200" dirty="0"/>
          </a:p>
        </p:txBody>
      </p:sp>
      <p:sp>
        <p:nvSpPr>
          <p:cNvPr id="3" name="Textplatzhalter 2">
            <a:extLst>
              <a:ext uri="{FF2B5EF4-FFF2-40B4-BE49-F238E27FC236}">
                <a16:creationId xmlns:a16="http://schemas.microsoft.com/office/drawing/2014/main" id="{1C8DC037-F5A8-4B2D-8BAC-F6F92A84EA02}"/>
              </a:ext>
            </a:extLst>
          </p:cNvPr>
          <p:cNvSpPr>
            <a:spLocks noGrp="1"/>
          </p:cNvSpPr>
          <p:nvPr>
            <p:ph type="body" idx="1"/>
          </p:nvPr>
        </p:nvSpPr>
        <p:spPr>
          <a:xfrm>
            <a:off x="839787" y="3450364"/>
            <a:ext cx="10512425" cy="2356878"/>
          </a:xfrm>
        </p:spPr>
        <p:txBody>
          <a:bodyPr/>
          <a:lstStyle/>
          <a:p>
            <a:pPr marL="342900" indent="-342900">
              <a:buFont typeface="Arial" panose="020B0604020202020204" pitchFamily="34" charset="0"/>
              <a:buChar char="•"/>
            </a:pPr>
            <a:r>
              <a:rPr lang="el-GR" sz="2000" dirty="0">
                <a:solidFill>
                  <a:schemeClr val="tx1"/>
                </a:solidFill>
              </a:rPr>
              <a:t>Η ιδέα του Κύκλου της Επαγγελματικής Ζωής, υπόκειται σε μια συστημική προσέγγιση με γνώμονα τόσο τους εργαζόμενους όσο και την εταιρεία.</a:t>
            </a:r>
          </a:p>
          <a:p>
            <a:pPr marL="342900" indent="-342900">
              <a:buFont typeface="Arial" panose="020B0604020202020204" pitchFamily="34" charset="0"/>
              <a:buChar char="•"/>
            </a:pPr>
            <a:r>
              <a:rPr lang="el-GR" sz="2000" dirty="0">
                <a:solidFill>
                  <a:schemeClr val="tx1"/>
                </a:solidFill>
              </a:rPr>
              <a:t>Μπορεί να θέσει τον οργανισμό σε διαδικασίες μάθησης (πχ ομαδική μάθηση, αυτόνομη μάθηση κλπ.)</a:t>
            </a:r>
          </a:p>
          <a:p>
            <a:pPr marL="342900" indent="-342900">
              <a:buFont typeface="Arial" panose="020B0604020202020204" pitchFamily="34" charset="0"/>
              <a:buChar char="•"/>
            </a:pPr>
            <a:r>
              <a:rPr lang="el-GR" sz="2000" dirty="0">
                <a:solidFill>
                  <a:schemeClr val="tx1"/>
                </a:solidFill>
              </a:rPr>
              <a:t>Είναι μια αξιόλογη προσπάθεια μάθησης που συνοδεύει τους εργαζόμενους στην εξέλιξη της σταδιοδρομίας τους καθ' όλη τη διάρκεια της ένταξής τους σε μια εταιρεία.</a:t>
            </a:r>
            <a:endParaRPr lang="de-AT" sz="2000" dirty="0">
              <a:solidFill>
                <a:schemeClr val="tx1"/>
              </a:solidFill>
            </a:endParaRPr>
          </a:p>
        </p:txBody>
      </p:sp>
      <p:sp>
        <p:nvSpPr>
          <p:cNvPr id="4" name="Fußzeilenplatzhalter 3">
            <a:extLst>
              <a:ext uri="{FF2B5EF4-FFF2-40B4-BE49-F238E27FC236}">
                <a16:creationId xmlns:a16="http://schemas.microsoft.com/office/drawing/2014/main" id="{6EFFA163-8EE7-43A9-9B79-8E1A818509E8}"/>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9447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dirty="0"/>
              <a:t>Ευχαριστούμε για την προσοχή σας. Ερωτήσεις;</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A2F47-29C7-408F-976E-0A3AB647FD32}"/>
              </a:ext>
            </a:extLst>
          </p:cNvPr>
          <p:cNvSpPr>
            <a:spLocks noGrp="1"/>
          </p:cNvSpPr>
          <p:nvPr>
            <p:ph type="title"/>
          </p:nvPr>
        </p:nvSpPr>
        <p:spPr/>
        <p:txBody>
          <a:bodyPr>
            <a:noAutofit/>
          </a:bodyPr>
          <a:lstStyle/>
          <a:p>
            <a:r>
              <a:rPr lang="el-GR" sz="3600" dirty="0"/>
              <a:t>Μαθησιακοί στόχοι αυτής της ενότητας</a:t>
            </a:r>
            <a:endParaRPr lang="de-AT" sz="3600" dirty="0"/>
          </a:p>
        </p:txBody>
      </p:sp>
      <p:sp>
        <p:nvSpPr>
          <p:cNvPr id="3" name="Fußzeilenplatzhalter 2">
            <a:extLst>
              <a:ext uri="{FF2B5EF4-FFF2-40B4-BE49-F238E27FC236}">
                <a16:creationId xmlns:a16="http://schemas.microsoft.com/office/drawing/2014/main" id="{2036DBF8-C2BD-498C-9D9F-6A8EF8FDD602}"/>
              </a:ext>
            </a:extLst>
          </p:cNvPr>
          <p:cNvSpPr>
            <a:spLocks noGrp="1"/>
          </p:cNvSpPr>
          <p:nvPr>
            <p:ph type="ftr" sz="quarter" idx="11"/>
          </p:nvPr>
        </p:nvSpPr>
        <p:spPr/>
        <p:txBody>
          <a:bodyPr/>
          <a:lstStyle/>
          <a:p>
            <a:r>
              <a:rPr lang="lt-LT"/>
              <a:t>connect-erasmus.eu</a:t>
            </a:r>
          </a:p>
        </p:txBody>
      </p:sp>
      <p:sp>
        <p:nvSpPr>
          <p:cNvPr id="4" name="Textplatzhalter 3">
            <a:extLst>
              <a:ext uri="{FF2B5EF4-FFF2-40B4-BE49-F238E27FC236}">
                <a16:creationId xmlns:a16="http://schemas.microsoft.com/office/drawing/2014/main" id="{B995A04A-5668-4110-9AB9-A7FC4922F96D}"/>
              </a:ext>
            </a:extLst>
          </p:cNvPr>
          <p:cNvSpPr>
            <a:spLocks noGrp="1"/>
          </p:cNvSpPr>
          <p:nvPr>
            <p:ph type="body" sz="quarter" idx="10"/>
          </p:nvPr>
        </p:nvSpPr>
        <p:spPr/>
        <p:txBody>
          <a:bodyPr>
            <a:normAutofit lnSpcReduction="10000"/>
          </a:bodyPr>
          <a:lstStyle/>
          <a:p>
            <a:endParaRPr lang="de-AT" dirty="0"/>
          </a:p>
        </p:txBody>
      </p:sp>
      <p:sp>
        <p:nvSpPr>
          <p:cNvPr id="5" name="Textplatzhalter 4">
            <a:extLst>
              <a:ext uri="{FF2B5EF4-FFF2-40B4-BE49-F238E27FC236}">
                <a16:creationId xmlns:a16="http://schemas.microsoft.com/office/drawing/2014/main" id="{E3B556BF-5C2B-4B16-B833-8E45DE4FF899}"/>
              </a:ext>
            </a:extLst>
          </p:cNvPr>
          <p:cNvSpPr>
            <a:spLocks noGrp="1"/>
          </p:cNvSpPr>
          <p:nvPr>
            <p:ph type="body" sz="quarter" idx="12"/>
          </p:nvPr>
        </p:nvSpPr>
        <p:spPr/>
        <p:txBody>
          <a:bodyPr>
            <a:normAutofit fontScale="92500" lnSpcReduction="10000"/>
          </a:bodyPr>
          <a:lstStyle/>
          <a:p>
            <a:pPr marL="342900" indent="-342900">
              <a:buFont typeface="Arial" panose="020B0604020202020204" pitchFamily="34" charset="0"/>
              <a:buChar char="•"/>
            </a:pPr>
            <a:r>
              <a:rPr lang="el-GR" dirty="0">
                <a:solidFill>
                  <a:schemeClr val="tx1"/>
                </a:solidFill>
              </a:rPr>
              <a:t>Να μπορείτε να εξηγήσετε τις απαιτήσεις που αφορούν την ανάπτυξη του προσωπικού (ως συνέπεια των καινοτόμων αντιλήψεων και εξελίξεων στις επιχειρήσεις)</a:t>
            </a:r>
            <a:endParaRPr lang="de-AT" dirty="0">
              <a:solidFill>
                <a:schemeClr val="tx1"/>
              </a:solidFill>
            </a:endParaRPr>
          </a:p>
        </p:txBody>
      </p:sp>
      <p:sp>
        <p:nvSpPr>
          <p:cNvPr id="6" name="Textplatzhalter 5">
            <a:extLst>
              <a:ext uri="{FF2B5EF4-FFF2-40B4-BE49-F238E27FC236}">
                <a16:creationId xmlns:a16="http://schemas.microsoft.com/office/drawing/2014/main" id="{A8824F3B-B7BF-480D-8D6F-6605A2F7F860}"/>
              </a:ext>
            </a:extLst>
          </p:cNvPr>
          <p:cNvSpPr>
            <a:spLocks noGrp="1"/>
          </p:cNvSpPr>
          <p:nvPr>
            <p:ph type="body" sz="quarter" idx="13"/>
          </p:nvPr>
        </p:nvSpPr>
        <p:spPr/>
        <p:txBody>
          <a:bodyPr>
            <a:normAutofit lnSpcReduction="10000"/>
          </a:bodyPr>
          <a:lstStyle/>
          <a:p>
            <a:endParaRPr lang="de-AT" dirty="0"/>
          </a:p>
        </p:txBody>
      </p:sp>
      <p:sp>
        <p:nvSpPr>
          <p:cNvPr id="7" name="Textplatzhalter 6">
            <a:extLst>
              <a:ext uri="{FF2B5EF4-FFF2-40B4-BE49-F238E27FC236}">
                <a16:creationId xmlns:a16="http://schemas.microsoft.com/office/drawing/2014/main" id="{487FE9CE-ABF4-42A5-9087-003801FE425B}"/>
              </a:ext>
            </a:extLst>
          </p:cNvPr>
          <p:cNvSpPr>
            <a:spLocks noGrp="1"/>
          </p:cNvSpPr>
          <p:nvPr>
            <p:ph type="body" sz="quarter" idx="14"/>
          </p:nvPr>
        </p:nvSpPr>
        <p:spPr/>
        <p:txBody>
          <a:bodyPr/>
          <a:lstStyle/>
          <a:p>
            <a:pPr marL="457200" indent="-457200">
              <a:buFont typeface="Arial" panose="020B0604020202020204" pitchFamily="34" charset="0"/>
              <a:buChar char="•"/>
            </a:pPr>
            <a:r>
              <a:rPr lang="el-GR" dirty="0">
                <a:solidFill>
                  <a:schemeClr val="tx1"/>
                </a:solidFill>
              </a:rPr>
              <a:t>Να μπορείτε να περιγράψετε τις σχετικές μεθόδους που στοχεύουν σε εξατομικευμένες μεθόδους μάθησης, καθοδήγησης και συμβουλευτικής</a:t>
            </a:r>
            <a:endParaRPr lang="de-AT" dirty="0">
              <a:solidFill>
                <a:schemeClr val="tx1"/>
              </a:solidFill>
            </a:endParaRPr>
          </a:p>
        </p:txBody>
      </p:sp>
    </p:spTree>
    <p:extLst>
      <p:ext uri="{BB962C8B-B14F-4D97-AF65-F5344CB8AC3E}">
        <p14:creationId xmlns:p14="http://schemas.microsoft.com/office/powerpoint/2010/main" val="211632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771650" y="2362200"/>
            <a:ext cx="10504487" cy="1066800"/>
          </a:xfrm>
        </p:spPr>
        <p:txBody>
          <a:bodyPr>
            <a:normAutofit/>
          </a:bodyPr>
          <a:lstStyle/>
          <a:p>
            <a:r>
              <a:rPr lang="de-AT" sz="2800" dirty="0"/>
              <a:t>Peter Senge: The </a:t>
            </a:r>
            <a:r>
              <a:rPr lang="de-AT" sz="2800" dirty="0" err="1"/>
              <a:t>fifth</a:t>
            </a:r>
            <a:r>
              <a:rPr lang="de-AT" sz="2800" dirty="0"/>
              <a:t> </a:t>
            </a:r>
            <a:r>
              <a:rPr lang="de-AT" sz="2800" dirty="0" err="1"/>
              <a:t>discipline</a:t>
            </a:r>
            <a:r>
              <a:rPr lang="de-AT" sz="2800" dirty="0"/>
              <a:t> (</a:t>
            </a:r>
            <a:r>
              <a:rPr lang="el-GR" sz="2800" dirty="0"/>
              <a:t>πρώτη έκδοση</a:t>
            </a:r>
            <a:r>
              <a:rPr lang="de-AT" sz="2800" dirty="0"/>
              <a:t>1990</a:t>
            </a:r>
            <a:r>
              <a:rPr lang="el-GR" sz="2800" dirty="0"/>
              <a:t>, Νέα Υόρκη)</a:t>
            </a:r>
            <a:endParaRPr lang="de-AT" sz="2800" dirty="0"/>
          </a:p>
        </p:txBody>
      </p:sp>
      <p:sp>
        <p:nvSpPr>
          <p:cNvPr id="3" name="Textplatzhalter 2">
            <a:extLst>
              <a:ext uri="{FF2B5EF4-FFF2-40B4-BE49-F238E27FC236}">
                <a16:creationId xmlns:a16="http://schemas.microsoft.com/office/drawing/2014/main" id="{013E70B2-AFBA-447A-8182-315CEE9236F9}"/>
              </a:ext>
            </a:extLst>
          </p:cNvPr>
          <p:cNvSpPr>
            <a:spLocks noGrp="1"/>
          </p:cNvSpPr>
          <p:nvPr>
            <p:ph type="body" idx="1"/>
          </p:nvPr>
        </p:nvSpPr>
        <p:spPr>
          <a:xfrm>
            <a:off x="839787" y="3505200"/>
            <a:ext cx="10512425" cy="2181726"/>
          </a:xfrm>
        </p:spPr>
        <p:txBody>
          <a:bodyPr/>
          <a:lstStyle/>
          <a:p>
            <a:endParaRPr lang="el-GR" dirty="0">
              <a:solidFill>
                <a:schemeClr val="tx1"/>
              </a:solidFill>
            </a:endParaRPr>
          </a:p>
          <a:p>
            <a:r>
              <a:rPr lang="el-GR" dirty="0">
                <a:solidFill>
                  <a:schemeClr val="tx1"/>
                </a:solidFill>
              </a:rPr>
              <a:t>Αυτό το βιβλίο καινοτομεί και επηρεάζει τις στρατηγικές διαχείρισης μέχρι και σήμερα. Στόχος είναι η ανάπτυξη των καινοτόμων προσεγγίσεων που αυξάνουν τη μαθησιακή ικανότητα ατόμων, ομάδων και οργανισμών, αντιμετωπίζοντας έτσι την πολυπλοκότητα και τη δυναμική του περιβάλλοντος του οργανισμού.</a:t>
            </a:r>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2536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FFD49-F04D-465B-843F-7EDE578DCB1C}"/>
              </a:ext>
            </a:extLst>
          </p:cNvPr>
          <p:cNvSpPr>
            <a:spLocks noGrp="1"/>
          </p:cNvSpPr>
          <p:nvPr>
            <p:ph type="title"/>
          </p:nvPr>
        </p:nvSpPr>
        <p:spPr>
          <a:xfrm>
            <a:off x="737581" y="2270731"/>
            <a:ext cx="10504487" cy="865090"/>
          </a:xfrm>
        </p:spPr>
        <p:txBody>
          <a:bodyPr>
            <a:normAutofit/>
          </a:bodyPr>
          <a:lstStyle/>
          <a:p>
            <a:pPr algn="just">
              <a:lnSpc>
                <a:spcPct val="150000"/>
              </a:lnSpc>
              <a:spcAft>
                <a:spcPts val="1000"/>
              </a:spcAft>
            </a:pPr>
            <a:r>
              <a:rPr lang="el-GR" sz="1800" b="1" dirty="0">
                <a:effectLst/>
                <a:latin typeface="Calibri" panose="020F0502020204030204" pitchFamily="34" charset="0"/>
                <a:ea typeface="Times New Roman" panose="02020603050405020304" pitchFamily="18" charset="0"/>
                <a:cs typeface="Calibri" panose="020F0502020204030204" pitchFamily="34" charset="0"/>
              </a:rPr>
              <a:t>Στη συνέχεια, ο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Senge</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εισάγει 4 Βασικούς </a:t>
            </a:r>
            <a:r>
              <a:rPr lang="el-GR" sz="1800" b="1" dirty="0">
                <a:latin typeface="Calibri" panose="020F0502020204030204" pitchFamily="34" charset="0"/>
                <a:ea typeface="Times New Roman" panose="02020603050405020304" pitchFamily="18" charset="0"/>
                <a:cs typeface="Calibri" panose="020F0502020204030204" pitchFamily="34" charset="0"/>
              </a:rPr>
              <a:t>Τομείς</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οι οποίοι χτίζουν τον οργανισμό μάθησης:</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Fußzeilenplatzhalter 3">
            <a:extLst>
              <a:ext uri="{FF2B5EF4-FFF2-40B4-BE49-F238E27FC236}">
                <a16:creationId xmlns:a16="http://schemas.microsoft.com/office/drawing/2014/main" id="{F3BC4C4D-8DAF-4611-B5B6-C28C91860B5B}"/>
              </a:ext>
            </a:extLst>
          </p:cNvPr>
          <p:cNvSpPr>
            <a:spLocks noGrp="1"/>
          </p:cNvSpPr>
          <p:nvPr>
            <p:ph type="ftr" sz="quarter" idx="11"/>
          </p:nvPr>
        </p:nvSpPr>
        <p:spPr/>
        <p:txBody>
          <a:bodyPr/>
          <a:lstStyle/>
          <a:p>
            <a:r>
              <a:rPr lang="lt-LT"/>
              <a:t>connect-erasmus.eu</a:t>
            </a:r>
          </a:p>
        </p:txBody>
      </p:sp>
      <p:sp>
        <p:nvSpPr>
          <p:cNvPr id="5" name="Ellipse 4">
            <a:extLst>
              <a:ext uri="{FF2B5EF4-FFF2-40B4-BE49-F238E27FC236}">
                <a16:creationId xmlns:a16="http://schemas.microsoft.com/office/drawing/2014/main" id="{519B7A82-99FA-452C-B7CA-A4026EF2C4DE}"/>
              </a:ext>
            </a:extLst>
          </p:cNvPr>
          <p:cNvSpPr/>
          <p:nvPr/>
        </p:nvSpPr>
        <p:spPr>
          <a:xfrm>
            <a:off x="805718" y="3439300"/>
            <a:ext cx="10436350" cy="244897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Textfeld 6">
            <a:extLst>
              <a:ext uri="{FF2B5EF4-FFF2-40B4-BE49-F238E27FC236}">
                <a16:creationId xmlns:a16="http://schemas.microsoft.com/office/drawing/2014/main" id="{D703779C-9031-4F34-85FB-0334D09CB2E1}"/>
              </a:ext>
            </a:extLst>
          </p:cNvPr>
          <p:cNvSpPr txBox="1"/>
          <p:nvPr/>
        </p:nvSpPr>
        <p:spPr>
          <a:xfrm>
            <a:off x="3785937" y="3578666"/>
            <a:ext cx="4804610" cy="369332"/>
          </a:xfrm>
          <a:prstGeom prst="rect">
            <a:avLst/>
          </a:prstGeom>
          <a:noFill/>
        </p:spPr>
        <p:txBody>
          <a:bodyPr wrap="square" rtlCol="0">
            <a:spAutoFit/>
          </a:bodyPr>
          <a:lstStyle/>
          <a:p>
            <a:r>
              <a:rPr lang="el-GR" sz="1800" b="1" dirty="0">
                <a:effectLst/>
                <a:latin typeface="Calibri" panose="020F0502020204030204" pitchFamily="34" charset="0"/>
                <a:ea typeface="Times New Roman" panose="02020603050405020304" pitchFamily="18" charset="0"/>
                <a:cs typeface="Calibri" panose="020F0502020204030204" pitchFamily="34" charset="0"/>
              </a:rPr>
              <a:t>                   Οργανισμός μάθησης</a:t>
            </a:r>
            <a:endParaRPr lang="de-AT" dirty="0"/>
          </a:p>
        </p:txBody>
      </p:sp>
      <p:sp>
        <p:nvSpPr>
          <p:cNvPr id="8" name="Rechteck: abgerundete Ecken 7">
            <a:extLst>
              <a:ext uri="{FF2B5EF4-FFF2-40B4-BE49-F238E27FC236}">
                <a16:creationId xmlns:a16="http://schemas.microsoft.com/office/drawing/2014/main" id="{7B5FE0C9-8961-48A7-8DEA-58D9FF93793A}"/>
              </a:ext>
            </a:extLst>
          </p:cNvPr>
          <p:cNvSpPr/>
          <p:nvPr/>
        </p:nvSpPr>
        <p:spPr>
          <a:xfrm>
            <a:off x="3465094" y="4026933"/>
            <a:ext cx="2125580" cy="6974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l-GR" sz="1800" b="1" dirty="0">
                <a:effectLst/>
                <a:latin typeface="Calibri" panose="020F0502020204030204" pitchFamily="34" charset="0"/>
                <a:ea typeface="Times New Roman" panose="02020603050405020304" pitchFamily="18" charset="0"/>
                <a:cs typeface="Calibri" panose="020F0502020204030204" pitchFamily="34" charset="0"/>
              </a:rPr>
              <a:t>Προσωπική Εξέλιξη</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Rechteck: abgerundete Ecken 8">
            <a:extLst>
              <a:ext uri="{FF2B5EF4-FFF2-40B4-BE49-F238E27FC236}">
                <a16:creationId xmlns:a16="http://schemas.microsoft.com/office/drawing/2014/main" id="{E94C63D1-BF7C-4E57-A068-EB6FED276E0E}"/>
              </a:ext>
            </a:extLst>
          </p:cNvPr>
          <p:cNvSpPr/>
          <p:nvPr/>
        </p:nvSpPr>
        <p:spPr>
          <a:xfrm>
            <a:off x="6352674" y="4026932"/>
            <a:ext cx="2037347" cy="69746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l-GR" sz="1400" b="1" dirty="0">
                <a:effectLst/>
                <a:latin typeface="Calibri" panose="020F0502020204030204" pitchFamily="34" charset="0"/>
                <a:ea typeface="Times New Roman" panose="02020603050405020304" pitchFamily="18" charset="0"/>
                <a:cs typeface="Calibri" panose="020F0502020204030204" pitchFamily="34" charset="0"/>
              </a:rPr>
              <a:t>Ψυχοκοινωνικά μοντέλα</a:t>
            </a:r>
            <a:endParaRPr lang="el-GR"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Rechteck: abgerundete Ecken 9">
            <a:extLst>
              <a:ext uri="{FF2B5EF4-FFF2-40B4-BE49-F238E27FC236}">
                <a16:creationId xmlns:a16="http://schemas.microsoft.com/office/drawing/2014/main" id="{BEE82774-2698-461C-991B-E031B6610DBB}"/>
              </a:ext>
            </a:extLst>
          </p:cNvPr>
          <p:cNvSpPr/>
          <p:nvPr/>
        </p:nvSpPr>
        <p:spPr>
          <a:xfrm>
            <a:off x="3465094" y="4823388"/>
            <a:ext cx="2125579" cy="69746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000"/>
              </a:spcAft>
            </a:pPr>
            <a:r>
              <a:rPr lang="el-GR" sz="1800" b="1" dirty="0">
                <a:effectLst/>
                <a:latin typeface="Calibri" panose="020F0502020204030204" pitchFamily="34" charset="0"/>
                <a:ea typeface="Times New Roman" panose="02020603050405020304" pitchFamily="18" charset="0"/>
                <a:cs typeface="Calibri" panose="020F0502020204030204" pitchFamily="34" charset="0"/>
              </a:rPr>
              <a:t>Κοινό όραμα</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Rechteck: abgerundete Ecken 10">
            <a:extLst>
              <a:ext uri="{FF2B5EF4-FFF2-40B4-BE49-F238E27FC236}">
                <a16:creationId xmlns:a16="http://schemas.microsoft.com/office/drawing/2014/main" id="{F8F8AA5C-0F7E-42F1-A3DD-076C671F66DE}"/>
              </a:ext>
            </a:extLst>
          </p:cNvPr>
          <p:cNvSpPr/>
          <p:nvPr/>
        </p:nvSpPr>
        <p:spPr>
          <a:xfrm>
            <a:off x="6352674" y="4806982"/>
            <a:ext cx="2037347" cy="71387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a:p>
            <a:pPr algn="ctr"/>
            <a:endParaRPr lang="de-AT" dirty="0"/>
          </a:p>
          <a:p>
            <a:pPr algn="just">
              <a:lnSpc>
                <a:spcPct val="150000"/>
              </a:lnSpc>
              <a:spcAft>
                <a:spcPts val="1000"/>
              </a:spcAft>
            </a:pPr>
            <a:r>
              <a:rPr lang="el-GR" sz="1800" b="1" dirty="0">
                <a:effectLst/>
                <a:latin typeface="Calibri" panose="020F0502020204030204" pitchFamily="34" charset="0"/>
                <a:ea typeface="Times New Roman" panose="02020603050405020304" pitchFamily="18" charset="0"/>
                <a:cs typeface="Calibri" panose="020F0502020204030204" pitchFamily="34" charset="0"/>
              </a:rPr>
              <a:t>Ομαδική μάθηση</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a:p>
            <a:pPr algn="ctr"/>
            <a:endParaRPr lang="de-AT" dirty="0">
              <a:solidFill>
                <a:schemeClr val="tx1"/>
              </a:solidFill>
            </a:endParaRPr>
          </a:p>
          <a:p>
            <a:pPr algn="ctr"/>
            <a:endParaRPr lang="de-AT" dirty="0"/>
          </a:p>
        </p:txBody>
      </p:sp>
    </p:spTree>
    <p:extLst>
      <p:ext uri="{BB962C8B-B14F-4D97-AF65-F5344CB8AC3E}">
        <p14:creationId xmlns:p14="http://schemas.microsoft.com/office/powerpoint/2010/main" val="325682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fontScale="90000"/>
          </a:bodyPr>
          <a:lstStyle/>
          <a:p>
            <a:r>
              <a:rPr lang="el-GR" dirty="0">
                <a:solidFill>
                  <a:schemeClr val="tx1"/>
                </a:solidFill>
              </a:rPr>
              <a:t>Συστημική Σκέψη</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lnSpcReduction="10000"/>
          </a:bodyPr>
          <a:lstStyle/>
          <a:p>
            <a:r>
              <a:rPr lang="el-GR" i="1" dirty="0">
                <a:solidFill>
                  <a:schemeClr val="tx1"/>
                </a:solidFill>
              </a:rPr>
              <a:t>Καθώς ο κόσμος γίνεται όλο και πιο διασυνδεδεμένος και οι επιχειρήσεις γίνονται όλο και πιο περίπλοκες και δυναμικές, η εργασία πρέπει να γίνεται πιο «μαθησιακή».</a:t>
            </a:r>
          </a:p>
          <a:p>
            <a:endParaRPr lang="el-GR" i="1" dirty="0">
              <a:solidFill>
                <a:schemeClr val="tx1"/>
              </a:solidFill>
            </a:endParaRPr>
          </a:p>
          <a:p>
            <a:r>
              <a:rPr lang="el-GR" i="1" dirty="0">
                <a:solidFill>
                  <a:schemeClr val="tx1"/>
                </a:solidFill>
              </a:rPr>
              <a:t>Ο </a:t>
            </a:r>
            <a:r>
              <a:rPr lang="el-GR" i="1" dirty="0" err="1">
                <a:solidFill>
                  <a:schemeClr val="tx1"/>
                </a:solidFill>
              </a:rPr>
              <a:t>Senge</a:t>
            </a:r>
            <a:r>
              <a:rPr lang="el-GR" i="1" dirty="0">
                <a:solidFill>
                  <a:schemeClr val="tx1"/>
                </a:solidFill>
              </a:rPr>
              <a:t> αναπτύσσει το όραμα μιας συλλογικής φιλοδοξίας που ελευθερώνεται, όταν οι άνθρωποι μαθαίνουν συνεχώς.</a:t>
            </a:r>
            <a:endParaRPr lang="de-AT" dirty="0">
              <a:solidFill>
                <a:schemeClr val="tx1"/>
              </a:solidFill>
            </a:endParaRPr>
          </a:p>
        </p:txBody>
      </p:sp>
      <p:sp>
        <p:nvSpPr>
          <p:cNvPr id="5" name="Ellipse 4">
            <a:extLst>
              <a:ext uri="{FF2B5EF4-FFF2-40B4-BE49-F238E27FC236}">
                <a16:creationId xmlns:a16="http://schemas.microsoft.com/office/drawing/2014/main" id="{8F371529-FC7B-4EB1-896C-340C8273EB23}"/>
              </a:ext>
            </a:extLst>
          </p:cNvPr>
          <p:cNvSpPr/>
          <p:nvPr/>
        </p:nvSpPr>
        <p:spPr>
          <a:xfrm>
            <a:off x="6585284" y="2430379"/>
            <a:ext cx="4227095" cy="21336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 Συστημική Σκέψη είναι η πρωταρχική τομή όπου ο </a:t>
            </a:r>
            <a:r>
              <a:rPr lang="el-GR" dirty="0" err="1">
                <a:solidFill>
                  <a:schemeClr val="tx1"/>
                </a:solidFill>
              </a:rPr>
              <a:t>Senge</a:t>
            </a:r>
            <a:r>
              <a:rPr lang="el-GR" dirty="0">
                <a:solidFill>
                  <a:schemeClr val="tx1"/>
                </a:solidFill>
              </a:rPr>
              <a:t> ξεκινά την επιχειρηματολογία του.</a:t>
            </a:r>
            <a:endParaRPr lang="de-AT" dirty="0">
              <a:solidFill>
                <a:schemeClr val="tx1"/>
              </a:solidFill>
            </a:endParaRPr>
          </a:p>
        </p:txBody>
      </p:sp>
    </p:spTree>
    <p:extLst>
      <p:ext uri="{BB962C8B-B14F-4D97-AF65-F5344CB8AC3E}">
        <p14:creationId xmlns:p14="http://schemas.microsoft.com/office/powerpoint/2010/main" val="5076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765175"/>
            <a:ext cx="5780820" cy="728346"/>
          </a:xfrm>
        </p:spPr>
        <p:txBody>
          <a:bodyPr>
            <a:normAutofit fontScale="90000"/>
          </a:bodyPr>
          <a:lstStyle/>
          <a:p>
            <a:r>
              <a:rPr lang="el-GR" dirty="0"/>
              <a:t>Προσωπική Εξέλιξη</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pPr algn="just">
              <a:lnSpc>
                <a:spcPct val="150000"/>
              </a:lnSpc>
              <a:spcAft>
                <a:spcPts val="1000"/>
              </a:spcAft>
            </a:pPr>
            <a:endParaRPr lang="el-GR"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Οι οργανισμοί εξελίσσονται μόνο μέσω των ατόμων που μαθαίνουν αλλά η ατομική μάθηση δεν εγγυάται ότι εξελίσσονται και οι οργανισμοί.</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err="1">
                <a:solidFill>
                  <a:schemeClr val="tx1"/>
                </a:solidFill>
              </a:rPr>
              <a:t>Senge</a:t>
            </a:r>
            <a:r>
              <a:rPr lang="el-GR" dirty="0">
                <a:solidFill>
                  <a:schemeClr val="tx1"/>
                </a:solidFill>
              </a:rPr>
              <a:t> αναφέρει την προσωπική κυριαρχία ως τον πρώτο βασικό τομέα</a:t>
            </a:r>
            <a:endParaRPr lang="de-AT" dirty="0">
              <a:solidFill>
                <a:schemeClr val="tx1"/>
              </a:solidFill>
            </a:endParaRPr>
          </a:p>
        </p:txBody>
      </p:sp>
    </p:spTree>
    <p:extLst>
      <p:ext uri="{BB962C8B-B14F-4D97-AF65-F5344CB8AC3E}">
        <p14:creationId xmlns:p14="http://schemas.microsoft.com/office/powerpoint/2010/main" val="12469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a:xfrm>
            <a:off x="839788" y="765175"/>
            <a:ext cx="7266720" cy="728346"/>
          </a:xfrm>
        </p:spPr>
        <p:txBody>
          <a:bodyPr>
            <a:normAutofit fontScale="90000"/>
          </a:bodyPr>
          <a:lstStyle/>
          <a:p>
            <a:r>
              <a:rPr lang="el-GR" dirty="0"/>
              <a:t>Ψυχοκοινωνικά μοντέλα</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fontScale="85000" lnSpcReduction="10000"/>
          </a:bodyPr>
          <a:lstStyle/>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Ένα πράγμα που όλοι οι μάνατζερ γνωρίζουν είναι ότι πολλές από τις καλύτερες ιδέες δεν γίνονται ποτέ πράξη. Οι λαμπρές στρατηγικές αποτυγχάνουν να μεταφραστούν σε δράση.</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Αυτό οφείλεται στις υποθέσεις που έχουν οι άνθρωποι βασισμένες σε προκαταλήψεις. Εάν, για παράδειγμα, ένας διευθυντής υποψιάζεται ότι ένας υπάλληλος είναι ντροπαλός και έχει μόνο ως κίνητρο τα χρήματα, τότε η συμπεριφορά του θα κατευθύνεται από αυτή την προκατάληψη και θα αποθαρρύνει τον εργαζόμενο. </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err="1">
                <a:solidFill>
                  <a:schemeClr val="tx1"/>
                </a:solidFill>
              </a:rPr>
              <a:t>Senge</a:t>
            </a:r>
            <a:r>
              <a:rPr lang="el-GR" dirty="0">
                <a:solidFill>
                  <a:schemeClr val="tx1"/>
                </a:solidFill>
              </a:rPr>
              <a:t> αναφέρει τα Ψυχικά Μοντέλα ως τον δεύτερο βασικό τομέα</a:t>
            </a:r>
            <a:endParaRPr lang="de-AT" dirty="0">
              <a:solidFill>
                <a:schemeClr val="tx1"/>
              </a:solidFill>
            </a:endParaRPr>
          </a:p>
        </p:txBody>
      </p:sp>
    </p:spTree>
    <p:extLst>
      <p:ext uri="{BB962C8B-B14F-4D97-AF65-F5344CB8AC3E}">
        <p14:creationId xmlns:p14="http://schemas.microsoft.com/office/powerpoint/2010/main" val="341649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070718E-AEED-4DDC-897C-E8EBEFA02CB5}"/>
              </a:ext>
            </a:extLst>
          </p:cNvPr>
          <p:cNvSpPr>
            <a:spLocks noGrp="1"/>
          </p:cNvSpPr>
          <p:nvPr>
            <p:ph type="ftr" sz="quarter" idx="11"/>
          </p:nvPr>
        </p:nvSpPr>
        <p:spPr/>
        <p:txBody>
          <a:bodyPr/>
          <a:lstStyle/>
          <a:p>
            <a:r>
              <a:rPr lang="lt-LT"/>
              <a:t>connect-erasmus.eu</a:t>
            </a:r>
          </a:p>
        </p:txBody>
      </p:sp>
      <p:sp>
        <p:nvSpPr>
          <p:cNvPr id="3" name="Titel 2">
            <a:extLst>
              <a:ext uri="{FF2B5EF4-FFF2-40B4-BE49-F238E27FC236}">
                <a16:creationId xmlns:a16="http://schemas.microsoft.com/office/drawing/2014/main" id="{142F9688-B766-423F-B217-3FBC5A53E91B}"/>
              </a:ext>
            </a:extLst>
          </p:cNvPr>
          <p:cNvSpPr>
            <a:spLocks noGrp="1"/>
          </p:cNvSpPr>
          <p:nvPr>
            <p:ph type="title"/>
          </p:nvPr>
        </p:nvSpPr>
        <p:spPr/>
        <p:txBody>
          <a:bodyPr>
            <a:normAutofit/>
          </a:bodyPr>
          <a:lstStyle/>
          <a:p>
            <a:r>
              <a:rPr lang="el-GR" dirty="0"/>
              <a:t>Κοινό όραμα</a:t>
            </a:r>
            <a:endParaRPr lang="de-AT" dirty="0"/>
          </a:p>
        </p:txBody>
      </p:sp>
      <p:sp>
        <p:nvSpPr>
          <p:cNvPr id="4" name="Textplatzhalter 3">
            <a:extLst>
              <a:ext uri="{FF2B5EF4-FFF2-40B4-BE49-F238E27FC236}">
                <a16:creationId xmlns:a16="http://schemas.microsoft.com/office/drawing/2014/main" id="{09E4CFB0-7D50-4EB7-B86D-3756E57F04DD}"/>
              </a:ext>
            </a:extLst>
          </p:cNvPr>
          <p:cNvSpPr>
            <a:spLocks noGrp="1"/>
          </p:cNvSpPr>
          <p:nvPr>
            <p:ph type="body" sz="half" idx="2"/>
          </p:nvPr>
        </p:nvSpPr>
        <p:spPr/>
        <p:txBody>
          <a:bodyPr>
            <a:normAutofit/>
          </a:bodyPr>
          <a:lstStyle/>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Ελάχιστες δυνάμεις στις ανθρώπινες σχέσεις είναι τόσο ισχυρές όσο τα κοινά οράματα.</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l-GR" sz="1800" dirty="0">
                <a:effectLst/>
                <a:latin typeface="Calibri" panose="020F0502020204030204" pitchFamily="34" charset="0"/>
                <a:ea typeface="Times New Roman" panose="02020603050405020304" pitchFamily="18" charset="0"/>
                <a:cs typeface="Calibri" panose="020F0502020204030204" pitchFamily="34" charset="0"/>
              </a:rPr>
              <a:t>Το κοινό όραμα είναι μια δύναμη που δίνει ενέργεια και κάνει τους ανθρώπους να έχουν καλύτερη απόδοση. Χωρίς κοινό όραμα δεν υπάρχουν οργανισμοί που μαθαίνουν.</a:t>
            </a:r>
            <a:endParaRPr lang="el-GR" sz="1800" dirty="0">
              <a:effectLst/>
              <a:latin typeface="Calibri" panose="020F0502020204030204" pitchFamily="34" charset="0"/>
              <a:ea typeface="Times New Roman" panose="02020603050405020304" pitchFamily="18" charset="0"/>
              <a:cs typeface="Arial" panose="020B0604020202020204" pitchFamily="34" charset="0"/>
            </a:endParaRPr>
          </a:p>
          <a:p>
            <a:r>
              <a:rPr lang="de-AT" i="1" dirty="0">
                <a:solidFill>
                  <a:schemeClr val="tx1"/>
                </a:solidFill>
              </a:rPr>
              <a:t> </a:t>
            </a:r>
          </a:p>
        </p:txBody>
      </p:sp>
      <p:sp>
        <p:nvSpPr>
          <p:cNvPr id="6" name="Rechteck: abgerundete Ecken 5">
            <a:extLst>
              <a:ext uri="{FF2B5EF4-FFF2-40B4-BE49-F238E27FC236}">
                <a16:creationId xmlns:a16="http://schemas.microsoft.com/office/drawing/2014/main" id="{A0D4ACA7-8A2B-49E7-941B-1489188771DB}"/>
              </a:ext>
            </a:extLst>
          </p:cNvPr>
          <p:cNvSpPr/>
          <p:nvPr/>
        </p:nvSpPr>
        <p:spPr>
          <a:xfrm>
            <a:off x="6914147" y="2518611"/>
            <a:ext cx="3866148" cy="143576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err="1">
                <a:solidFill>
                  <a:schemeClr val="tx1"/>
                </a:solidFill>
              </a:rPr>
              <a:t>Senge</a:t>
            </a:r>
            <a:r>
              <a:rPr lang="el-GR" dirty="0">
                <a:solidFill>
                  <a:schemeClr val="tx1"/>
                </a:solidFill>
              </a:rPr>
              <a:t> αναφέρει τα </a:t>
            </a:r>
            <a:r>
              <a:rPr lang="el-GR" dirty="0" err="1">
                <a:solidFill>
                  <a:schemeClr val="tx1"/>
                </a:solidFill>
              </a:rPr>
              <a:t>Shared</a:t>
            </a:r>
            <a:r>
              <a:rPr lang="el-GR" dirty="0">
                <a:solidFill>
                  <a:schemeClr val="tx1"/>
                </a:solidFill>
              </a:rPr>
              <a:t> </a:t>
            </a:r>
            <a:r>
              <a:rPr lang="el-GR" dirty="0" err="1">
                <a:solidFill>
                  <a:schemeClr val="tx1"/>
                </a:solidFill>
              </a:rPr>
              <a:t>Visions</a:t>
            </a:r>
            <a:r>
              <a:rPr lang="el-GR" dirty="0">
                <a:solidFill>
                  <a:schemeClr val="tx1"/>
                </a:solidFill>
              </a:rPr>
              <a:t> ως τον τρίτο βασικό τομέα</a:t>
            </a:r>
            <a:endParaRPr lang="de-AT" dirty="0">
              <a:solidFill>
                <a:schemeClr val="tx1"/>
              </a:solidFill>
            </a:endParaRPr>
          </a:p>
        </p:txBody>
      </p:sp>
    </p:spTree>
    <p:extLst>
      <p:ext uri="{BB962C8B-B14F-4D97-AF65-F5344CB8AC3E}">
        <p14:creationId xmlns:p14="http://schemas.microsoft.com/office/powerpoint/2010/main" val="2848629781"/>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F529AA9CA3DCB45A16DFEF82201AD85" ma:contentTypeVersion="4" ma:contentTypeDescription="Ein neues Dokument erstellen." ma:contentTypeScope="" ma:versionID="c9f990fa3e6a169c23539c76cf572e64">
  <xsd:schema xmlns:xsd="http://www.w3.org/2001/XMLSchema" xmlns:xs="http://www.w3.org/2001/XMLSchema" xmlns:p="http://schemas.microsoft.com/office/2006/metadata/properties" xmlns:ns2="ce91692a-71f6-4995-8c76-1780da81be24" targetNamespace="http://schemas.microsoft.com/office/2006/metadata/properties" ma:root="true" ma:fieldsID="3434ed6445015526b9fff06ebc57f5d8" ns2:_="">
    <xsd:import namespace="ce91692a-71f6-4995-8c76-1780da81be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1692a-71f6-4995-8c76-1780da81b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A7ACF-0E5E-4125-B06A-08A44A7D345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e91692a-71f6-4995-8c76-1780da81be24"/>
    <ds:schemaRef ds:uri="http://www.w3.org/XML/1998/namespace"/>
  </ds:schemaRefs>
</ds:datastoreItem>
</file>

<file path=customXml/itemProps2.xml><?xml version="1.0" encoding="utf-8"?>
<ds:datastoreItem xmlns:ds="http://schemas.openxmlformats.org/officeDocument/2006/customXml" ds:itemID="{303E9C96-CB4F-4417-8E6C-476527817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1692a-71f6-4995-8c76-1780da81b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A591CE-4DD3-425A-B5BE-261EAD0EBB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Connect! template</Template>
  <TotalTime>223</TotalTime>
  <Words>1602</Words>
  <Application>Microsoft Office PowerPoint</Application>
  <PresentationFormat>Ευρεία οθόνη</PresentationFormat>
  <Paragraphs>154</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Calibri</vt:lpstr>
      <vt:lpstr>Open Sans</vt:lpstr>
      <vt:lpstr>Open Sans Extrabold</vt:lpstr>
      <vt:lpstr>Open Sans Light</vt:lpstr>
      <vt:lpstr>„Office“ tema</vt:lpstr>
      <vt:lpstr>Ενότητα 2 Μάθημα 1:  Ο οργανισμός που «Μαθαίνει»</vt:lpstr>
      <vt:lpstr>Καινοτόμες ιδέες που επηρεάζουν την επαγγελματική σταδιοδρομία μέσα στις επιχειρήσεις</vt:lpstr>
      <vt:lpstr>Μαθησιακοί στόχοι αυτής της ενότητας</vt:lpstr>
      <vt:lpstr>Peter Senge: The fifth discipline (πρώτη έκδοση1990, Νέα Υόρκη)</vt:lpstr>
      <vt:lpstr>Στη συνέχεια, ο Senge εισάγει 4 Βασικούς Τομείς, οι οποίοι χτίζουν τον οργανισμό μάθησης:</vt:lpstr>
      <vt:lpstr>Συστημική Σκέψη</vt:lpstr>
      <vt:lpstr>Προσωπική Εξέλιξη</vt:lpstr>
      <vt:lpstr>Ψυχοκοινωνικά μοντέλα</vt:lpstr>
      <vt:lpstr>Κοινό όραμα</vt:lpstr>
      <vt:lpstr>Ομαδική μάθηση</vt:lpstr>
      <vt:lpstr>Συμπεράσματα</vt:lpstr>
      <vt:lpstr>Μια σύντομη περίληψη</vt:lpstr>
      <vt:lpstr>Μια σύντομη περίληψη  </vt:lpstr>
      <vt:lpstr>Ποιοι είναι οι παράγοντες για τον οργανισμό μάθησης;</vt:lpstr>
      <vt:lpstr>Προκλήσεις για να γίνουν οι μικρομεσαίες επιχειρήσεις Οργανισμοί Μάθησης</vt:lpstr>
      <vt:lpstr>Προσωπικό πολλαπλών γενεών και συστήματα αξιών  </vt:lpstr>
      <vt:lpstr>Η «γηράσκουσα» κοινωνία κάνει πιο πιθανή την εργασία σε ομάδες πολλών γενεών</vt:lpstr>
      <vt:lpstr>Γενιά X, Y, Z</vt:lpstr>
      <vt:lpstr>Επισκόπηση των αξιών των γενεών</vt:lpstr>
      <vt:lpstr>Συμπεράσματα</vt:lpstr>
      <vt:lpstr>Περίληψη</vt:lpstr>
      <vt:lpstr>Επαγγελματική ανάπτυξη προσωπικού με γνώμονα τον Κύκλο της Επαγγελματικής Ζωής</vt:lpstr>
      <vt:lpstr>Προσέγγιση</vt:lpstr>
      <vt:lpstr>Διάγραμμα Κύκλου Επαγγελματικής Ζωής</vt:lpstr>
      <vt:lpstr>Συμπεράσματα  </vt:lpstr>
      <vt:lpstr>Περίληψη  </vt:lpstr>
      <vt:lpstr>Ευχαριστούμε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Nasos</cp:lastModifiedBy>
  <cp:revision>142</cp:revision>
  <cp:lastPrinted>2021-10-22T11:37:11Z</cp:lastPrinted>
  <dcterms:created xsi:type="dcterms:W3CDTF">2020-01-27T22:45:30Z</dcterms:created>
  <dcterms:modified xsi:type="dcterms:W3CDTF">2022-05-20T13:56:29Z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0x010100EF529AA9CA3DCB45A16DFEF82201AD85</vt:lpwstr>
  </property>
</Properties>
</file>