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77" r:id="rId3"/>
    <p:sldId id="257" r:id="rId4"/>
    <p:sldId id="259" r:id="rId5"/>
    <p:sldId id="266" r:id="rId6"/>
    <p:sldId id="267" r:id="rId7"/>
    <p:sldId id="268" r:id="rId8"/>
    <p:sldId id="291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1" r:id="rId18"/>
    <p:sldId id="284" r:id="rId19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64" autoAdjust="0"/>
  </p:normalViewPr>
  <p:slideViewPr>
    <p:cSldViewPr snapToGrid="0" showGuides="1">
      <p:cViewPr varScale="1">
        <p:scale>
          <a:sx n="75" d="100"/>
          <a:sy n="75" d="100"/>
        </p:scale>
        <p:origin x="77" y="33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3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CGC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Tabelle1!$B$3:$B$8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6-48F5-87AD-30095302BA5F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HRM sector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Tabelle1!$C$3:$C$8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6-48F5-87AD-30095302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25480"/>
        <c:axId val="239223512"/>
      </c:barChart>
      <c:catAx>
        <c:axId val="23922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39223512"/>
        <c:crosses val="autoZero"/>
        <c:auto val="1"/>
        <c:lblAlgn val="ctr"/>
        <c:lblOffset val="100"/>
        <c:noMultiLvlLbl val="0"/>
      </c:catAx>
      <c:valAx>
        <c:axId val="23922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3922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'Question 10'!$B$3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10'!$A$4:$A$9</c:f>
              <c:strCache>
                <c:ptCount val="6"/>
                <c:pt idx="0">
                  <c:v>At the workplace</c:v>
                </c:pt>
                <c:pt idx="1">
                  <c:v>Off the workplace</c:v>
                </c:pt>
                <c:pt idx="2">
                  <c:v>One to one</c:v>
                </c:pt>
                <c:pt idx="3">
                  <c:v>In groups</c:v>
                </c:pt>
                <c:pt idx="4">
                  <c:v>With internal counsellors/coaches</c:v>
                </c:pt>
                <c:pt idx="5">
                  <c:v>With external counsellors/coaches</c:v>
                </c:pt>
              </c:strCache>
            </c:strRef>
          </c:cat>
          <c:val>
            <c:numRef>
              <c:f>'Question 10'!$B$4:$B$9</c:f>
              <c:numCache>
                <c:formatCode>###0</c:formatCode>
                <c:ptCount val="6"/>
                <c:pt idx="0">
                  <c:v>45</c:v>
                </c:pt>
                <c:pt idx="1">
                  <c:v>46</c:v>
                </c:pt>
                <c:pt idx="2">
                  <c:v>61</c:v>
                </c:pt>
                <c:pt idx="3">
                  <c:v>43</c:v>
                </c:pt>
                <c:pt idx="4">
                  <c:v>52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8-4B39-AAAD-45EBAB45BA05}"/>
            </c:ext>
          </c:extLst>
        </c:ser>
        <c:ser>
          <c:idx val="1"/>
          <c:order val="1"/>
          <c:tx>
            <c:strRef>
              <c:f>'Question 10'!$C$3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'Question 10'!$A$4:$A$9</c:f>
              <c:strCache>
                <c:ptCount val="6"/>
                <c:pt idx="0">
                  <c:v>At the workplace</c:v>
                </c:pt>
                <c:pt idx="1">
                  <c:v>Off the workplace</c:v>
                </c:pt>
                <c:pt idx="2">
                  <c:v>One to one</c:v>
                </c:pt>
                <c:pt idx="3">
                  <c:v>In groups</c:v>
                </c:pt>
                <c:pt idx="4">
                  <c:v>With internal counsellors/coaches</c:v>
                </c:pt>
                <c:pt idx="5">
                  <c:v>With external counsellors/coaches</c:v>
                </c:pt>
              </c:strCache>
            </c:strRef>
          </c:cat>
          <c:val>
            <c:numRef>
              <c:f>'Question 10'!$C$4:$C$9</c:f>
              <c:numCache>
                <c:formatCode>###0</c:formatCode>
                <c:ptCount val="6"/>
                <c:pt idx="0">
                  <c:v>52</c:v>
                </c:pt>
                <c:pt idx="1">
                  <c:v>36</c:v>
                </c:pt>
                <c:pt idx="2">
                  <c:v>63</c:v>
                </c:pt>
                <c:pt idx="3">
                  <c:v>42</c:v>
                </c:pt>
                <c:pt idx="4">
                  <c:v>46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8-4B39-AAAD-45EBAB45B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1469320"/>
        <c:axId val="441471616"/>
      </c:barChart>
      <c:catAx>
        <c:axId val="441469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1471616"/>
        <c:crosses val="autoZero"/>
        <c:auto val="1"/>
        <c:lblAlgn val="ctr"/>
        <c:lblOffset val="100"/>
        <c:noMultiLvlLbl val="0"/>
      </c:catAx>
      <c:valAx>
        <c:axId val="44147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146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Questions!$B$48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Questions!$A$49:$A$54</c:f>
              <c:strCache>
                <c:ptCount val="6"/>
                <c:pt idx="0">
                  <c:v>I still rely on my former (academic) studies</c:v>
                </c:pt>
                <c:pt idx="1">
                  <c:v>Self-study (internet, MOOCs, books etc.)</c:v>
                </c:pt>
                <c:pt idx="2">
                  <c:v>Enrollment in continuing education (face to face and blended learning)</c:v>
                </c:pt>
                <c:pt idx="3">
                  <c:v>Attending short training courses/workshops/conferences</c:v>
                </c:pt>
                <c:pt idx="4">
                  <c:v>Advice from internal peers and experts</c:v>
                </c:pt>
                <c:pt idx="5">
                  <c:v>Advice from external peers and experts</c:v>
                </c:pt>
              </c:strCache>
            </c:strRef>
          </c:cat>
          <c:val>
            <c:numRef>
              <c:f>Questions!$B$49:$B$54</c:f>
              <c:numCache>
                <c:formatCode>###0.00</c:formatCode>
                <c:ptCount val="6"/>
                <c:pt idx="0">
                  <c:v>2.9342105263157894</c:v>
                </c:pt>
                <c:pt idx="1">
                  <c:v>3.3552631578947367</c:v>
                </c:pt>
                <c:pt idx="2">
                  <c:v>3.2666666666666666</c:v>
                </c:pt>
                <c:pt idx="3">
                  <c:v>3.2763157894736841</c:v>
                </c:pt>
                <c:pt idx="4">
                  <c:v>3.1184210526315788</c:v>
                </c:pt>
                <c:pt idx="5">
                  <c:v>3.0921052631578947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3D-40FF-9B0A-AC86A409632B}"/>
            </c:ext>
          </c:extLst>
        </c:ser>
        <c:ser>
          <c:idx val="1"/>
          <c:order val="1"/>
          <c:tx>
            <c:strRef>
              <c:f>Questions!$C$48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Questions!$A$49:$A$54</c:f>
              <c:strCache>
                <c:ptCount val="6"/>
                <c:pt idx="0">
                  <c:v>I still rely on my former (academic) studies</c:v>
                </c:pt>
                <c:pt idx="1">
                  <c:v>Self-study (internet, MOOCs, books etc.)</c:v>
                </c:pt>
                <c:pt idx="2">
                  <c:v>Enrollment in continuing education (face to face and blended learning)</c:v>
                </c:pt>
                <c:pt idx="3">
                  <c:v>Attending short training courses/workshops/conferences</c:v>
                </c:pt>
                <c:pt idx="4">
                  <c:v>Advice from internal peers and experts</c:v>
                </c:pt>
                <c:pt idx="5">
                  <c:v>Advice from external peers and experts</c:v>
                </c:pt>
              </c:strCache>
            </c:strRef>
          </c:cat>
          <c:val>
            <c:numRef>
              <c:f>Questions!$C$49:$C$54</c:f>
              <c:numCache>
                <c:formatCode>###0.00</c:formatCode>
                <c:ptCount val="6"/>
                <c:pt idx="0">
                  <c:v>2.6794871794871797</c:v>
                </c:pt>
                <c:pt idx="1">
                  <c:v>2.9871794871794868</c:v>
                </c:pt>
                <c:pt idx="2">
                  <c:v>2.8974358974358974</c:v>
                </c:pt>
                <c:pt idx="3">
                  <c:v>2.8974358974358969</c:v>
                </c:pt>
                <c:pt idx="4">
                  <c:v>2.9358974358974357</c:v>
                </c:pt>
                <c:pt idx="5">
                  <c:v>2.7564102564102555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3D-40FF-9B0A-AC86A4096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199032"/>
        <c:axId val="562195424"/>
      </c:lineChart>
      <c:catAx>
        <c:axId val="56219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2195424"/>
        <c:crosses val="autoZero"/>
        <c:auto val="1"/>
        <c:lblAlgn val="ctr"/>
        <c:lblOffset val="100"/>
        <c:noMultiLvlLbl val="0"/>
      </c:catAx>
      <c:valAx>
        <c:axId val="56219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219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Questions!$B$56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Questions!$B$57:$B$58</c:f>
              <c:numCache>
                <c:formatCode>###0.00</c:formatCode>
                <c:ptCount val="2"/>
                <c:pt idx="0">
                  <c:v>2.8266666666666671</c:v>
                </c:pt>
                <c:pt idx="1">
                  <c:v>2.5000000000000004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5-4F65-B751-2964C1601DCE}"/>
            </c:ext>
          </c:extLst>
        </c:ser>
        <c:ser>
          <c:idx val="1"/>
          <c:order val="1"/>
          <c:tx>
            <c:strRef>
              <c:f>Questions!$C$56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Questions!$C$57:$C$58</c:f>
              <c:numCache>
                <c:formatCode>###0.00</c:formatCode>
                <c:ptCount val="2"/>
                <c:pt idx="0">
                  <c:v>2.0512820512820515</c:v>
                </c:pt>
                <c:pt idx="1">
                  <c:v>1.7692307692307696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5-4F65-B751-2964C1601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7384816"/>
        <c:axId val="540045016"/>
      </c:barChart>
      <c:catAx>
        <c:axId val="5273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40045016"/>
        <c:crosses val="autoZero"/>
        <c:auto val="1"/>
        <c:lblAlgn val="ctr"/>
        <c:lblOffset val="100"/>
        <c:noMultiLvlLbl val="0"/>
      </c:catAx>
      <c:valAx>
        <c:axId val="54004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273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Question14!$B$3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Question14!$B$4:$B$9</c:f>
              <c:numCache>
                <c:formatCode>###0.00</c:formatCode>
                <c:ptCount val="6"/>
                <c:pt idx="0">
                  <c:v>3.2933333333333343</c:v>
                </c:pt>
                <c:pt idx="1">
                  <c:v>3.3421052631578951</c:v>
                </c:pt>
                <c:pt idx="2">
                  <c:v>3.2631578947368434</c:v>
                </c:pt>
                <c:pt idx="3">
                  <c:v>3.1184210526315788</c:v>
                </c:pt>
                <c:pt idx="4">
                  <c:v>3.2368421052631584</c:v>
                </c:pt>
                <c:pt idx="5">
                  <c:v>2.9210526315789473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7D-4F1B-ADD9-4918E963BFD9}"/>
            </c:ext>
          </c:extLst>
        </c:ser>
        <c:ser>
          <c:idx val="1"/>
          <c:order val="1"/>
          <c:tx>
            <c:strRef>
              <c:f>Question14!$C$3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Question14!$C$4:$C$9</c:f>
              <c:numCache>
                <c:formatCode>###0.00</c:formatCode>
                <c:ptCount val="6"/>
                <c:pt idx="0">
                  <c:v>2.6666666666666674</c:v>
                </c:pt>
                <c:pt idx="1">
                  <c:v>3.1538461538461537</c:v>
                </c:pt>
                <c:pt idx="2">
                  <c:v>3.0506329113924058</c:v>
                </c:pt>
                <c:pt idx="3">
                  <c:v>2.6329113924050631</c:v>
                </c:pt>
                <c:pt idx="4">
                  <c:v>3.0128205128205128</c:v>
                </c:pt>
                <c:pt idx="5">
                  <c:v>2.2051282051282044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7D-4F1B-ADD9-4918E963B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92352"/>
        <c:axId val="449286120"/>
      </c:lineChart>
      <c:catAx>
        <c:axId val="4492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9286120"/>
        <c:crosses val="autoZero"/>
        <c:auto val="1"/>
        <c:lblAlgn val="ctr"/>
        <c:lblOffset val="100"/>
        <c:noMultiLvlLbl val="0"/>
      </c:catAx>
      <c:valAx>
        <c:axId val="44928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92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Tabelle6!$B$4</c:f>
              <c:strCache>
                <c:ptCount val="1"/>
                <c:pt idx="0">
                  <c:v>CGC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Tabelle6!$A$5:$A$9</c:f>
              <c:strCache>
                <c:ptCount val="5"/>
                <c:pt idx="0">
                  <c:v>0-49</c:v>
                </c:pt>
                <c:pt idx="1">
                  <c:v>50-249</c:v>
                </c:pt>
                <c:pt idx="2">
                  <c:v>250-500</c:v>
                </c:pt>
                <c:pt idx="3">
                  <c:v>500+</c:v>
                </c:pt>
                <c:pt idx="4">
                  <c:v>Single person</c:v>
                </c:pt>
              </c:strCache>
            </c:strRef>
          </c:cat>
          <c:val>
            <c:numRef>
              <c:f>Tabelle6!$B$5:$B$9</c:f>
              <c:numCache>
                <c:formatCode>General</c:formatCode>
                <c:ptCount val="5"/>
                <c:pt idx="0">
                  <c:v>32</c:v>
                </c:pt>
                <c:pt idx="1">
                  <c:v>16</c:v>
                </c:pt>
                <c:pt idx="2">
                  <c:v>3</c:v>
                </c:pt>
                <c:pt idx="3">
                  <c:v>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2-455D-8497-B44E3E300AF8}"/>
            </c:ext>
          </c:extLst>
        </c:ser>
        <c:ser>
          <c:idx val="1"/>
          <c:order val="1"/>
          <c:tx>
            <c:strRef>
              <c:f>Tabelle6!$C$4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Tabelle6!$A$5:$A$9</c:f>
              <c:strCache>
                <c:ptCount val="5"/>
                <c:pt idx="0">
                  <c:v>0-49</c:v>
                </c:pt>
                <c:pt idx="1">
                  <c:v>50-249</c:v>
                </c:pt>
                <c:pt idx="2">
                  <c:v>250-500</c:v>
                </c:pt>
                <c:pt idx="3">
                  <c:v>500+</c:v>
                </c:pt>
                <c:pt idx="4">
                  <c:v>Single person</c:v>
                </c:pt>
              </c:strCache>
            </c:strRef>
          </c:cat>
          <c:val>
            <c:numRef>
              <c:f>Tabelle6!$C$5:$C$9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6</c:v>
                </c:pt>
                <c:pt idx="3">
                  <c:v>37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2-455D-8497-B44E3E300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048192"/>
        <c:axId val="532047536"/>
      </c:barChart>
      <c:catAx>
        <c:axId val="5320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32047536"/>
        <c:crosses val="autoZero"/>
        <c:auto val="1"/>
        <c:lblAlgn val="ctr"/>
        <c:lblOffset val="100"/>
        <c:noMultiLvlLbl val="0"/>
      </c:catAx>
      <c:valAx>
        <c:axId val="53204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3204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Tabelle3!$B$4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Tabelle3!$B$5:$B$11</c:f>
              <c:numCache>
                <c:formatCode>###0.00</c:formatCode>
                <c:ptCount val="7"/>
                <c:pt idx="0">
                  <c:v>2.5714285714285716</c:v>
                </c:pt>
                <c:pt idx="1">
                  <c:v>2.7922077922077913</c:v>
                </c:pt>
                <c:pt idx="2">
                  <c:v>3.1038961038961039</c:v>
                </c:pt>
                <c:pt idx="3">
                  <c:v>3.1818181818181817</c:v>
                </c:pt>
                <c:pt idx="4">
                  <c:v>3.0259740259740266</c:v>
                </c:pt>
                <c:pt idx="5">
                  <c:v>2.0129870129870127</c:v>
                </c:pt>
                <c:pt idx="6">
                  <c:v>1.7105263157894732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B-4678-BCBE-1BC48394ED1C}"/>
            </c:ext>
          </c:extLst>
        </c:ser>
        <c:ser>
          <c:idx val="1"/>
          <c:order val="1"/>
          <c:tx>
            <c:strRef>
              <c:f>Tabelle3!$C$4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Tabelle3!$C$5:$C$11</c:f>
              <c:numCache>
                <c:formatCode>###0.00</c:formatCode>
                <c:ptCount val="7"/>
                <c:pt idx="0">
                  <c:v>3.0126582278481013</c:v>
                </c:pt>
                <c:pt idx="1">
                  <c:v>2.8481012658227836</c:v>
                </c:pt>
                <c:pt idx="2">
                  <c:v>3.0886075949367084</c:v>
                </c:pt>
                <c:pt idx="3">
                  <c:v>3.1392405063291124</c:v>
                </c:pt>
                <c:pt idx="4">
                  <c:v>3.1392405063291142</c:v>
                </c:pt>
                <c:pt idx="5">
                  <c:v>2.2784810126582267</c:v>
                </c:pt>
                <c:pt idx="6">
                  <c:v>1.5822784810126587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B-4678-BCBE-1BC48394E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600832"/>
        <c:axId val="446603784"/>
      </c:lineChart>
      <c:catAx>
        <c:axId val="4466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6603784"/>
        <c:crosses val="autoZero"/>
        <c:auto val="1"/>
        <c:lblAlgn val="ctr"/>
        <c:lblOffset val="100"/>
        <c:noMultiLvlLbl val="0"/>
      </c:catAx>
      <c:valAx>
        <c:axId val="44660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66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Questions!$B$13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Questions!$A$14:$A$20</c:f>
              <c:strCache>
                <c:ptCount val="7"/>
                <c:pt idx="0">
                  <c:v>Providing career information</c:v>
                </c:pt>
                <c:pt idx="1">
                  <c:v>Assessing career skills and competences</c:v>
                </c:pt>
                <c:pt idx="2">
                  <c:v>Counselling career decisions</c:v>
                </c:pt>
                <c:pt idx="3">
                  <c:v>Counselling and planning career promotion</c:v>
                </c:pt>
                <c:pt idx="4">
                  <c:v>Designing; managing programmes for career development &amp; training</c:v>
                </c:pt>
                <c:pt idx="5">
                  <c:v>Executing actions of social responsibility (humanitarian, health, environment)</c:v>
                </c:pt>
                <c:pt idx="6">
                  <c:v>Taking initiatives for quality development &amp; innovation</c:v>
                </c:pt>
              </c:strCache>
            </c:strRef>
          </c:cat>
          <c:val>
            <c:numRef>
              <c:f>Questions!$B$14:$B$20</c:f>
              <c:numCache>
                <c:formatCode>###0.00</c:formatCode>
                <c:ptCount val="7"/>
                <c:pt idx="0">
                  <c:v>2.1038961038961048</c:v>
                </c:pt>
                <c:pt idx="1">
                  <c:v>1.8571428571428574</c:v>
                </c:pt>
                <c:pt idx="2">
                  <c:v>2.3636363636363633</c:v>
                </c:pt>
                <c:pt idx="3">
                  <c:v>2.1428571428571432</c:v>
                </c:pt>
                <c:pt idx="4">
                  <c:v>2.1038961038961039</c:v>
                </c:pt>
                <c:pt idx="5">
                  <c:v>1.4415584415584417</c:v>
                </c:pt>
                <c:pt idx="6">
                  <c:v>1.6052631578947363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0E-4FF2-8C20-97636F1052C0}"/>
            </c:ext>
          </c:extLst>
        </c:ser>
        <c:ser>
          <c:idx val="1"/>
          <c:order val="1"/>
          <c:tx>
            <c:strRef>
              <c:f>Questions!$C$13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Questions!$A$14:$A$20</c:f>
              <c:strCache>
                <c:ptCount val="7"/>
                <c:pt idx="0">
                  <c:v>Providing career information</c:v>
                </c:pt>
                <c:pt idx="1">
                  <c:v>Assessing career skills and competences</c:v>
                </c:pt>
                <c:pt idx="2">
                  <c:v>Counselling career decisions</c:v>
                </c:pt>
                <c:pt idx="3">
                  <c:v>Counselling and planning career promotion</c:v>
                </c:pt>
                <c:pt idx="4">
                  <c:v>Designing; managing programmes for career development &amp; training</c:v>
                </c:pt>
                <c:pt idx="5">
                  <c:v>Executing actions of social responsibility (humanitarian, health, environment)</c:v>
                </c:pt>
                <c:pt idx="6">
                  <c:v>Taking initiatives for quality development &amp; innovation</c:v>
                </c:pt>
              </c:strCache>
            </c:strRef>
          </c:cat>
          <c:val>
            <c:numRef>
              <c:f>Questions!$C$14:$C$20</c:f>
              <c:numCache>
                <c:formatCode>###0.00</c:formatCode>
                <c:ptCount val="7"/>
                <c:pt idx="0">
                  <c:v>2.3544303797468356</c:v>
                </c:pt>
                <c:pt idx="1">
                  <c:v>2.4936708860759493</c:v>
                </c:pt>
                <c:pt idx="2">
                  <c:v>2.0379746835443036</c:v>
                </c:pt>
                <c:pt idx="3">
                  <c:v>2.0759493670886076</c:v>
                </c:pt>
                <c:pt idx="4">
                  <c:v>2.481012658227848</c:v>
                </c:pt>
                <c:pt idx="5">
                  <c:v>2.1282051282051282</c:v>
                </c:pt>
                <c:pt idx="6">
                  <c:v>2.4810126582278476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E-4FF2-8C20-97636F105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901152"/>
        <c:axId val="529892624"/>
      </c:lineChart>
      <c:catAx>
        <c:axId val="52990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29892624"/>
        <c:crosses val="autoZero"/>
        <c:auto val="1"/>
        <c:lblAlgn val="ctr"/>
        <c:lblOffset val="100"/>
        <c:noMultiLvlLbl val="0"/>
      </c:catAx>
      <c:valAx>
        <c:axId val="52989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2990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Questions!$B$22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Questions!$B$23:$B$27</c:f>
              <c:numCache>
                <c:formatCode>###0.00</c:formatCode>
                <c:ptCount val="5"/>
                <c:pt idx="0">
                  <c:v>3.5131578947368425</c:v>
                </c:pt>
                <c:pt idx="1">
                  <c:v>2.7631578947368425</c:v>
                </c:pt>
                <c:pt idx="2">
                  <c:v>3.3116883116883118</c:v>
                </c:pt>
                <c:pt idx="3">
                  <c:v>3.1948051948051952</c:v>
                </c:pt>
                <c:pt idx="4">
                  <c:v>3.0909090909090899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30-47AF-AE01-4657CC7E4819}"/>
            </c:ext>
          </c:extLst>
        </c:ser>
        <c:ser>
          <c:idx val="1"/>
          <c:order val="1"/>
          <c:tx>
            <c:strRef>
              <c:f>Questions!$C$22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Questions!$C$23:$C$27</c:f>
              <c:numCache>
                <c:formatCode>###0.00</c:formatCode>
                <c:ptCount val="5"/>
                <c:pt idx="0">
                  <c:v>2.9873417721518973</c:v>
                </c:pt>
                <c:pt idx="1">
                  <c:v>3.0128205128205141</c:v>
                </c:pt>
                <c:pt idx="2">
                  <c:v>3.2435897435897427</c:v>
                </c:pt>
                <c:pt idx="3">
                  <c:v>3.1538461538461537</c:v>
                </c:pt>
                <c:pt idx="4">
                  <c:v>3.025641025641026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30-47AF-AE01-4657CC7E4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662736"/>
        <c:axId val="566666016"/>
      </c:lineChart>
      <c:catAx>
        <c:axId val="5666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6666016"/>
        <c:crosses val="autoZero"/>
        <c:auto val="1"/>
        <c:lblAlgn val="ctr"/>
        <c:lblOffset val="100"/>
        <c:noMultiLvlLbl val="0"/>
      </c:catAx>
      <c:valAx>
        <c:axId val="5666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66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Questions!$B$29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Questions!$B$30:$B$39</c:f>
              <c:numCache>
                <c:formatCode>###0.00</c:formatCode>
                <c:ptCount val="10"/>
                <c:pt idx="0">
                  <c:v>1.9870129870129865</c:v>
                </c:pt>
                <c:pt idx="1">
                  <c:v>1.8051948051948059</c:v>
                </c:pt>
                <c:pt idx="2">
                  <c:v>1.3896103896103889</c:v>
                </c:pt>
                <c:pt idx="3">
                  <c:v>1.5454545454545454</c:v>
                </c:pt>
                <c:pt idx="4">
                  <c:v>1.5844155844155845</c:v>
                </c:pt>
                <c:pt idx="5">
                  <c:v>1.5844155844155843</c:v>
                </c:pt>
                <c:pt idx="6">
                  <c:v>1.2337662337662334</c:v>
                </c:pt>
                <c:pt idx="7">
                  <c:v>1.6883116883116887</c:v>
                </c:pt>
                <c:pt idx="8">
                  <c:v>1.402597402597402</c:v>
                </c:pt>
                <c:pt idx="9">
                  <c:v>0.72727272727272729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05-4632-9C8B-913F6E897D6B}"/>
            </c:ext>
          </c:extLst>
        </c:ser>
        <c:ser>
          <c:idx val="1"/>
          <c:order val="1"/>
          <c:tx>
            <c:strRef>
              <c:f>Questions!$C$29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Questions!$C$30:$C$39</c:f>
              <c:numCache>
                <c:formatCode>###0.00</c:formatCode>
                <c:ptCount val="10"/>
                <c:pt idx="0">
                  <c:v>1.7564102564102566</c:v>
                </c:pt>
                <c:pt idx="1">
                  <c:v>2.126582278481012</c:v>
                </c:pt>
                <c:pt idx="2">
                  <c:v>0.80263157894736814</c:v>
                </c:pt>
                <c:pt idx="3">
                  <c:v>1.0779220779220775</c:v>
                </c:pt>
                <c:pt idx="4">
                  <c:v>2.0909090909090917</c:v>
                </c:pt>
                <c:pt idx="5">
                  <c:v>2.3846153846153846</c:v>
                </c:pt>
                <c:pt idx="6">
                  <c:v>1.220779220779221</c:v>
                </c:pt>
                <c:pt idx="7">
                  <c:v>1.1666666666666665</c:v>
                </c:pt>
                <c:pt idx="8">
                  <c:v>1.1410256410256412</c:v>
                </c:pt>
                <c:pt idx="9">
                  <c:v>0.83333333333333326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5-4632-9C8B-913F6E897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914856"/>
        <c:axId val="439919448"/>
      </c:lineChart>
      <c:catAx>
        <c:axId val="43991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39919448"/>
        <c:crosses val="autoZero"/>
        <c:auto val="1"/>
        <c:lblAlgn val="ctr"/>
        <c:lblOffset val="100"/>
        <c:noMultiLvlLbl val="0"/>
      </c:catAx>
      <c:valAx>
        <c:axId val="4399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3991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8'!$A$4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8'!$B$4:$K$4</c:f>
              <c:numCache>
                <c:formatCode>###0.00</c:formatCode>
                <c:ptCount val="10"/>
                <c:pt idx="0">
                  <c:v>1.84375</c:v>
                </c:pt>
                <c:pt idx="1">
                  <c:v>1.9062499999999996</c:v>
                </c:pt>
                <c:pt idx="2">
                  <c:v>1.9062500000000002</c:v>
                </c:pt>
                <c:pt idx="3">
                  <c:v>1.4374999999999998</c:v>
                </c:pt>
                <c:pt idx="4">
                  <c:v>1.75</c:v>
                </c:pt>
                <c:pt idx="5">
                  <c:v>2.0312499999999991</c:v>
                </c:pt>
                <c:pt idx="6">
                  <c:v>1.75</c:v>
                </c:pt>
                <c:pt idx="7">
                  <c:v>1.6875</c:v>
                </c:pt>
                <c:pt idx="8">
                  <c:v>1.21875</c:v>
                </c:pt>
                <c:pt idx="9">
                  <c:v>0.71875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01-482C-BDC2-E53B60A891F4}"/>
            </c:ext>
          </c:extLst>
        </c:ser>
        <c:ser>
          <c:idx val="1"/>
          <c:order val="1"/>
          <c:tx>
            <c:strRef>
              <c:f>'Question 8'!$A$5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8'!$B$5:$K$5</c:f>
              <c:numCache>
                <c:formatCode>###0.00</c:formatCode>
                <c:ptCount val="10"/>
                <c:pt idx="0">
                  <c:v>2.2105263157894735</c:v>
                </c:pt>
                <c:pt idx="1">
                  <c:v>2.6500000000000004</c:v>
                </c:pt>
                <c:pt idx="2">
                  <c:v>1.7058823529411762</c:v>
                </c:pt>
                <c:pt idx="3">
                  <c:v>1.6111111111111109</c:v>
                </c:pt>
                <c:pt idx="4">
                  <c:v>2.8888888888888888</c:v>
                </c:pt>
                <c:pt idx="5">
                  <c:v>3</c:v>
                </c:pt>
                <c:pt idx="6">
                  <c:v>1.166666666666667</c:v>
                </c:pt>
                <c:pt idx="7">
                  <c:v>1.5263157894736841</c:v>
                </c:pt>
                <c:pt idx="8">
                  <c:v>1.4210526315789473</c:v>
                </c:pt>
                <c:pt idx="9">
                  <c:v>0.63157894736842113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01-482C-BDC2-E53B60A891F4}"/>
            </c:ext>
          </c:extLst>
        </c:ser>
        <c:ser>
          <c:idx val="2"/>
          <c:order val="2"/>
          <c:tx>
            <c:strRef>
              <c:f>'Question 8'!$A$6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8'!$B$6:$K$6</c:f>
              <c:numCache>
                <c:formatCode>###0.00</c:formatCode>
                <c:ptCount val="10"/>
                <c:pt idx="0">
                  <c:v>1.7619047619047616</c:v>
                </c:pt>
                <c:pt idx="1">
                  <c:v>1.8571428571428572</c:v>
                </c:pt>
                <c:pt idx="2">
                  <c:v>0.57142857142857151</c:v>
                </c:pt>
                <c:pt idx="3">
                  <c:v>0.90476190476190488</c:v>
                </c:pt>
                <c:pt idx="4">
                  <c:v>1.5714285714285721</c:v>
                </c:pt>
                <c:pt idx="5">
                  <c:v>1.5238095238095237</c:v>
                </c:pt>
                <c:pt idx="6">
                  <c:v>0.76190476190476197</c:v>
                </c:pt>
                <c:pt idx="7">
                  <c:v>1.0000000000000002</c:v>
                </c:pt>
                <c:pt idx="8">
                  <c:v>0.95238095238095233</c:v>
                </c:pt>
                <c:pt idx="9">
                  <c:v>0.66666666666666674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01-482C-BDC2-E53B60A891F4}"/>
            </c:ext>
          </c:extLst>
        </c:ser>
        <c:ser>
          <c:idx val="3"/>
          <c:order val="3"/>
          <c:tx>
            <c:strRef>
              <c:f>'Question 8'!$A$7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8'!$B$7:$K$7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1.8620689655172413</c:v>
                </c:pt>
                <c:pt idx="2">
                  <c:v>0.86206896551724133</c:v>
                </c:pt>
                <c:pt idx="3">
                  <c:v>0.93103448275862066</c:v>
                </c:pt>
                <c:pt idx="4">
                  <c:v>1.8275862068965514</c:v>
                </c:pt>
                <c:pt idx="5">
                  <c:v>1.9310344827586208</c:v>
                </c:pt>
                <c:pt idx="6">
                  <c:v>1.1379310344827587</c:v>
                </c:pt>
                <c:pt idx="7">
                  <c:v>1.482758620689655</c:v>
                </c:pt>
                <c:pt idx="8">
                  <c:v>0.89655172413793094</c:v>
                </c:pt>
                <c:pt idx="9">
                  <c:v>0.7586206896551726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01-482C-BDC2-E53B60A891F4}"/>
            </c:ext>
          </c:extLst>
        </c:ser>
        <c:ser>
          <c:idx val="4"/>
          <c:order val="4"/>
          <c:tx>
            <c:strRef>
              <c:f>'Question 8'!$A$8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8'!$B$8:$K$8</c:f>
              <c:numCache>
                <c:formatCode>###0.00</c:formatCode>
                <c:ptCount val="10"/>
                <c:pt idx="0">
                  <c:v>1.4814814814814816</c:v>
                </c:pt>
                <c:pt idx="1">
                  <c:v>1.6296296296296295</c:v>
                </c:pt>
                <c:pt idx="2">
                  <c:v>1.3703703703703705</c:v>
                </c:pt>
                <c:pt idx="3">
                  <c:v>2.407407407407407</c:v>
                </c:pt>
                <c:pt idx="4">
                  <c:v>1.1481481481481486</c:v>
                </c:pt>
                <c:pt idx="5">
                  <c:v>1.4444444444444442</c:v>
                </c:pt>
                <c:pt idx="6">
                  <c:v>1.1111111111111114</c:v>
                </c:pt>
                <c:pt idx="7">
                  <c:v>1.8148148148148149</c:v>
                </c:pt>
                <c:pt idx="8">
                  <c:v>1.7037037037037037</c:v>
                </c:pt>
                <c:pt idx="9">
                  <c:v>1.2592592592592593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01-482C-BDC2-E53B60A891F4}"/>
            </c:ext>
          </c:extLst>
        </c:ser>
        <c:ser>
          <c:idx val="5"/>
          <c:order val="5"/>
          <c:tx>
            <c:strRef>
              <c:f>'Question 8'!$A$9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8'!$B$9:$K$9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2.074074074074074</c:v>
                </c:pt>
                <c:pt idx="2">
                  <c:v>0.14814814814814817</c:v>
                </c:pt>
                <c:pt idx="3">
                  <c:v>0.59259259259259256</c:v>
                </c:pt>
                <c:pt idx="4">
                  <c:v>2.1481481481481484</c:v>
                </c:pt>
                <c:pt idx="5">
                  <c:v>2.1851851851851856</c:v>
                </c:pt>
                <c:pt idx="6">
                  <c:v>1.2222222222222223</c:v>
                </c:pt>
                <c:pt idx="7">
                  <c:v>0.92592592592592615</c:v>
                </c:pt>
                <c:pt idx="8">
                  <c:v>1.4444444444444444</c:v>
                </c:pt>
                <c:pt idx="9">
                  <c:v>0.59259259259259245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01-482C-BDC2-E53B60A89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79168"/>
        <c:axId val="342779824"/>
      </c:lineChart>
      <c:catAx>
        <c:axId val="3427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42779824"/>
        <c:crosses val="autoZero"/>
        <c:auto val="1"/>
        <c:lblAlgn val="ctr"/>
        <c:lblOffset val="100"/>
        <c:noMultiLvlLbl val="0"/>
      </c:catAx>
      <c:valAx>
        <c:axId val="34277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4277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Questions!$B$41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Questions!$B$42:$B$46</c:f>
              <c:numCache>
                <c:formatCode>###0.00</c:formatCode>
                <c:ptCount val="5"/>
                <c:pt idx="0">
                  <c:v>2.8571428571428577</c:v>
                </c:pt>
                <c:pt idx="1">
                  <c:v>2.3766233766233769</c:v>
                </c:pt>
                <c:pt idx="2">
                  <c:v>2.2727272727272729</c:v>
                </c:pt>
                <c:pt idx="3">
                  <c:v>2.168831168831169</c:v>
                </c:pt>
                <c:pt idx="4">
                  <c:v>2.1818181818181812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ED-45B7-B8B1-05591D1DBFC4}"/>
            </c:ext>
          </c:extLst>
        </c:ser>
        <c:ser>
          <c:idx val="1"/>
          <c:order val="1"/>
          <c:tx>
            <c:strRef>
              <c:f>Questions!$C$41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Questions!$C$42:$C$46</c:f>
              <c:numCache>
                <c:formatCode>###0.00</c:formatCode>
                <c:ptCount val="5"/>
                <c:pt idx="0">
                  <c:v>3.0253164556962031</c:v>
                </c:pt>
                <c:pt idx="1">
                  <c:v>2.4683544303797476</c:v>
                </c:pt>
                <c:pt idx="2">
                  <c:v>2.4358974358974352</c:v>
                </c:pt>
                <c:pt idx="3">
                  <c:v>2.5844155844155843</c:v>
                </c:pt>
                <c:pt idx="4">
                  <c:v>2.3636363636363629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ED-45B7-B8B1-05591D1DB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540432"/>
        <c:axId val="533539448"/>
      </c:lineChart>
      <c:catAx>
        <c:axId val="53354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33539448"/>
        <c:crosses val="autoZero"/>
        <c:auto val="1"/>
        <c:lblAlgn val="ctr"/>
        <c:lblOffset val="100"/>
        <c:noMultiLvlLbl val="0"/>
      </c:catAx>
      <c:valAx>
        <c:axId val="53353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3354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9'!$A$4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9'!$B$4:$F$4</c:f>
              <c:numCache>
                <c:formatCode>###0.00</c:formatCode>
                <c:ptCount val="5"/>
                <c:pt idx="0">
                  <c:v>3.34375</c:v>
                </c:pt>
                <c:pt idx="1">
                  <c:v>2.5312499999999996</c:v>
                </c:pt>
                <c:pt idx="2">
                  <c:v>1.9687499999999996</c:v>
                </c:pt>
                <c:pt idx="3">
                  <c:v>2.34375</c:v>
                </c:pt>
                <c:pt idx="4">
                  <c:v>2.46875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C-49B0-808F-66B7560A0D13}"/>
            </c:ext>
          </c:extLst>
        </c:ser>
        <c:ser>
          <c:idx val="1"/>
          <c:order val="1"/>
          <c:tx>
            <c:strRef>
              <c:f>'Question 9'!$A$5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9'!$B$5:$F$5</c:f>
              <c:numCache>
                <c:formatCode>###0.00</c:formatCode>
                <c:ptCount val="5"/>
                <c:pt idx="0">
                  <c:v>3.65</c:v>
                </c:pt>
                <c:pt idx="1">
                  <c:v>2.7500000000000004</c:v>
                </c:pt>
                <c:pt idx="2">
                  <c:v>1.9473684210526321</c:v>
                </c:pt>
                <c:pt idx="3">
                  <c:v>1.9444444444444442</c:v>
                </c:pt>
                <c:pt idx="4">
                  <c:v>0.7777777777777779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4C-49B0-808F-66B7560A0D13}"/>
            </c:ext>
          </c:extLst>
        </c:ser>
        <c:ser>
          <c:idx val="2"/>
          <c:order val="2"/>
          <c:tx>
            <c:strRef>
              <c:f>'Question 9'!$A$6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9'!$B$6:$F$6</c:f>
              <c:numCache>
                <c:formatCode>###0.00</c:formatCode>
                <c:ptCount val="5"/>
                <c:pt idx="0">
                  <c:v>2.7142857142857144</c:v>
                </c:pt>
                <c:pt idx="1">
                  <c:v>2.0952380952380945</c:v>
                </c:pt>
                <c:pt idx="2">
                  <c:v>2.4285714285714284</c:v>
                </c:pt>
                <c:pt idx="3">
                  <c:v>2.7142857142857144</c:v>
                </c:pt>
                <c:pt idx="4">
                  <c:v>1.9523809523809528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4C-49B0-808F-66B7560A0D13}"/>
            </c:ext>
          </c:extLst>
        </c:ser>
        <c:ser>
          <c:idx val="3"/>
          <c:order val="3"/>
          <c:tx>
            <c:strRef>
              <c:f>'Question 9'!$A$7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9'!$B$7:$F$7</c:f>
              <c:numCache>
                <c:formatCode>###0.00</c:formatCode>
                <c:ptCount val="5"/>
                <c:pt idx="0">
                  <c:v>2.8965517241379306</c:v>
                </c:pt>
                <c:pt idx="1">
                  <c:v>2.3448275862068959</c:v>
                </c:pt>
                <c:pt idx="2">
                  <c:v>2.7931034482758625</c:v>
                </c:pt>
                <c:pt idx="3">
                  <c:v>2.6896551724137936</c:v>
                </c:pt>
                <c:pt idx="4">
                  <c:v>2.6206896551724141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4C-49B0-808F-66B7560A0D13}"/>
            </c:ext>
          </c:extLst>
        </c:ser>
        <c:ser>
          <c:idx val="4"/>
          <c:order val="4"/>
          <c:tx>
            <c:strRef>
              <c:f>'Question 9'!$A$8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9'!$B$8:$F$8</c:f>
              <c:numCache>
                <c:formatCode>###0.00</c:formatCode>
                <c:ptCount val="5"/>
                <c:pt idx="0">
                  <c:v>2.8148148148148149</c:v>
                </c:pt>
                <c:pt idx="1">
                  <c:v>2.6296296296296298</c:v>
                </c:pt>
                <c:pt idx="2">
                  <c:v>2.592592592592593</c:v>
                </c:pt>
                <c:pt idx="3">
                  <c:v>2.1851851851851856</c:v>
                </c:pt>
                <c:pt idx="4">
                  <c:v>3.2222222222222219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4C-49B0-808F-66B7560A0D13}"/>
            </c:ext>
          </c:extLst>
        </c:ser>
        <c:ser>
          <c:idx val="5"/>
          <c:order val="5"/>
          <c:tx>
            <c:strRef>
              <c:f>'Question 9'!$A$9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9'!$B$9:$F$9</c:f>
              <c:numCache>
                <c:formatCode>###0.00</c:formatCode>
                <c:ptCount val="5"/>
                <c:pt idx="0">
                  <c:v>2.2962962962962963</c:v>
                </c:pt>
                <c:pt idx="1">
                  <c:v>2.1851851851851856</c:v>
                </c:pt>
                <c:pt idx="2">
                  <c:v>2.333333333333333</c:v>
                </c:pt>
                <c:pt idx="3">
                  <c:v>2.2962962962962958</c:v>
                </c:pt>
                <c:pt idx="4">
                  <c:v>1.9629629629629626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4C-49B0-808F-66B7560A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15064"/>
        <c:axId val="341014080"/>
      </c:lineChart>
      <c:catAx>
        <c:axId val="34101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41014080"/>
        <c:crosses val="autoZero"/>
        <c:auto val="1"/>
        <c:lblAlgn val="ctr"/>
        <c:lblOffset val="100"/>
        <c:noMultiLvlLbl val="0"/>
      </c:catAx>
      <c:valAx>
        <c:axId val="3410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4101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2022-06-09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463" y="888729"/>
            <a:ext cx="10058400" cy="1614849"/>
          </a:xfrm>
        </p:spPr>
        <p:txBody>
          <a:bodyPr>
            <a:normAutofit fontScale="90000"/>
          </a:bodyPr>
          <a:lstStyle/>
          <a:p>
            <a:r>
              <a:rPr lang="el-GR" noProof="0" dirty="0"/>
              <a:t>Ενότητα 2 - Μάθημα 3: Συνεργασία μεταξύ HRM και CGC</a:t>
            </a:r>
            <a:endParaRPr lang="en-GB" noProof="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463" y="2691562"/>
            <a:ext cx="10058400" cy="270523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Αποτελέσματα έρευνας που πραγματοποιήθηκε από το πρόγραμμα </a:t>
            </a:r>
            <a:r>
              <a:rPr lang="el-GR" dirty="0" err="1">
                <a:solidFill>
                  <a:srgbClr val="FFFFFF"/>
                </a:solidFill>
              </a:rPr>
              <a:t>Connect</a:t>
            </a:r>
            <a:r>
              <a:rPr lang="el-GR" dirty="0">
                <a:solidFill>
                  <a:srgbClr val="FFFFFF"/>
                </a:solidFill>
              </a:rPr>
              <a:t>!  Ιούνιο 2020 με Φεβρουάριο 2021</a:t>
            </a:r>
          </a:p>
          <a:p>
            <a:endParaRPr lang="en-GB" noProof="0" dirty="0">
              <a:solidFill>
                <a:srgbClr val="FFFFFF"/>
              </a:solidFill>
            </a:endParaRPr>
          </a:p>
          <a:p>
            <a:r>
              <a:rPr lang="el-GR" noProof="0" dirty="0">
                <a:solidFill>
                  <a:srgbClr val="FFFFFF"/>
                </a:solidFill>
              </a:rPr>
              <a:t>Αξιολόγηση των αποτελεσμάτων:</a:t>
            </a:r>
          </a:p>
          <a:p>
            <a:r>
              <a:rPr lang="en-GB" noProof="0" dirty="0">
                <a:solidFill>
                  <a:srgbClr val="FFFFFF"/>
                </a:solidFill>
              </a:rPr>
              <a:t>Monika </a:t>
            </a:r>
            <a:r>
              <a:rPr lang="en-GB" noProof="0" dirty="0" err="1">
                <a:solidFill>
                  <a:srgbClr val="FFFFFF"/>
                </a:solidFill>
              </a:rPr>
              <a:t>Petermandl</a:t>
            </a:r>
            <a:endParaRPr lang="en-GB" noProof="0" dirty="0">
              <a:solidFill>
                <a:srgbClr val="FFFFFF"/>
              </a:solidFill>
            </a:endParaRPr>
          </a:p>
          <a:p>
            <a:r>
              <a:rPr lang="en-GB" noProof="0" dirty="0">
                <a:solidFill>
                  <a:srgbClr val="FFFFFF"/>
                </a:solidFill>
              </a:rPr>
              <a:t>Filiz Keser Aschenberger</a:t>
            </a:r>
          </a:p>
          <a:p>
            <a:r>
              <a:rPr lang="en-GB" noProof="0" dirty="0" err="1">
                <a:solidFill>
                  <a:srgbClr val="FFFFFF"/>
                </a:solidFill>
              </a:rPr>
              <a:t>Klausjürgen</a:t>
            </a:r>
            <a:r>
              <a:rPr lang="en-GB" noProof="0" dirty="0">
                <a:solidFill>
                  <a:srgbClr val="FFFFFF"/>
                </a:solidFill>
              </a:rPr>
              <a:t> Heinrich</a:t>
            </a:r>
          </a:p>
          <a:p>
            <a:endParaRPr lang="en-GB" noProof="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4267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66" y="-212717"/>
            <a:ext cx="10693584" cy="1464677"/>
          </a:xfrm>
        </p:spPr>
        <p:txBody>
          <a:bodyPr>
            <a:noAutofit/>
          </a:bodyPr>
          <a:lstStyle/>
          <a:p>
            <a:r>
              <a:rPr lang="el-GR" sz="3200" noProof="0" dirty="0"/>
              <a:t>Σύγκριση μεταξύ κρατών: Υπηρεσίες Σταδιοδρομίας σε διαφορετικές ομάδες-στόχους</a:t>
            </a:r>
            <a:endParaRPr lang="en-GB" sz="32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622257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Το γερμανικό δείγμα, για παράδειγμα, δείχνει σαφή προσανατολισμό στην ανάπτυξη των επιχειρήσεων, ενώ το δείγμα της Ολλανδίας δείχνει δέσμευση για τις ευάλωτες ομάδες.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Σύσταση: Μάθηση μέσα από τη διοργανωτική και εθνική ανταλλαγή εμπειριών</a:t>
            </a:r>
            <a:endParaRPr lang="en-GB" sz="20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6BC23D8-96ED-40C0-A242-BC30C2B57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217887"/>
              </p:ext>
            </p:extLst>
          </p:nvPr>
        </p:nvGraphicFramePr>
        <p:xfrm>
          <a:off x="5680475" y="1722120"/>
          <a:ext cx="6615799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92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Θέματα Επαγγελματικής Συμβουλευτικής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543" y="1703676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Οι σχεδόν παράλληλες γραμμές δείχνουν ότι η σημασία σε θέματα συμβουλευτικής, εκτιμάται με παρόμοιο τρόπο από τους επαγγελματίες HRM και CGC.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Τα ομαδικά και προσωπικά προβλήματα βαραίνουν εντονότερα τις επιχειρήσεις.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noProof="0" dirty="0"/>
          </a:p>
          <a:p>
            <a:r>
              <a:rPr lang="el-GR" sz="1800" noProof="0" dirty="0"/>
              <a:t>Σύσταση: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Οι επαγγελματίες του HRM θα πρέπει να αναπτύξουν ικανότητες στη διαχείριση συγκρούσεων.</a:t>
            </a:r>
            <a:endParaRPr lang="en-GB" sz="18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E29220A-89D0-49BE-9462-BA0DB4001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117391"/>
              </p:ext>
            </p:extLst>
          </p:nvPr>
        </p:nvGraphicFramePr>
        <p:xfrm>
          <a:off x="6294120" y="1876124"/>
          <a:ext cx="5897880" cy="377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01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Ζητήματα Επαγγελματικής Συμβουλευτικής – Σύγκριση Κρατών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676400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Ενδιαφέροντα αποτελέσματα εμφανίζει η σύγκριση των κρατών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Υπάρχουν σαφείς διαφορές μεταξύ των χωρών όσον αφορά την περαιτέρω εκπαίδευση και κατάρτιση καθώς και τα προσωπικά προβλήματα.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Σύσταση: </a:t>
            </a:r>
            <a:r>
              <a:rPr lang="el-GR" sz="2000" noProof="0" dirty="0" err="1"/>
              <a:t>Ενδοοργανωτική</a:t>
            </a:r>
            <a:r>
              <a:rPr lang="el-GR" sz="2000" noProof="0" dirty="0"/>
              <a:t> και εθνική ανταλλαγή εμπειριών</a:t>
            </a:r>
            <a:r>
              <a:rPr lang="en-GB" sz="2000" b="1" noProof="0" dirty="0"/>
              <a:t> 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10E50C4-0843-415F-8736-9456D65CE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577062"/>
              </p:ext>
            </p:extLst>
          </p:nvPr>
        </p:nvGraphicFramePr>
        <p:xfrm>
          <a:off x="5799221" y="1676400"/>
          <a:ext cx="6248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12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Τρόποι Επαγγελματικής Συμβουλευτικής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526280"/>
            <a:ext cx="5044789" cy="426160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Υπάρχουν διάφοροι τρόποι με τους οποίους χρησιμοποιείται η συμβουλευτική σταδιοδρομίας με μέσα στις επιχειρήσεις. Οι πιο συνηθισμένες, είναι οι ατομικές συμβουλευτικές υπηρεσίες στο χώρο εργασίας, με εσωτερικούς συμβούλους. </a:t>
            </a:r>
            <a:r>
              <a:rPr lang="el-GR" sz="2000" noProof="0" dirty="0"/>
              <a:t>Οι τρόποι φαίνεται να χρησιμοποιούνται εναλλακτικά.</a:t>
            </a:r>
          </a:p>
          <a:p>
            <a:r>
              <a:rPr lang="el-GR" sz="2000" noProof="0" dirty="0"/>
              <a:t>Σύσταση: Οι σύμβουλοι και το προσωπικό HRM θα πρέπει να είναι εξοικειωμένοι με τους </a:t>
            </a:r>
            <a:r>
              <a:rPr lang="el-GR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διαφορετικούς τρόπους με τους οποίους χρησιμοποιείται η συμβουλευτική σταδιοδρομίας</a:t>
            </a:r>
            <a:endParaRPr lang="en-GB" sz="20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29754672"/>
              </p:ext>
            </p:extLst>
          </p:nvPr>
        </p:nvGraphicFramePr>
        <p:xfrm>
          <a:off x="6058158" y="1812756"/>
          <a:ext cx="5536942" cy="382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19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290134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Πηγές για Ανάπτυξη Γνώσεων, Δεξιοτήτων και Ικανοτήτων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812757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noProof="0" dirty="0"/>
              <a:t>Οι επαγγελματίες του CGC, δηλώνουν υψηλότερη συχνότητα αλληλεπίδρασης και συνεργασίας με επαγγελματίες HRM από ότι οι επαγγελματίες HRM με επαγγελματίες CGC.</a:t>
            </a:r>
          </a:p>
          <a:p>
            <a:endParaRPr lang="el-GR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noProof="0" dirty="0"/>
              <a:t>Σύσταση: παροχή πολλαπλών ευκαιριών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7C71C83-6BD9-4169-994A-144A0E17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779424"/>
              </p:ext>
            </p:extLst>
          </p:nvPr>
        </p:nvGraphicFramePr>
        <p:xfrm>
          <a:off x="5858510" y="1779270"/>
          <a:ext cx="633349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84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Συχνότητα Αλληλεπίδρασης και Συνεργασίας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543" y="1616814"/>
            <a:ext cx="5012171" cy="42043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Οι επαγγελματίες CGC στο δείγμα δηλώνουν υψηλότερη συχνότητα αλληλεπίδρασης και συνεργασίας με επαγγελματίες HRM (σε σύγκριση με HRM με CGC).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Αυτό μπορεί να υποδηλώνει ότι η συνεργασία έχει ιδιαίτερη σημασία για το έργο τους.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Σύσταση: Οι επαγγελματίες CGC μπορούν να αναλάβουν πρωτοβουλίες</a:t>
            </a:r>
            <a:endParaRPr lang="en-GB" sz="20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124C1C0-328B-4655-87E9-4089ED57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735245"/>
              </p:ext>
            </p:extLst>
          </p:nvPr>
        </p:nvGraphicFramePr>
        <p:xfrm>
          <a:off x="6601327" y="1888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50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-192397"/>
            <a:ext cx="10693584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Τα Οφέλη από Συνεργασία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400213"/>
            <a:ext cx="5012171" cy="4426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Είναι προφανές ότι οι επαγγελματίες CGC αναμένουν περισσότερα οφέλη από τη συνεργασία τους με τους επαγγελματίες HRM.</a:t>
            </a:r>
          </a:p>
          <a:p>
            <a:endParaRPr lang="el-GR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Οι επαγγελματίες του HRM ανταλλάσσουν εμπειρίες και παραδείγματα βέλτιστων πρακτικών.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Σύσταση: Αυτά τα στοιχεία πρέπει να λαμβάνονται υπόψη κατά την ανάπτυξη κοινών εργαστηρίων</a:t>
            </a:r>
            <a:endParaRPr lang="en-GB" sz="18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145EC7-4E68-49A2-BFF6-FE57BD8D2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067589"/>
              </p:ext>
            </p:extLst>
          </p:nvPr>
        </p:nvGraphicFramePr>
        <p:xfrm>
          <a:off x="5974481" y="1526280"/>
          <a:ext cx="605028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65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4FE5A-5C39-4F12-995F-CBF93ABC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Περίληψη των ευρημάτων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27C057-9B96-4DFA-8C57-A4CFFF53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0F86AE-CD10-41EF-BA59-EC93DF38F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6" y="1716098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Γεγονότα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441ADD-071B-4102-991A-D3B0191D5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6" y="2182684"/>
            <a:ext cx="10190162" cy="208759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Τα πιο σημαντικά γεγονότα που έχουν εντοπιστεί είναι: ενσωμάτωση (νέων) εργαζομένων, ανάπτυξη επαγγελματικών και προσωπικών γνώσεων και δεξιοτήτων, διαχείριση της αλλαγής.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Οι επαγγελματίες του HRM και του CGC είναι ανοιχτοί για συνεργασία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Απλά μέχρι στιγμής η συνεργασία είναι υποτυπώδης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0EBA467-82D7-426E-89A9-57FBFFF38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0786" y="4321836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Συστάσεις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1EA8414-AB9B-4F21-AFEA-BBD035AAB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7244" y="4788422"/>
            <a:ext cx="10188574" cy="880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Δημιουργία βιώσιμων συνεργασιών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Σχεδιασμός ενός δικτύου συνεργασίας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00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237AD-E37E-4618-A17C-90E9288C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469"/>
            <a:ext cx="10515600" cy="109238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Σας ευχαριστούμε για την προσοχή σας. 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4869F2-2345-41FF-9F54-6684B073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7261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E6471-DB66-4B1A-BED8-E5F0C941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Ερευνητικά ερωτήματα και τρόπος συλλογής δεδομένων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3B722E-7BD9-4B60-B033-A4F177B4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30DC70-EBE7-46AC-8ACD-961F8C974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Ερευνητικά ερωτήματα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274E88-DEE1-4513-8372-BE168AEE08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12745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Ποια κοινά σημεία υπάρχουν μεταξύ των δραστηριοτήτων των επαγγελματιών HRM και CGC;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Είναι έτοιμες οι δύο ομάδες για συνεργασία;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Ποιες συνεργασίες υπάρχουν ήδη;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8382AD-9366-41C4-8159-5443F1714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637" y="3926559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Τρόποι συλλογής δεδομένων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7B8482-2F84-4424-A63F-4F09EBE9B5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7" y="4536408"/>
            <a:ext cx="10188574" cy="12745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Διαδικτυακά ερωτηματολόγια – τυποποιημένες και ανοιχτές ερωτήσεις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Συμπληρωματικές συνεντεύξεις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0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noProof="0" dirty="0"/>
              <a:t>Ομάδες-στόχοι συλλογής δεδομένων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noProof="0" dirty="0"/>
              <a:t>Συλλογή δεδομένων από τις δύο εμπλεκόμενες ομάδες-στόχους</a:t>
            </a:r>
            <a:endParaRPr lang="en-GB" noProof="0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l-GR" noProof="0" dirty="0"/>
              <a:t>Διερεύνηση της εμπειρίας και της στάσης που αφορά τη συνεργασία με σκοπό τον επαγγελματικό προσανατολισμό που έχει ως βάση τις επιχειρήσεις</a:t>
            </a:r>
            <a:endParaRPr lang="en-GB" noProof="0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636" y="3259715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l-GR" noProof="0" dirty="0"/>
              <a:t>Οι ομάδες-στόχοι</a:t>
            </a:r>
            <a:endParaRPr lang="en-GB" noProof="0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30479993-4BF5-4D3B-933D-9D5DD0FB7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7" y="3726300"/>
            <a:ext cx="10188574" cy="2045849"/>
          </a:xfrm>
        </p:spPr>
        <p:txBody>
          <a:bodyPr>
            <a:normAutofit/>
          </a:bodyPr>
          <a:lstStyle/>
          <a:p>
            <a:r>
              <a:rPr lang="el-GR" noProof="0" dirty="0"/>
              <a:t>Επαγγελματίες CGC (Επαγγελματικού Προσανατολισμού και Συμβουλευτικής): Φορείς Απασχόλησης</a:t>
            </a:r>
            <a:r>
              <a:rPr lang="el-GR" dirty="0"/>
              <a:t> και </a:t>
            </a:r>
            <a:r>
              <a:rPr lang="el-GR" noProof="0" dirty="0"/>
              <a:t>Εκπαίδευσης Ενηλίκων, Επιμελητήρια, ανεξάρτητοι σύμβουλοι</a:t>
            </a:r>
          </a:p>
          <a:p>
            <a:r>
              <a:rPr lang="el-GR" noProof="0" dirty="0"/>
              <a:t>Επαγγελματίες HRM (Διαχείριση Ανθρώπινου Δυναμικού): Επιχειρηματίες, διευθυντές προσωπικού, εκπαιδευτές εντός της εταιρείας</a:t>
            </a:r>
            <a:endParaRPr lang="en-GB" noProof="0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39788" y="198511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FA64D3F5-9634-481F-9057-32BCA85352BB}"/>
              </a:ext>
            </a:extLst>
          </p:cNvPr>
          <p:cNvSpPr/>
          <p:nvPr/>
        </p:nvSpPr>
        <p:spPr>
          <a:xfrm>
            <a:off x="839788" y="330903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442460"/>
            <a:ext cx="4242752" cy="684211"/>
          </a:xfrm>
        </p:spPr>
        <p:txBody>
          <a:bodyPr>
            <a:normAutofit/>
          </a:bodyPr>
          <a:lstStyle/>
          <a:p>
            <a:r>
              <a:rPr lang="el-GR" sz="4000" noProof="0" dirty="0"/>
              <a:t>Το δείγμα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5" y="1205547"/>
            <a:ext cx="4785631" cy="42819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noProof="0" dirty="0"/>
              <a:t>Συνολικά οι εταίροι συγκέντρωσαν 77 απαντήσεις από τον τομέα CGC και 79 απαντήσεις από τον τομέα HRM.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noProof="0" dirty="0"/>
              <a:t>Το δείγμα είναι ισορροπημένο. Καμία χώρα δεν κυριαρχεί εντυπωσιακά.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noProof="0" dirty="0"/>
              <a:t>Η έρευνα είναι διερευνητική (λόγω του περιορισμένου αριθμού και της επιλογής των ερωτηθέντων)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87255C9-1638-43D6-9B2C-70AAF3422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941698"/>
              </p:ext>
            </p:extLst>
          </p:nvPr>
        </p:nvGraphicFramePr>
        <p:xfrm>
          <a:off x="6096000" y="21480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612776"/>
            <a:ext cx="7610474" cy="684211"/>
          </a:xfrm>
        </p:spPr>
        <p:txBody>
          <a:bodyPr>
            <a:normAutofit/>
          </a:bodyPr>
          <a:lstStyle/>
          <a:p>
            <a:r>
              <a:rPr lang="el-GR" sz="4000" noProof="0" dirty="0"/>
              <a:t>Μεγέθη Επιχειρήσεων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348" y="1296987"/>
            <a:ext cx="5270500" cy="41487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Τα μεγέθη των επιχειρήσεων δείχνουν, ότι η πλειονότητα των παραγόντων στον τομέα της CGC, εργάζεται σε μικρές ή μονοπρόσωπες εταιρείες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Αυτό μπορεί να σημαίνει ότι είναι δύσκολο να βρεθούν από τις επιχειρήσεις και να ληφθούν αποφάσεις για συνεργασία.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noProof="0" dirty="0"/>
              <a:t>Σύσταση: Για να βελτιωθεί η διαφάνεια, οι φορείς CGC θα πρέπει να επανενταχθούν σε (περιφερειακά) δίκτυα</a:t>
            </a:r>
            <a:endParaRPr lang="en-GB" sz="20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44D2E4F-FD58-45B7-9EAC-85D5D47E8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630317"/>
              </p:ext>
            </p:extLst>
          </p:nvPr>
        </p:nvGraphicFramePr>
        <p:xfrm>
          <a:off x="6553200" y="1888958"/>
          <a:ext cx="5270500" cy="335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34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-405898"/>
            <a:ext cx="11353633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Ρόλοι του επαγγελματικού κύκλου ζωής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345" y="1688711"/>
            <a:ext cx="5424655" cy="4539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Τόσο οι επαγγελματίες του CGC όσο και του HRM θεωρούν ότι οι ρόλοι τους είναι σημαντικοί στους ακόλουθους τομείς: Ένταξη (νέων) εργαζομένων, Ανάπτυξη επαγγελματικών γνώσεων και δεξιοτήτων, Ανάπτυξη προσωπικών δεξιοτήτων και κοινωνικών ικανοτήτων, Διαχείριση της αλλαγής</a:t>
            </a:r>
          </a:p>
          <a:p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Σύσταση: Σε αυτούς τους τομείς η συνεργασία θα είναι πολύ εποικοδομητική. </a:t>
            </a:r>
            <a:endParaRPr lang="en-GB" sz="200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35AA413-4ADD-435B-B342-302987214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542251"/>
              </p:ext>
            </p:extLst>
          </p:nvPr>
        </p:nvGraphicFramePr>
        <p:xfrm>
          <a:off x="6296659" y="2339741"/>
          <a:ext cx="5768340" cy="34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11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163133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Συχνότητα Διεξαγωγής Επαγγελματικών Δραστηριοτήτων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366" y="1632857"/>
            <a:ext cx="5044256" cy="4458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Η απόδοση των επαγγελματικών δραστηριοτήτων εκτιμάται συνολικά πιο συχνά από τους επαγγελματίες του HRM παρά από τους επαγγελματίες του CGC.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Η συμβουλευτική σταδιοδρομίας θεωρείται βασική δραστηριότητα της CGC</a:t>
            </a:r>
          </a:p>
          <a:p>
            <a:endParaRPr lang="el-GR" sz="1800" noProof="0" dirty="0"/>
          </a:p>
          <a:p>
            <a:r>
              <a:rPr lang="el-GR" sz="1800" noProof="0" dirty="0"/>
              <a:t>Σύσταση: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Ενθαρρύνετε τα άτομα από το HRM να συνεργάζονται με τα άτομα από το CGC σε αυτούς τους τομείς</a:t>
            </a:r>
            <a:endParaRPr lang="en-GB" sz="1800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6903DAE-2C9F-46AA-818F-C028C027A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151886"/>
              </p:ext>
            </p:extLst>
          </p:nvPr>
        </p:nvGraphicFramePr>
        <p:xfrm>
          <a:off x="5959475" y="2267017"/>
          <a:ext cx="6232525" cy="357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413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163133" cy="1464677"/>
          </a:xfrm>
        </p:spPr>
        <p:txBody>
          <a:bodyPr>
            <a:normAutofit/>
          </a:bodyPr>
          <a:lstStyle/>
          <a:p>
            <a:r>
              <a:rPr lang="el-GR" sz="4000" noProof="0" dirty="0"/>
              <a:t>Προσφορά Υπηρεσιών Σταδιοδρομίας σε επιχειρήσεις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06" y="1655457"/>
            <a:ext cx="5044256" cy="4458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ea typeface="Times New Roman" panose="02020603050405020304" pitchFamily="18" charset="0"/>
              </a:rPr>
              <a:t>Υπάρχει ομοιότητα απαντήσεων μεταξύ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HRM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και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CGC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σχετικά με τους λόγους που πρέπει να έχουν οι εταιρείες, υπηρεσίες σταδιοδρομίας: επίτευξη υψηλότερων αποτελεσμάτων μάθησης και αύξηση της βιωσιμότητας της μάθησης.</a:t>
            </a:r>
          </a:p>
          <a:p>
            <a:endParaRPr lang="el-GR" sz="20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EBC2F94-A18F-4721-8893-8BA3C6135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592913"/>
              </p:ext>
            </p:extLst>
          </p:nvPr>
        </p:nvGraphicFramePr>
        <p:xfrm>
          <a:off x="5755622" y="1828075"/>
          <a:ext cx="6330315" cy="333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38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31" y="228705"/>
            <a:ext cx="11042570" cy="896775"/>
          </a:xfrm>
        </p:spPr>
        <p:txBody>
          <a:bodyPr>
            <a:normAutofit fontScale="90000"/>
          </a:bodyPr>
          <a:lstStyle/>
          <a:p>
            <a:r>
              <a:rPr lang="el-GR" sz="4000" noProof="0" dirty="0"/>
              <a:t>Παροχή Υπηρεσιών Σταδιοδρομίας σε Ομάδες-Στόχους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818" y="1419289"/>
            <a:ext cx="5397182" cy="48092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Οι επαγγελματίες του HRM εστιάζουν σε διαφορετικές ομάδες-στόχους σε σχέση με εκείνους από το CGC. Για το ανθρώπινο δυναμικό οι πιο σημαντικές ομάδες είναι: οι μελλοντικοί διευθυντές, τα εξαιρετικά ταλαντούχα άτομα και οι νέοι υπάλληλοι.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Οι επαγγελματίες του CGC επικεντρώνονται περισσότερο σε ευάλωτες ομάδες όπως: μετανάστες, άτομα με αναπηρία, ηλικιωμένοι υπάλληλοι, εργαζόμενοι που απειλούνται από απόλυση.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noProof="0" dirty="0"/>
              <a:t>Σύσταση: Συνεργασία σε δραστηριότητες ΕΚΕ</a:t>
            </a:r>
            <a:endParaRPr lang="en-GB" sz="1800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064DE2E-42CE-48A9-9B5C-AAA4949A9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071224"/>
              </p:ext>
            </p:extLst>
          </p:nvPr>
        </p:nvGraphicFramePr>
        <p:xfrm>
          <a:off x="6259916" y="2250180"/>
          <a:ext cx="5494020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11257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132</TotalTime>
  <Words>938</Words>
  <Application>Microsoft Office PowerPoint</Application>
  <PresentationFormat>Ευρεία οθόνη</PresentationFormat>
  <Paragraphs>113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Open Sans Extrabold</vt:lpstr>
      <vt:lpstr>Open Sans Light</vt:lpstr>
      <vt:lpstr>„Office“ tema</vt:lpstr>
      <vt:lpstr>Ενότητα 2 - Μάθημα 3: Συνεργασία μεταξύ HRM και CGC</vt:lpstr>
      <vt:lpstr>Ερευνητικά ερωτήματα και τρόπος συλλογής δεδομένων</vt:lpstr>
      <vt:lpstr>Ομάδες-στόχοι συλλογής δεδομένων</vt:lpstr>
      <vt:lpstr>Το δείγμα</vt:lpstr>
      <vt:lpstr>Μεγέθη Επιχειρήσεων</vt:lpstr>
      <vt:lpstr>Ρόλοι του επαγγελματικού κύκλου ζωής</vt:lpstr>
      <vt:lpstr>Συχνότητα Διεξαγωγής Επαγγελματικών Δραστηριοτήτων</vt:lpstr>
      <vt:lpstr>Προσφορά Υπηρεσιών Σταδιοδρομίας σε επιχειρήσεις</vt:lpstr>
      <vt:lpstr>Παροχή Υπηρεσιών Σταδιοδρομίας σε Ομάδες-Στόχους</vt:lpstr>
      <vt:lpstr>Σύγκριση μεταξύ κρατών: Υπηρεσίες Σταδιοδρομίας σε διαφορετικές ομάδες-στόχους</vt:lpstr>
      <vt:lpstr>Θέματα Επαγγελματικής Συμβουλευτικής</vt:lpstr>
      <vt:lpstr>Ζητήματα Επαγγελματικής Συμβουλευτικής – Σύγκριση Κρατών</vt:lpstr>
      <vt:lpstr>Τρόποι Επαγγελματικής Συμβουλευτικής</vt:lpstr>
      <vt:lpstr>Πηγές για Ανάπτυξη Γνώσεων, Δεξιοτήτων και Ικανοτήτων</vt:lpstr>
      <vt:lpstr>Συχνότητα Αλληλεπίδρασης και Συνεργασίας</vt:lpstr>
      <vt:lpstr>Τα Οφέλη από Συνεργασία</vt:lpstr>
      <vt:lpstr>Περίληψη των ευρημάτων</vt:lpstr>
      <vt:lpstr>Σας ευχαριστούμε για την προσοχή σας.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Nasos</cp:lastModifiedBy>
  <cp:revision>164</cp:revision>
  <cp:lastPrinted>2021-04-21T10:54:37Z</cp:lastPrinted>
  <dcterms:created xsi:type="dcterms:W3CDTF">2020-01-27T22:45:30Z</dcterms:created>
  <dcterms:modified xsi:type="dcterms:W3CDTF">2022-06-09T11:08:30Z</dcterms:modified>
</cp:coreProperties>
</file>