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5" r:id="rId2"/>
    <p:sldId id="286" r:id="rId3"/>
    <p:sldId id="293" r:id="rId4"/>
    <p:sldId id="294" r:id="rId5"/>
    <p:sldId id="295" r:id="rId6"/>
    <p:sldId id="287" r:id="rId7"/>
  </p:sldIdLst>
  <p:sldSz cx="12192000" cy="6858000"/>
  <p:notesSz cx="6889750" cy="10018713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" initials="R" lastIdx="1" clrIdx="0">
    <p:extLst>
      <p:ext uri="{19B8F6BF-5375-455C-9EA6-DF929625EA0E}">
        <p15:presenceInfo xmlns:p15="http://schemas.microsoft.com/office/powerpoint/2012/main" userId="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2A"/>
    <a:srgbClr val="B23D0C"/>
    <a:srgbClr val="B23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64" autoAdjust="0"/>
  </p:normalViewPr>
  <p:slideViewPr>
    <p:cSldViewPr snapToGrid="0" showGuides="1">
      <p:cViewPr varScale="1">
        <p:scale>
          <a:sx n="75" d="100"/>
          <a:sy n="75" d="100"/>
        </p:scale>
        <p:origin x="77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D2CC101-83B2-4FCF-8E40-64EEF50EDD64}" type="datetimeFigureOut">
              <a:rPr lang="lt-LT" smtClean="0"/>
              <a:t>2022-06-09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74F2A99-8335-4AAC-9EFD-09FA6B9BBA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408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aveikslėlis 15">
            <a:extLst>
              <a:ext uri="{FF2B5EF4-FFF2-40B4-BE49-F238E27FC236}">
                <a16:creationId xmlns:a16="http://schemas.microsoft.com/office/drawing/2014/main" id="{246EBA82-0447-4FA4-8B1C-C45FC5F54C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9" b="23358"/>
          <a:stretch/>
        </p:blipFill>
        <p:spPr>
          <a:xfrm rot="10800000">
            <a:off x="0" y="0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2F688FB5-BEAA-43D8-9143-D2CE529CEF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" y="924243"/>
            <a:ext cx="10058400" cy="2387600"/>
          </a:xfrm>
        </p:spPr>
        <p:txBody>
          <a:bodyPr anchor="b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DEMO </a:t>
            </a:r>
            <a:br>
              <a:rPr lang="en-US" dirty="0"/>
            </a:br>
            <a:r>
              <a:rPr lang="en-US" dirty="0"/>
              <a:t>TITLE TEXT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85069AEC-D0AD-490C-B670-14EB62EA77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5820" y="3434398"/>
            <a:ext cx="10058400" cy="1655762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dirty="0" err="1">
                <a:solidFill>
                  <a:srgbClr val="FFFFFF"/>
                </a:solidFill>
              </a:rPr>
              <a:t>Date</a:t>
            </a:r>
            <a:r>
              <a:rPr lang="lt-LT" dirty="0">
                <a:solidFill>
                  <a:srgbClr val="FFFFFF"/>
                </a:solidFill>
              </a:rPr>
              <a:t>, name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the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event</a:t>
            </a:r>
            <a:r>
              <a:rPr lang="lt-LT" dirty="0">
                <a:solidFill>
                  <a:srgbClr val="FFFFFF"/>
                </a:solidFill>
              </a:rPr>
              <a:t>, 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name </a:t>
            </a:r>
            <a:r>
              <a:rPr lang="lt-LT" dirty="0" err="1">
                <a:solidFill>
                  <a:srgbClr val="FFFFFF"/>
                </a:solidFill>
              </a:rPr>
              <a:t>and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surname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author</a:t>
            </a:r>
            <a:endParaRPr lang="lt-LT" dirty="0">
              <a:solidFill>
                <a:srgbClr val="FFFFFF"/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5F0BFDC-D1E8-4156-8099-C8816EB1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575977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aveikslėlis 8">
            <a:extLst>
              <a:ext uri="{FF2B5EF4-FFF2-40B4-BE49-F238E27FC236}">
                <a16:creationId xmlns:a16="http://schemas.microsoft.com/office/drawing/2014/main" id="{A418BBB0-10BE-4452-AA0B-FC7B9192D6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" t="10937" r="13" b="22509"/>
          <a:stretch/>
        </p:blipFill>
        <p:spPr>
          <a:xfrm rot="10800000">
            <a:off x="0" y="-1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A6473C05-AE7B-43DD-A2CC-85F602C58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1577340"/>
            <a:ext cx="10515600" cy="20116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 for </a:t>
            </a:r>
            <a:br>
              <a:rPr lang="en-US" dirty="0"/>
            </a:br>
            <a:r>
              <a:rPr lang="en-US" dirty="0"/>
              <a:t>the Attention. </a:t>
            </a:r>
            <a:br>
              <a:rPr lang="en-US" dirty="0"/>
            </a:br>
            <a:r>
              <a:rPr lang="en-US" dirty="0"/>
              <a:t>Questions?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987F0DC-379D-4245-BFBB-CD4C4288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8" name="Paveikslėlio vietos rezervavimo ženklas 2">
            <a:extLst>
              <a:ext uri="{FF2B5EF4-FFF2-40B4-BE49-F238E27FC236}">
                <a16:creationId xmlns:a16="http://schemas.microsoft.com/office/drawing/2014/main" id="{ADAA6A37-774A-4614-893F-080D49E13D8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36613" y="3793201"/>
            <a:ext cx="10515600" cy="44351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dirty="0" err="1"/>
              <a:t>your</a:t>
            </a:r>
            <a:r>
              <a:rPr lang="en-US" dirty="0"/>
              <a:t>@email_address.eu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5042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87A0520-26DB-468D-A939-2C056B42E5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/>
              <a:t>THIS </a:t>
            </a:r>
            <a:r>
              <a:rPr lang="en-US" dirty="0"/>
              <a:t>IS </a:t>
            </a:r>
            <a:r>
              <a:rPr lang="lt-LT" dirty="0"/>
              <a:t>YOUR PRES</a:t>
            </a:r>
            <a:r>
              <a:rPr lang="en-US" dirty="0"/>
              <a:t>E</a:t>
            </a:r>
            <a:r>
              <a:rPr lang="lt-LT" dirty="0"/>
              <a:t>NTATION TITLE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4F49264-9819-4214-9D8F-E6C3E238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ksto vietos rezervavimo ženklas 4">
            <a:extLst>
              <a:ext uri="{FF2B5EF4-FFF2-40B4-BE49-F238E27FC236}">
                <a16:creationId xmlns:a16="http://schemas.microsoft.com/office/drawing/2014/main" id="{BDFAC399-EE8D-4178-8118-DD34860C58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960595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8" name="Teksto vietos rezervavimo ženklas 5">
            <a:extLst>
              <a:ext uri="{FF2B5EF4-FFF2-40B4-BE49-F238E27FC236}">
                <a16:creationId xmlns:a16="http://schemas.microsoft.com/office/drawing/2014/main" id="{4047D1D2-D11B-42D9-9745-D7326C1723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50347"/>
            <a:ext cx="10190162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9" name="Teksto vietos rezervavimo ženklas 6">
            <a:extLst>
              <a:ext uri="{FF2B5EF4-FFF2-40B4-BE49-F238E27FC236}">
                <a16:creationId xmlns:a16="http://schemas.microsoft.com/office/drawing/2014/main" id="{07F8CD99-43EF-4FF2-99E1-8D34466DB2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7" y="3632341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0" name="Teksto vietos rezervavimo ženklas 7">
            <a:extLst>
              <a:ext uri="{FF2B5EF4-FFF2-40B4-BE49-F238E27FC236}">
                <a16:creationId xmlns:a16="http://schemas.microsoft.com/office/drawing/2014/main" id="{F2249229-369C-45F0-AC14-92594C51E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122093"/>
            <a:ext cx="10188574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30133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B481432-44F8-44DD-9892-E4F4DB2C4A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BDA783FD-8F85-442B-A8BA-288E684F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1" name="Teksto vietos rezervavimo ženklas 4">
            <a:extLst>
              <a:ext uri="{FF2B5EF4-FFF2-40B4-BE49-F238E27FC236}">
                <a16:creationId xmlns:a16="http://schemas.microsoft.com/office/drawing/2014/main" id="{4BEA5B49-6392-46FE-95D9-CBD5386D91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2" name="Teksto vietos rezervavimo ženklas 5">
            <a:extLst>
              <a:ext uri="{FF2B5EF4-FFF2-40B4-BE49-F238E27FC236}">
                <a16:creationId xmlns:a16="http://schemas.microsoft.com/office/drawing/2014/main" id="{27313128-8193-4824-B1AE-9E071C6AEC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3" name="Teksto vietos rezervavimo ženklas 6">
            <a:extLst>
              <a:ext uri="{FF2B5EF4-FFF2-40B4-BE49-F238E27FC236}">
                <a16:creationId xmlns:a16="http://schemas.microsoft.com/office/drawing/2014/main" id="{A077DE58-2DDD-4954-8D21-4C85B7EFA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8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4" name="Teksto vietos rezervavimo ženklas 7">
            <a:extLst>
              <a:ext uri="{FF2B5EF4-FFF2-40B4-BE49-F238E27FC236}">
                <a16:creationId xmlns:a16="http://schemas.microsoft.com/office/drawing/2014/main" id="{E3581FEC-4D88-4BB9-981C-24765FCF20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3" name="Teksto vietos rezervavimo ženklas 4">
            <a:extLst>
              <a:ext uri="{FF2B5EF4-FFF2-40B4-BE49-F238E27FC236}">
                <a16:creationId xmlns:a16="http://schemas.microsoft.com/office/drawing/2014/main" id="{909C3B4A-7EF2-44A9-975A-1CEB406446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96049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4" name="Teksto vietos rezervavimo ženklas 5">
            <a:extLst>
              <a:ext uri="{FF2B5EF4-FFF2-40B4-BE49-F238E27FC236}">
                <a16:creationId xmlns:a16="http://schemas.microsoft.com/office/drawing/2014/main" id="{9216C79D-EC44-44C8-A2B6-019A760EE8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96050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5" name="Teksto vietos rezervavimo ženklas 6">
            <a:extLst>
              <a:ext uri="{FF2B5EF4-FFF2-40B4-BE49-F238E27FC236}">
                <a16:creationId xmlns:a16="http://schemas.microsoft.com/office/drawing/2014/main" id="{392CD55E-0853-4A78-83D2-38CB78A8EF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96050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6" name="Teksto vietos rezervavimo ženklas 7">
            <a:extLst>
              <a:ext uri="{FF2B5EF4-FFF2-40B4-BE49-F238E27FC236}">
                <a16:creationId xmlns:a16="http://schemas.microsoft.com/office/drawing/2014/main" id="{FB1D40FF-4B08-4151-9334-2544815042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96050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299886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765176"/>
            <a:ext cx="4242752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/>
              <a:t>TITLE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30680"/>
            <a:ext cx="4242752" cy="377793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4352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A795C131-0461-4D89-86BB-BAB1471E1A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8" b="31104"/>
          <a:stretch/>
        </p:blipFill>
        <p:spPr>
          <a:xfrm rot="10800000">
            <a:off x="-1589" y="0"/>
            <a:ext cx="12192004" cy="1626016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9F3B8AD3-C7F0-4510-80E6-73F9F6E11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544195"/>
            <a:ext cx="10515600" cy="67881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AB577E9-5C2A-4610-BAB9-C380F63055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46922"/>
            <a:ext cx="5157787" cy="993457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438B05CD-471C-442E-96BD-5E5C8E34E6E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277550"/>
            <a:ext cx="5157787" cy="2131063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en-US" dirty="0"/>
          </a:p>
          <a:p>
            <a:pPr lvl="0"/>
            <a:endParaRPr lang="lt-LT" dirty="0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D7947542-5711-447B-B36E-783076834C6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46923"/>
            <a:ext cx="5183188" cy="993456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01851487-E90A-476B-8236-8E2AD4C3C49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3277550"/>
            <a:ext cx="5183188" cy="2131064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lt-LT" dirty="0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4E8C299C-BD33-4ACE-B6AE-D5A93B33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1056949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>
            <a:extLst>
              <a:ext uri="{FF2B5EF4-FFF2-40B4-BE49-F238E27FC236}">
                <a16:creationId xmlns:a16="http://schemas.microsoft.com/office/drawing/2014/main" id="{4A9E677A-DE7C-4EDD-A463-732D04EDE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1" b="29467"/>
          <a:stretch/>
        </p:blipFill>
        <p:spPr>
          <a:xfrm>
            <a:off x="0" y="0"/>
            <a:ext cx="12192000" cy="2232660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2766153"/>
            <a:ext cx="10504487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596640"/>
            <a:ext cx="10512425" cy="155289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0058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B50A104B-5302-47EA-AE12-CCC791CA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5" name="Pavadinimas 1">
            <a:extLst>
              <a:ext uri="{FF2B5EF4-FFF2-40B4-BE49-F238E27FC236}">
                <a16:creationId xmlns:a16="http://schemas.microsoft.com/office/drawing/2014/main" id="{6E9B5A7C-F7EF-46F5-B610-E5C9118C8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lt-LT" dirty="0"/>
          </a:p>
        </p:txBody>
      </p:sp>
      <p:sp>
        <p:nvSpPr>
          <p:cNvPr id="6" name="Teksto vietos rezervavimo ženklas 2">
            <a:extLst>
              <a:ext uri="{FF2B5EF4-FFF2-40B4-BE49-F238E27FC236}">
                <a16:creationId xmlns:a16="http://schemas.microsoft.com/office/drawing/2014/main" id="{9C4FA155-81CE-4E5B-B645-6E983D51D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678308"/>
            <a:ext cx="4974273" cy="1375083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 b="1"/>
              <a:t>Spustelėkite, kad galėtumėte redaguoti šablono teksto stilius</a:t>
            </a:r>
          </a:p>
          <a:p>
            <a:pPr lvl="1"/>
            <a:r>
              <a:rPr lang="lt-LT" b="1"/>
              <a:t>Antras lygis</a:t>
            </a:r>
          </a:p>
        </p:txBody>
      </p:sp>
      <p:sp>
        <p:nvSpPr>
          <p:cNvPr id="8" name="Teksto vietos rezervavimo ženklas 4">
            <a:extLst>
              <a:ext uri="{FF2B5EF4-FFF2-40B4-BE49-F238E27FC236}">
                <a16:creationId xmlns:a16="http://schemas.microsoft.com/office/drawing/2014/main" id="{72957E55-222E-45C4-9866-DB472EB19DEE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1074312" y="3604208"/>
            <a:ext cx="2930230" cy="320676"/>
          </a:xfrm>
        </p:spPr>
        <p:txBody>
          <a:bodyPr/>
          <a:lstStyle>
            <a:lvl1pPr marL="0" indent="0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ksto vietos rezervavimo ženklas 5">
            <a:extLst>
              <a:ext uri="{FF2B5EF4-FFF2-40B4-BE49-F238E27FC236}">
                <a16:creationId xmlns:a16="http://schemas.microsoft.com/office/drawing/2014/main" id="{A84CCAB9-0CE1-4809-96A3-0C3C836CFA6E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167547" y="3607238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ksto vietos rezervavimo ženklas 6">
            <a:extLst>
              <a:ext uri="{FF2B5EF4-FFF2-40B4-BE49-F238E27FC236}">
                <a16:creationId xmlns:a16="http://schemas.microsoft.com/office/drawing/2014/main" id="{3C694306-6791-46A0-93E3-F993DD3FD56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1075794" y="4475701"/>
            <a:ext cx="2930230" cy="320676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ksto vietos rezervavimo ženklas 7">
            <a:extLst>
              <a:ext uri="{FF2B5EF4-FFF2-40B4-BE49-F238E27FC236}">
                <a16:creationId xmlns:a16="http://schemas.microsoft.com/office/drawing/2014/main" id="{B266443C-BFC6-4637-B51B-F5DFF2A789B6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169029" y="4478731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</p:spTree>
    <p:extLst>
      <p:ext uri="{BB962C8B-B14F-4D97-AF65-F5344CB8AC3E}">
        <p14:creationId xmlns:p14="http://schemas.microsoft.com/office/powerpoint/2010/main" val="122694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raštės vietos rezervavimo ženklas 2">
            <a:extLst>
              <a:ext uri="{FF2B5EF4-FFF2-40B4-BE49-F238E27FC236}">
                <a16:creationId xmlns:a16="http://schemas.microsoft.com/office/drawing/2014/main" id="{EE69AF60-FA40-499C-8BD1-BB582192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2" name="Pavadinimas 1">
            <a:extLst>
              <a:ext uri="{FF2B5EF4-FFF2-40B4-BE49-F238E27FC236}">
                <a16:creationId xmlns:a16="http://schemas.microsoft.com/office/drawing/2014/main" id="{92C0A8A4-6E46-47A7-B127-A1727C82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 dirty="0"/>
              <a:t>Spustelėję redaguokite stilių</a:t>
            </a:r>
          </a:p>
        </p:txBody>
      </p:sp>
      <p:sp>
        <p:nvSpPr>
          <p:cNvPr id="13" name="Teksto vietos rezervavimo ženklas 2">
            <a:extLst>
              <a:ext uri="{FF2B5EF4-FFF2-40B4-BE49-F238E27FC236}">
                <a16:creationId xmlns:a16="http://schemas.microsoft.com/office/drawing/2014/main" id="{E674514D-A2B0-46BF-8562-6414A749BAD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1678308"/>
            <a:ext cx="4913313" cy="358863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0"/>
            </a:lvl1pPr>
          </a:lstStyle>
          <a:p>
            <a:pPr lvl="0"/>
            <a:r>
              <a:rPr lang="en-US" b="1" dirty="0"/>
              <a:t>Lorem Ipsum</a:t>
            </a:r>
            <a:r>
              <a:rPr lang="en-US" dirty="0"/>
              <a:t> is simply dummy text of the printing and typesetting industry. Lorem Ipsum has been the industry's standard.</a:t>
            </a:r>
          </a:p>
          <a:p>
            <a:pPr lvl="0"/>
            <a:r>
              <a:rPr lang="en-US" dirty="0"/>
              <a:t>It is a long established fact that a reader will be distracted by the readable content of a page when looking at its layout.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6990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vadinimas 1">
            <a:extLst>
              <a:ext uri="{FF2B5EF4-FFF2-40B4-BE49-F238E27FC236}">
                <a16:creationId xmlns:a16="http://schemas.microsoft.com/office/drawing/2014/main" id="{D9E0AAC3-04FD-4D0F-92B9-537D80AEB1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65175"/>
            <a:ext cx="10515600" cy="781685"/>
          </a:xfrm>
        </p:spPr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9" name="Poraštės vietos rezervavimo ženklas 5">
            <a:extLst>
              <a:ext uri="{FF2B5EF4-FFF2-40B4-BE49-F238E27FC236}">
                <a16:creationId xmlns:a16="http://schemas.microsoft.com/office/drawing/2014/main" id="{2C50AA4C-CE9C-4374-97C6-59368F84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0" name="Teksto vietos rezervavimo ženklas 4">
            <a:extLst>
              <a:ext uri="{FF2B5EF4-FFF2-40B4-BE49-F238E27FC236}">
                <a16:creationId xmlns:a16="http://schemas.microsoft.com/office/drawing/2014/main" id="{D67CD8CF-82AF-4C4F-AF52-FE07C1C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0011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1" name="Teksto vietos rezervavimo ženklas 5">
            <a:extLst>
              <a:ext uri="{FF2B5EF4-FFF2-40B4-BE49-F238E27FC236}">
                <a16:creationId xmlns:a16="http://schemas.microsoft.com/office/drawing/2014/main" id="{45F5817B-EF3F-4C33-9E12-D5515A9909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70012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2" name="Teksto vietos rezervavimo ženklas 6">
            <a:extLst>
              <a:ext uri="{FF2B5EF4-FFF2-40B4-BE49-F238E27FC236}">
                <a16:creationId xmlns:a16="http://schemas.microsoft.com/office/drawing/2014/main" id="{83636D7C-2994-4826-A09A-3D7CCA79DA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70012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3" name="Teksto vietos rezervavimo ženklas 7">
            <a:extLst>
              <a:ext uri="{FF2B5EF4-FFF2-40B4-BE49-F238E27FC236}">
                <a16:creationId xmlns:a16="http://schemas.microsoft.com/office/drawing/2014/main" id="{4A13C3F0-BE25-4946-A514-5FE224C8FC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70012" y="4289734"/>
            <a:ext cx="4558348" cy="1118880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6" name="Teksto vietos rezervavimo ženklas 4">
            <a:extLst>
              <a:ext uri="{FF2B5EF4-FFF2-40B4-BE49-F238E27FC236}">
                <a16:creationId xmlns:a16="http://schemas.microsoft.com/office/drawing/2014/main" id="{20386619-6D9A-4A6C-8B60-93F690D30D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3863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7" name="Teksto vietos rezervavimo ženklas 5">
            <a:extLst>
              <a:ext uri="{FF2B5EF4-FFF2-40B4-BE49-F238E27FC236}">
                <a16:creationId xmlns:a16="http://schemas.microsoft.com/office/drawing/2014/main" id="{5E07B69E-A4E4-4A44-86FF-61B0598CAA6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93864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8" name="Teksto vietos rezervavimo ženklas 6">
            <a:extLst>
              <a:ext uri="{FF2B5EF4-FFF2-40B4-BE49-F238E27FC236}">
                <a16:creationId xmlns:a16="http://schemas.microsoft.com/office/drawing/2014/main" id="{2CFADEEF-7D22-4AD2-9357-08A4FB5BAC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3864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9" name="Teksto vietos rezervavimo ženklas 7">
            <a:extLst>
              <a:ext uri="{FF2B5EF4-FFF2-40B4-BE49-F238E27FC236}">
                <a16:creationId xmlns:a16="http://schemas.microsoft.com/office/drawing/2014/main" id="{A0B9ACD5-57AB-4C65-AEE8-33E9E93973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93864" y="4289733"/>
            <a:ext cx="4558348" cy="111888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41" name="Teksto vietos rezervavimo ženklas 12">
            <a:extLst>
              <a:ext uri="{FF2B5EF4-FFF2-40B4-BE49-F238E27FC236}">
                <a16:creationId xmlns:a16="http://schemas.microsoft.com/office/drawing/2014/main" id="{68A6F5E9-4836-4C11-B445-35E04A26BB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38167" y="8832967"/>
            <a:ext cx="3968894" cy="880901"/>
          </a:xfrm>
        </p:spPr>
        <p:txBody>
          <a:bodyPr/>
          <a:lstStyle/>
          <a:p>
            <a:r>
              <a:rPr lang="en-US" dirty="0"/>
              <a:t>It ha survived not only five centuries, but also the leap into electronic typesetting.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1815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9238D304-EF92-4DD5-9C5F-DED7167E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175"/>
            <a:ext cx="10515600" cy="7816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1EA7476-B6B1-4FB1-9FE2-382A1BD55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1640"/>
            <a:ext cx="10515600" cy="3716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Spustelėkite, kad galėtumėte 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C42BB42-CE74-4F95-B74C-223124E7E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82362" y="5954171"/>
            <a:ext cx="1613338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7F2A"/>
                </a:solidFill>
              </a:defRPr>
            </a:lvl1pPr>
          </a:lstStyle>
          <a:p>
            <a:pPr algn="r"/>
            <a:r>
              <a:rPr lang="lt-LT" dirty="0"/>
              <a:t>connect-erasmus.eu</a:t>
            </a:r>
          </a:p>
        </p:txBody>
      </p:sp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7F4DFF34-B933-41F4-AE23-4B46CC87604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7" y="5853458"/>
            <a:ext cx="1226837" cy="5084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004" y="5904739"/>
            <a:ext cx="2218796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637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9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pos="733" userDrawn="1">
          <p15:clr>
            <a:srgbClr val="F26B43"/>
          </p15:clr>
        </p15:guide>
        <p15:guide id="4" orient="horz" pos="3407" userDrawn="1">
          <p15:clr>
            <a:srgbClr val="F26B43"/>
          </p15:clr>
        </p15:guide>
        <p15:guide id="5" pos="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237AD-E37E-4618-A17C-90E9288C5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092" y="3765369"/>
            <a:ext cx="10515600" cy="1092381"/>
          </a:xfrm>
        </p:spPr>
        <p:txBody>
          <a:bodyPr>
            <a:normAutofit fontScale="90000"/>
          </a:bodyPr>
          <a:lstStyle/>
          <a:p>
            <a:r>
              <a:rPr lang="el-GR" sz="7200" noProof="0" dirty="0"/>
              <a:t>Ενότητα 2 Μάθημα 3 Δίκτυα συνεργασίας</a:t>
            </a:r>
            <a:br>
              <a:rPr lang="en-GB" noProof="0" dirty="0"/>
            </a:br>
            <a:br>
              <a:rPr lang="en-GB" noProof="0" dirty="0"/>
            </a:br>
            <a:r>
              <a:rPr lang="el-GR" noProof="0" dirty="0"/>
              <a:t>Παραδείγματα περιφερειακών δικτύων εκπαίδευσης και συμβουλευτικής</a:t>
            </a:r>
            <a:br>
              <a:rPr lang="en-GB" noProof="0" dirty="0"/>
            </a:br>
            <a:endParaRPr lang="en-GB" noProof="0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74869F2-2345-41FF-9F54-6684B0735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380956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CEA9B-BC8C-498B-861F-77EF91D22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755" y="2956338"/>
            <a:ext cx="10504487" cy="684211"/>
          </a:xfrm>
        </p:spPr>
        <p:txBody>
          <a:bodyPr>
            <a:noAutofit/>
          </a:bodyPr>
          <a:lstStyle/>
          <a:p>
            <a:r>
              <a:rPr lang="el-GR" sz="4000" noProof="0" dirty="0"/>
              <a:t>Παραδείγματα δικτύων συνεργασίας εκπαίδευσης και συμβουλευτικής</a:t>
            </a:r>
            <a:endParaRPr lang="en-GB" sz="4000" noProof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96153C-E661-412C-A7AC-226AF17EB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9755" y="3640549"/>
            <a:ext cx="10512425" cy="2313622"/>
          </a:xfrm>
        </p:spPr>
        <p:txBody>
          <a:bodyPr/>
          <a:lstStyle/>
          <a:p>
            <a:r>
              <a:rPr lang="el-GR" sz="1800" noProof="0" dirty="0"/>
              <a:t>Τα δίκτυα που παρουσιάζονται στις ακόλουθες διαφάνειες λειτουργούν στην Αυστρία</a:t>
            </a:r>
            <a:r>
              <a:rPr lang="el-GR" sz="1800" dirty="0"/>
              <a:t> και δ</a:t>
            </a:r>
            <a:r>
              <a:rPr lang="el-GR" sz="1800" noProof="0" dirty="0" err="1"/>
              <a:t>ιαφέρουν</a:t>
            </a:r>
            <a:r>
              <a:rPr lang="el-GR" sz="1800" noProof="0" dirty="0"/>
              <a:t> ως προς την αποστολή και τους στόχους τους.</a:t>
            </a:r>
          </a:p>
          <a:p>
            <a:endParaRPr lang="el-GR" sz="1800" noProof="0" dirty="0"/>
          </a:p>
          <a:p>
            <a:r>
              <a:rPr lang="el-GR" sz="1800" noProof="0" dirty="0"/>
              <a:t>Επίσης, αποτελούνται από μια σειρά συνεργαζόμενων ιδρυμάτων, που προσφέρουν εκπαίδευση και συμβουλευτική σταδιοδρομίας στις ομάδες-στόχους τους.</a:t>
            </a:r>
          </a:p>
          <a:p>
            <a:endParaRPr lang="el-GR" sz="1800" noProof="0" dirty="0"/>
          </a:p>
          <a:p>
            <a:r>
              <a:rPr lang="el-GR" sz="1800" noProof="0" dirty="0"/>
              <a:t>Τέλος, οι διαφάνειες δίνουν απλώς μια επισκόπηση. Μπορείτε να </a:t>
            </a:r>
            <a:r>
              <a:rPr lang="el-GR" sz="1800" dirty="0"/>
              <a:t>βρείτε</a:t>
            </a:r>
            <a:r>
              <a:rPr lang="el-GR" sz="1800" noProof="0" dirty="0"/>
              <a:t> παρόμοια δίκτυα στην περιοχή σας;</a:t>
            </a:r>
            <a:endParaRPr lang="en-GB" sz="1800" noProof="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C96F76-E243-430E-96C2-3BD52E9D7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715928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CEA9B-BC8C-498B-861F-77EF91D22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471" y="2390187"/>
            <a:ext cx="10504487" cy="684211"/>
          </a:xfrm>
        </p:spPr>
        <p:txBody>
          <a:bodyPr>
            <a:noAutofit/>
          </a:bodyPr>
          <a:lstStyle/>
          <a:p>
            <a:r>
              <a:rPr lang="en-GB" sz="1800" noProof="0" dirty="0" err="1"/>
              <a:t>Netzwerk</a:t>
            </a:r>
            <a:r>
              <a:rPr lang="en-GB" sz="1800" noProof="0" dirty="0"/>
              <a:t> der </a:t>
            </a:r>
            <a:r>
              <a:rPr lang="en-GB" sz="1800" noProof="0" dirty="0" err="1"/>
              <a:t>Bildungs</a:t>
            </a:r>
            <a:r>
              <a:rPr lang="en-GB" sz="1800" noProof="0" dirty="0"/>
              <a:t>- und </a:t>
            </a:r>
            <a:r>
              <a:rPr lang="en-GB" sz="1800" noProof="0" dirty="0" err="1"/>
              <a:t>Berufsberatung</a:t>
            </a:r>
            <a:r>
              <a:rPr lang="en-GB" sz="1800" noProof="0" dirty="0"/>
              <a:t> NÖ (</a:t>
            </a:r>
            <a:r>
              <a:rPr lang="en-GB" sz="1800" noProof="0" dirty="0" err="1"/>
              <a:t>bbn</a:t>
            </a:r>
            <a:r>
              <a:rPr lang="en-GB" sz="1800" noProof="0" dirty="0"/>
              <a:t>)</a:t>
            </a:r>
            <a:br>
              <a:rPr lang="en-GB" sz="1800" noProof="0" dirty="0"/>
            </a:br>
            <a:r>
              <a:rPr lang="en-GB" sz="1800" noProof="0" dirty="0"/>
              <a:t>(= </a:t>
            </a:r>
            <a:r>
              <a:rPr lang="el-GR" sz="1800" noProof="0" dirty="0"/>
              <a:t>Δίκτυο Συμβουλευτικής Εκπαίδευσης και Σταδιοδρομίας στην Αυστρία</a:t>
            </a:r>
            <a:r>
              <a:rPr lang="en-GB" sz="1800" noProof="0" dirty="0"/>
              <a:t>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96153C-E661-412C-A7AC-226AF17EB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8113" y="3428999"/>
            <a:ext cx="10512425" cy="2799495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C96F76-E243-430E-96C2-3BD52E9D7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55BBDD8C-5A72-47F0-AA2D-16E67FBB1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624473"/>
              </p:ext>
            </p:extLst>
          </p:nvPr>
        </p:nvGraphicFramePr>
        <p:xfrm>
          <a:off x="798967" y="3074399"/>
          <a:ext cx="10591572" cy="2768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488">
                  <a:extLst>
                    <a:ext uri="{9D8B030D-6E8A-4147-A177-3AD203B41FA5}">
                      <a16:colId xmlns:a16="http://schemas.microsoft.com/office/drawing/2014/main" val="1253527014"/>
                    </a:ext>
                  </a:extLst>
                </a:gridCol>
                <a:gridCol w="7764084">
                  <a:extLst>
                    <a:ext uri="{9D8B030D-6E8A-4147-A177-3AD203B41FA5}">
                      <a16:colId xmlns:a16="http://schemas.microsoft.com/office/drawing/2014/main" val="2322824393"/>
                    </a:ext>
                  </a:extLst>
                </a:gridCol>
              </a:tblGrid>
              <a:tr h="504974">
                <a:tc>
                  <a:txBody>
                    <a:bodyPr/>
                    <a:lstStyle/>
                    <a:p>
                      <a:r>
                        <a:rPr lang="el-GR" dirty="0"/>
                        <a:t> 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Χαρακτηριστικά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678476"/>
                  </a:ext>
                </a:extLst>
              </a:tr>
              <a:tr h="484243">
                <a:tc>
                  <a:txBody>
                    <a:bodyPr/>
                    <a:lstStyle/>
                    <a:p>
                      <a:r>
                        <a:rPr lang="el-GR" sz="1600" dirty="0"/>
                        <a:t>Αποστολή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«Υποστηρίζουμε και ενθαρρύνουμε τους ανθρώπους να αξιοποιήσουν καλύτερα τις ευκαιρίες τους στην κοινωνία και στην αγορά εργασίας»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781671"/>
                  </a:ext>
                </a:extLst>
              </a:tr>
              <a:tr h="683637">
                <a:tc>
                  <a:txBody>
                    <a:bodyPr/>
                    <a:lstStyle/>
                    <a:p>
                      <a:r>
                        <a:rPr lang="el-GR" sz="1600" dirty="0"/>
                        <a:t>Ιδρύματα δικτύου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8 ιδρύματα με κοινωνική ώθηση, που ασχολούνται με την Εκπαίδευση και την Επαγγελματική Συμβουλευτική – οι υπηρεσίες είναι προσανατολισμένες στον πελάτη, εμπιστευτικές, ανεξάρτητες και δωρεάν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934688"/>
                  </a:ext>
                </a:extLst>
              </a:tr>
              <a:tr h="337823">
                <a:tc>
                  <a:txBody>
                    <a:bodyPr/>
                    <a:lstStyle/>
                    <a:p>
                      <a:r>
                        <a:rPr lang="el-GR" sz="1600" dirty="0" err="1"/>
                        <a:t>Εκκινητής</a:t>
                      </a:r>
                      <a:r>
                        <a:rPr lang="el-GR" sz="1600" dirty="0"/>
                        <a:t> προγράμματος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ESF 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38716"/>
                  </a:ext>
                </a:extLst>
              </a:tr>
              <a:tr h="337823">
                <a:tc>
                  <a:txBody>
                    <a:bodyPr/>
                    <a:lstStyle/>
                    <a:p>
                      <a:r>
                        <a:rPr lang="el-GR" sz="1600" dirty="0"/>
                        <a:t>Συντονιστής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Συνεργατική ομάδα από τρία ιδρύματα του δικτύου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125579"/>
                  </a:ext>
                </a:extLst>
              </a:tr>
              <a:tr h="337823">
                <a:tc>
                  <a:txBody>
                    <a:bodyPr/>
                    <a:lstStyle/>
                    <a:p>
                      <a:r>
                        <a:rPr lang="el-GR" sz="1600" dirty="0"/>
                        <a:t>Δικαιούχοι  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Όλοι οι ενήλικες που ζουν στο Αυστριακό Ομοσπονδιακό Κράτος της Κάτω Αυστρίας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028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23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CEA9B-BC8C-498B-861F-77EF91D22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471" y="2390187"/>
            <a:ext cx="10504487" cy="684211"/>
          </a:xfrm>
        </p:spPr>
        <p:txBody>
          <a:bodyPr>
            <a:normAutofit fontScale="90000"/>
          </a:bodyPr>
          <a:lstStyle/>
          <a:p>
            <a:r>
              <a:rPr lang="en-GB" sz="2400" noProof="0" dirty="0" err="1"/>
              <a:t>Bildungsnetzwerk</a:t>
            </a:r>
            <a:r>
              <a:rPr lang="en-GB" sz="2400" noProof="0" dirty="0"/>
              <a:t> </a:t>
            </a:r>
            <a:r>
              <a:rPr lang="en-GB" sz="2400" noProof="0" dirty="0" err="1"/>
              <a:t>Steiermark</a:t>
            </a:r>
            <a:br>
              <a:rPr lang="en-GB" sz="2400" noProof="0" dirty="0"/>
            </a:br>
            <a:r>
              <a:rPr lang="en-GB" sz="2400" noProof="0" dirty="0"/>
              <a:t>(= </a:t>
            </a:r>
            <a:r>
              <a:rPr lang="el-GR" sz="2400" noProof="0" dirty="0"/>
              <a:t>Δίκτυο Εκπαίδευσης </a:t>
            </a:r>
            <a:r>
              <a:rPr lang="el-GR" sz="2400" noProof="0" dirty="0" err="1"/>
              <a:t>Στυρίας</a:t>
            </a:r>
            <a:r>
              <a:rPr lang="en-GB" sz="2400" noProof="0" dirty="0"/>
              <a:t>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96153C-E661-412C-A7AC-226AF17EB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8113" y="3428999"/>
            <a:ext cx="10512425" cy="2799495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C96F76-E243-430E-96C2-3BD52E9D7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55BBDD8C-5A72-47F0-AA2D-16E67FBB1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446559"/>
              </p:ext>
            </p:extLst>
          </p:nvPr>
        </p:nvGraphicFramePr>
        <p:xfrm>
          <a:off x="837291" y="3102927"/>
          <a:ext cx="10594067" cy="2661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776">
                  <a:extLst>
                    <a:ext uri="{9D8B030D-6E8A-4147-A177-3AD203B41FA5}">
                      <a16:colId xmlns:a16="http://schemas.microsoft.com/office/drawing/2014/main" val="1253527014"/>
                    </a:ext>
                  </a:extLst>
                </a:gridCol>
                <a:gridCol w="7958291">
                  <a:extLst>
                    <a:ext uri="{9D8B030D-6E8A-4147-A177-3AD203B41FA5}">
                      <a16:colId xmlns:a16="http://schemas.microsoft.com/office/drawing/2014/main" val="2322824393"/>
                    </a:ext>
                  </a:extLst>
                </a:gridCol>
              </a:tblGrid>
              <a:tr h="540343">
                <a:tc>
                  <a:txBody>
                    <a:bodyPr/>
                    <a:lstStyle/>
                    <a:p>
                      <a:r>
                        <a:rPr lang="el-GR" dirty="0"/>
                        <a:t> 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Χαρακτηριστικά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678476"/>
                  </a:ext>
                </a:extLst>
              </a:tr>
              <a:tr h="512103">
                <a:tc>
                  <a:txBody>
                    <a:bodyPr/>
                    <a:lstStyle/>
                    <a:p>
                      <a:r>
                        <a:rPr lang="el-GR" sz="1600" dirty="0"/>
                        <a:t>Αποστολή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dirty="0"/>
                        <a:t>Σε συνεργασία με τα ινστιτούτα εκπαίδευσης ενηλίκων στη </a:t>
                      </a:r>
                      <a:r>
                        <a:rPr lang="el-GR" sz="1100" dirty="0" err="1"/>
                        <a:t>Στυρία</a:t>
                      </a:r>
                      <a:r>
                        <a:rPr lang="el-GR" sz="1100" dirty="0"/>
                        <a:t>, το δίκτυο υλοποιεί δομές και προσφέρει , που διευκολύνουν την πρόσβαση στην εκπαίδευση</a:t>
                      </a:r>
                      <a:endParaRPr lang="de-AT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781671"/>
                  </a:ext>
                </a:extLst>
              </a:tr>
              <a:tr h="512103">
                <a:tc>
                  <a:txBody>
                    <a:bodyPr/>
                    <a:lstStyle/>
                    <a:p>
                      <a:r>
                        <a:rPr lang="el-GR" sz="1600" dirty="0"/>
                        <a:t>Ιδρύματα δικτύου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dirty="0"/>
                        <a:t>Το δίκτυο περιλαμβάνει 82 ιδρύματα εκπαίδευσης ενηλίκων και πρωτοβουλίες που ασχολούνται με τη συνεχή εκπαίδευση, την επαγγελματική εκπαίδευση και κατάρτιση, τη συμβουλευτική σταδιοδρομίας, την κοινωνική ισότητα</a:t>
                      </a:r>
                      <a:endParaRPr lang="de-AT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934688"/>
                  </a:ext>
                </a:extLst>
              </a:tr>
              <a:tr h="361484">
                <a:tc>
                  <a:txBody>
                    <a:bodyPr/>
                    <a:lstStyle/>
                    <a:p>
                      <a:r>
                        <a:rPr lang="el-GR" sz="1600" dirty="0" err="1"/>
                        <a:t>Εκκινητής</a:t>
                      </a:r>
                      <a:r>
                        <a:rPr lang="el-GR" sz="1600" dirty="0"/>
                        <a:t> προγράμματος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dirty="0"/>
                        <a:t>Ξεκίνησε από ινστιτούτα εκπαίδευσης ενηλίκων της </a:t>
                      </a:r>
                      <a:r>
                        <a:rPr lang="el-GR" sz="1100" dirty="0" err="1"/>
                        <a:t>Στυρίας</a:t>
                      </a:r>
                      <a:r>
                        <a:rPr lang="el-GR" sz="1100" dirty="0"/>
                        <a:t>, και  χρηματοδοτείται από την Ομοσπονδιακής Πολιτείας </a:t>
                      </a:r>
                      <a:r>
                        <a:rPr lang="el-GR" sz="1100" dirty="0" err="1"/>
                        <a:t>Στυρίας</a:t>
                      </a:r>
                      <a:r>
                        <a:rPr lang="el-GR" sz="1100" dirty="0"/>
                        <a:t> </a:t>
                      </a:r>
                      <a:endParaRPr lang="de-AT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38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l-GR" sz="1600" dirty="0"/>
                        <a:t>Συντονιστής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dirty="0"/>
                        <a:t>Συνεργατική ομάδα με εξειδικευμένες λειτουργίες: διευθυντής, υπεύθυνοι περιοχής, επικοινωνία, γραφεία</a:t>
                      </a:r>
                      <a:endParaRPr lang="de-AT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125579"/>
                  </a:ext>
                </a:extLst>
              </a:tr>
              <a:tr h="255848">
                <a:tc>
                  <a:txBody>
                    <a:bodyPr/>
                    <a:lstStyle/>
                    <a:p>
                      <a:r>
                        <a:rPr lang="el-GR" sz="1600" dirty="0"/>
                        <a:t>Δικαιούχοι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dirty="0"/>
                        <a:t>Όλοι οι ενήλικες που ζουν στην Αυστριακή Ομοσπονδιακή Πολιτεία </a:t>
                      </a:r>
                      <a:r>
                        <a:rPr lang="el-GR" sz="1100" dirty="0" err="1"/>
                        <a:t>Στυρία</a:t>
                      </a:r>
                      <a:endParaRPr lang="de-AT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028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654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CEA9B-BC8C-498B-861F-77EF91D22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814" y="2508523"/>
            <a:ext cx="10504487" cy="684211"/>
          </a:xfrm>
        </p:spPr>
        <p:txBody>
          <a:bodyPr>
            <a:normAutofit fontScale="90000"/>
          </a:bodyPr>
          <a:lstStyle/>
          <a:p>
            <a:r>
              <a:rPr lang="en-GB" sz="2400" noProof="0" dirty="0" err="1"/>
              <a:t>Bildungs</a:t>
            </a:r>
            <a:r>
              <a:rPr lang="en-GB" sz="2400" noProof="0" dirty="0"/>
              <a:t>- und </a:t>
            </a:r>
            <a:r>
              <a:rPr lang="en-GB" sz="2400" noProof="0" dirty="0" err="1"/>
              <a:t>Beratungsnetzwerk</a:t>
            </a:r>
            <a:r>
              <a:rPr lang="en-GB" sz="2400" noProof="0" dirty="0"/>
              <a:t> des </a:t>
            </a:r>
            <a:r>
              <a:rPr lang="en-GB" sz="2400" noProof="0" dirty="0" err="1"/>
              <a:t>ibw</a:t>
            </a:r>
            <a:r>
              <a:rPr lang="en-GB" sz="2400" noProof="0" dirty="0"/>
              <a:t> der </a:t>
            </a:r>
            <a:r>
              <a:rPr lang="en-GB" sz="2400" noProof="0" dirty="0" err="1"/>
              <a:t>Wirtschaftskammer</a:t>
            </a:r>
            <a:r>
              <a:rPr lang="en-GB" sz="2400" noProof="0" dirty="0"/>
              <a:t> </a:t>
            </a:r>
            <a:r>
              <a:rPr lang="en-GB" sz="2400" noProof="0" dirty="0" err="1"/>
              <a:t>Österreich</a:t>
            </a:r>
            <a:r>
              <a:rPr lang="en-GB" sz="2400" noProof="0" dirty="0"/>
              <a:t> (= </a:t>
            </a:r>
            <a:r>
              <a:rPr lang="el-GR" sz="2400" noProof="0" dirty="0"/>
              <a:t>Δίκτυο Συμβουλευτικής Εκπαίδευσης και Σταδιοδρομίας του Οικονομικού Επιμελητηρίου της Αυστρίας</a:t>
            </a:r>
            <a:r>
              <a:rPr lang="en-GB" sz="2400" noProof="0" dirty="0"/>
              <a:t>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96153C-E661-412C-A7AC-226AF17EB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8113" y="3428999"/>
            <a:ext cx="10512425" cy="2799495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C96F76-E243-430E-96C2-3BD52E9D7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55BBDD8C-5A72-47F0-AA2D-16E67FBB1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373904"/>
              </p:ext>
            </p:extLst>
          </p:nvPr>
        </p:nvGraphicFramePr>
        <p:xfrm>
          <a:off x="837291" y="3192735"/>
          <a:ext cx="10594067" cy="2593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776">
                  <a:extLst>
                    <a:ext uri="{9D8B030D-6E8A-4147-A177-3AD203B41FA5}">
                      <a16:colId xmlns:a16="http://schemas.microsoft.com/office/drawing/2014/main" val="1253527014"/>
                    </a:ext>
                  </a:extLst>
                </a:gridCol>
                <a:gridCol w="7958291">
                  <a:extLst>
                    <a:ext uri="{9D8B030D-6E8A-4147-A177-3AD203B41FA5}">
                      <a16:colId xmlns:a16="http://schemas.microsoft.com/office/drawing/2014/main" val="2322824393"/>
                    </a:ext>
                  </a:extLst>
                </a:gridCol>
              </a:tblGrid>
              <a:tr h="392593">
                <a:tc>
                  <a:txBody>
                    <a:bodyPr/>
                    <a:lstStyle/>
                    <a:p>
                      <a:r>
                        <a:rPr lang="el-GR" dirty="0"/>
                        <a:t> 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Χαρακτηριστικά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678476"/>
                  </a:ext>
                </a:extLst>
              </a:tr>
              <a:tr h="472011">
                <a:tc>
                  <a:txBody>
                    <a:bodyPr/>
                    <a:lstStyle/>
                    <a:p>
                      <a:r>
                        <a:rPr lang="el-GR" sz="1600" dirty="0"/>
                        <a:t>Αποστολή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Έρευνα και ανάπτυξη στις διασυνδέσεις μεταξύ εκπαίδευσης και κατάρτισης, των αναγκών σε δεξιότητες των επιχειρήσεων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781671"/>
                  </a:ext>
                </a:extLst>
              </a:tr>
              <a:tr h="472011">
                <a:tc>
                  <a:txBody>
                    <a:bodyPr/>
                    <a:lstStyle/>
                    <a:p>
                      <a:r>
                        <a:rPr lang="el-GR" sz="1600" dirty="0"/>
                        <a:t>Ιδρύματα δικτύου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3 ιδρύματα του Αυστριακού Οικονομικού Επιμελητηρίου που προσφέρουν συνεχή εκπαίδευση και κατάρτιση, συμβουλευτική σταδιοδρομίας καθώς και ειδικές υπηρεσίες για επιχειρήσεις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934688"/>
                  </a:ext>
                </a:extLst>
              </a:tr>
              <a:tr h="333184">
                <a:tc>
                  <a:txBody>
                    <a:bodyPr/>
                    <a:lstStyle/>
                    <a:p>
                      <a:r>
                        <a:rPr lang="el-GR" sz="1600" dirty="0" err="1"/>
                        <a:t>Εκκινητής</a:t>
                      </a:r>
                      <a:r>
                        <a:rPr lang="el-GR" sz="1600" dirty="0"/>
                        <a:t> προγράμματος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Αυστριακό Οικονομικό Επιμελητήριο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38716"/>
                  </a:ext>
                </a:extLst>
              </a:tr>
              <a:tr h="333184">
                <a:tc>
                  <a:txBody>
                    <a:bodyPr/>
                    <a:lstStyle/>
                    <a:p>
                      <a:r>
                        <a:rPr lang="el-GR" sz="1600" dirty="0"/>
                        <a:t>Συντονιστής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Ibw</a:t>
                      </a:r>
                      <a:r>
                        <a:rPr lang="en-US" sz="1400" dirty="0"/>
                        <a:t> Austria Institute for Research and Development in VET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125579"/>
                  </a:ext>
                </a:extLst>
              </a:tr>
              <a:tr h="493659">
                <a:tc>
                  <a:txBody>
                    <a:bodyPr/>
                    <a:lstStyle/>
                    <a:p>
                      <a:r>
                        <a:rPr lang="el-GR" sz="1600" dirty="0"/>
                        <a:t>Δικαιούχοι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Όλες οι αυστριακές επιχειρήσεις και οι ενήλικες που ζουν στην Αυστρία. 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028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2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21766E-C461-44C6-999D-2AF60C111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3821"/>
            <a:ext cx="10515600" cy="2955472"/>
          </a:xfrm>
        </p:spPr>
        <p:txBody>
          <a:bodyPr/>
          <a:lstStyle/>
          <a:p>
            <a:r>
              <a:rPr lang="el-GR" noProof="0" dirty="0"/>
              <a:t>Σας ευχαριστώ για την προσοχή σας.  </a:t>
            </a:r>
            <a:endParaRPr lang="en-GB" noProof="0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9F50C51-C445-4F1A-96E0-5965085B9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2496307191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Raudona oranžinė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sirinktinis 3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nect! template" id="{6C52D79F-18D7-4FA6-A121-BDBD81370BAE}" vid="{B099076F-3487-4F76-89D1-DA1651670C9E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Connect! template</Template>
  <TotalTime>16</TotalTime>
  <Words>398</Words>
  <Application>Microsoft Office PowerPoint</Application>
  <PresentationFormat>Ευρεία οθόνη</PresentationFormat>
  <Paragraphs>53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2" baseType="lpstr">
      <vt:lpstr>Arial</vt:lpstr>
      <vt:lpstr>Calibri</vt:lpstr>
      <vt:lpstr>Open Sans</vt:lpstr>
      <vt:lpstr>Open Sans Extrabold</vt:lpstr>
      <vt:lpstr>Open Sans Light</vt:lpstr>
      <vt:lpstr>„Office“ tema</vt:lpstr>
      <vt:lpstr>Ενότητα 2 Μάθημα 3 Δίκτυα συνεργασίας  Παραδείγματα περιφερειακών δικτύων εκπαίδευσης και συμβουλευτικής </vt:lpstr>
      <vt:lpstr>Παραδείγματα δικτύων συνεργασίας εκπαίδευσης και συμβουλευτικής</vt:lpstr>
      <vt:lpstr>Netzwerk der Bildungs- und Berufsberatung NÖ (bbn) (= Δίκτυο Συμβουλευτικής Εκπαίδευσης και Σταδιοδρομίας στην Αυστρία)</vt:lpstr>
      <vt:lpstr>Bildungsnetzwerk Steiermark (= Δίκτυο Εκπαίδευσης Στυρίας)</vt:lpstr>
      <vt:lpstr>Bildungs- und Beratungsnetzwerk des ibw der Wirtschaftskammer Österreich (= Δίκτυο Συμβουλευτικής Εκπαίδευσης και Σταδιοδρομίας του Οικονομικού Επιμελητηρίου της Αυστρίας)</vt:lpstr>
      <vt:lpstr>Σας ευχαριστώ για την προσοχή σας.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Laura</dc:creator>
  <cp:lastModifiedBy>Nasos</cp:lastModifiedBy>
  <cp:revision>151</cp:revision>
  <cp:lastPrinted>2021-04-21T10:54:37Z</cp:lastPrinted>
  <dcterms:created xsi:type="dcterms:W3CDTF">2020-01-27T22:45:30Z</dcterms:created>
  <dcterms:modified xsi:type="dcterms:W3CDTF">2022-06-09T11:16:36Z</dcterms:modified>
</cp:coreProperties>
</file>