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5" r:id="rId2"/>
    <p:sldId id="286" r:id="rId3"/>
    <p:sldId id="293" r:id="rId4"/>
    <p:sldId id="294" r:id="rId5"/>
    <p:sldId id="295" r:id="rId6"/>
    <p:sldId id="287" r:id="rId7"/>
  </p:sldIdLst>
  <p:sldSz cx="12192000" cy="6858000"/>
  <p:notesSz cx="6889750" cy="100187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" initials="R" lastIdx="1" clrIdx="0">
    <p:extLst>
      <p:ext uri="{19B8F6BF-5375-455C-9EA6-DF929625EA0E}">
        <p15:presenceInfo xmlns:p15="http://schemas.microsoft.com/office/powerpoint/2012/main" userId="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4" autoAdjust="0"/>
  </p:normalViewPr>
  <p:slideViewPr>
    <p:cSldViewPr snapToGrid="0" showGuides="1">
      <p:cViewPr varScale="1">
        <p:scale>
          <a:sx n="75" d="100"/>
          <a:sy n="75" d="100"/>
        </p:scale>
        <p:origin x="77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D2CC101-83B2-4FCF-8E40-64EEF50EDD64}" type="datetimeFigureOut">
              <a:rPr lang="lt-LT" smtClean="0"/>
              <a:t>2022-06-09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0237AD-E37E-4618-A17C-90E9288C5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92" y="3765369"/>
            <a:ext cx="10515600" cy="1092381"/>
          </a:xfrm>
        </p:spPr>
        <p:txBody>
          <a:bodyPr>
            <a:normAutofit fontScale="90000"/>
          </a:bodyPr>
          <a:lstStyle/>
          <a:p>
            <a:r>
              <a:rPr lang="el-GR" sz="7200" noProof="0" dirty="0"/>
              <a:t>Ενότητα 2 Μάθημα 3 Δίκτυα συνεργασίας</a:t>
            </a:r>
            <a:br>
              <a:rPr lang="en-GB" noProof="0" dirty="0"/>
            </a:br>
            <a:br>
              <a:rPr lang="en-GB" noProof="0" dirty="0"/>
            </a:br>
            <a:r>
              <a:rPr lang="el-GR" noProof="0" dirty="0"/>
              <a:t>Παραδείγματα περιφερειακών δικτύων εκπαίδευσης και συμβουλευτικής</a:t>
            </a:r>
            <a:br>
              <a:rPr lang="en-GB" noProof="0" dirty="0"/>
            </a:br>
            <a:endParaRPr lang="en-GB" noProof="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74869F2-2345-41FF-9F54-6684B073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380956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755" y="2956338"/>
            <a:ext cx="10504487" cy="684211"/>
          </a:xfrm>
        </p:spPr>
        <p:txBody>
          <a:bodyPr>
            <a:noAutofit/>
          </a:bodyPr>
          <a:lstStyle/>
          <a:p>
            <a:r>
              <a:rPr lang="el-GR" sz="4000" noProof="0" dirty="0"/>
              <a:t>Παραδείγματα δικτύων συνεργασίας εκπαίδευσης και συμβουλευτικής</a:t>
            </a:r>
            <a:endParaRPr lang="en-GB" sz="4000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9755" y="3640549"/>
            <a:ext cx="10512425" cy="2313622"/>
          </a:xfrm>
        </p:spPr>
        <p:txBody>
          <a:bodyPr/>
          <a:lstStyle/>
          <a:p>
            <a:r>
              <a:rPr lang="el-GR" sz="1800" noProof="0" dirty="0"/>
              <a:t>Τα δίκτυα που παρουσιάζονται στις ακόλουθες διαφάνειες λειτουργούν στην Αυστρία</a:t>
            </a:r>
            <a:r>
              <a:rPr lang="el-GR" sz="1800" dirty="0"/>
              <a:t> και δ</a:t>
            </a:r>
            <a:r>
              <a:rPr lang="el-GR" sz="1800" noProof="0" dirty="0" err="1"/>
              <a:t>ιαφέρουν</a:t>
            </a:r>
            <a:r>
              <a:rPr lang="el-GR" sz="1800" noProof="0" dirty="0"/>
              <a:t> ως προς την αποστολή και τους στόχους τους.</a:t>
            </a:r>
          </a:p>
          <a:p>
            <a:endParaRPr lang="el-GR" sz="1800" noProof="0" dirty="0"/>
          </a:p>
          <a:p>
            <a:r>
              <a:rPr lang="el-GR" sz="1800" noProof="0" dirty="0"/>
              <a:t>Επίσης, αποτελούνται από μια σειρά συνεργαζόμενων ιδρυμάτων, που προσφέρουν εκπαίδευση και συμβουλευτική σταδιοδρομίας στις ομάδες-στόχους τους.</a:t>
            </a:r>
          </a:p>
          <a:p>
            <a:endParaRPr lang="el-GR" sz="1800" noProof="0" dirty="0"/>
          </a:p>
          <a:p>
            <a:r>
              <a:rPr lang="el-GR" sz="1800" noProof="0" dirty="0"/>
              <a:t>Τέλος, οι διαφάνειες δίνουν απλώς μια επισκόπηση. Μπορείτε να </a:t>
            </a:r>
            <a:r>
              <a:rPr lang="el-GR" sz="1800" dirty="0"/>
              <a:t>βρείτε</a:t>
            </a:r>
            <a:r>
              <a:rPr lang="el-GR" sz="1800" noProof="0" dirty="0"/>
              <a:t> παρόμοια δίκτυα στην περιοχή σας;</a:t>
            </a:r>
            <a:endParaRPr lang="en-GB" sz="1800" noProof="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715928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71" y="2390187"/>
            <a:ext cx="10504487" cy="684211"/>
          </a:xfrm>
        </p:spPr>
        <p:txBody>
          <a:bodyPr>
            <a:noAutofit/>
          </a:bodyPr>
          <a:lstStyle/>
          <a:p>
            <a:r>
              <a:rPr lang="en-GB" sz="1800" noProof="0" dirty="0" err="1"/>
              <a:t>Netzwerk</a:t>
            </a:r>
            <a:r>
              <a:rPr lang="en-GB" sz="1800" noProof="0" dirty="0"/>
              <a:t> der </a:t>
            </a:r>
            <a:r>
              <a:rPr lang="en-GB" sz="1800" noProof="0" dirty="0" err="1"/>
              <a:t>Bildungs</a:t>
            </a:r>
            <a:r>
              <a:rPr lang="en-GB" sz="1800" noProof="0" dirty="0"/>
              <a:t>- und </a:t>
            </a:r>
            <a:r>
              <a:rPr lang="en-GB" sz="1800" noProof="0" dirty="0" err="1"/>
              <a:t>Berufsberatung</a:t>
            </a:r>
            <a:r>
              <a:rPr lang="en-GB" sz="1800" noProof="0" dirty="0"/>
              <a:t> NÖ (</a:t>
            </a:r>
            <a:r>
              <a:rPr lang="en-GB" sz="1800" noProof="0" dirty="0" err="1"/>
              <a:t>bbn</a:t>
            </a:r>
            <a:r>
              <a:rPr lang="en-GB" sz="1800" noProof="0" dirty="0"/>
              <a:t>)</a:t>
            </a:r>
            <a:br>
              <a:rPr lang="en-GB" sz="1800" noProof="0" dirty="0"/>
            </a:br>
            <a:r>
              <a:rPr lang="en-GB" sz="1800" noProof="0" dirty="0"/>
              <a:t>(= </a:t>
            </a:r>
            <a:r>
              <a:rPr lang="el-GR" sz="1800" noProof="0" dirty="0"/>
              <a:t>Δίκτυο Συμβουλευτικής Εκπαίδευσης και Σταδιοδρομίας στην Αυστρία</a:t>
            </a:r>
            <a:r>
              <a:rPr lang="en-GB" sz="1800" noProof="0" dirty="0"/>
              <a:t>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8113" y="3428999"/>
            <a:ext cx="10512425" cy="2799495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55BBDD8C-5A72-47F0-AA2D-16E67FBB1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624473"/>
              </p:ext>
            </p:extLst>
          </p:nvPr>
        </p:nvGraphicFramePr>
        <p:xfrm>
          <a:off x="798967" y="3074399"/>
          <a:ext cx="10591572" cy="2768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488">
                  <a:extLst>
                    <a:ext uri="{9D8B030D-6E8A-4147-A177-3AD203B41FA5}">
                      <a16:colId xmlns:a16="http://schemas.microsoft.com/office/drawing/2014/main" val="1253527014"/>
                    </a:ext>
                  </a:extLst>
                </a:gridCol>
                <a:gridCol w="7764084">
                  <a:extLst>
                    <a:ext uri="{9D8B030D-6E8A-4147-A177-3AD203B41FA5}">
                      <a16:colId xmlns:a16="http://schemas.microsoft.com/office/drawing/2014/main" val="2322824393"/>
                    </a:ext>
                  </a:extLst>
                </a:gridCol>
              </a:tblGrid>
              <a:tr h="504974">
                <a:tc>
                  <a:txBody>
                    <a:bodyPr/>
                    <a:lstStyle/>
                    <a:p>
                      <a:r>
                        <a:rPr lang="el-GR" dirty="0"/>
                        <a:t> 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Χαρακτηριστικά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78476"/>
                  </a:ext>
                </a:extLst>
              </a:tr>
              <a:tr h="484243">
                <a:tc>
                  <a:txBody>
                    <a:bodyPr/>
                    <a:lstStyle/>
                    <a:p>
                      <a:r>
                        <a:rPr lang="el-GR" sz="1600" dirty="0"/>
                        <a:t>Αποστολή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«Υποστηρίζουμε και ενθαρρύνουμε τους ανθρώπους να αξιοποιήσουν καλύτερα τις ευκαιρίες τους στην κοινωνία και στην αγορά εργασίας»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781671"/>
                  </a:ext>
                </a:extLst>
              </a:tr>
              <a:tr h="683637">
                <a:tc>
                  <a:txBody>
                    <a:bodyPr/>
                    <a:lstStyle/>
                    <a:p>
                      <a:r>
                        <a:rPr lang="el-GR" sz="1600" dirty="0"/>
                        <a:t>Ιδρύματα δικτύου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8 ιδρύματα με κοινωνική ώθηση, που ασχολούνται με την Εκπαίδευση και την Επαγγελματική Συμβουλευτική – οι υπηρεσίες είναι προσανατολισμένες στον πελάτη, εμπιστευτικές, ανεξάρτητες και δωρεάν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934688"/>
                  </a:ext>
                </a:extLst>
              </a:tr>
              <a:tr h="337823">
                <a:tc>
                  <a:txBody>
                    <a:bodyPr/>
                    <a:lstStyle/>
                    <a:p>
                      <a:r>
                        <a:rPr lang="el-GR" sz="1600" dirty="0" err="1"/>
                        <a:t>Εκκινητής</a:t>
                      </a:r>
                      <a:r>
                        <a:rPr lang="el-GR" sz="1600" dirty="0"/>
                        <a:t> προγράμματος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ESF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38716"/>
                  </a:ext>
                </a:extLst>
              </a:tr>
              <a:tr h="337823">
                <a:tc>
                  <a:txBody>
                    <a:bodyPr/>
                    <a:lstStyle/>
                    <a:p>
                      <a:r>
                        <a:rPr lang="el-GR" sz="1600" dirty="0"/>
                        <a:t>Συντονιστής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Συνεργατική ομάδα από τρία ιδρύματα του δικτύου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25579"/>
                  </a:ext>
                </a:extLst>
              </a:tr>
              <a:tr h="337823">
                <a:tc>
                  <a:txBody>
                    <a:bodyPr/>
                    <a:lstStyle/>
                    <a:p>
                      <a:r>
                        <a:rPr lang="el-GR" sz="1600" dirty="0"/>
                        <a:t>Δικαιούχοι  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Όλοι οι ενήλικες που ζουν στο Αυστριακό Ομοσπονδιακό Κράτος της Κάτω Αυστρίας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028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23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471" y="2390187"/>
            <a:ext cx="10504487" cy="684211"/>
          </a:xfrm>
        </p:spPr>
        <p:txBody>
          <a:bodyPr>
            <a:normAutofit fontScale="90000"/>
          </a:bodyPr>
          <a:lstStyle/>
          <a:p>
            <a:r>
              <a:rPr lang="en-GB" sz="2400" noProof="0" dirty="0" err="1"/>
              <a:t>Bildungsnetzwerk</a:t>
            </a:r>
            <a:r>
              <a:rPr lang="en-GB" sz="2400" noProof="0" dirty="0"/>
              <a:t> </a:t>
            </a:r>
            <a:r>
              <a:rPr lang="en-GB" sz="2400" noProof="0" dirty="0" err="1"/>
              <a:t>Steiermark</a:t>
            </a:r>
            <a:br>
              <a:rPr lang="en-GB" sz="2400" noProof="0" dirty="0"/>
            </a:br>
            <a:r>
              <a:rPr lang="en-GB" sz="2400" noProof="0" dirty="0"/>
              <a:t>(= </a:t>
            </a:r>
            <a:r>
              <a:rPr lang="el-GR" sz="2400" noProof="0" dirty="0"/>
              <a:t>Δίκτυο Εκπαίδευσης </a:t>
            </a:r>
            <a:r>
              <a:rPr lang="el-GR" sz="2400" noProof="0" dirty="0" err="1"/>
              <a:t>Στυρίας</a:t>
            </a:r>
            <a:r>
              <a:rPr lang="en-GB" sz="2400" noProof="0" dirty="0"/>
              <a:t>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8113" y="3428999"/>
            <a:ext cx="10512425" cy="2799495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55BBDD8C-5A72-47F0-AA2D-16E67FBB1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446559"/>
              </p:ext>
            </p:extLst>
          </p:nvPr>
        </p:nvGraphicFramePr>
        <p:xfrm>
          <a:off x="837291" y="3102927"/>
          <a:ext cx="10594067" cy="2661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776">
                  <a:extLst>
                    <a:ext uri="{9D8B030D-6E8A-4147-A177-3AD203B41FA5}">
                      <a16:colId xmlns:a16="http://schemas.microsoft.com/office/drawing/2014/main" val="1253527014"/>
                    </a:ext>
                  </a:extLst>
                </a:gridCol>
                <a:gridCol w="7958291">
                  <a:extLst>
                    <a:ext uri="{9D8B030D-6E8A-4147-A177-3AD203B41FA5}">
                      <a16:colId xmlns:a16="http://schemas.microsoft.com/office/drawing/2014/main" val="2322824393"/>
                    </a:ext>
                  </a:extLst>
                </a:gridCol>
              </a:tblGrid>
              <a:tr h="540343">
                <a:tc>
                  <a:txBody>
                    <a:bodyPr/>
                    <a:lstStyle/>
                    <a:p>
                      <a:r>
                        <a:rPr lang="el-GR" dirty="0"/>
                        <a:t> 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Χαρακτηριστικά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78476"/>
                  </a:ext>
                </a:extLst>
              </a:tr>
              <a:tr h="512103">
                <a:tc>
                  <a:txBody>
                    <a:bodyPr/>
                    <a:lstStyle/>
                    <a:p>
                      <a:r>
                        <a:rPr lang="el-GR" sz="1600" dirty="0"/>
                        <a:t>Αποστολή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/>
                        <a:t>Σε συνεργασία με τα ινστιτούτα εκπαίδευσης ενηλίκων στη </a:t>
                      </a:r>
                      <a:r>
                        <a:rPr lang="el-GR" sz="1100" dirty="0" err="1"/>
                        <a:t>Στυρία</a:t>
                      </a:r>
                      <a:r>
                        <a:rPr lang="el-GR" sz="1100" dirty="0"/>
                        <a:t>, το δίκτυο υλοποιεί δομές και προσφέρει , που διευκολύνουν την πρόσβαση στην εκπαίδευση</a:t>
                      </a:r>
                      <a:endParaRPr lang="de-A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781671"/>
                  </a:ext>
                </a:extLst>
              </a:tr>
              <a:tr h="512103">
                <a:tc>
                  <a:txBody>
                    <a:bodyPr/>
                    <a:lstStyle/>
                    <a:p>
                      <a:r>
                        <a:rPr lang="el-GR" sz="1600" dirty="0"/>
                        <a:t>Ιδρύματα δικτύου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/>
                        <a:t>Το δίκτυο περιλαμβάνει 82 ιδρύματα εκπαίδευσης ενηλίκων και πρωτοβουλίες που ασχολούνται με τη συνεχή εκπαίδευση, την επαγγελματική εκπαίδευση και κατάρτιση, τη συμβουλευτική σταδιοδρομίας, την κοινωνική ισότητα</a:t>
                      </a:r>
                      <a:endParaRPr lang="de-A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934688"/>
                  </a:ext>
                </a:extLst>
              </a:tr>
              <a:tr h="361484">
                <a:tc>
                  <a:txBody>
                    <a:bodyPr/>
                    <a:lstStyle/>
                    <a:p>
                      <a:r>
                        <a:rPr lang="el-GR" sz="1600" dirty="0" err="1"/>
                        <a:t>Εκκινητής</a:t>
                      </a:r>
                      <a:r>
                        <a:rPr lang="el-GR" sz="1600" dirty="0"/>
                        <a:t> προγράμματος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/>
                        <a:t>Ξεκίνησε από ινστιτούτα εκπαίδευσης ενηλίκων της </a:t>
                      </a:r>
                      <a:r>
                        <a:rPr lang="el-GR" sz="1100" dirty="0" err="1"/>
                        <a:t>Στυρίας</a:t>
                      </a:r>
                      <a:r>
                        <a:rPr lang="el-GR" sz="1100" dirty="0"/>
                        <a:t>, και  χρηματοδοτείται από την Ομοσπονδιακής Πολιτείας </a:t>
                      </a:r>
                      <a:r>
                        <a:rPr lang="el-GR" sz="1100" dirty="0" err="1"/>
                        <a:t>Στυρίας</a:t>
                      </a:r>
                      <a:r>
                        <a:rPr lang="el-GR" sz="1100" dirty="0"/>
                        <a:t> </a:t>
                      </a:r>
                      <a:endParaRPr lang="de-A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38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l-GR" sz="1600" dirty="0"/>
                        <a:t>Συντονιστής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/>
                        <a:t>Συνεργατική ομάδα με εξειδικευμένες λειτουργίες: διευθυντής, υπεύθυνοι περιοχής, επικοινωνία, γραφεία</a:t>
                      </a:r>
                      <a:endParaRPr lang="de-A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25579"/>
                  </a:ext>
                </a:extLst>
              </a:tr>
              <a:tr h="255848">
                <a:tc>
                  <a:txBody>
                    <a:bodyPr/>
                    <a:lstStyle/>
                    <a:p>
                      <a:r>
                        <a:rPr lang="el-GR" sz="1600" dirty="0"/>
                        <a:t>Δικαιούχοι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/>
                        <a:t>Όλοι οι ενήλικες που ζουν στην Αυστριακή Ομοσπονδιακή Πολιτεία </a:t>
                      </a:r>
                      <a:r>
                        <a:rPr lang="el-GR" sz="1100" dirty="0" err="1"/>
                        <a:t>Στυρία</a:t>
                      </a:r>
                      <a:endParaRPr lang="de-AT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028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65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CEA9B-BC8C-498B-861F-77EF91D22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814" y="2508523"/>
            <a:ext cx="10504487" cy="684211"/>
          </a:xfrm>
        </p:spPr>
        <p:txBody>
          <a:bodyPr>
            <a:normAutofit fontScale="90000"/>
          </a:bodyPr>
          <a:lstStyle/>
          <a:p>
            <a:r>
              <a:rPr lang="en-GB" sz="2400" noProof="0" dirty="0" err="1"/>
              <a:t>Bildungs</a:t>
            </a:r>
            <a:r>
              <a:rPr lang="en-GB" sz="2400" noProof="0" dirty="0"/>
              <a:t>- und </a:t>
            </a:r>
            <a:r>
              <a:rPr lang="en-GB" sz="2400" noProof="0" dirty="0" err="1"/>
              <a:t>Beratungsnetzwerk</a:t>
            </a:r>
            <a:r>
              <a:rPr lang="en-GB" sz="2400" noProof="0" dirty="0"/>
              <a:t> des </a:t>
            </a:r>
            <a:r>
              <a:rPr lang="en-GB" sz="2400" noProof="0" dirty="0" err="1"/>
              <a:t>ibw</a:t>
            </a:r>
            <a:r>
              <a:rPr lang="en-GB" sz="2400" noProof="0" dirty="0"/>
              <a:t> der </a:t>
            </a:r>
            <a:r>
              <a:rPr lang="en-GB" sz="2400" noProof="0" dirty="0" err="1"/>
              <a:t>Wirtschaftskammer</a:t>
            </a:r>
            <a:r>
              <a:rPr lang="en-GB" sz="2400" noProof="0" dirty="0"/>
              <a:t> </a:t>
            </a:r>
            <a:r>
              <a:rPr lang="en-GB" sz="2400" noProof="0" dirty="0" err="1"/>
              <a:t>Österreich</a:t>
            </a:r>
            <a:r>
              <a:rPr lang="en-GB" sz="2400" noProof="0" dirty="0"/>
              <a:t> (= </a:t>
            </a:r>
            <a:r>
              <a:rPr lang="el-GR" sz="2400" noProof="0" dirty="0"/>
              <a:t>Δίκτυο Συμβουλευτικής Εκπαίδευσης και Σταδιοδρομίας του Οικονομικού Επιμελητηρίου της Αυστρίας</a:t>
            </a:r>
            <a:r>
              <a:rPr lang="en-GB" sz="2400" noProof="0" dirty="0"/>
              <a:t>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96153C-E661-412C-A7AC-226AF17E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8113" y="3428999"/>
            <a:ext cx="10512425" cy="2799495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C96F76-E243-430E-96C2-3BD52E9D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55BBDD8C-5A72-47F0-AA2D-16E67FBB1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373904"/>
              </p:ext>
            </p:extLst>
          </p:nvPr>
        </p:nvGraphicFramePr>
        <p:xfrm>
          <a:off x="837291" y="3192735"/>
          <a:ext cx="10594067" cy="2593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776">
                  <a:extLst>
                    <a:ext uri="{9D8B030D-6E8A-4147-A177-3AD203B41FA5}">
                      <a16:colId xmlns:a16="http://schemas.microsoft.com/office/drawing/2014/main" val="1253527014"/>
                    </a:ext>
                  </a:extLst>
                </a:gridCol>
                <a:gridCol w="7958291">
                  <a:extLst>
                    <a:ext uri="{9D8B030D-6E8A-4147-A177-3AD203B41FA5}">
                      <a16:colId xmlns:a16="http://schemas.microsoft.com/office/drawing/2014/main" val="2322824393"/>
                    </a:ext>
                  </a:extLst>
                </a:gridCol>
              </a:tblGrid>
              <a:tr h="392593">
                <a:tc>
                  <a:txBody>
                    <a:bodyPr/>
                    <a:lstStyle/>
                    <a:p>
                      <a:r>
                        <a:rPr lang="el-GR" dirty="0"/>
                        <a:t> 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Χαρακτηριστικά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78476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r>
                        <a:rPr lang="el-GR" sz="1600" dirty="0"/>
                        <a:t>Αποστολή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Έρευνα και ανάπτυξη στις διασυνδέσεις μεταξύ εκπαίδευσης και κατάρτισης, των αναγκών σε δεξιότητες των επιχειρήσεων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781671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r>
                        <a:rPr lang="el-GR" sz="1600" dirty="0"/>
                        <a:t>Ιδρύματα δικτύου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3 ιδρύματα του Αυστριακού Οικονομικού Επιμελητηρίου που προσφέρουν συνεχή εκπαίδευση και κατάρτιση, συμβουλευτική σταδιοδρομίας καθώς και ειδικές υπηρεσίες για επιχειρήσεις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934688"/>
                  </a:ext>
                </a:extLst>
              </a:tr>
              <a:tr h="333184">
                <a:tc>
                  <a:txBody>
                    <a:bodyPr/>
                    <a:lstStyle/>
                    <a:p>
                      <a:r>
                        <a:rPr lang="el-GR" sz="1600" dirty="0" err="1"/>
                        <a:t>Εκκινητής</a:t>
                      </a:r>
                      <a:r>
                        <a:rPr lang="el-GR" sz="1600" dirty="0"/>
                        <a:t> προγράμματος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Αυστριακό Οικονομικό Επιμελητήριο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38716"/>
                  </a:ext>
                </a:extLst>
              </a:tr>
              <a:tr h="333184">
                <a:tc>
                  <a:txBody>
                    <a:bodyPr/>
                    <a:lstStyle/>
                    <a:p>
                      <a:r>
                        <a:rPr lang="el-GR" sz="1600" dirty="0"/>
                        <a:t>Συντονιστής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Ibw</a:t>
                      </a:r>
                      <a:r>
                        <a:rPr lang="en-US" sz="1400" dirty="0"/>
                        <a:t> Austria Institute for Research and Development in VET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25579"/>
                  </a:ext>
                </a:extLst>
              </a:tr>
              <a:tr h="493659">
                <a:tc>
                  <a:txBody>
                    <a:bodyPr/>
                    <a:lstStyle/>
                    <a:p>
                      <a:r>
                        <a:rPr lang="el-GR" sz="1600" dirty="0"/>
                        <a:t>Δικαιούχοι</a:t>
                      </a:r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Όλες οι αυστριακές επιχειρήσεις και οι ενήλικες που ζουν στην Αυστρία. 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028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2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21766E-C461-44C6-999D-2AF60C111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3821"/>
            <a:ext cx="10515600" cy="2955472"/>
          </a:xfrm>
        </p:spPr>
        <p:txBody>
          <a:bodyPr/>
          <a:lstStyle/>
          <a:p>
            <a:r>
              <a:rPr lang="el-GR" noProof="0" dirty="0"/>
              <a:t>Σας ευχαριστώ για την προσοχή σας.  </a:t>
            </a:r>
            <a:endParaRPr lang="en-GB" noProof="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9F50C51-C445-4F1A-96E0-5965085B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2496307191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16</TotalTime>
  <Words>398</Words>
  <Application>Microsoft Office PowerPoint</Application>
  <PresentationFormat>Ευρεία οθόνη</PresentationFormat>
  <Paragraphs>53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Arial</vt:lpstr>
      <vt:lpstr>Calibri</vt:lpstr>
      <vt:lpstr>Open Sans</vt:lpstr>
      <vt:lpstr>Open Sans Extrabold</vt:lpstr>
      <vt:lpstr>Open Sans Light</vt:lpstr>
      <vt:lpstr>„Office“ tema</vt:lpstr>
      <vt:lpstr>Ενότητα 2 Μάθημα 3 Δίκτυα συνεργασίας  Παραδείγματα περιφερειακών δικτύων εκπαίδευσης και συμβουλευτικής </vt:lpstr>
      <vt:lpstr>Παραδείγματα δικτύων συνεργασίας εκπαίδευσης και συμβουλευτικής</vt:lpstr>
      <vt:lpstr>Netzwerk der Bildungs- und Berufsberatung NÖ (bbn) (= Δίκτυο Συμβουλευτικής Εκπαίδευσης και Σταδιοδρομίας στην Αυστρία)</vt:lpstr>
      <vt:lpstr>Bildungsnetzwerk Steiermark (= Δίκτυο Εκπαίδευσης Στυρίας)</vt:lpstr>
      <vt:lpstr>Bildungs- und Beratungsnetzwerk des ibw der Wirtschaftskammer Österreich (= Δίκτυο Συμβουλευτικής Εκπαίδευσης και Σταδιοδρομίας του Οικονομικού Επιμελητηρίου της Αυστρίας)</vt:lpstr>
      <vt:lpstr>Σας ευχαριστώ για την προσοχή σας.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Nasos</cp:lastModifiedBy>
  <cp:revision>151</cp:revision>
  <cp:lastPrinted>2021-04-21T10:54:37Z</cp:lastPrinted>
  <dcterms:created xsi:type="dcterms:W3CDTF">2020-01-27T22:45:30Z</dcterms:created>
  <dcterms:modified xsi:type="dcterms:W3CDTF">2022-06-09T11:16:36Z</dcterms:modified>
</cp:coreProperties>
</file>