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2" r:id="rId14"/>
    <p:sldId id="273" r:id="rId15"/>
    <p:sldId id="267" r:id="rId16"/>
    <p:sldId id="268" r:id="rId17"/>
  </p:sldIdLst>
  <p:sldSz cx="12192000" cy="6858000"/>
  <p:notesSz cx="6858000" cy="9144000"/>
  <p:embeddedFontLst>
    <p:embeddedFont>
      <p:font typeface="Calibri" pitchFamily="34" charset="0"/>
      <p:regular r:id="rId19"/>
      <p:bold r:id="rId20"/>
      <p:italic r:id="rId21"/>
      <p:boldItalic r:id="rId22"/>
    </p:embeddedFont>
    <p:embeddedFont>
      <p:font typeface="Open Sans Light" charset="0"/>
      <p:regular r:id="rId23"/>
      <p:bold r:id="rId24"/>
      <p:italic r:id="rId25"/>
      <p:boldItalic r:id="rId26"/>
    </p:embeddedFont>
    <p:embeddedFont>
      <p:font typeface="Open Sans ExtraBold" charset="0"/>
      <p:bold r:id="rId27"/>
      <p:boldItalic r:id="rId28"/>
    </p:embeddedFont>
    <p:embeddedFont>
      <p:font typeface="Open Sans"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QC2CG9AwGcpgQdmpwLot5Ly1O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D06DE-C0F9-4230-A498-AB1A981EF80D}" v="14" dt="2022-01-06T11:15:48.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 Ferrari" userId="c926630b5f4e8764" providerId="LiveId" clId="{24710D16-BA0E-4316-A00C-09B4AF3EE92D}"/>
    <pc:docChg chg="custSel modSld">
      <pc:chgData name="Lea Ferrari" userId="c926630b5f4e8764" providerId="LiveId" clId="{24710D16-BA0E-4316-A00C-09B4AF3EE92D}" dt="2022-01-02T21:26:57.002" v="1" actId="27636"/>
      <pc:docMkLst>
        <pc:docMk/>
      </pc:docMkLst>
      <pc:sldChg chg="modSp mod">
        <pc:chgData name="Lea Ferrari" userId="c926630b5f4e8764" providerId="LiveId" clId="{24710D16-BA0E-4316-A00C-09B4AF3EE92D}" dt="2022-01-02T21:26:57.002" v="1" actId="27636"/>
        <pc:sldMkLst>
          <pc:docMk/>
          <pc:sldMk cId="0" sldId="264"/>
        </pc:sldMkLst>
        <pc:spChg chg="mod">
          <ac:chgData name="Lea Ferrari" userId="c926630b5f4e8764" providerId="LiveId" clId="{24710D16-BA0E-4316-A00C-09B4AF3EE92D}" dt="2022-01-02T21:26:57.002" v="1" actId="27636"/>
          <ac:spMkLst>
            <pc:docMk/>
            <pc:sldMk cId="0" sldId="264"/>
            <ac:spMk id="205" creationId="{00000000-0000-0000-0000-000000000000}"/>
          </ac:spMkLst>
        </pc:spChg>
      </pc:sldChg>
      <pc:sldChg chg="modSp">
        <pc:chgData name="Lea Ferrari" userId="c926630b5f4e8764" providerId="LiveId" clId="{24710D16-BA0E-4316-A00C-09B4AF3EE92D}" dt="2022-01-02T21:26:56.918" v="0" actId="20578"/>
        <pc:sldMkLst>
          <pc:docMk/>
          <pc:sldMk cId="0" sldId="267"/>
        </pc:sldMkLst>
        <pc:spChg chg="mod">
          <ac:chgData name="Lea Ferrari" userId="c926630b5f4e8764" providerId="LiveId" clId="{24710D16-BA0E-4316-A00C-09B4AF3EE92D}" dt="2022-01-02T21:26:56.918" v="0" actId="20578"/>
          <ac:spMkLst>
            <pc:docMk/>
            <pc:sldMk cId="0" sldId="267"/>
            <ac:spMk id="252" creationId="{00000000-0000-0000-0000-000000000000}"/>
          </ac:spMkLst>
        </pc:spChg>
      </pc:sldChg>
    </pc:docChg>
  </pc:docChgLst>
  <pc:docChgLst>
    <pc:chgData name="Zuanetti Alessandra" userId="62c843e8-eff1-401f-8c64-96493ae781c5" providerId="ADAL" clId="{30AD06DE-C0F9-4230-A498-AB1A981EF80D}"/>
    <pc:docChg chg="undo custSel addSld delSld modSld">
      <pc:chgData name="Zuanetti Alessandra" userId="62c843e8-eff1-401f-8c64-96493ae781c5" providerId="ADAL" clId="{30AD06DE-C0F9-4230-A498-AB1A981EF80D}" dt="2022-01-06T11:20:02.767" v="243" actId="27636"/>
      <pc:docMkLst>
        <pc:docMk/>
      </pc:docMkLst>
      <pc:sldChg chg="modSp mod">
        <pc:chgData name="Zuanetti Alessandra" userId="62c843e8-eff1-401f-8c64-96493ae781c5" providerId="ADAL" clId="{30AD06DE-C0F9-4230-A498-AB1A981EF80D}" dt="2022-01-06T11:20:02.767" v="243" actId="27636"/>
        <pc:sldMkLst>
          <pc:docMk/>
          <pc:sldMk cId="0" sldId="256"/>
        </pc:sldMkLst>
        <pc:spChg chg="mod">
          <ac:chgData name="Zuanetti Alessandra" userId="62c843e8-eff1-401f-8c64-96493ae781c5" providerId="ADAL" clId="{30AD06DE-C0F9-4230-A498-AB1A981EF80D}" dt="2022-01-06T11:20:02.767" v="243" actId="27636"/>
          <ac:spMkLst>
            <pc:docMk/>
            <pc:sldMk cId="0" sldId="256"/>
            <ac:spMk id="84" creationId="{00000000-0000-0000-0000-000000000000}"/>
          </ac:spMkLst>
        </pc:spChg>
      </pc:sldChg>
      <pc:sldChg chg="modSp mod">
        <pc:chgData name="Zuanetti Alessandra" userId="62c843e8-eff1-401f-8c64-96493ae781c5" providerId="ADAL" clId="{30AD06DE-C0F9-4230-A498-AB1A981EF80D}" dt="2022-01-06T11:02:19.997" v="0" actId="1076"/>
        <pc:sldMkLst>
          <pc:docMk/>
          <pc:sldMk cId="0" sldId="267"/>
        </pc:sldMkLst>
        <pc:spChg chg="mod">
          <ac:chgData name="Zuanetti Alessandra" userId="62c843e8-eff1-401f-8c64-96493ae781c5" providerId="ADAL" clId="{30AD06DE-C0F9-4230-A498-AB1A981EF80D}" dt="2022-01-06T11:02:19.997" v="0" actId="1076"/>
          <ac:spMkLst>
            <pc:docMk/>
            <pc:sldMk cId="0" sldId="267"/>
            <ac:spMk id="252" creationId="{00000000-0000-0000-0000-000000000000}"/>
          </ac:spMkLst>
        </pc:spChg>
      </pc:sldChg>
      <pc:sldChg chg="addSp delSp modSp mod">
        <pc:chgData name="Zuanetti Alessandra" userId="62c843e8-eff1-401f-8c64-96493ae781c5" providerId="ADAL" clId="{30AD06DE-C0F9-4230-A498-AB1A981EF80D}" dt="2022-01-06T11:15:33.217" v="218" actId="20577"/>
        <pc:sldMkLst>
          <pc:docMk/>
          <pc:sldMk cId="3859370421" sldId="269"/>
        </pc:sldMkLst>
        <pc:spChg chg="add del mod">
          <ac:chgData name="Zuanetti Alessandra" userId="62c843e8-eff1-401f-8c64-96493ae781c5" providerId="ADAL" clId="{30AD06DE-C0F9-4230-A498-AB1A981EF80D}" dt="2022-01-06T11:15:09.248" v="202" actId="1076"/>
          <ac:spMkLst>
            <pc:docMk/>
            <pc:sldMk cId="3859370421" sldId="269"/>
            <ac:spMk id="2" creationId="{E2A44339-EE41-4199-B6AE-607017E128C7}"/>
          </ac:spMkLst>
        </pc:spChg>
        <pc:spChg chg="mod">
          <ac:chgData name="Zuanetti Alessandra" userId="62c843e8-eff1-401f-8c64-96493ae781c5" providerId="ADAL" clId="{30AD06DE-C0F9-4230-A498-AB1A981EF80D}" dt="2022-01-06T11:14:04.696" v="186" actId="6549"/>
          <ac:spMkLst>
            <pc:docMk/>
            <pc:sldMk cId="3859370421" sldId="269"/>
            <ac:spMk id="4" creationId="{47FA8662-91EA-484C-8DCE-BF635A84E6CE}"/>
          </ac:spMkLst>
        </pc:spChg>
        <pc:spChg chg="add del mod">
          <ac:chgData name="Zuanetti Alessandra" userId="62c843e8-eff1-401f-8c64-96493ae781c5" providerId="ADAL" clId="{30AD06DE-C0F9-4230-A498-AB1A981EF80D}" dt="2022-01-06T11:15:00.257" v="195" actId="478"/>
          <ac:spMkLst>
            <pc:docMk/>
            <pc:sldMk cId="3859370421" sldId="269"/>
            <ac:spMk id="5" creationId="{5B55E6E1-159E-48DF-8448-6B830831BEBB}"/>
          </ac:spMkLst>
        </pc:spChg>
        <pc:spChg chg="mod">
          <ac:chgData name="Zuanetti Alessandra" userId="62c843e8-eff1-401f-8c64-96493ae781c5" providerId="ADAL" clId="{30AD06DE-C0F9-4230-A498-AB1A981EF80D}" dt="2022-01-06T11:09:26.074" v="110" actId="1076"/>
          <ac:spMkLst>
            <pc:docMk/>
            <pc:sldMk cId="3859370421" sldId="269"/>
            <ac:spMk id="11" creationId="{A76E9CDC-05B6-478D-B075-D327B02D4FC8}"/>
          </ac:spMkLst>
        </pc:spChg>
        <pc:spChg chg="mod">
          <ac:chgData name="Zuanetti Alessandra" userId="62c843e8-eff1-401f-8c64-96493ae781c5" providerId="ADAL" clId="{30AD06DE-C0F9-4230-A498-AB1A981EF80D}" dt="2022-01-06T11:09:26.074" v="110" actId="1076"/>
          <ac:spMkLst>
            <pc:docMk/>
            <pc:sldMk cId="3859370421" sldId="269"/>
            <ac:spMk id="12" creationId="{D90B97AC-F88A-45F3-BC1A-03A63DBAB38F}"/>
          </ac:spMkLst>
        </pc:spChg>
        <pc:spChg chg="mod">
          <ac:chgData name="Zuanetti Alessandra" userId="62c843e8-eff1-401f-8c64-96493ae781c5" providerId="ADAL" clId="{30AD06DE-C0F9-4230-A498-AB1A981EF80D}" dt="2022-01-06T11:09:26.074" v="110" actId="1076"/>
          <ac:spMkLst>
            <pc:docMk/>
            <pc:sldMk cId="3859370421" sldId="269"/>
            <ac:spMk id="13" creationId="{015D4A8B-62AE-4BDF-AAAF-02364685B955}"/>
          </ac:spMkLst>
        </pc:spChg>
        <pc:spChg chg="mod">
          <ac:chgData name="Zuanetti Alessandra" userId="62c843e8-eff1-401f-8c64-96493ae781c5" providerId="ADAL" clId="{30AD06DE-C0F9-4230-A498-AB1A981EF80D}" dt="2022-01-06T11:09:26.074" v="110" actId="1076"/>
          <ac:spMkLst>
            <pc:docMk/>
            <pc:sldMk cId="3859370421" sldId="269"/>
            <ac:spMk id="14" creationId="{D395D2D2-4E2B-47D5-8659-C5A992400E73}"/>
          </ac:spMkLst>
        </pc:spChg>
        <pc:spChg chg="mod">
          <ac:chgData name="Zuanetti Alessandra" userId="62c843e8-eff1-401f-8c64-96493ae781c5" providerId="ADAL" clId="{30AD06DE-C0F9-4230-A498-AB1A981EF80D}" dt="2022-01-06T11:09:26.074" v="110" actId="1076"/>
          <ac:spMkLst>
            <pc:docMk/>
            <pc:sldMk cId="3859370421" sldId="269"/>
            <ac:spMk id="15" creationId="{A84A0F87-A0CD-4C77-B412-44EF39004135}"/>
          </ac:spMkLst>
        </pc:spChg>
        <pc:spChg chg="add del mod">
          <ac:chgData name="Zuanetti Alessandra" userId="62c843e8-eff1-401f-8c64-96493ae781c5" providerId="ADAL" clId="{30AD06DE-C0F9-4230-A498-AB1A981EF80D}" dt="2022-01-06T11:03:25.816" v="15"/>
          <ac:spMkLst>
            <pc:docMk/>
            <pc:sldMk cId="3859370421" sldId="269"/>
            <ac:spMk id="16" creationId="{F9DD9006-1A7D-44AD-B4E1-377743E20715}"/>
          </ac:spMkLst>
        </pc:spChg>
        <pc:spChg chg="add del mod">
          <ac:chgData name="Zuanetti Alessandra" userId="62c843e8-eff1-401f-8c64-96493ae781c5" providerId="ADAL" clId="{30AD06DE-C0F9-4230-A498-AB1A981EF80D}" dt="2022-01-06T11:03:25.816" v="15"/>
          <ac:spMkLst>
            <pc:docMk/>
            <pc:sldMk cId="3859370421" sldId="269"/>
            <ac:spMk id="17" creationId="{03C72BF4-6B72-4B98-9045-8FE8818F876B}"/>
          </ac:spMkLst>
        </pc:spChg>
        <pc:spChg chg="add del mod">
          <ac:chgData name="Zuanetti Alessandra" userId="62c843e8-eff1-401f-8c64-96493ae781c5" providerId="ADAL" clId="{30AD06DE-C0F9-4230-A498-AB1A981EF80D}" dt="2022-01-06T11:06:23.187" v="83"/>
          <ac:spMkLst>
            <pc:docMk/>
            <pc:sldMk cId="3859370421" sldId="269"/>
            <ac:spMk id="18" creationId="{481366D4-607E-4216-A92A-A66ED536D2C5}"/>
          </ac:spMkLst>
        </pc:spChg>
        <pc:spChg chg="add del mod">
          <ac:chgData name="Zuanetti Alessandra" userId="62c843e8-eff1-401f-8c64-96493ae781c5" providerId="ADAL" clId="{30AD06DE-C0F9-4230-A498-AB1A981EF80D}" dt="2022-01-06T11:06:23.187" v="83"/>
          <ac:spMkLst>
            <pc:docMk/>
            <pc:sldMk cId="3859370421" sldId="269"/>
            <ac:spMk id="19" creationId="{2452A92A-58D7-4F22-B1E5-E2CA4D3ED47D}"/>
          </ac:spMkLst>
        </pc:spChg>
        <pc:spChg chg="add mod">
          <ac:chgData name="Zuanetti Alessandra" userId="62c843e8-eff1-401f-8c64-96493ae781c5" providerId="ADAL" clId="{30AD06DE-C0F9-4230-A498-AB1A981EF80D}" dt="2022-01-06T11:06:27.771" v="84"/>
          <ac:spMkLst>
            <pc:docMk/>
            <pc:sldMk cId="3859370421" sldId="269"/>
            <ac:spMk id="20" creationId="{CDD797DC-F842-4DB5-BD95-0EBF92F59B79}"/>
          </ac:spMkLst>
        </pc:spChg>
        <pc:spChg chg="add mod">
          <ac:chgData name="Zuanetti Alessandra" userId="62c843e8-eff1-401f-8c64-96493ae781c5" providerId="ADAL" clId="{30AD06DE-C0F9-4230-A498-AB1A981EF80D}" dt="2022-01-06T11:15:33.217" v="218" actId="20577"/>
          <ac:spMkLst>
            <pc:docMk/>
            <pc:sldMk cId="3859370421" sldId="269"/>
            <ac:spMk id="21" creationId="{0293A173-AB09-4E26-9C1A-A2E9F6DA6BC3}"/>
          </ac:spMkLst>
        </pc:spChg>
        <pc:cxnChg chg="mod">
          <ac:chgData name="Zuanetti Alessandra" userId="62c843e8-eff1-401f-8c64-96493ae781c5" providerId="ADAL" clId="{30AD06DE-C0F9-4230-A498-AB1A981EF80D}" dt="2022-01-06T11:09:26.074" v="110" actId="1076"/>
          <ac:cxnSpMkLst>
            <pc:docMk/>
            <pc:sldMk cId="3859370421" sldId="269"/>
            <ac:cxnSpMk id="10" creationId="{DF88DB8A-B5FE-4B2A-AEC6-FE07209E42E9}"/>
          </ac:cxnSpMkLst>
        </pc:cxnChg>
      </pc:sldChg>
      <pc:sldChg chg="addSp modSp del mod">
        <pc:chgData name="Zuanetti Alessandra" userId="62c843e8-eff1-401f-8c64-96493ae781c5" providerId="ADAL" clId="{30AD06DE-C0F9-4230-A498-AB1A981EF80D}" dt="2022-01-06T11:13:03.460" v="165" actId="47"/>
        <pc:sldMkLst>
          <pc:docMk/>
          <pc:sldMk cId="2247438506" sldId="270"/>
        </pc:sldMkLst>
        <pc:spChg chg="mod">
          <ac:chgData name="Zuanetti Alessandra" userId="62c843e8-eff1-401f-8c64-96493ae781c5" providerId="ADAL" clId="{30AD06DE-C0F9-4230-A498-AB1A981EF80D}" dt="2022-01-06T11:12:45.232" v="160" actId="21"/>
          <ac:spMkLst>
            <pc:docMk/>
            <pc:sldMk cId="2247438506" sldId="270"/>
            <ac:spMk id="4" creationId="{47FA8662-91EA-484C-8DCE-BF635A84E6CE}"/>
          </ac:spMkLst>
        </pc:spChg>
        <pc:spChg chg="add mod">
          <ac:chgData name="Zuanetti Alessandra" userId="62c843e8-eff1-401f-8c64-96493ae781c5" providerId="ADAL" clId="{30AD06DE-C0F9-4230-A498-AB1A981EF80D}" dt="2022-01-06T11:06:29.669" v="85"/>
          <ac:spMkLst>
            <pc:docMk/>
            <pc:sldMk cId="2247438506" sldId="270"/>
            <ac:spMk id="16" creationId="{3DD62ACC-5611-4DAA-8162-929D3A6170F3}"/>
          </ac:spMkLst>
        </pc:spChg>
      </pc:sldChg>
      <pc:sldChg chg="addSp delSp modSp add del mod">
        <pc:chgData name="Zuanetti Alessandra" userId="62c843e8-eff1-401f-8c64-96493ae781c5" providerId="ADAL" clId="{30AD06DE-C0F9-4230-A498-AB1A981EF80D}" dt="2022-01-06T11:08:58.229" v="108" actId="2696"/>
        <pc:sldMkLst>
          <pc:docMk/>
          <pc:sldMk cId="2670975292" sldId="271"/>
        </pc:sldMkLst>
        <pc:spChg chg="del mod">
          <ac:chgData name="Zuanetti Alessandra" userId="62c843e8-eff1-401f-8c64-96493ae781c5" providerId="ADAL" clId="{30AD06DE-C0F9-4230-A498-AB1A981EF80D}" dt="2022-01-06T11:08:10.451" v="95" actId="21"/>
          <ac:spMkLst>
            <pc:docMk/>
            <pc:sldMk cId="2670975292" sldId="271"/>
            <ac:spMk id="4" creationId="{47FA8662-91EA-484C-8DCE-BF635A84E6CE}"/>
          </ac:spMkLst>
        </pc:spChg>
        <pc:spChg chg="add mod">
          <ac:chgData name="Zuanetti Alessandra" userId="62c843e8-eff1-401f-8c64-96493ae781c5" providerId="ADAL" clId="{30AD06DE-C0F9-4230-A498-AB1A981EF80D}" dt="2022-01-06T11:08:10.451" v="95" actId="21"/>
          <ac:spMkLst>
            <pc:docMk/>
            <pc:sldMk cId="2670975292" sldId="271"/>
            <ac:spMk id="5" creationId="{669A53B5-50CA-42F9-822B-6D2E1EF6D1DD}"/>
          </ac:spMkLst>
        </pc:spChg>
      </pc:sldChg>
      <pc:sldChg chg="addSp delSp modSp add mod">
        <pc:chgData name="Zuanetti Alessandra" userId="62c843e8-eff1-401f-8c64-96493ae781c5" providerId="ADAL" clId="{30AD06DE-C0F9-4230-A498-AB1A981EF80D}" dt="2022-01-06T11:15:39.951" v="230" actId="20577"/>
        <pc:sldMkLst>
          <pc:docMk/>
          <pc:sldMk cId="2833115816" sldId="272"/>
        </pc:sldMkLst>
        <pc:spChg chg="del">
          <ac:chgData name="Zuanetti Alessandra" userId="62c843e8-eff1-401f-8c64-96493ae781c5" providerId="ADAL" clId="{30AD06DE-C0F9-4230-A498-AB1A981EF80D}" dt="2022-01-06T11:15:17.419" v="205" actId="478"/>
          <ac:spMkLst>
            <pc:docMk/>
            <pc:sldMk cId="2833115816" sldId="272"/>
            <ac:spMk id="2" creationId="{E2A44339-EE41-4199-B6AE-607017E128C7}"/>
          </ac:spMkLst>
        </pc:spChg>
        <pc:spChg chg="del">
          <ac:chgData name="Zuanetti Alessandra" userId="62c843e8-eff1-401f-8c64-96493ae781c5" providerId="ADAL" clId="{30AD06DE-C0F9-4230-A498-AB1A981EF80D}" dt="2022-01-06T11:08:13.476" v="96" actId="478"/>
          <ac:spMkLst>
            <pc:docMk/>
            <pc:sldMk cId="2833115816" sldId="272"/>
            <ac:spMk id="4" creationId="{47FA8662-91EA-484C-8DCE-BF635A84E6CE}"/>
          </ac:spMkLst>
        </pc:spChg>
        <pc:spChg chg="add del mod">
          <ac:chgData name="Zuanetti Alessandra" userId="62c843e8-eff1-401f-8c64-96493ae781c5" providerId="ADAL" clId="{30AD06DE-C0F9-4230-A498-AB1A981EF80D}" dt="2022-01-06T11:08:25.943" v="99" actId="478"/>
          <ac:spMkLst>
            <pc:docMk/>
            <pc:sldMk cId="2833115816" sldId="272"/>
            <ac:spMk id="5" creationId="{921EC0C1-8615-47FC-8FCB-6FAB44BB0F46}"/>
          </ac:spMkLst>
        </pc:spChg>
        <pc:spChg chg="add del mod">
          <ac:chgData name="Zuanetti Alessandra" userId="62c843e8-eff1-401f-8c64-96493ae781c5" providerId="ADAL" clId="{30AD06DE-C0F9-4230-A498-AB1A981EF80D}" dt="2022-01-06T11:15:19.994" v="206" actId="478"/>
          <ac:spMkLst>
            <pc:docMk/>
            <pc:sldMk cId="2833115816" sldId="272"/>
            <ac:spMk id="7" creationId="{00312C1E-AC8E-4C4C-B2E9-5E3A546102C4}"/>
          </ac:spMkLst>
        </pc:spChg>
        <pc:spChg chg="add mod ord">
          <ac:chgData name="Zuanetti Alessandra" userId="62c843e8-eff1-401f-8c64-96493ae781c5" providerId="ADAL" clId="{30AD06DE-C0F9-4230-A498-AB1A981EF80D}" dt="2022-01-06T11:14:13.078" v="187" actId="403"/>
          <ac:spMkLst>
            <pc:docMk/>
            <pc:sldMk cId="2833115816" sldId="272"/>
            <ac:spMk id="16" creationId="{8AB66E50-1186-4A12-862C-0A0F997A132A}"/>
          </ac:spMkLst>
        </pc:spChg>
        <pc:spChg chg="add mod">
          <ac:chgData name="Zuanetti Alessandra" userId="62c843e8-eff1-401f-8c64-96493ae781c5" providerId="ADAL" clId="{30AD06DE-C0F9-4230-A498-AB1A981EF80D}" dt="2022-01-06T11:15:39.951" v="230" actId="20577"/>
          <ac:spMkLst>
            <pc:docMk/>
            <pc:sldMk cId="2833115816" sldId="272"/>
            <ac:spMk id="17" creationId="{C5724FE9-B6EA-49AB-9E5C-B6548B593F3E}"/>
          </ac:spMkLst>
        </pc:spChg>
        <pc:spChg chg="add mod">
          <ac:chgData name="Zuanetti Alessandra" userId="62c843e8-eff1-401f-8c64-96493ae781c5" providerId="ADAL" clId="{30AD06DE-C0F9-4230-A498-AB1A981EF80D}" dt="2022-01-06T11:15:26.906" v="208"/>
          <ac:spMkLst>
            <pc:docMk/>
            <pc:sldMk cId="2833115816" sldId="272"/>
            <ac:spMk id="18" creationId="{58631FF4-9776-4522-9C76-51BF695965DD}"/>
          </ac:spMkLst>
        </pc:spChg>
      </pc:sldChg>
      <pc:sldChg chg="addSp delSp modSp add mod">
        <pc:chgData name="Zuanetti Alessandra" userId="62c843e8-eff1-401f-8c64-96493ae781c5" providerId="ADAL" clId="{30AD06DE-C0F9-4230-A498-AB1A981EF80D}" dt="2022-01-06T11:15:50.544" v="235" actId="20577"/>
        <pc:sldMkLst>
          <pc:docMk/>
          <pc:sldMk cId="3495200565" sldId="273"/>
        </pc:sldMkLst>
        <pc:spChg chg="del">
          <ac:chgData name="Zuanetti Alessandra" userId="62c843e8-eff1-401f-8c64-96493ae781c5" providerId="ADAL" clId="{30AD06DE-C0F9-4230-A498-AB1A981EF80D}" dt="2022-01-06T11:15:46.362" v="231" actId="478"/>
          <ac:spMkLst>
            <pc:docMk/>
            <pc:sldMk cId="3495200565" sldId="273"/>
            <ac:spMk id="2" creationId="{E2A44339-EE41-4199-B6AE-607017E128C7}"/>
          </ac:spMkLst>
        </pc:spChg>
        <pc:spChg chg="add del mod">
          <ac:chgData name="Zuanetti Alessandra" userId="62c843e8-eff1-401f-8c64-96493ae781c5" providerId="ADAL" clId="{30AD06DE-C0F9-4230-A498-AB1A981EF80D}" dt="2022-01-06T11:15:47.657" v="232" actId="478"/>
          <ac:spMkLst>
            <pc:docMk/>
            <pc:sldMk cId="3495200565" sldId="273"/>
            <ac:spMk id="4" creationId="{5193518F-232A-41B3-BD7C-A9D7B25F0816}"/>
          </ac:spMkLst>
        </pc:spChg>
        <pc:spChg chg="mod">
          <ac:chgData name="Zuanetti Alessandra" userId="62c843e8-eff1-401f-8c64-96493ae781c5" providerId="ADAL" clId="{30AD06DE-C0F9-4230-A498-AB1A981EF80D}" dt="2022-01-06T11:12:58.394" v="164" actId="1076"/>
          <ac:spMkLst>
            <pc:docMk/>
            <pc:sldMk cId="3495200565" sldId="273"/>
            <ac:spMk id="16" creationId="{8AB66E50-1186-4A12-862C-0A0F997A132A}"/>
          </ac:spMkLst>
        </pc:spChg>
        <pc:spChg chg="add mod">
          <ac:chgData name="Zuanetti Alessandra" userId="62c843e8-eff1-401f-8c64-96493ae781c5" providerId="ADAL" clId="{30AD06DE-C0F9-4230-A498-AB1A981EF80D}" dt="2022-01-06T11:15:50.544" v="235" actId="20577"/>
          <ac:spMkLst>
            <pc:docMk/>
            <pc:sldMk cId="3495200565" sldId="273"/>
            <ac:spMk id="17" creationId="{40DA9E47-D766-4CEE-8E05-681EEA247F18}"/>
          </ac:spMkLst>
        </pc:spChg>
        <pc:spChg chg="add mod">
          <ac:chgData name="Zuanetti Alessandra" userId="62c843e8-eff1-401f-8c64-96493ae781c5" providerId="ADAL" clId="{30AD06DE-C0F9-4230-A498-AB1A981EF80D}" dt="2022-01-06T11:15:48.357" v="233"/>
          <ac:spMkLst>
            <pc:docMk/>
            <pc:sldMk cId="3495200565" sldId="273"/>
            <ac:spMk id="18" creationId="{22EBA939-4997-4FE4-A5D7-DF294D3C35DD}"/>
          </ac:spMkLst>
        </pc:spChg>
      </pc:sldChg>
    </pc:docChg>
  </pc:docChgLst>
  <pc:docChgLst>
    <pc:chgData name="Lea Ferrari" userId="c926630b5f4e8764" providerId="LiveId" clId="{017A502B-2D4B-4888-B735-6BA9EA70003A}"/>
    <pc:docChg chg="undo custSel addSld modSld">
      <pc:chgData name="Lea Ferrari" userId="c926630b5f4e8764" providerId="LiveId" clId="{017A502B-2D4B-4888-B735-6BA9EA70003A}" dt="2022-01-02T20:20:50.837" v="569" actId="20577"/>
      <pc:docMkLst>
        <pc:docMk/>
      </pc:docMkLst>
      <pc:sldChg chg="modSp mod">
        <pc:chgData name="Lea Ferrari" userId="c926630b5f4e8764" providerId="LiveId" clId="{017A502B-2D4B-4888-B735-6BA9EA70003A}" dt="2022-01-02T20:16:21.053" v="397" actId="27636"/>
        <pc:sldMkLst>
          <pc:docMk/>
          <pc:sldMk cId="0" sldId="264"/>
        </pc:sldMkLst>
        <pc:spChg chg="mod">
          <ac:chgData name="Lea Ferrari" userId="c926630b5f4e8764" providerId="LiveId" clId="{017A502B-2D4B-4888-B735-6BA9EA70003A}" dt="2022-01-02T20:16:21.053" v="397" actId="27636"/>
          <ac:spMkLst>
            <pc:docMk/>
            <pc:sldMk cId="0" sldId="264"/>
            <ac:spMk id="205" creationId="{00000000-0000-0000-0000-000000000000}"/>
          </ac:spMkLst>
        </pc:spChg>
      </pc:sldChg>
      <pc:sldChg chg="modSp mod">
        <pc:chgData name="Lea Ferrari" userId="c926630b5f4e8764" providerId="LiveId" clId="{017A502B-2D4B-4888-B735-6BA9EA70003A}" dt="2022-01-02T20:19:41.626" v="439" actId="403"/>
        <pc:sldMkLst>
          <pc:docMk/>
          <pc:sldMk cId="0" sldId="267"/>
        </pc:sldMkLst>
        <pc:spChg chg="mod">
          <ac:chgData name="Lea Ferrari" userId="c926630b5f4e8764" providerId="LiveId" clId="{017A502B-2D4B-4888-B735-6BA9EA70003A}" dt="2022-01-02T20:19:41.626" v="439" actId="403"/>
          <ac:spMkLst>
            <pc:docMk/>
            <pc:sldMk cId="0" sldId="267"/>
            <ac:spMk id="252" creationId="{00000000-0000-0000-0000-000000000000}"/>
          </ac:spMkLst>
        </pc:spChg>
      </pc:sldChg>
      <pc:sldChg chg="addSp delSp modSp mod">
        <pc:chgData name="Lea Ferrari" userId="c926630b5f4e8764" providerId="LiveId" clId="{017A502B-2D4B-4888-B735-6BA9EA70003A}" dt="2022-01-02T20:20:38.500" v="442" actId="27636"/>
        <pc:sldMkLst>
          <pc:docMk/>
          <pc:sldMk cId="3859370421" sldId="269"/>
        </pc:sldMkLst>
        <pc:spChg chg="mod">
          <ac:chgData name="Lea Ferrari" userId="c926630b5f4e8764" providerId="LiveId" clId="{017A502B-2D4B-4888-B735-6BA9EA70003A}" dt="2022-01-02T19:54:03.595" v="96" actId="20577"/>
          <ac:spMkLst>
            <pc:docMk/>
            <pc:sldMk cId="3859370421" sldId="269"/>
            <ac:spMk id="2" creationId="{E2A44339-EE41-4199-B6AE-607017E128C7}"/>
          </ac:spMkLst>
        </pc:spChg>
        <pc:spChg chg="del mod">
          <ac:chgData name="Lea Ferrari" userId="c926630b5f4e8764" providerId="LiveId" clId="{017A502B-2D4B-4888-B735-6BA9EA70003A}" dt="2022-01-02T19:48:44.683" v="22" actId="478"/>
          <ac:spMkLst>
            <pc:docMk/>
            <pc:sldMk cId="3859370421" sldId="269"/>
            <ac:spMk id="3" creationId="{608ACD21-0049-4E85-A5AF-19498D523DD0}"/>
          </ac:spMkLst>
        </pc:spChg>
        <pc:spChg chg="mod">
          <ac:chgData name="Lea Ferrari" userId="c926630b5f4e8764" providerId="LiveId" clId="{017A502B-2D4B-4888-B735-6BA9EA70003A}" dt="2022-01-02T20:20:38.500" v="442" actId="27636"/>
          <ac:spMkLst>
            <pc:docMk/>
            <pc:sldMk cId="3859370421" sldId="269"/>
            <ac:spMk id="4" creationId="{47FA8662-91EA-484C-8DCE-BF635A84E6CE}"/>
          </ac:spMkLst>
        </pc:spChg>
        <pc:spChg chg="del">
          <ac:chgData name="Lea Ferrari" userId="c926630b5f4e8764" providerId="LiveId" clId="{017A502B-2D4B-4888-B735-6BA9EA70003A}" dt="2022-01-02T19:48:23.820" v="8" actId="478"/>
          <ac:spMkLst>
            <pc:docMk/>
            <pc:sldMk cId="3859370421" sldId="269"/>
            <ac:spMk id="5" creationId="{510F1347-A10A-4C00-908C-EA5149F94013}"/>
          </ac:spMkLst>
        </pc:spChg>
        <pc:spChg chg="del">
          <ac:chgData name="Lea Ferrari" userId="c926630b5f4e8764" providerId="LiveId" clId="{017A502B-2D4B-4888-B735-6BA9EA70003A}" dt="2022-01-02T19:48:23.820" v="8" actId="478"/>
          <ac:spMkLst>
            <pc:docMk/>
            <pc:sldMk cId="3859370421" sldId="269"/>
            <ac:spMk id="6" creationId="{7B11F50A-514F-431F-A451-1DF6A28831C5}"/>
          </ac:spMkLst>
        </pc:spChg>
        <pc:spChg chg="add del mod">
          <ac:chgData name="Lea Ferrari" userId="c926630b5f4e8764" providerId="LiveId" clId="{017A502B-2D4B-4888-B735-6BA9EA70003A}" dt="2022-01-02T19:50:03.113" v="36" actId="478"/>
          <ac:spMkLst>
            <pc:docMk/>
            <pc:sldMk cId="3859370421" sldId="269"/>
            <ac:spMk id="8" creationId="{C8DDE4DB-F018-4AE0-A921-63D4D5B44C5A}"/>
          </ac:spMkLst>
        </pc:spChg>
        <pc:spChg chg="add mod">
          <ac:chgData name="Lea Ferrari" userId="c926630b5f4e8764" providerId="LiveId" clId="{017A502B-2D4B-4888-B735-6BA9EA70003A}" dt="2022-01-02T20:16:32.760" v="402" actId="1076"/>
          <ac:spMkLst>
            <pc:docMk/>
            <pc:sldMk cId="3859370421" sldId="269"/>
            <ac:spMk id="11" creationId="{A76E9CDC-05B6-478D-B075-D327B02D4FC8}"/>
          </ac:spMkLst>
        </pc:spChg>
        <pc:spChg chg="add mod">
          <ac:chgData name="Lea Ferrari" userId="c926630b5f4e8764" providerId="LiveId" clId="{017A502B-2D4B-4888-B735-6BA9EA70003A}" dt="2022-01-02T20:17:07.672" v="410" actId="20577"/>
          <ac:spMkLst>
            <pc:docMk/>
            <pc:sldMk cId="3859370421" sldId="269"/>
            <ac:spMk id="12" creationId="{D90B97AC-F88A-45F3-BC1A-03A63DBAB38F}"/>
          </ac:spMkLst>
        </pc:spChg>
        <pc:spChg chg="add mod">
          <ac:chgData name="Lea Ferrari" userId="c926630b5f4e8764" providerId="LiveId" clId="{017A502B-2D4B-4888-B735-6BA9EA70003A}" dt="2022-01-02T20:17:33.349" v="417" actId="20577"/>
          <ac:spMkLst>
            <pc:docMk/>
            <pc:sldMk cId="3859370421" sldId="269"/>
            <ac:spMk id="13" creationId="{015D4A8B-62AE-4BDF-AAAF-02364685B955}"/>
          </ac:spMkLst>
        </pc:spChg>
        <pc:spChg chg="add mod">
          <ac:chgData name="Lea Ferrari" userId="c926630b5f4e8764" providerId="LiveId" clId="{017A502B-2D4B-4888-B735-6BA9EA70003A}" dt="2022-01-02T20:17:53.208" v="427" actId="20577"/>
          <ac:spMkLst>
            <pc:docMk/>
            <pc:sldMk cId="3859370421" sldId="269"/>
            <ac:spMk id="14" creationId="{D395D2D2-4E2B-47D5-8659-C5A992400E73}"/>
          </ac:spMkLst>
        </pc:spChg>
        <pc:spChg chg="add mod">
          <ac:chgData name="Lea Ferrari" userId="c926630b5f4e8764" providerId="LiveId" clId="{017A502B-2D4B-4888-B735-6BA9EA70003A}" dt="2022-01-02T20:18:08.946" v="431" actId="20577"/>
          <ac:spMkLst>
            <pc:docMk/>
            <pc:sldMk cId="3859370421" sldId="269"/>
            <ac:spMk id="15" creationId="{A84A0F87-A0CD-4C77-B412-44EF39004135}"/>
          </ac:spMkLst>
        </pc:spChg>
        <pc:cxnChg chg="add mod">
          <ac:chgData name="Lea Ferrari" userId="c926630b5f4e8764" providerId="LiveId" clId="{017A502B-2D4B-4888-B735-6BA9EA70003A}" dt="2022-01-02T20:15:51.161" v="395" actId="692"/>
          <ac:cxnSpMkLst>
            <pc:docMk/>
            <pc:sldMk cId="3859370421" sldId="269"/>
            <ac:cxnSpMk id="10" creationId="{DF88DB8A-B5FE-4B2A-AEC6-FE07209E42E9}"/>
          </ac:cxnSpMkLst>
        </pc:cxnChg>
      </pc:sldChg>
      <pc:sldChg chg="modSp add mod">
        <pc:chgData name="Lea Ferrari" userId="c926630b5f4e8764" providerId="LiveId" clId="{017A502B-2D4B-4888-B735-6BA9EA70003A}" dt="2022-01-02T20:20:50.837" v="569" actId="20577"/>
        <pc:sldMkLst>
          <pc:docMk/>
          <pc:sldMk cId="2247438506" sldId="270"/>
        </pc:sldMkLst>
        <pc:spChg chg="mod">
          <ac:chgData name="Lea Ferrari" userId="c926630b5f4e8764" providerId="LiveId" clId="{017A502B-2D4B-4888-B735-6BA9EA70003A}" dt="2022-01-02T20:20:50.837" v="569" actId="20577"/>
          <ac:spMkLst>
            <pc:docMk/>
            <pc:sldMk cId="2247438506" sldId="270"/>
            <ac:spMk id="4" creationId="{47FA8662-91EA-484C-8DCE-BF635A84E6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f7ead754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cf7ead754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f7ead75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cf7ead75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13" name="Google Shape;13;p13"/>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3"/>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5"/>
        <p:cNvGrpSpPr/>
        <p:nvPr/>
      </p:nvGrpSpPr>
      <p:grpSpPr>
        <a:xfrm>
          <a:off x="0" y="0"/>
          <a:ext cx="0" cy="0"/>
          <a:chOff x="0" y="0"/>
          <a:chExt cx="0" cy="0"/>
        </a:xfrm>
      </p:grpSpPr>
      <p:pic>
        <p:nvPicPr>
          <p:cNvPr id="76" name="Google Shape;76;p22"/>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77" name="Google Shape;77;p22"/>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a:spLocks noGrp="1"/>
          </p:cNvSpPr>
          <p:nvPr>
            <p:ph type="pic" idx="2"/>
          </p:nvPr>
        </p:nvSpPr>
        <p:spPr>
          <a:xfrm>
            <a:off x="836613" y="3793201"/>
            <a:ext cx="10515600" cy="4435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Open Sans Light"/>
                <a:ea typeface="Open Sans Light"/>
                <a:cs typeface="Open Sans Light"/>
                <a:sym typeface="Open Sans Light"/>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18" name="Google Shape;18;p14"/>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14"/>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4"/>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14"/>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5"/>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5"/>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5"/>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6"/>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6"/>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6"/>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1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kcijos antraštė">
  <p:cSld name="1_Sekcijos antraštė">
    <p:spTree>
      <p:nvGrpSpPr>
        <p:cNvPr id="1" name="Shape 46"/>
        <p:cNvGrpSpPr/>
        <p:nvPr/>
      </p:nvGrpSpPr>
      <p:grpSpPr>
        <a:xfrm>
          <a:off x="0" y="0"/>
          <a:ext cx="0" cy="0"/>
          <a:chOff x="0" y="0"/>
          <a:chExt cx="0" cy="0"/>
        </a:xfrm>
      </p:grpSpPr>
      <p:pic>
        <p:nvPicPr>
          <p:cNvPr id="47" name="Google Shape;47;p18"/>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48" name="Google Shape;48;p18"/>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8"/>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1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51"/>
        <p:cNvGrpSpPr/>
        <p:nvPr/>
      </p:nvGrpSpPr>
      <p:grpSpPr>
        <a:xfrm>
          <a:off x="0" y="0"/>
          <a:ext cx="0" cy="0"/>
          <a:chOff x="0" y="0"/>
          <a:chExt cx="0" cy="0"/>
        </a:xfrm>
      </p:grpSpPr>
      <p:sp>
        <p:nvSpPr>
          <p:cNvPr id="52" name="Google Shape;52;p1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9"/>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9"/>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9"/>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9"/>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9"/>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59"/>
        <p:cNvGrpSpPr/>
        <p:nvPr/>
      </p:nvGrpSpPr>
      <p:grpSpPr>
        <a:xfrm>
          <a:off x="0" y="0"/>
          <a:ext cx="0" cy="0"/>
          <a:chOff x="0" y="0"/>
          <a:chExt cx="0" cy="0"/>
        </a:xfrm>
      </p:grpSpPr>
      <p:sp>
        <p:nvSpPr>
          <p:cNvPr id="60" name="Google Shape;60;p2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0"/>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0"/>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1"/>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1"/>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1"/>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1"/>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1"/>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1"/>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0"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 name="Google Shape;8;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9" name="Google Shape;9;p12"/>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0" name="Google Shape;10;p12"/>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839787" y="1665288"/>
            <a:ext cx="10322583"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ct val="100000"/>
              <a:buFont typeface="Calibri"/>
              <a:buNone/>
            </a:pPr>
            <a:r>
              <a:rPr lang="el-GR" dirty="0" smtClean="0">
                <a:latin typeface="Calibri"/>
                <a:ea typeface="Calibri"/>
                <a:cs typeface="Calibri"/>
                <a:sym typeface="Calibri"/>
              </a:rPr>
              <a:t>Θεωρία Δόμησης Καριέρας (</a:t>
            </a:r>
            <a:r>
              <a:rPr lang="en-US" dirty="0" smtClean="0">
                <a:latin typeface="Calibri"/>
                <a:ea typeface="Calibri"/>
                <a:cs typeface="Calibri"/>
                <a:sym typeface="Calibri"/>
              </a:rPr>
              <a:t>CCT)</a:t>
            </a:r>
            <a:endParaRPr dirty="0">
              <a:latin typeface="Calibri"/>
              <a:ea typeface="Calibri"/>
              <a:cs typeface="Calibri"/>
              <a:sym typeface="Calibri"/>
            </a:endParaRPr>
          </a:p>
        </p:txBody>
      </p:sp>
      <p:sp>
        <p:nvSpPr>
          <p:cNvPr id="85" name="Google Shape;85;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23" name="Google Shape;223;p9"/>
          <p:cNvSpPr txBox="1"/>
          <p:nvPr/>
        </p:nvSpPr>
        <p:spPr>
          <a:xfrm>
            <a:off x="839788" y="425767"/>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l-GR" sz="4000" dirty="0" smtClean="0">
                <a:solidFill>
                  <a:schemeClr val="lt1"/>
                </a:solidFill>
                <a:latin typeface="Calibri"/>
                <a:ea typeface="Calibri"/>
                <a:cs typeface="Calibri"/>
                <a:sym typeface="Calibri"/>
              </a:rPr>
              <a:t>Συμβουλευτική Δόμησης Καριέρας</a:t>
            </a:r>
            <a:endParaRPr sz="4000">
              <a:solidFill>
                <a:schemeClr val="lt1"/>
              </a:solidFill>
              <a:latin typeface="Calibri"/>
              <a:ea typeface="Calibri"/>
              <a:cs typeface="Calibri"/>
              <a:sym typeface="Calibri"/>
            </a:endParaRPr>
          </a:p>
        </p:txBody>
      </p:sp>
      <p:sp>
        <p:nvSpPr>
          <p:cNvPr id="224" name="Google Shape;224;p9"/>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dirty="0" smtClean="0">
                <a:solidFill>
                  <a:schemeClr val="lt1"/>
                </a:solidFill>
                <a:latin typeface="Calibri"/>
                <a:ea typeface="Calibri"/>
                <a:cs typeface="Calibri"/>
                <a:sym typeface="Calibri"/>
              </a:rPr>
              <a:t>Δομή</a:t>
            </a:r>
            <a:r>
              <a:rPr lang="en-GB" sz="2400" dirty="0" smtClean="0">
                <a:solidFill>
                  <a:schemeClr val="lt1"/>
                </a:solidFill>
                <a:latin typeface="Calibri"/>
                <a:ea typeface="Calibri"/>
                <a:cs typeface="Calibri"/>
                <a:sym typeface="Calibri"/>
              </a:rPr>
              <a:t>(2/3</a:t>
            </a:r>
            <a:r>
              <a:rPr lang="en-GB" sz="2400" dirty="0">
                <a:solidFill>
                  <a:schemeClr val="lt1"/>
                </a:solidFill>
                <a:latin typeface="Calibri"/>
                <a:ea typeface="Calibri"/>
                <a:cs typeface="Calibri"/>
                <a:sym typeface="Calibri"/>
              </a:rPr>
              <a:t>)</a:t>
            </a:r>
            <a:endParaRPr/>
          </a:p>
        </p:txBody>
      </p:sp>
      <p:grpSp>
        <p:nvGrpSpPr>
          <p:cNvPr id="225" name="Google Shape;225;p9"/>
          <p:cNvGrpSpPr/>
          <p:nvPr/>
        </p:nvGrpSpPr>
        <p:grpSpPr>
          <a:xfrm>
            <a:off x="822221" y="2102405"/>
            <a:ext cx="456478" cy="576558"/>
            <a:chOff x="839788" y="3010311"/>
            <a:chExt cx="456478" cy="576558"/>
          </a:xfrm>
        </p:grpSpPr>
        <p:sp>
          <p:nvSpPr>
            <p:cNvPr id="226" name="Google Shape;226;p9"/>
            <p:cNvSpPr/>
            <p:nvPr/>
          </p:nvSpPr>
          <p:spPr>
            <a:xfrm rot="5400000">
              <a:off x="788531" y="3079134"/>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27" name="Google Shape;227;p9"/>
            <p:cNvSpPr/>
            <p:nvPr/>
          </p:nvSpPr>
          <p:spPr>
            <a:xfrm>
              <a:off x="839788" y="3113923"/>
              <a:ext cx="3177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4</a:t>
              </a:r>
              <a:endParaRPr sz="1800" b="1">
                <a:solidFill>
                  <a:schemeClr val="lt1"/>
                </a:solidFill>
                <a:latin typeface="Open Sans ExtraBold"/>
                <a:ea typeface="Open Sans ExtraBold"/>
                <a:cs typeface="Open Sans ExtraBold"/>
                <a:sym typeface="Open Sans ExtraBold"/>
              </a:endParaRPr>
            </a:p>
          </p:txBody>
        </p:sp>
      </p:grpSp>
      <p:sp>
        <p:nvSpPr>
          <p:cNvPr id="228" name="Google Shape;228;p9"/>
          <p:cNvSpPr txBox="1"/>
          <p:nvPr/>
        </p:nvSpPr>
        <p:spPr>
          <a:xfrm>
            <a:off x="1410620" y="1994889"/>
            <a:ext cx="9924026" cy="1064322"/>
          </a:xfrm>
          <a:prstGeom prst="rect">
            <a:avLst/>
          </a:prstGeom>
          <a:noFill/>
          <a:ln>
            <a:noFill/>
          </a:ln>
        </p:spPr>
        <p:txBody>
          <a:bodyPr spcFirstLastPara="1" wrap="square" lIns="91425" tIns="45700" rIns="91425" bIns="45700" anchor="t" anchorCtr="0">
            <a:normAutofit/>
          </a:bodyPr>
          <a:lstStyle/>
          <a:p>
            <a:pPr lvl="0" algn="just">
              <a:buSzPts val="2400"/>
            </a:pPr>
            <a:r>
              <a:rPr lang="el-GR" sz="2400" b="1" i="0" u="none" strike="noStrike" cap="none" dirty="0" err="1" smtClean="0">
                <a:solidFill>
                  <a:srgbClr val="000000"/>
                </a:solidFill>
                <a:latin typeface="Calibri"/>
                <a:ea typeface="Calibri"/>
                <a:cs typeface="Calibri"/>
                <a:sym typeface="Calibri"/>
              </a:rPr>
              <a:t>Επαναδόμηση</a:t>
            </a:r>
            <a:r>
              <a:rPr lang="en-GB" sz="2000" b="0" i="0" u="none" strike="noStrike" cap="none" dirty="0" smtClean="0">
                <a:solidFill>
                  <a:srgbClr val="000000"/>
                </a:solidFill>
                <a:latin typeface="Calibri"/>
                <a:ea typeface="Calibri"/>
                <a:cs typeface="Calibri"/>
                <a:sym typeface="Calibri"/>
              </a:rPr>
              <a:t>: </a:t>
            </a:r>
            <a:r>
              <a:rPr lang="el-GR" sz="2200" dirty="0" smtClean="0">
                <a:latin typeface="Calibri"/>
                <a:ea typeface="Calibri"/>
                <a:cs typeface="Calibri"/>
                <a:sym typeface="Calibri"/>
              </a:rPr>
              <a:t>Οι σύμβουλοι αναδιοργανώνουν τις </a:t>
            </a:r>
            <a:r>
              <a:rPr lang="el-GR" sz="2200" dirty="0" err="1" smtClean="0">
                <a:latin typeface="Calibri"/>
                <a:ea typeface="Calibri"/>
                <a:cs typeface="Calibri"/>
                <a:sym typeface="Calibri"/>
              </a:rPr>
              <a:t>μικροαφηγηματικές</a:t>
            </a:r>
            <a:r>
              <a:rPr lang="el-GR" sz="2200" dirty="0" smtClean="0">
                <a:latin typeface="Calibri"/>
                <a:ea typeface="Calibri"/>
                <a:cs typeface="Calibri"/>
                <a:sym typeface="Calibri"/>
              </a:rPr>
              <a:t> ιστορίες σε μια </a:t>
            </a:r>
            <a:r>
              <a:rPr lang="el-GR" sz="2200" dirty="0" err="1" smtClean="0">
                <a:latin typeface="Calibri"/>
                <a:ea typeface="Calibri"/>
                <a:cs typeface="Calibri"/>
                <a:sym typeface="Calibri"/>
              </a:rPr>
              <a:t>μακροαφήγηση</a:t>
            </a:r>
            <a:r>
              <a:rPr lang="el-GR" sz="2200" dirty="0" smtClean="0">
                <a:latin typeface="Calibri"/>
                <a:ea typeface="Calibri"/>
                <a:cs typeface="Calibri"/>
                <a:sym typeface="Calibri"/>
              </a:rPr>
              <a:t> (αφήγηση ταυτότητας).</a:t>
            </a:r>
            <a:endParaRPr sz="2200" dirty="0"/>
          </a:p>
        </p:txBody>
      </p:sp>
      <p:grpSp>
        <p:nvGrpSpPr>
          <p:cNvPr id="229" name="Google Shape;229;p9"/>
          <p:cNvGrpSpPr/>
          <p:nvPr/>
        </p:nvGrpSpPr>
        <p:grpSpPr>
          <a:xfrm>
            <a:off x="822221" y="3277988"/>
            <a:ext cx="456477" cy="576558"/>
            <a:chOff x="824120" y="3994923"/>
            <a:chExt cx="456477" cy="576558"/>
          </a:xfrm>
        </p:grpSpPr>
        <p:sp>
          <p:nvSpPr>
            <p:cNvPr id="230" name="Google Shape;230;p9"/>
            <p:cNvSpPr/>
            <p:nvPr/>
          </p:nvSpPr>
          <p:spPr>
            <a:xfrm rot="5400000">
              <a:off x="772863" y="4063747"/>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31" name="Google Shape;231;p9"/>
            <p:cNvSpPr/>
            <p:nvPr/>
          </p:nvSpPr>
          <p:spPr>
            <a:xfrm>
              <a:off x="824120" y="4098536"/>
              <a:ext cx="3177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5</a:t>
              </a:r>
              <a:endParaRPr sz="1800" b="1">
                <a:solidFill>
                  <a:schemeClr val="lt1"/>
                </a:solidFill>
                <a:latin typeface="Open Sans ExtraBold"/>
                <a:ea typeface="Open Sans ExtraBold"/>
                <a:cs typeface="Open Sans ExtraBold"/>
                <a:sym typeface="Open Sans ExtraBold"/>
              </a:endParaRPr>
            </a:p>
          </p:txBody>
        </p:sp>
      </p:grpSp>
      <p:sp>
        <p:nvSpPr>
          <p:cNvPr id="232" name="Google Shape;232;p9"/>
          <p:cNvSpPr txBox="1"/>
          <p:nvPr/>
        </p:nvSpPr>
        <p:spPr>
          <a:xfrm>
            <a:off x="1426288" y="3059211"/>
            <a:ext cx="9873225" cy="1064323"/>
          </a:xfrm>
          <a:prstGeom prst="rect">
            <a:avLst/>
          </a:prstGeom>
          <a:noFill/>
          <a:ln>
            <a:noFill/>
          </a:ln>
        </p:spPr>
        <p:txBody>
          <a:bodyPr spcFirstLastPara="1" wrap="square" lIns="91425" tIns="45700" rIns="91425" bIns="45700" anchor="t" anchorCtr="0">
            <a:noAutofit/>
          </a:bodyPr>
          <a:lstStyle/>
          <a:p>
            <a:pPr lvl="0" algn="just">
              <a:buSzPts val="2400"/>
            </a:pPr>
            <a:r>
              <a:rPr lang="el-GR" sz="2400" b="1" dirty="0" smtClean="0">
                <a:latin typeface="Calibri"/>
                <a:ea typeface="Calibri"/>
                <a:cs typeface="Calibri"/>
                <a:sym typeface="Calibri"/>
              </a:rPr>
              <a:t>Συν-κατασκευή: </a:t>
            </a:r>
            <a:r>
              <a:rPr lang="el-GR" sz="2200" dirty="0" smtClean="0">
                <a:latin typeface="Calibri"/>
                <a:ea typeface="Calibri"/>
                <a:cs typeface="Calibri"/>
                <a:sym typeface="Calibri"/>
              </a:rPr>
              <a:t>οι πελάτες λαμβάνουν το προσχέδιο του πορτρέτου της ζωής τους από συμβούλους που τους ενθαρρύνουν να το επεξεργαστούν (τροποποιήσεις, προσαρμογές και τροποποιήσεις). Αναδύονται νέα οράματα και δυνατότητες για το μέλλον.</a:t>
            </a:r>
            <a:endParaRPr sz="2200" dirty="0"/>
          </a:p>
        </p:txBody>
      </p:sp>
      <p:sp>
        <p:nvSpPr>
          <p:cNvPr id="233" name="Google Shape;233;p9"/>
          <p:cNvSpPr txBox="1"/>
          <p:nvPr/>
        </p:nvSpPr>
        <p:spPr>
          <a:xfrm>
            <a:off x="1393054" y="4406971"/>
            <a:ext cx="9906459" cy="838401"/>
          </a:xfrm>
          <a:prstGeom prst="rect">
            <a:avLst/>
          </a:prstGeom>
          <a:noFill/>
          <a:ln>
            <a:noFill/>
          </a:ln>
        </p:spPr>
        <p:txBody>
          <a:bodyPr spcFirstLastPara="1" wrap="square" lIns="91425" tIns="45700" rIns="91425" bIns="45700" anchor="t" anchorCtr="0">
            <a:normAutofit/>
          </a:bodyPr>
          <a:lstStyle/>
          <a:p>
            <a:pPr lvl="0" algn="just">
              <a:buClr>
                <a:schemeClr val="dk1"/>
              </a:buClr>
              <a:buSzPts val="2400"/>
            </a:pPr>
            <a:r>
              <a:rPr lang="el-GR" sz="2400" b="1" dirty="0" smtClean="0">
                <a:solidFill>
                  <a:schemeClr val="dk1"/>
                </a:solidFill>
                <a:latin typeface="Calibri"/>
                <a:ea typeface="Calibri"/>
                <a:cs typeface="Calibri"/>
                <a:sym typeface="Calibri"/>
              </a:rPr>
              <a:t>Δράση: </a:t>
            </a:r>
            <a:r>
              <a:rPr lang="el-GR" sz="2200" dirty="0" smtClean="0">
                <a:solidFill>
                  <a:schemeClr val="dk1"/>
                </a:solidFill>
                <a:latin typeface="Calibri"/>
                <a:ea typeface="Calibri"/>
                <a:cs typeface="Calibri"/>
                <a:sym typeface="Calibri"/>
              </a:rPr>
              <a:t>Ο πελάτης και ο σύμβουλος δημιουργούν μαζί μια ατζέντα δράσης που θα μεταφέρει τον πελάτη από την τρέχουσα κατάσταση στην επιθυμητή</a:t>
            </a:r>
            <a:r>
              <a:rPr lang="el-GR" sz="2200" b="1" dirty="0" smtClean="0">
                <a:solidFill>
                  <a:schemeClr val="dk1"/>
                </a:solidFill>
                <a:latin typeface="Calibri"/>
                <a:ea typeface="Calibri"/>
                <a:cs typeface="Calibri"/>
                <a:sym typeface="Calibri"/>
              </a:rPr>
              <a:t>.</a:t>
            </a:r>
            <a:endParaRPr sz="2200"/>
          </a:p>
        </p:txBody>
      </p:sp>
      <p:grpSp>
        <p:nvGrpSpPr>
          <p:cNvPr id="234" name="Google Shape;234;p9"/>
          <p:cNvGrpSpPr/>
          <p:nvPr/>
        </p:nvGrpSpPr>
        <p:grpSpPr>
          <a:xfrm>
            <a:off x="805605" y="4429033"/>
            <a:ext cx="456477" cy="576558"/>
            <a:chOff x="530406" y="929100"/>
            <a:chExt cx="456477" cy="576558"/>
          </a:xfrm>
        </p:grpSpPr>
        <p:sp>
          <p:nvSpPr>
            <p:cNvPr id="235" name="Google Shape;235;p9"/>
            <p:cNvSpPr/>
            <p:nvPr/>
          </p:nvSpPr>
          <p:spPr>
            <a:xfrm rot="5400000">
              <a:off x="479149" y="997924"/>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36" name="Google Shape;236;p9"/>
            <p:cNvSpPr/>
            <p:nvPr/>
          </p:nvSpPr>
          <p:spPr>
            <a:xfrm>
              <a:off x="530406" y="1032713"/>
              <a:ext cx="3177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6</a:t>
              </a:r>
              <a:endParaRPr sz="1800" b="1">
                <a:solidFill>
                  <a:schemeClr val="lt1"/>
                </a:solidFill>
                <a:latin typeface="Open Sans ExtraBold"/>
                <a:ea typeface="Open Sans ExtraBold"/>
                <a:cs typeface="Open Sans ExtraBold"/>
                <a:sym typeface="Open Sans ExtraBold"/>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242" name="Google Shape;242;p10"/>
          <p:cNvSpPr txBox="1"/>
          <p:nvPr/>
        </p:nvSpPr>
        <p:spPr>
          <a:xfrm>
            <a:off x="839788" y="425767"/>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l-GR" sz="4000" dirty="0" smtClean="0">
                <a:solidFill>
                  <a:schemeClr val="lt1"/>
                </a:solidFill>
                <a:latin typeface="Calibri"/>
                <a:ea typeface="Calibri"/>
                <a:cs typeface="Calibri"/>
                <a:sym typeface="Calibri"/>
              </a:rPr>
              <a:t>Συμβουλευτική Δόμησης Καριέρας</a:t>
            </a:r>
            <a:endParaRPr sz="4000" dirty="0">
              <a:solidFill>
                <a:schemeClr val="lt1"/>
              </a:solidFill>
              <a:latin typeface="Calibri"/>
              <a:ea typeface="Calibri"/>
              <a:cs typeface="Calibri"/>
              <a:sym typeface="Calibri"/>
            </a:endParaRPr>
          </a:p>
        </p:txBody>
      </p:sp>
      <p:sp>
        <p:nvSpPr>
          <p:cNvPr id="243" name="Google Shape;243;p10"/>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dirty="0" smtClean="0">
                <a:solidFill>
                  <a:schemeClr val="lt1"/>
                </a:solidFill>
                <a:latin typeface="Calibri"/>
                <a:ea typeface="Calibri"/>
                <a:cs typeface="Calibri"/>
                <a:sym typeface="Calibri"/>
              </a:rPr>
              <a:t>Δομή</a:t>
            </a:r>
            <a:r>
              <a:rPr lang="en-GB" sz="2400" dirty="0" smtClean="0">
                <a:solidFill>
                  <a:schemeClr val="lt1"/>
                </a:solidFill>
                <a:latin typeface="Calibri"/>
                <a:ea typeface="Calibri"/>
                <a:cs typeface="Calibri"/>
                <a:sym typeface="Calibri"/>
              </a:rPr>
              <a:t>(3/3</a:t>
            </a:r>
            <a:r>
              <a:rPr lang="en-GB" sz="2400" dirty="0">
                <a:solidFill>
                  <a:schemeClr val="lt1"/>
                </a:solidFill>
                <a:latin typeface="Calibri"/>
                <a:ea typeface="Calibri"/>
                <a:cs typeface="Calibri"/>
                <a:sym typeface="Calibri"/>
              </a:rPr>
              <a:t>)</a:t>
            </a:r>
            <a:endParaRPr dirty="0"/>
          </a:p>
        </p:txBody>
      </p:sp>
      <p:pic>
        <p:nvPicPr>
          <p:cNvPr id="244" name="Google Shape;244;p10"/>
          <p:cNvPicPr preferRelativeResize="0"/>
          <p:nvPr/>
        </p:nvPicPr>
        <p:blipFill>
          <a:blip r:embed="rId3">
            <a:alphaModFix amt="43000"/>
          </a:blip>
          <a:stretch>
            <a:fillRect/>
          </a:stretch>
        </p:blipFill>
        <p:spPr>
          <a:xfrm>
            <a:off x="0" y="1651675"/>
            <a:ext cx="12192000" cy="3756949"/>
          </a:xfrm>
          <a:prstGeom prst="rect">
            <a:avLst/>
          </a:prstGeom>
          <a:noFill/>
          <a:ln>
            <a:noFill/>
          </a:ln>
        </p:spPr>
      </p:pic>
      <p:pic>
        <p:nvPicPr>
          <p:cNvPr id="245" name="Google Shape;245;p10"/>
          <p:cNvPicPr preferRelativeResize="0"/>
          <p:nvPr/>
        </p:nvPicPr>
        <p:blipFill>
          <a:blip r:embed="rId4">
            <a:alphaModFix/>
          </a:blip>
          <a:stretch>
            <a:fillRect/>
          </a:stretch>
        </p:blipFill>
        <p:spPr>
          <a:xfrm>
            <a:off x="0" y="2554009"/>
            <a:ext cx="12191998" cy="20446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2A44339-EE41-4199-B6AE-607017E128C7}"/>
              </a:ext>
            </a:extLst>
          </p:cNvPr>
          <p:cNvSpPr>
            <a:spLocks noGrp="1"/>
          </p:cNvSpPr>
          <p:nvPr>
            <p:ph type="title"/>
          </p:nvPr>
        </p:nvSpPr>
        <p:spPr>
          <a:xfrm>
            <a:off x="836613" y="450964"/>
            <a:ext cx="10515600" cy="678815"/>
          </a:xfrm>
        </p:spPr>
        <p:txBody>
          <a:bodyPr>
            <a:normAutofit/>
          </a:bodyPr>
          <a:lstStyle/>
          <a:p>
            <a:r>
              <a:rPr lang="el-GR" dirty="0" smtClean="0">
                <a:latin typeface="Calibri" panose="020F0502020204030204" pitchFamily="34" charset="0"/>
                <a:cs typeface="Calibri" panose="020F0502020204030204" pitchFamily="34" charset="0"/>
              </a:rPr>
              <a:t>Παράδειγμα</a:t>
            </a:r>
            <a:r>
              <a:rPr lang="it-IT"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ΓΡΑΜΜΗ ΖΩΗΣ</a:t>
            </a:r>
            <a:r>
              <a:rPr lang="it-IT" dirty="0" smtClean="0">
                <a:latin typeface="Calibri" panose="020F0502020204030204" pitchFamily="34" charset="0"/>
                <a:cs typeface="Calibri" panose="020F0502020204030204" pitchFamily="34" charset="0"/>
              </a:rPr>
              <a:t>(Brott</a:t>
            </a:r>
            <a:r>
              <a:rPr lang="it-IT" dirty="0">
                <a:latin typeface="Calibri" panose="020F0502020204030204" pitchFamily="34" charset="0"/>
                <a:cs typeface="Calibri" panose="020F0502020204030204" pitchFamily="34" charset="0"/>
              </a:rPr>
              <a:t>, 2001; 2004)</a:t>
            </a:r>
          </a:p>
        </p:txBody>
      </p:sp>
      <p:sp>
        <p:nvSpPr>
          <p:cNvPr id="4" name="Segnaposto testo 3">
            <a:extLst>
              <a:ext uri="{FF2B5EF4-FFF2-40B4-BE49-F238E27FC236}">
                <a16:creationId xmlns:a16="http://schemas.microsoft.com/office/drawing/2014/main" xmlns="" id="{47FA8662-91EA-484C-8DCE-BF635A84E6CE}"/>
              </a:ext>
            </a:extLst>
          </p:cNvPr>
          <p:cNvSpPr>
            <a:spLocks noGrp="1"/>
          </p:cNvSpPr>
          <p:nvPr>
            <p:ph type="body" idx="2"/>
          </p:nvPr>
        </p:nvSpPr>
        <p:spPr>
          <a:xfrm>
            <a:off x="435169" y="2357206"/>
            <a:ext cx="11318487" cy="3634920"/>
          </a:xfrm>
        </p:spPr>
        <p:txBody>
          <a:bodyPr>
            <a:normAutofit fontScale="92500" lnSpcReduction="20000"/>
          </a:bodyPr>
          <a:lstStyle/>
          <a:p>
            <a:pPr marL="558800" indent="-457200">
              <a:lnSpc>
                <a:spcPct val="110000"/>
              </a:lnSpc>
              <a:buFont typeface="+mj-lt"/>
              <a:buAutoNum type="arabicPeriod"/>
            </a:pPr>
            <a:r>
              <a:rPr lang="el-GR" dirty="0" smtClean="0">
                <a:solidFill>
                  <a:srgbClr val="000000"/>
                </a:solidFill>
                <a:latin typeface="Calibri"/>
                <a:cs typeface="Calibri"/>
                <a:sym typeface="Arial"/>
              </a:rPr>
              <a:t>Ο σύμβουλος ζητά από τον πελάτη να ανακαλέσει μια πρώιμη ανάμνηση και να υποδείξει το κατά προσέγγιση χρονικό σημείο που εμφανίστηκε η μνήμη.</a:t>
            </a:r>
          </a:p>
          <a:p>
            <a:pPr marL="558800" indent="-457200">
              <a:lnSpc>
                <a:spcPct val="110000"/>
              </a:lnSpc>
              <a:buFont typeface="+mj-lt"/>
              <a:buAutoNum type="arabicPeriod"/>
            </a:pPr>
            <a:r>
              <a:rPr lang="el-GR" dirty="0" smtClean="0">
                <a:solidFill>
                  <a:srgbClr val="000000"/>
                </a:solidFill>
                <a:latin typeface="Calibri"/>
                <a:cs typeface="Calibri"/>
                <a:sym typeface="Arial"/>
              </a:rPr>
              <a:t>Συν-δόμηση: ο σύμβουλος και ο πελάτης αποκαλύπτουν τα κεφάλαια στην ιστορία του πελάτη μέσω των αναμνήσεων που ανακαλούνται. Παραδείγματα ερωτήσεων: «Τι θυμάστε από αυτό το γεγονός;» ή «Πείτε μου για το μέρος που ζούσατε» ή «Ποιοι είναι οι άνθρωποι που θυμάστε και πώς ονομάζονται;» ή «Μιλήστε μου για τα συναισθήματα που βιώσατε εκείνη τη στιγμή».</a:t>
            </a:r>
          </a:p>
          <a:p>
            <a:pPr marL="558800" indent="-457200">
              <a:lnSpc>
                <a:spcPct val="110000"/>
              </a:lnSpc>
              <a:buFont typeface="+mj-lt"/>
              <a:buAutoNum type="arabicPeriod"/>
            </a:pPr>
            <a:r>
              <a:rPr lang="el-GR" dirty="0" smtClean="0">
                <a:solidFill>
                  <a:srgbClr val="000000"/>
                </a:solidFill>
                <a:latin typeface="Calibri"/>
                <a:cs typeface="Calibri"/>
                <a:sym typeface="Arial"/>
              </a:rPr>
              <a:t>Οι στοχαστικές ερωτήσεις</a:t>
            </a:r>
            <a:r>
              <a:rPr lang="en-US" dirty="0" smtClean="0">
                <a:solidFill>
                  <a:srgbClr val="000000"/>
                </a:solidFill>
                <a:latin typeface="Calibri"/>
                <a:cs typeface="Calibri"/>
                <a:sym typeface="Arial"/>
              </a:rPr>
              <a:t> </a:t>
            </a:r>
            <a:r>
              <a:rPr lang="el-GR" dirty="0" smtClean="0">
                <a:solidFill>
                  <a:srgbClr val="000000"/>
                </a:solidFill>
                <a:latin typeface="Calibri"/>
                <a:cs typeface="Calibri"/>
                <a:sym typeface="Arial"/>
              </a:rPr>
              <a:t> χρησιμοποιούνται για να αναπτύξουν την επίγνωση του πελάτη σχετικά με τα νοήματα της ζωής του. Ερωτήσεις: «Τι λέει αυτή η εμπειρία (ή αυτές οι εμπειρίες) για το τι είναι σημαντικό για εσάς;» ή «Ποια είναι η σημασία αυτής της στιγμής στη ζωή σας;» ή "Τι μάθατε από αυτή την εμπειρία;" ή "Ποια επίθετα (ή λέξεις-κλειδιά) σας έρχονται στο μυαλό που να αποτυπώνουν το πώς αισθάνεστε για αυτήν τη μνήμη;" Καθώς κάθε κεφάλαιο επεκτείνεται, προσαρμόζεται και περιγράφεται λεπτομερώς, ο πελάτης δίνει έναν τίτλο στο κεφάλαιο.</a:t>
            </a:r>
            <a:endParaRPr lang="en-US" dirty="0">
              <a:solidFill>
                <a:srgbClr val="000000"/>
              </a:solidFill>
              <a:latin typeface="Calibri"/>
              <a:cs typeface="Calibri"/>
              <a:sym typeface="Arial"/>
            </a:endParaRPr>
          </a:p>
        </p:txBody>
      </p:sp>
      <p:cxnSp>
        <p:nvCxnSpPr>
          <p:cNvPr id="10" name="Connettore 2 9">
            <a:extLst>
              <a:ext uri="{FF2B5EF4-FFF2-40B4-BE49-F238E27FC236}">
                <a16:creationId xmlns:a16="http://schemas.microsoft.com/office/drawing/2014/main" xmlns="" id="{DF88DB8A-B5FE-4B2A-AEC6-FE07209E42E9}"/>
              </a:ext>
            </a:extLst>
          </p:cNvPr>
          <p:cNvCxnSpPr/>
          <p:nvPr/>
        </p:nvCxnSpPr>
        <p:spPr>
          <a:xfrm>
            <a:off x="2149450" y="2169364"/>
            <a:ext cx="80225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xmlns="" id="{A76E9CDC-05B6-478D-B075-D327B02D4FC8}"/>
              </a:ext>
            </a:extLst>
          </p:cNvPr>
          <p:cNvSpPr txBox="1"/>
          <p:nvPr/>
        </p:nvSpPr>
        <p:spPr>
          <a:xfrm>
            <a:off x="2686205" y="1899543"/>
            <a:ext cx="1209040" cy="307777"/>
          </a:xfrm>
          <a:prstGeom prst="rect">
            <a:avLst/>
          </a:prstGeom>
          <a:noFill/>
        </p:spPr>
        <p:txBody>
          <a:bodyPr wrap="square" rtlCol="0">
            <a:spAutoFit/>
          </a:bodyPr>
          <a:lstStyle/>
          <a:p>
            <a:r>
              <a:rPr lang="it-IT" dirty="0"/>
              <a:t>1977</a:t>
            </a:r>
          </a:p>
        </p:txBody>
      </p:sp>
      <p:sp>
        <p:nvSpPr>
          <p:cNvPr id="12" name="CasellaDiTesto 11">
            <a:extLst>
              <a:ext uri="{FF2B5EF4-FFF2-40B4-BE49-F238E27FC236}">
                <a16:creationId xmlns:a16="http://schemas.microsoft.com/office/drawing/2014/main" xmlns="" id="{D90B97AC-F88A-45F3-BC1A-03A63DBAB38F}"/>
              </a:ext>
            </a:extLst>
          </p:cNvPr>
          <p:cNvSpPr txBox="1"/>
          <p:nvPr/>
        </p:nvSpPr>
        <p:spPr>
          <a:xfrm>
            <a:off x="4432000" y="1899543"/>
            <a:ext cx="1209040" cy="307777"/>
          </a:xfrm>
          <a:prstGeom prst="rect">
            <a:avLst/>
          </a:prstGeom>
          <a:noFill/>
        </p:spPr>
        <p:txBody>
          <a:bodyPr wrap="square" rtlCol="0">
            <a:spAutoFit/>
          </a:bodyPr>
          <a:lstStyle/>
          <a:p>
            <a:r>
              <a:rPr lang="it-IT" dirty="0"/>
              <a:t>1993</a:t>
            </a:r>
          </a:p>
        </p:txBody>
      </p:sp>
      <p:sp>
        <p:nvSpPr>
          <p:cNvPr id="13" name="CasellaDiTesto 12">
            <a:extLst>
              <a:ext uri="{FF2B5EF4-FFF2-40B4-BE49-F238E27FC236}">
                <a16:creationId xmlns:a16="http://schemas.microsoft.com/office/drawing/2014/main" xmlns="" id="{015D4A8B-62AE-4BDF-AAAF-02364685B955}"/>
              </a:ext>
            </a:extLst>
          </p:cNvPr>
          <p:cNvSpPr txBox="1"/>
          <p:nvPr/>
        </p:nvSpPr>
        <p:spPr>
          <a:xfrm>
            <a:off x="5641040" y="1899543"/>
            <a:ext cx="1209040" cy="307777"/>
          </a:xfrm>
          <a:prstGeom prst="rect">
            <a:avLst/>
          </a:prstGeom>
          <a:noFill/>
        </p:spPr>
        <p:txBody>
          <a:bodyPr wrap="square" rtlCol="0">
            <a:spAutoFit/>
          </a:bodyPr>
          <a:lstStyle/>
          <a:p>
            <a:r>
              <a:rPr lang="it-IT" dirty="0"/>
              <a:t>1997</a:t>
            </a:r>
          </a:p>
        </p:txBody>
      </p:sp>
      <p:sp>
        <p:nvSpPr>
          <p:cNvPr id="14" name="CasellaDiTesto 13">
            <a:extLst>
              <a:ext uri="{FF2B5EF4-FFF2-40B4-BE49-F238E27FC236}">
                <a16:creationId xmlns:a16="http://schemas.microsoft.com/office/drawing/2014/main" xmlns="" id="{D395D2D2-4E2B-47D5-8659-C5A992400E73}"/>
              </a:ext>
            </a:extLst>
          </p:cNvPr>
          <p:cNvSpPr txBox="1"/>
          <p:nvPr/>
        </p:nvSpPr>
        <p:spPr>
          <a:xfrm>
            <a:off x="6596218" y="1899543"/>
            <a:ext cx="1209040" cy="307777"/>
          </a:xfrm>
          <a:prstGeom prst="rect">
            <a:avLst/>
          </a:prstGeom>
          <a:noFill/>
        </p:spPr>
        <p:txBody>
          <a:bodyPr wrap="square" rtlCol="0">
            <a:spAutoFit/>
          </a:bodyPr>
          <a:lstStyle/>
          <a:p>
            <a:r>
              <a:rPr lang="it-IT" dirty="0"/>
              <a:t>2002</a:t>
            </a:r>
          </a:p>
        </p:txBody>
      </p:sp>
      <p:sp>
        <p:nvSpPr>
          <p:cNvPr id="15" name="CasellaDiTesto 14">
            <a:extLst>
              <a:ext uri="{FF2B5EF4-FFF2-40B4-BE49-F238E27FC236}">
                <a16:creationId xmlns:a16="http://schemas.microsoft.com/office/drawing/2014/main" xmlns="" id="{A84A0F87-A0CD-4C77-B412-44EF39004135}"/>
              </a:ext>
            </a:extLst>
          </p:cNvPr>
          <p:cNvSpPr txBox="1"/>
          <p:nvPr/>
        </p:nvSpPr>
        <p:spPr>
          <a:xfrm>
            <a:off x="7551396" y="1899543"/>
            <a:ext cx="1209040" cy="307777"/>
          </a:xfrm>
          <a:prstGeom prst="rect">
            <a:avLst/>
          </a:prstGeom>
          <a:noFill/>
        </p:spPr>
        <p:txBody>
          <a:bodyPr wrap="square" rtlCol="0">
            <a:spAutoFit/>
          </a:bodyPr>
          <a:lstStyle/>
          <a:p>
            <a:r>
              <a:rPr lang="it-IT" dirty="0"/>
              <a:t>2005</a:t>
            </a:r>
          </a:p>
        </p:txBody>
      </p:sp>
      <p:sp>
        <p:nvSpPr>
          <p:cNvPr id="20" name="Google Shape;241;p10">
            <a:extLst>
              <a:ext uri="{FF2B5EF4-FFF2-40B4-BE49-F238E27FC236}">
                <a16:creationId xmlns:a16="http://schemas.microsoft.com/office/drawing/2014/main" xmlns="" id="{CDD797DC-F842-4DB5-BD95-0EBF92F59B79}"/>
              </a:ext>
            </a:extLst>
          </p:cNvPr>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21" name="Google Shape;243;p10">
            <a:extLst>
              <a:ext uri="{FF2B5EF4-FFF2-40B4-BE49-F238E27FC236}">
                <a16:creationId xmlns:a16="http://schemas.microsoft.com/office/drawing/2014/main" xmlns="" id="{0293A173-AB09-4E26-9C1A-A2E9F6DA6BC3}"/>
              </a:ext>
            </a:extLst>
          </p:cNvPr>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lt1"/>
                </a:solidFill>
                <a:latin typeface="Calibri"/>
                <a:ea typeface="Calibri"/>
                <a:cs typeface="Calibri"/>
                <a:sym typeface="Calibri"/>
              </a:rPr>
              <a:t>(1/3)</a:t>
            </a:r>
            <a:endParaRPr dirty="0"/>
          </a:p>
        </p:txBody>
      </p:sp>
    </p:spTree>
    <p:extLst>
      <p:ext uri="{BB962C8B-B14F-4D97-AF65-F5344CB8AC3E}">
        <p14:creationId xmlns:p14="http://schemas.microsoft.com/office/powerpoint/2010/main" xmlns="" val="385937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a:extLst>
              <a:ext uri="{FF2B5EF4-FFF2-40B4-BE49-F238E27FC236}">
                <a16:creationId xmlns:a16="http://schemas.microsoft.com/office/drawing/2014/main" xmlns="" id="{8AB66E50-1186-4A12-862C-0A0F997A132A}"/>
              </a:ext>
            </a:extLst>
          </p:cNvPr>
          <p:cNvSpPr txBox="1">
            <a:spLocks/>
          </p:cNvSpPr>
          <p:nvPr/>
        </p:nvSpPr>
        <p:spPr>
          <a:xfrm>
            <a:off x="496365" y="2594620"/>
            <a:ext cx="11196096" cy="3321596"/>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90000"/>
              </a:lnSpc>
              <a:spcBef>
                <a:spcPts val="10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pPr marL="558800" indent="-457200">
              <a:lnSpc>
                <a:spcPct val="110000"/>
              </a:lnSpc>
              <a:buFont typeface="+mj-lt"/>
              <a:buAutoNum type="arabicPeriod" startAt="4"/>
            </a:pPr>
            <a:r>
              <a:rPr lang="el-GR" dirty="0" smtClean="0">
                <a:solidFill>
                  <a:srgbClr val="000000"/>
                </a:solidFill>
                <a:latin typeface="Calibri"/>
                <a:cs typeface="Calibri"/>
              </a:rPr>
              <a:t>αποδόμηση</a:t>
            </a:r>
            <a:r>
              <a:rPr lang="en-US" dirty="0" smtClean="0">
                <a:solidFill>
                  <a:srgbClr val="000000"/>
                </a:solidFill>
                <a:latin typeface="Calibri"/>
                <a:cs typeface="Calibri"/>
              </a:rPr>
              <a:t>: </a:t>
            </a:r>
            <a:r>
              <a:rPr lang="el-GR" dirty="0" smtClean="0">
                <a:solidFill>
                  <a:srgbClr val="000000"/>
                </a:solidFill>
                <a:latin typeface="Calibri"/>
                <a:cs typeface="Calibri"/>
              </a:rPr>
              <a:t>για να ξετυλίξετε την ιστορία του πελάτη εξετάζοντας τα στάδια της ζωής του σε μια γραμμή ως ένα μεγαλύτερο σύστημα (δηλαδή, τις προηγούμενες αναμνήσεις κάποιου που αντικατοπτρίζουν τις πεποιθήσεις του, καθώς και την προέλευσή τους) και από διαφορετικές οπτικές γωνίες (δηλαδή άτομα, αντιφάσεις, διαφορές). Τα άτομα που είναι σημαντικά στην ιστορία του πελάτη μπορούν να αποτελέσουν μια άλλη φωνή: «Αν ζούσε η θεία σου η </a:t>
            </a:r>
            <a:r>
              <a:rPr lang="el-GR" dirty="0" err="1" smtClean="0">
                <a:solidFill>
                  <a:srgbClr val="000000"/>
                </a:solidFill>
                <a:latin typeface="Calibri"/>
                <a:cs typeface="Calibri"/>
              </a:rPr>
              <a:t>Έλυν</a:t>
            </a:r>
            <a:r>
              <a:rPr lang="el-GR" dirty="0" smtClean="0">
                <a:solidFill>
                  <a:srgbClr val="000000"/>
                </a:solidFill>
                <a:latin typeface="Calibri"/>
                <a:cs typeface="Calibri"/>
              </a:rPr>
              <a:t>, τι θα σου έλεγε στην αποφοίτησή σου;» </a:t>
            </a:r>
            <a:r>
              <a:rPr lang="en-US" dirty="0" smtClean="0">
                <a:solidFill>
                  <a:srgbClr val="000000"/>
                </a:solidFill>
                <a:latin typeface="Calibri"/>
                <a:cs typeface="Calibri"/>
              </a:rPr>
              <a:t/>
            </a:r>
            <a:br>
              <a:rPr lang="en-US" dirty="0" smtClean="0">
                <a:solidFill>
                  <a:srgbClr val="000000"/>
                </a:solidFill>
                <a:latin typeface="Calibri"/>
                <a:cs typeface="Calibri"/>
              </a:rPr>
            </a:br>
            <a:r>
              <a:rPr lang="el-GR" dirty="0" smtClean="0">
                <a:solidFill>
                  <a:srgbClr val="000000"/>
                </a:solidFill>
                <a:latin typeface="Calibri"/>
                <a:cs typeface="Calibri"/>
              </a:rPr>
              <a:t> Οι εξαιρέσεις στην ιστορία του πελάτη εστιάζουν στη στιγμή που ο πελάτης δεν ακολούθησε ένα προσδιορισμένο μοτίβο: Η ερώτηση «Τι θα ήταν διαφορετικό σήμερα αν είχατε κάνει την άλλη επιλογή;» μπορεί να χρησιμοποιηθεί για την εισαγωγή των εννοιών επιλογή και τύχη (</a:t>
            </a:r>
            <a:r>
              <a:rPr lang="el-GR" dirty="0" err="1" smtClean="0">
                <a:solidFill>
                  <a:srgbClr val="000000"/>
                </a:solidFill>
                <a:latin typeface="Calibri"/>
                <a:cs typeface="Calibri"/>
              </a:rPr>
              <a:t>Mitchell</a:t>
            </a:r>
            <a:r>
              <a:rPr lang="el-GR" dirty="0" smtClean="0">
                <a:solidFill>
                  <a:srgbClr val="000000"/>
                </a:solidFill>
                <a:latin typeface="Calibri"/>
                <a:cs typeface="Calibri"/>
              </a:rPr>
              <a:t>, </a:t>
            </a:r>
            <a:r>
              <a:rPr lang="el-GR" dirty="0" err="1" smtClean="0">
                <a:solidFill>
                  <a:srgbClr val="000000"/>
                </a:solidFill>
                <a:latin typeface="Calibri"/>
                <a:cs typeface="Calibri"/>
              </a:rPr>
              <a:t>Levin</a:t>
            </a:r>
            <a:r>
              <a:rPr lang="el-GR" dirty="0" smtClean="0">
                <a:solidFill>
                  <a:srgbClr val="000000"/>
                </a:solidFill>
                <a:latin typeface="Calibri"/>
                <a:cs typeface="Calibri"/>
              </a:rPr>
              <a:t>, &amp; </a:t>
            </a:r>
            <a:r>
              <a:rPr lang="el-GR" dirty="0" err="1" smtClean="0">
                <a:solidFill>
                  <a:srgbClr val="000000"/>
                </a:solidFill>
                <a:latin typeface="Calibri"/>
                <a:cs typeface="Calibri"/>
              </a:rPr>
              <a:t>Krumboltz</a:t>
            </a:r>
            <a:r>
              <a:rPr lang="el-GR" dirty="0" smtClean="0">
                <a:solidFill>
                  <a:srgbClr val="000000"/>
                </a:solidFill>
                <a:latin typeface="Calibri"/>
                <a:cs typeface="Calibri"/>
              </a:rPr>
              <a:t>, 1999). Διάφοροι ρόλοι ξετυλίγονται από κοινωνικές συζητήσεις (π.χ., "Είπατε ότι ήρθε η ώρα να παντρευτείτε...") για να εξερευνήσετε τις προτιμήσεις και προτεραιότητες ου πελάτη (π.χ. "... αλλά </a:t>
            </a:r>
            <a:r>
              <a:rPr lang="el-GR" dirty="0" err="1" smtClean="0">
                <a:solidFill>
                  <a:srgbClr val="000000"/>
                </a:solidFill>
                <a:latin typeface="Calibri"/>
                <a:cs typeface="Calibri"/>
              </a:rPr>
              <a:t>είπεατε</a:t>
            </a:r>
            <a:r>
              <a:rPr lang="el-GR" dirty="0" smtClean="0">
                <a:solidFill>
                  <a:srgbClr val="000000"/>
                </a:solidFill>
                <a:latin typeface="Calibri"/>
                <a:cs typeface="Calibri"/>
              </a:rPr>
              <a:t> ότι ήταν πιο σημαντικό για εσάς να αναγνωριστείτε για τα ακαδημαϊκά σας επιτεύγματα»).</a:t>
            </a:r>
            <a:endParaRPr lang="en-US" dirty="0">
              <a:solidFill>
                <a:srgbClr val="000000"/>
              </a:solidFill>
              <a:latin typeface="Calibri"/>
              <a:cs typeface="Calibri"/>
            </a:endParaRPr>
          </a:p>
        </p:txBody>
      </p:sp>
      <p:cxnSp>
        <p:nvCxnSpPr>
          <p:cNvPr id="10" name="Connettore 2 9">
            <a:extLst>
              <a:ext uri="{FF2B5EF4-FFF2-40B4-BE49-F238E27FC236}">
                <a16:creationId xmlns:a16="http://schemas.microsoft.com/office/drawing/2014/main" xmlns="" id="{DF88DB8A-B5FE-4B2A-AEC6-FE07209E42E9}"/>
              </a:ext>
            </a:extLst>
          </p:cNvPr>
          <p:cNvCxnSpPr/>
          <p:nvPr/>
        </p:nvCxnSpPr>
        <p:spPr>
          <a:xfrm>
            <a:off x="2216357" y="2408664"/>
            <a:ext cx="80225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xmlns="" id="{A76E9CDC-05B6-478D-B075-D327B02D4FC8}"/>
              </a:ext>
            </a:extLst>
          </p:cNvPr>
          <p:cNvSpPr txBox="1"/>
          <p:nvPr/>
        </p:nvSpPr>
        <p:spPr>
          <a:xfrm>
            <a:off x="2753112" y="2138843"/>
            <a:ext cx="1209040" cy="307777"/>
          </a:xfrm>
          <a:prstGeom prst="rect">
            <a:avLst/>
          </a:prstGeom>
          <a:noFill/>
        </p:spPr>
        <p:txBody>
          <a:bodyPr wrap="square" rtlCol="0">
            <a:spAutoFit/>
          </a:bodyPr>
          <a:lstStyle/>
          <a:p>
            <a:r>
              <a:rPr lang="it-IT" dirty="0"/>
              <a:t>1977</a:t>
            </a:r>
          </a:p>
        </p:txBody>
      </p:sp>
      <p:sp>
        <p:nvSpPr>
          <p:cNvPr id="12" name="CasellaDiTesto 11">
            <a:extLst>
              <a:ext uri="{FF2B5EF4-FFF2-40B4-BE49-F238E27FC236}">
                <a16:creationId xmlns:a16="http://schemas.microsoft.com/office/drawing/2014/main" xmlns="" id="{D90B97AC-F88A-45F3-BC1A-03A63DBAB38F}"/>
              </a:ext>
            </a:extLst>
          </p:cNvPr>
          <p:cNvSpPr txBox="1"/>
          <p:nvPr/>
        </p:nvSpPr>
        <p:spPr>
          <a:xfrm>
            <a:off x="4498907" y="2138843"/>
            <a:ext cx="1209040" cy="307777"/>
          </a:xfrm>
          <a:prstGeom prst="rect">
            <a:avLst/>
          </a:prstGeom>
          <a:noFill/>
        </p:spPr>
        <p:txBody>
          <a:bodyPr wrap="square" rtlCol="0">
            <a:spAutoFit/>
          </a:bodyPr>
          <a:lstStyle/>
          <a:p>
            <a:r>
              <a:rPr lang="it-IT" dirty="0"/>
              <a:t>1993</a:t>
            </a:r>
          </a:p>
        </p:txBody>
      </p:sp>
      <p:sp>
        <p:nvSpPr>
          <p:cNvPr id="13" name="CasellaDiTesto 12">
            <a:extLst>
              <a:ext uri="{FF2B5EF4-FFF2-40B4-BE49-F238E27FC236}">
                <a16:creationId xmlns:a16="http://schemas.microsoft.com/office/drawing/2014/main" xmlns="" id="{015D4A8B-62AE-4BDF-AAAF-02364685B955}"/>
              </a:ext>
            </a:extLst>
          </p:cNvPr>
          <p:cNvSpPr txBox="1"/>
          <p:nvPr/>
        </p:nvSpPr>
        <p:spPr>
          <a:xfrm>
            <a:off x="5707947" y="2138843"/>
            <a:ext cx="1209040" cy="307777"/>
          </a:xfrm>
          <a:prstGeom prst="rect">
            <a:avLst/>
          </a:prstGeom>
          <a:noFill/>
        </p:spPr>
        <p:txBody>
          <a:bodyPr wrap="square" rtlCol="0">
            <a:spAutoFit/>
          </a:bodyPr>
          <a:lstStyle/>
          <a:p>
            <a:r>
              <a:rPr lang="it-IT" dirty="0"/>
              <a:t>1997</a:t>
            </a:r>
          </a:p>
        </p:txBody>
      </p:sp>
      <p:sp>
        <p:nvSpPr>
          <p:cNvPr id="14" name="CasellaDiTesto 13">
            <a:extLst>
              <a:ext uri="{FF2B5EF4-FFF2-40B4-BE49-F238E27FC236}">
                <a16:creationId xmlns:a16="http://schemas.microsoft.com/office/drawing/2014/main" xmlns="" id="{D395D2D2-4E2B-47D5-8659-C5A992400E73}"/>
              </a:ext>
            </a:extLst>
          </p:cNvPr>
          <p:cNvSpPr txBox="1"/>
          <p:nvPr/>
        </p:nvSpPr>
        <p:spPr>
          <a:xfrm>
            <a:off x="6663125" y="2138843"/>
            <a:ext cx="1209040" cy="307777"/>
          </a:xfrm>
          <a:prstGeom prst="rect">
            <a:avLst/>
          </a:prstGeom>
          <a:noFill/>
        </p:spPr>
        <p:txBody>
          <a:bodyPr wrap="square" rtlCol="0">
            <a:spAutoFit/>
          </a:bodyPr>
          <a:lstStyle/>
          <a:p>
            <a:r>
              <a:rPr lang="it-IT" dirty="0"/>
              <a:t>2002</a:t>
            </a:r>
          </a:p>
        </p:txBody>
      </p:sp>
      <p:sp>
        <p:nvSpPr>
          <p:cNvPr id="15" name="CasellaDiTesto 14">
            <a:extLst>
              <a:ext uri="{FF2B5EF4-FFF2-40B4-BE49-F238E27FC236}">
                <a16:creationId xmlns:a16="http://schemas.microsoft.com/office/drawing/2014/main" xmlns="" id="{A84A0F87-A0CD-4C77-B412-44EF39004135}"/>
              </a:ext>
            </a:extLst>
          </p:cNvPr>
          <p:cNvSpPr txBox="1"/>
          <p:nvPr/>
        </p:nvSpPr>
        <p:spPr>
          <a:xfrm>
            <a:off x="7618303" y="2138843"/>
            <a:ext cx="1209040" cy="307777"/>
          </a:xfrm>
          <a:prstGeom prst="rect">
            <a:avLst/>
          </a:prstGeom>
          <a:noFill/>
        </p:spPr>
        <p:txBody>
          <a:bodyPr wrap="square" rtlCol="0">
            <a:spAutoFit/>
          </a:bodyPr>
          <a:lstStyle/>
          <a:p>
            <a:r>
              <a:rPr lang="it-IT" dirty="0"/>
              <a:t>2005</a:t>
            </a:r>
          </a:p>
        </p:txBody>
      </p:sp>
      <p:sp>
        <p:nvSpPr>
          <p:cNvPr id="20" name="Google Shape;241;p10">
            <a:extLst>
              <a:ext uri="{FF2B5EF4-FFF2-40B4-BE49-F238E27FC236}">
                <a16:creationId xmlns:a16="http://schemas.microsoft.com/office/drawing/2014/main" xmlns="" id="{CDD797DC-F842-4DB5-BD95-0EBF92F59B79}"/>
              </a:ext>
            </a:extLst>
          </p:cNvPr>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17" name="Google Shape;243;p10">
            <a:extLst>
              <a:ext uri="{FF2B5EF4-FFF2-40B4-BE49-F238E27FC236}">
                <a16:creationId xmlns:a16="http://schemas.microsoft.com/office/drawing/2014/main" xmlns="" id="{C5724FE9-B6EA-49AB-9E5C-B6548B593F3E}"/>
              </a:ext>
            </a:extLst>
          </p:cNvPr>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lt1"/>
                </a:solidFill>
                <a:latin typeface="Calibri"/>
                <a:ea typeface="Calibri"/>
                <a:cs typeface="Calibri"/>
                <a:sym typeface="Calibri"/>
              </a:rPr>
              <a:t>(2/3)</a:t>
            </a:r>
            <a:endParaRPr dirty="0"/>
          </a:p>
        </p:txBody>
      </p:sp>
      <p:sp>
        <p:nvSpPr>
          <p:cNvPr id="18" name="Titolo 1">
            <a:extLst>
              <a:ext uri="{FF2B5EF4-FFF2-40B4-BE49-F238E27FC236}">
                <a16:creationId xmlns:a16="http://schemas.microsoft.com/office/drawing/2014/main" xmlns="" id="{58631FF4-9776-4522-9C76-51BF695965DD}"/>
              </a:ext>
            </a:extLst>
          </p:cNvPr>
          <p:cNvSpPr>
            <a:spLocks noGrp="1"/>
          </p:cNvSpPr>
          <p:nvPr>
            <p:ph type="title"/>
          </p:nvPr>
        </p:nvSpPr>
        <p:spPr>
          <a:xfrm>
            <a:off x="836613" y="450964"/>
            <a:ext cx="10515600" cy="678815"/>
          </a:xfrm>
        </p:spPr>
        <p:txBody>
          <a:bodyPr>
            <a:normAutofit/>
          </a:bodyPr>
          <a:lstStyle/>
          <a:p>
            <a:r>
              <a:rPr lang="el-GR" dirty="0" smtClean="0">
                <a:latin typeface="Calibri" panose="020F0502020204030204" pitchFamily="34" charset="0"/>
                <a:cs typeface="Calibri" panose="020F0502020204030204" pitchFamily="34" charset="0"/>
              </a:rPr>
              <a:t>Παράδειγμα</a:t>
            </a:r>
            <a:r>
              <a:rPr lang="it-IT"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ΓΡΑΜΜΗ ΖΩΗΣ</a:t>
            </a:r>
            <a:r>
              <a:rPr lang="it-IT" dirty="0" smtClean="0">
                <a:latin typeface="Calibri" panose="020F0502020204030204" pitchFamily="34" charset="0"/>
                <a:cs typeface="Calibri" panose="020F0502020204030204" pitchFamily="34" charset="0"/>
              </a:rPr>
              <a:t>(Brott</a:t>
            </a:r>
            <a:r>
              <a:rPr lang="it-IT" dirty="0">
                <a:latin typeface="Calibri" panose="020F0502020204030204" pitchFamily="34" charset="0"/>
                <a:cs typeface="Calibri" panose="020F0502020204030204" pitchFamily="34" charset="0"/>
              </a:rPr>
              <a:t>, 2001; 2004)</a:t>
            </a:r>
          </a:p>
        </p:txBody>
      </p:sp>
    </p:spTree>
    <p:extLst>
      <p:ext uri="{BB962C8B-B14F-4D97-AF65-F5344CB8AC3E}">
        <p14:creationId xmlns:p14="http://schemas.microsoft.com/office/powerpoint/2010/main" xmlns="" val="283311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testo 3">
            <a:extLst>
              <a:ext uri="{FF2B5EF4-FFF2-40B4-BE49-F238E27FC236}">
                <a16:creationId xmlns:a16="http://schemas.microsoft.com/office/drawing/2014/main" xmlns="" id="{8AB66E50-1186-4A12-862C-0A0F997A132A}"/>
              </a:ext>
            </a:extLst>
          </p:cNvPr>
          <p:cNvSpPr txBox="1">
            <a:spLocks/>
          </p:cNvSpPr>
          <p:nvPr/>
        </p:nvSpPr>
        <p:spPr>
          <a:xfrm>
            <a:off x="496365" y="2958246"/>
            <a:ext cx="11196096" cy="328200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55600" algn="l" rtl="0">
              <a:lnSpc>
                <a:spcPct val="90000"/>
              </a:lnSpc>
              <a:spcBef>
                <a:spcPts val="10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pPr marL="558800" indent="-457200">
              <a:lnSpc>
                <a:spcPct val="110000"/>
              </a:lnSpc>
              <a:buFont typeface="+mj-lt"/>
              <a:buAutoNum type="arabicPeriod" startAt="5"/>
            </a:pPr>
            <a:r>
              <a:rPr lang="el-GR" dirty="0" smtClean="0">
                <a:solidFill>
                  <a:srgbClr val="000000"/>
                </a:solidFill>
                <a:latin typeface="Calibri"/>
                <a:cs typeface="Calibri"/>
              </a:rPr>
              <a:t>Η δημιουργία του επόμενου κεφαλαίου στην ιστορία της ζωής του πελάτη μπορεί να ξεκινήσει με ερωτήσεις προτίμησης. Τέτοιες ερωτήσεις μπορεί να περιλαμβάνουν: "Κινείστε προς την κατεύθυνση που προτιμάτε;" ή «Επιλέξτε ανάμεσα σε δύο ενδεχόμενα». Οι ερωτήσεις «γιατί..» μπορούν να προσκαλέσουν τους πελάτες να περιγράψουν τα κίνητρά τους, όπως «Γιατί ήταν αυτό σημαντικό για εσάς εκείνη τη στιγμή;»</a:t>
            </a:r>
            <a:endParaRPr lang="it-IT" sz="2000" dirty="0">
              <a:solidFill>
                <a:srgbClr val="000000"/>
              </a:solidFill>
              <a:latin typeface="Calibri"/>
              <a:cs typeface="Calibri"/>
            </a:endParaRPr>
          </a:p>
        </p:txBody>
      </p:sp>
      <p:cxnSp>
        <p:nvCxnSpPr>
          <p:cNvPr id="10" name="Connettore 2 9">
            <a:extLst>
              <a:ext uri="{FF2B5EF4-FFF2-40B4-BE49-F238E27FC236}">
                <a16:creationId xmlns:a16="http://schemas.microsoft.com/office/drawing/2014/main" xmlns="" id="{DF88DB8A-B5FE-4B2A-AEC6-FE07209E42E9}"/>
              </a:ext>
            </a:extLst>
          </p:cNvPr>
          <p:cNvCxnSpPr/>
          <p:nvPr/>
        </p:nvCxnSpPr>
        <p:spPr>
          <a:xfrm>
            <a:off x="2216357" y="2408664"/>
            <a:ext cx="80225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xmlns="" id="{A76E9CDC-05B6-478D-B075-D327B02D4FC8}"/>
              </a:ext>
            </a:extLst>
          </p:cNvPr>
          <p:cNvSpPr txBox="1"/>
          <p:nvPr/>
        </p:nvSpPr>
        <p:spPr>
          <a:xfrm>
            <a:off x="2753112" y="2138843"/>
            <a:ext cx="1209040" cy="307777"/>
          </a:xfrm>
          <a:prstGeom prst="rect">
            <a:avLst/>
          </a:prstGeom>
          <a:noFill/>
        </p:spPr>
        <p:txBody>
          <a:bodyPr wrap="square" rtlCol="0">
            <a:spAutoFit/>
          </a:bodyPr>
          <a:lstStyle/>
          <a:p>
            <a:r>
              <a:rPr lang="it-IT" dirty="0"/>
              <a:t>1977</a:t>
            </a:r>
          </a:p>
        </p:txBody>
      </p:sp>
      <p:sp>
        <p:nvSpPr>
          <p:cNvPr id="12" name="CasellaDiTesto 11">
            <a:extLst>
              <a:ext uri="{FF2B5EF4-FFF2-40B4-BE49-F238E27FC236}">
                <a16:creationId xmlns:a16="http://schemas.microsoft.com/office/drawing/2014/main" xmlns="" id="{D90B97AC-F88A-45F3-BC1A-03A63DBAB38F}"/>
              </a:ext>
            </a:extLst>
          </p:cNvPr>
          <p:cNvSpPr txBox="1"/>
          <p:nvPr/>
        </p:nvSpPr>
        <p:spPr>
          <a:xfrm>
            <a:off x="4498907" y="2138843"/>
            <a:ext cx="1209040" cy="307777"/>
          </a:xfrm>
          <a:prstGeom prst="rect">
            <a:avLst/>
          </a:prstGeom>
          <a:noFill/>
        </p:spPr>
        <p:txBody>
          <a:bodyPr wrap="square" rtlCol="0">
            <a:spAutoFit/>
          </a:bodyPr>
          <a:lstStyle/>
          <a:p>
            <a:r>
              <a:rPr lang="it-IT" dirty="0"/>
              <a:t>1993</a:t>
            </a:r>
          </a:p>
        </p:txBody>
      </p:sp>
      <p:sp>
        <p:nvSpPr>
          <p:cNvPr id="13" name="CasellaDiTesto 12">
            <a:extLst>
              <a:ext uri="{FF2B5EF4-FFF2-40B4-BE49-F238E27FC236}">
                <a16:creationId xmlns:a16="http://schemas.microsoft.com/office/drawing/2014/main" xmlns="" id="{015D4A8B-62AE-4BDF-AAAF-02364685B955}"/>
              </a:ext>
            </a:extLst>
          </p:cNvPr>
          <p:cNvSpPr txBox="1"/>
          <p:nvPr/>
        </p:nvSpPr>
        <p:spPr>
          <a:xfrm>
            <a:off x="5707947" y="2138843"/>
            <a:ext cx="1209040" cy="307777"/>
          </a:xfrm>
          <a:prstGeom prst="rect">
            <a:avLst/>
          </a:prstGeom>
          <a:noFill/>
        </p:spPr>
        <p:txBody>
          <a:bodyPr wrap="square" rtlCol="0">
            <a:spAutoFit/>
          </a:bodyPr>
          <a:lstStyle/>
          <a:p>
            <a:r>
              <a:rPr lang="it-IT" dirty="0"/>
              <a:t>1997</a:t>
            </a:r>
          </a:p>
        </p:txBody>
      </p:sp>
      <p:sp>
        <p:nvSpPr>
          <p:cNvPr id="14" name="CasellaDiTesto 13">
            <a:extLst>
              <a:ext uri="{FF2B5EF4-FFF2-40B4-BE49-F238E27FC236}">
                <a16:creationId xmlns:a16="http://schemas.microsoft.com/office/drawing/2014/main" xmlns="" id="{D395D2D2-4E2B-47D5-8659-C5A992400E73}"/>
              </a:ext>
            </a:extLst>
          </p:cNvPr>
          <p:cNvSpPr txBox="1"/>
          <p:nvPr/>
        </p:nvSpPr>
        <p:spPr>
          <a:xfrm>
            <a:off x="6663125" y="2138843"/>
            <a:ext cx="1209040" cy="307777"/>
          </a:xfrm>
          <a:prstGeom prst="rect">
            <a:avLst/>
          </a:prstGeom>
          <a:noFill/>
        </p:spPr>
        <p:txBody>
          <a:bodyPr wrap="square" rtlCol="0">
            <a:spAutoFit/>
          </a:bodyPr>
          <a:lstStyle/>
          <a:p>
            <a:r>
              <a:rPr lang="it-IT" dirty="0"/>
              <a:t>2002</a:t>
            </a:r>
          </a:p>
        </p:txBody>
      </p:sp>
      <p:sp>
        <p:nvSpPr>
          <p:cNvPr id="15" name="CasellaDiTesto 14">
            <a:extLst>
              <a:ext uri="{FF2B5EF4-FFF2-40B4-BE49-F238E27FC236}">
                <a16:creationId xmlns:a16="http://schemas.microsoft.com/office/drawing/2014/main" xmlns="" id="{A84A0F87-A0CD-4C77-B412-44EF39004135}"/>
              </a:ext>
            </a:extLst>
          </p:cNvPr>
          <p:cNvSpPr txBox="1"/>
          <p:nvPr/>
        </p:nvSpPr>
        <p:spPr>
          <a:xfrm>
            <a:off x="7618303" y="2138843"/>
            <a:ext cx="1209040" cy="307777"/>
          </a:xfrm>
          <a:prstGeom prst="rect">
            <a:avLst/>
          </a:prstGeom>
          <a:noFill/>
        </p:spPr>
        <p:txBody>
          <a:bodyPr wrap="square" rtlCol="0">
            <a:spAutoFit/>
          </a:bodyPr>
          <a:lstStyle/>
          <a:p>
            <a:r>
              <a:rPr lang="it-IT" dirty="0"/>
              <a:t>2005</a:t>
            </a:r>
          </a:p>
        </p:txBody>
      </p:sp>
      <p:sp>
        <p:nvSpPr>
          <p:cNvPr id="20" name="Google Shape;241;p10">
            <a:extLst>
              <a:ext uri="{FF2B5EF4-FFF2-40B4-BE49-F238E27FC236}">
                <a16:creationId xmlns:a16="http://schemas.microsoft.com/office/drawing/2014/main" xmlns="" id="{CDD797DC-F842-4DB5-BD95-0EBF92F59B79}"/>
              </a:ext>
            </a:extLst>
          </p:cNvPr>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17" name="Google Shape;243;p10">
            <a:extLst>
              <a:ext uri="{FF2B5EF4-FFF2-40B4-BE49-F238E27FC236}">
                <a16:creationId xmlns:a16="http://schemas.microsoft.com/office/drawing/2014/main" xmlns="" id="{40DA9E47-D766-4CEE-8E05-681EEA247F18}"/>
              </a:ext>
            </a:extLst>
          </p:cNvPr>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lt1"/>
                </a:solidFill>
                <a:latin typeface="Calibri"/>
                <a:ea typeface="Calibri"/>
                <a:cs typeface="Calibri"/>
                <a:sym typeface="Calibri"/>
              </a:rPr>
              <a:t>(3/3)</a:t>
            </a:r>
            <a:endParaRPr dirty="0"/>
          </a:p>
        </p:txBody>
      </p:sp>
      <p:sp>
        <p:nvSpPr>
          <p:cNvPr id="18" name="Titolo 1">
            <a:extLst>
              <a:ext uri="{FF2B5EF4-FFF2-40B4-BE49-F238E27FC236}">
                <a16:creationId xmlns:a16="http://schemas.microsoft.com/office/drawing/2014/main" xmlns="" id="{22EBA939-4997-4FE4-A5D7-DF294D3C35DD}"/>
              </a:ext>
            </a:extLst>
          </p:cNvPr>
          <p:cNvSpPr>
            <a:spLocks noGrp="1"/>
          </p:cNvSpPr>
          <p:nvPr>
            <p:ph type="title"/>
          </p:nvPr>
        </p:nvSpPr>
        <p:spPr>
          <a:xfrm>
            <a:off x="836613" y="450964"/>
            <a:ext cx="10515600" cy="678815"/>
          </a:xfrm>
        </p:spPr>
        <p:txBody>
          <a:bodyPr>
            <a:normAutofit/>
          </a:bodyPr>
          <a:lstStyle/>
          <a:p>
            <a:r>
              <a:rPr lang="el-GR" dirty="0" smtClean="0">
                <a:latin typeface="Calibri" panose="020F0502020204030204" pitchFamily="34" charset="0"/>
                <a:cs typeface="Calibri" panose="020F0502020204030204" pitchFamily="34" charset="0"/>
              </a:rPr>
              <a:t>Παράδειγμα</a:t>
            </a:r>
            <a:r>
              <a:rPr lang="it-IT"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ΓΡΑΜΜΗ ΖΩΗΣ</a:t>
            </a:r>
            <a:r>
              <a:rPr lang="it-IT" dirty="0" smtClean="0">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(Brott, 2001; 2004)</a:t>
            </a:r>
          </a:p>
        </p:txBody>
      </p:sp>
    </p:spTree>
    <p:extLst>
      <p:ext uri="{BB962C8B-B14F-4D97-AF65-F5344CB8AC3E}">
        <p14:creationId xmlns:p14="http://schemas.microsoft.com/office/powerpoint/2010/main" xmlns="" val="3495200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References</a:t>
            </a:r>
            <a:endParaRPr>
              <a:latin typeface="Calibri"/>
              <a:ea typeface="Calibri"/>
              <a:cs typeface="Calibri"/>
              <a:sym typeface="Calibri"/>
            </a:endParaRPr>
          </a:p>
        </p:txBody>
      </p:sp>
      <p:sp>
        <p:nvSpPr>
          <p:cNvPr id="251" name="Google Shape;251;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52" name="Google Shape;252;p11"/>
          <p:cNvSpPr txBox="1"/>
          <p:nvPr/>
        </p:nvSpPr>
        <p:spPr>
          <a:xfrm>
            <a:off x="838200" y="2144338"/>
            <a:ext cx="11068980" cy="2862282"/>
          </a:xfrm>
          <a:prstGeom prst="rect">
            <a:avLst/>
          </a:prstGeom>
          <a:noFill/>
          <a:ln>
            <a:noFill/>
          </a:ln>
        </p:spPr>
        <p:txBody>
          <a:bodyPr spcFirstLastPara="1" wrap="square" lIns="91425" tIns="45700" rIns="91425" bIns="45700" anchor="t" anchorCtr="0">
            <a:spAutoFit/>
          </a:bodyPr>
          <a:lstStyle/>
          <a:p>
            <a:pPr marL="285750" indent="-285750">
              <a:lnSpc>
                <a:spcPct val="150000"/>
              </a:lnSpc>
              <a:buClr>
                <a:srgbClr val="FF7F2A"/>
              </a:buClr>
              <a:buSzPts val="2600"/>
              <a:buFont typeface="Calibri"/>
              <a:buChar char="▲"/>
            </a:pPr>
            <a:r>
              <a:rPr lang="en-US" sz="2000" dirty="0" err="1">
                <a:solidFill>
                  <a:srgbClr val="222222"/>
                </a:solidFill>
                <a:latin typeface="Calibri" panose="020F0502020204030204" pitchFamily="34" charset="0"/>
                <a:cs typeface="Calibri" panose="020F0502020204030204" pitchFamily="34" charset="0"/>
              </a:rPr>
              <a:t>Brott</a:t>
            </a:r>
            <a:r>
              <a:rPr lang="en-US" sz="2000" dirty="0">
                <a:solidFill>
                  <a:srgbClr val="222222"/>
                </a:solidFill>
                <a:latin typeface="Calibri" panose="020F0502020204030204" pitchFamily="34" charset="0"/>
                <a:cs typeface="Calibri" panose="020F0502020204030204" pitchFamily="34" charset="0"/>
              </a:rPr>
              <a:t>, P. E. (2004). Constructivist assessment in career counseling. </a:t>
            </a:r>
            <a:r>
              <a:rPr lang="en-US" sz="2000" i="1" dirty="0">
                <a:solidFill>
                  <a:srgbClr val="222222"/>
                </a:solidFill>
                <a:latin typeface="Calibri" panose="020F0502020204030204" pitchFamily="34" charset="0"/>
                <a:cs typeface="Calibri" panose="020F0502020204030204" pitchFamily="34" charset="0"/>
              </a:rPr>
              <a:t>Journal of Career development</a:t>
            </a:r>
            <a:r>
              <a:rPr lang="en-US" sz="2000" dirty="0">
                <a:solidFill>
                  <a:srgbClr val="222222"/>
                </a:solidFill>
                <a:latin typeface="Calibri" panose="020F0502020204030204" pitchFamily="34" charset="0"/>
                <a:cs typeface="Calibri" panose="020F0502020204030204" pitchFamily="34" charset="0"/>
              </a:rPr>
              <a:t>, </a:t>
            </a:r>
            <a:r>
              <a:rPr lang="en-US" sz="2000" i="1" dirty="0">
                <a:solidFill>
                  <a:srgbClr val="222222"/>
                </a:solidFill>
                <a:latin typeface="Calibri" panose="020F0502020204030204" pitchFamily="34" charset="0"/>
                <a:cs typeface="Calibri" panose="020F0502020204030204" pitchFamily="34" charset="0"/>
              </a:rPr>
              <a:t>30</a:t>
            </a:r>
            <a:r>
              <a:rPr lang="en-US" sz="2000" dirty="0">
                <a:solidFill>
                  <a:srgbClr val="222222"/>
                </a:solidFill>
                <a:latin typeface="Calibri" panose="020F0502020204030204" pitchFamily="34" charset="0"/>
                <a:cs typeface="Calibri" panose="020F0502020204030204" pitchFamily="34" charset="0"/>
              </a:rPr>
              <a:t>(3), 189-200.</a:t>
            </a:r>
            <a:endParaRPr lang="en-US" sz="2000" dirty="0">
              <a:latin typeface="Calibri" panose="020F0502020204030204" pitchFamily="34" charset="0"/>
              <a:cs typeface="Calibri" panose="020F0502020204030204" pitchFamily="34" charset="0"/>
            </a:endParaRPr>
          </a:p>
          <a:p>
            <a:pPr marL="285750" marR="0" lvl="0" indent="-285750" algn="l" rtl="0">
              <a:lnSpc>
                <a:spcPct val="150000"/>
              </a:lnSpc>
              <a:spcBef>
                <a:spcPts val="0"/>
              </a:spcBef>
              <a:spcAft>
                <a:spcPts val="0"/>
              </a:spcAft>
              <a:buClr>
                <a:srgbClr val="FF7F2A"/>
              </a:buClr>
              <a:buSzPts val="2600"/>
              <a:buFont typeface="Calibri"/>
              <a:buChar char="▲"/>
            </a:pPr>
            <a:r>
              <a:rPr lang="en-GB" sz="2000" dirty="0">
                <a:solidFill>
                  <a:schemeClr val="dk1"/>
                </a:solidFill>
                <a:latin typeface="Calibri"/>
                <a:ea typeface="Calibri"/>
                <a:cs typeface="Calibri"/>
                <a:sym typeface="Calibri"/>
              </a:rPr>
              <a:t>Savickas, M. L. (2011). </a:t>
            </a:r>
            <a:r>
              <a:rPr lang="en-GB" sz="2000" i="1" dirty="0">
                <a:solidFill>
                  <a:schemeClr val="dk1"/>
                </a:solidFill>
                <a:latin typeface="Calibri"/>
                <a:ea typeface="Calibri"/>
                <a:cs typeface="Calibri"/>
                <a:sym typeface="Calibri"/>
              </a:rPr>
              <a:t>Career </a:t>
            </a:r>
            <a:r>
              <a:rPr lang="en-GB" sz="2000" i="1" dirty="0" err="1">
                <a:solidFill>
                  <a:schemeClr val="dk1"/>
                </a:solidFill>
                <a:latin typeface="Calibri"/>
                <a:ea typeface="Calibri"/>
                <a:cs typeface="Calibri"/>
                <a:sym typeface="Calibri"/>
              </a:rPr>
              <a:t>counseling</a:t>
            </a:r>
            <a:r>
              <a:rPr lang="en-GB" sz="2000" dirty="0">
                <a:solidFill>
                  <a:schemeClr val="dk1"/>
                </a:solidFill>
                <a:latin typeface="Calibri"/>
                <a:ea typeface="Calibri"/>
                <a:cs typeface="Calibri"/>
                <a:sym typeface="Calibri"/>
              </a:rPr>
              <a:t>. Washington, DC: American Psychological Association Books</a:t>
            </a:r>
            <a:r>
              <a:rPr lang="en-GB" sz="2000" b="0" i="0" u="none" strike="noStrike" dirty="0">
                <a:solidFill>
                  <a:schemeClr val="dk1"/>
                </a:solidFill>
                <a:latin typeface="Calibri"/>
                <a:ea typeface="Calibri"/>
                <a:cs typeface="Calibri"/>
                <a:sym typeface="Calibri"/>
              </a:rPr>
              <a:t>.</a:t>
            </a:r>
            <a:endParaRPr dirty="0"/>
          </a:p>
          <a:p>
            <a:pPr marL="285750" marR="0" lvl="0" indent="-285750" algn="l" rtl="0">
              <a:lnSpc>
                <a:spcPct val="150000"/>
              </a:lnSpc>
              <a:spcBef>
                <a:spcPts val="0"/>
              </a:spcBef>
              <a:spcAft>
                <a:spcPts val="0"/>
              </a:spcAft>
              <a:buClr>
                <a:srgbClr val="FF7F2A"/>
              </a:buClr>
              <a:buSzPts val="2600"/>
              <a:buFont typeface="Calibri"/>
              <a:buChar char="▲"/>
            </a:pPr>
            <a:r>
              <a:rPr lang="en-GB" sz="2000" dirty="0">
                <a:solidFill>
                  <a:schemeClr val="dk1"/>
                </a:solidFill>
                <a:latin typeface="Calibri"/>
                <a:ea typeface="Calibri"/>
                <a:cs typeface="Calibri"/>
                <a:sym typeface="Calibri"/>
              </a:rPr>
              <a:t>Savickas, M. L. (2013). Career construction theory and practice. In S. D. Brown &amp; R. W. Lent (Eds.), </a:t>
            </a:r>
            <a:r>
              <a:rPr lang="en-GB" sz="2000" i="1" dirty="0">
                <a:solidFill>
                  <a:schemeClr val="dk1"/>
                </a:solidFill>
                <a:latin typeface="Calibri"/>
                <a:ea typeface="Calibri"/>
                <a:cs typeface="Calibri"/>
                <a:sym typeface="Calibri"/>
              </a:rPr>
              <a:t>Career development and </a:t>
            </a:r>
            <a:r>
              <a:rPr lang="en-GB" sz="2000" i="1" dirty="0" err="1">
                <a:solidFill>
                  <a:schemeClr val="dk1"/>
                </a:solidFill>
                <a:latin typeface="Calibri"/>
                <a:ea typeface="Calibri"/>
                <a:cs typeface="Calibri"/>
                <a:sym typeface="Calibri"/>
              </a:rPr>
              <a:t>counseling</a:t>
            </a:r>
            <a:r>
              <a:rPr lang="en-GB" sz="2000" i="1" dirty="0">
                <a:solidFill>
                  <a:schemeClr val="dk1"/>
                </a:solidFill>
                <a:latin typeface="Calibri"/>
                <a:ea typeface="Calibri"/>
                <a:cs typeface="Calibri"/>
                <a:sym typeface="Calibri"/>
              </a:rPr>
              <a:t>: Putting theory and research to work</a:t>
            </a:r>
            <a:r>
              <a:rPr lang="en-GB" sz="2000" dirty="0">
                <a:solidFill>
                  <a:schemeClr val="dk1"/>
                </a:solidFill>
                <a:latin typeface="Calibri"/>
                <a:ea typeface="Calibri"/>
                <a:cs typeface="Calibri"/>
                <a:sym typeface="Calibri"/>
              </a:rPr>
              <a:t> (2nd ed., pp. 147–183). Hoboken, NJ: John Wiley.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cf7ead7544_1_0"/>
          <p:cNvSpPr txBox="1">
            <a:spLocks noGrp="1"/>
          </p:cNvSpPr>
          <p:nvPr>
            <p:ph type="ctrTitle"/>
          </p:nvPr>
        </p:nvSpPr>
        <p:spPr>
          <a:xfrm>
            <a:off x="839788" y="1665288"/>
            <a:ext cx="100584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Calibri"/>
              <a:buNone/>
            </a:pPr>
            <a:r>
              <a:rPr lang="el-GR" dirty="0" smtClean="0">
                <a:latin typeface="Calibri"/>
                <a:ea typeface="Calibri"/>
                <a:cs typeface="Calibri"/>
                <a:sym typeface="Calibri"/>
              </a:rPr>
              <a:t>Ερωτήσεις;</a:t>
            </a:r>
            <a:endParaRPr>
              <a:latin typeface="Calibri"/>
              <a:ea typeface="Calibri"/>
              <a:cs typeface="Calibri"/>
              <a:sym typeface="Calibri"/>
            </a:endParaRPr>
          </a:p>
        </p:txBody>
      </p:sp>
      <p:sp>
        <p:nvSpPr>
          <p:cNvPr id="258" name="Google Shape;258;gcf7ead7544_1_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l-GR" sz="4000" dirty="0" smtClean="0">
                <a:solidFill>
                  <a:schemeClr val="lt1"/>
                </a:solidFill>
                <a:latin typeface="Calibri"/>
                <a:ea typeface="Calibri"/>
                <a:cs typeface="Calibri"/>
                <a:sym typeface="Calibri"/>
              </a:rPr>
              <a:t>Σκοπός της παρουσίασης</a:t>
            </a:r>
            <a:endParaRPr sz="4000">
              <a:solidFill>
                <a:schemeClr val="lt1"/>
              </a:solidFill>
              <a:latin typeface="Calibri"/>
              <a:ea typeface="Calibri"/>
              <a:cs typeface="Calibri"/>
              <a:sym typeface="Calibri"/>
            </a:endParaRPr>
          </a:p>
        </p:txBody>
      </p:sp>
      <p:sp>
        <p:nvSpPr>
          <p:cNvPr id="92" name="Google Shape;92;gcf7ead7544_0_9"/>
          <p:cNvSpPr txBox="1"/>
          <p:nvPr/>
        </p:nvSpPr>
        <p:spPr>
          <a:xfrm>
            <a:off x="1428175" y="2235700"/>
            <a:ext cx="5459700" cy="1574400"/>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None/>
            </a:pPr>
            <a:r>
              <a:rPr lang="el-GR" sz="2400" dirty="0" smtClean="0">
                <a:solidFill>
                  <a:schemeClr val="dk1"/>
                </a:solidFill>
                <a:latin typeface="Calibri"/>
                <a:ea typeface="Calibri"/>
                <a:cs typeface="Calibri"/>
                <a:sym typeface="Calibri"/>
              </a:rPr>
              <a:t>Κατανόηση των βασικών αρχών της Θεωρίας Δόμησης Καριέρας</a:t>
            </a:r>
            <a:endParaRPr sz="1800"/>
          </a:p>
        </p:txBody>
      </p:sp>
      <p:grpSp>
        <p:nvGrpSpPr>
          <p:cNvPr id="93" name="Google Shape;93;gcf7ead7544_0_9"/>
          <p:cNvGrpSpPr/>
          <p:nvPr/>
        </p:nvGrpSpPr>
        <p:grpSpPr>
          <a:xfrm>
            <a:off x="839788" y="2296069"/>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839788" y="3644839"/>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378850" y="3568650"/>
            <a:ext cx="5508900" cy="1064400"/>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chemeClr val="dk1"/>
              </a:buClr>
              <a:buSzPts val="2400"/>
              <a:buFont typeface="Arial"/>
              <a:buNone/>
            </a:pPr>
            <a:r>
              <a:rPr lang="el-GR" sz="2400" dirty="0" smtClean="0">
                <a:solidFill>
                  <a:schemeClr val="dk1"/>
                </a:solidFill>
                <a:latin typeface="Calibri"/>
                <a:ea typeface="Calibri"/>
                <a:cs typeface="Calibri"/>
                <a:sym typeface="Calibri"/>
              </a:rPr>
              <a:t>Κατανόηση των κύριων βημάτων της Θεωρίας Δόμησης Καριέρας</a:t>
            </a:r>
            <a:endParaRPr/>
          </a:p>
        </p:txBody>
      </p:sp>
      <p:pic>
        <p:nvPicPr>
          <p:cNvPr id="100" name="Google Shape;100;gcf7ead7544_0_9"/>
          <p:cNvPicPr preferRelativeResize="0"/>
          <p:nvPr/>
        </p:nvPicPr>
        <p:blipFill>
          <a:blip r:embed="rId3">
            <a:alphaModFix/>
          </a:blip>
          <a:stretch>
            <a:fillRect/>
          </a:stretch>
        </p:blipFill>
        <p:spPr>
          <a:xfrm>
            <a:off x="6887750" y="2061650"/>
            <a:ext cx="5180675" cy="2914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cf7ead7544_0_0"/>
          <p:cNvSpPr txBox="1">
            <a:spLocks noGrp="1"/>
          </p:cNvSpPr>
          <p:nvPr>
            <p:ph type="title"/>
          </p:nvPr>
        </p:nvSpPr>
        <p:spPr>
          <a:xfrm>
            <a:off x="836613" y="629505"/>
            <a:ext cx="105156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sz="4000" dirty="0" smtClean="0">
                <a:latin typeface="Calibri"/>
                <a:ea typeface="Calibri"/>
                <a:cs typeface="Calibri"/>
                <a:sym typeface="Calibri"/>
              </a:rPr>
              <a:t>Εισαγωγή</a:t>
            </a:r>
            <a:endParaRPr>
              <a:latin typeface="Calibri"/>
              <a:ea typeface="Calibri"/>
              <a:cs typeface="Calibri"/>
              <a:sym typeface="Calibri"/>
            </a:endParaRPr>
          </a:p>
        </p:txBody>
      </p:sp>
      <p:sp>
        <p:nvSpPr>
          <p:cNvPr id="106" name="Google Shape;106;gcf7ead7544_0_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07" name="Google Shape;107;gcf7ead7544_0_0"/>
          <p:cNvSpPr txBox="1"/>
          <p:nvPr/>
        </p:nvSpPr>
        <p:spPr>
          <a:xfrm>
            <a:off x="344043" y="1811091"/>
            <a:ext cx="786930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b="0" i="0" u="none" strike="noStrike" cap="none" dirty="0" smtClean="0">
                <a:solidFill>
                  <a:schemeClr val="dk1"/>
                </a:solidFill>
                <a:latin typeface="Calibri"/>
                <a:ea typeface="Calibri"/>
                <a:cs typeface="Calibri"/>
                <a:sym typeface="Calibri"/>
              </a:rPr>
              <a:t>Αναπτύχθηκε από τον</a:t>
            </a:r>
            <a:r>
              <a:rPr lang="en-GB" sz="2000" b="0" i="0" u="none" strike="noStrike" cap="none" dirty="0" smtClean="0">
                <a:solidFill>
                  <a:schemeClr val="dk1"/>
                </a:solidFill>
                <a:latin typeface="Calibri"/>
                <a:ea typeface="Calibri"/>
                <a:cs typeface="Calibri"/>
                <a:sym typeface="Calibri"/>
              </a:rPr>
              <a:t> </a:t>
            </a:r>
            <a:r>
              <a:rPr lang="en-GB" sz="2000" b="0" i="0" u="none" strike="noStrike" cap="none" dirty="0">
                <a:solidFill>
                  <a:schemeClr val="dk1"/>
                </a:solidFill>
                <a:latin typeface="Calibri"/>
                <a:ea typeface="Calibri"/>
                <a:cs typeface="Calibri"/>
                <a:sym typeface="Calibri"/>
              </a:rPr>
              <a:t>Mark L. </a:t>
            </a:r>
            <a:r>
              <a:rPr lang="en-GB" sz="2000" b="0" i="0" u="none" strike="noStrike" cap="none" dirty="0" err="1">
                <a:solidFill>
                  <a:schemeClr val="dk1"/>
                </a:solidFill>
                <a:latin typeface="Calibri"/>
                <a:ea typeface="Calibri"/>
                <a:cs typeface="Calibri"/>
                <a:sym typeface="Calibri"/>
              </a:rPr>
              <a:t>Savickas</a:t>
            </a:r>
            <a:r>
              <a:rPr lang="en-GB" sz="2000" b="0" i="0" u="none" strike="noStrike" cap="none" dirty="0">
                <a:solidFill>
                  <a:schemeClr val="dk1"/>
                </a:solidFill>
                <a:latin typeface="Calibri"/>
                <a:ea typeface="Calibri"/>
                <a:cs typeface="Calibri"/>
                <a:sym typeface="Calibri"/>
              </a:rPr>
              <a:t> (</a:t>
            </a:r>
            <a:r>
              <a:rPr lang="en-GB" sz="2000" dirty="0">
                <a:solidFill>
                  <a:schemeClr val="dk1"/>
                </a:solidFill>
                <a:latin typeface="Calibri"/>
                <a:ea typeface="Calibri"/>
                <a:cs typeface="Calibri"/>
                <a:sym typeface="Calibri"/>
              </a:rPr>
              <a:t>2005; 2013</a:t>
            </a:r>
            <a:r>
              <a:rPr lang="en-GB" sz="2000" b="0" i="0" u="none" strike="noStrike" cap="none" dirty="0" smtClean="0">
                <a:solidFill>
                  <a:schemeClr val="dk1"/>
                </a:solidFill>
                <a:latin typeface="Calibri"/>
                <a:ea typeface="Calibri"/>
                <a:cs typeface="Calibri"/>
                <a:sym typeface="Calibri"/>
              </a:rPr>
              <a:t>)</a:t>
            </a:r>
            <a:r>
              <a:rPr lang="el-GR" sz="2000" b="0" i="0" u="none" strike="noStrike" cap="none" dirty="0" smtClean="0">
                <a:solidFill>
                  <a:schemeClr val="dk1"/>
                </a:solidFill>
                <a:latin typeface="Calibri"/>
                <a:ea typeface="Calibri"/>
                <a:cs typeface="Calibri"/>
                <a:sym typeface="Calibri"/>
              </a:rPr>
              <a:t> και αποτελεί</a:t>
            </a:r>
            <a:endParaRPr/>
          </a:p>
          <a:p>
            <a:pPr marL="800100" lvl="1" indent="-342900">
              <a:spcBef>
                <a:spcPts val="2400"/>
              </a:spcBef>
              <a:buClr>
                <a:srgbClr val="FF7F2A"/>
              </a:buClr>
              <a:buSzPts val="2600"/>
              <a:buFont typeface="Arial"/>
              <a:buChar char="•"/>
            </a:pPr>
            <a:r>
              <a:rPr lang="el-GR" sz="2000" dirty="0" smtClean="0">
                <a:solidFill>
                  <a:schemeClr val="dk1"/>
                </a:solidFill>
                <a:latin typeface="Calibri"/>
                <a:ea typeface="Calibri"/>
                <a:cs typeface="Calibri"/>
                <a:sym typeface="Calibri"/>
              </a:rPr>
              <a:t>ένα </a:t>
            </a:r>
            <a:r>
              <a:rPr lang="el-GR" sz="2000" b="1" dirty="0" smtClean="0">
                <a:solidFill>
                  <a:schemeClr val="dk1"/>
                </a:solidFill>
                <a:latin typeface="Calibri"/>
                <a:ea typeface="Calibri"/>
                <a:cs typeface="Calibri"/>
                <a:sym typeface="Calibri"/>
              </a:rPr>
              <a:t>μοντέλο</a:t>
            </a:r>
            <a:r>
              <a:rPr lang="el-GR" sz="2000" dirty="0" smtClean="0">
                <a:solidFill>
                  <a:schemeClr val="dk1"/>
                </a:solidFill>
                <a:latin typeface="Calibri"/>
                <a:ea typeface="Calibri"/>
                <a:cs typeface="Calibri"/>
                <a:sym typeface="Calibri"/>
              </a:rPr>
              <a:t> για την κατανόηση της επαγγελματικής συμπεριφοράς σε όλη τη διάρκεια του κύκλου ζωής, δηλαδή πώς τα άτομα μπορούν να διαχειριστούν μια ζωή συνεχών εργασιακών μεταβολών χωρίς όμως να χάσουν την προσωπική και κοινωνική τους ταυτότητα</a:t>
            </a:r>
          </a:p>
          <a:p>
            <a:pPr marL="800100" lvl="1" indent="-342900">
              <a:spcBef>
                <a:spcPts val="2400"/>
              </a:spcBef>
              <a:buClr>
                <a:srgbClr val="FF7F2A"/>
              </a:buClr>
              <a:buSzPts val="2600"/>
              <a:buFont typeface="Arial"/>
              <a:buChar char="•"/>
            </a:pPr>
            <a:r>
              <a:rPr lang="el-GR" sz="2000" b="1" dirty="0" smtClean="0">
                <a:solidFill>
                  <a:schemeClr val="dk1"/>
                </a:solidFill>
                <a:latin typeface="Calibri"/>
                <a:ea typeface="Calibri"/>
                <a:cs typeface="Calibri"/>
                <a:sym typeface="Calibri"/>
              </a:rPr>
              <a:t>μεθόδους και υλικά </a:t>
            </a:r>
            <a:r>
              <a:rPr lang="el-GR" sz="2000" dirty="0" smtClean="0">
                <a:solidFill>
                  <a:schemeClr val="dk1"/>
                </a:solidFill>
                <a:latin typeface="Calibri"/>
                <a:ea typeface="Calibri"/>
                <a:cs typeface="Calibri"/>
                <a:sym typeface="Calibri"/>
              </a:rPr>
              <a:t>που χρησιμοποιούν οι σύμβουλοι καριέρας για να βοηθήσουν τους πελάτες να κάνουν επαγγελματικές επιλογές και να διατηρήσουν μία επιτυχημένη, ικανοποιητική επαγγελματική ζωή.</a:t>
            </a:r>
            <a:endParaRPr/>
          </a:p>
        </p:txBody>
      </p:sp>
      <p:pic>
        <p:nvPicPr>
          <p:cNvPr id="108" name="Google Shape;108;gcf7ead7544_0_0"/>
          <p:cNvPicPr preferRelativeResize="0"/>
          <p:nvPr/>
        </p:nvPicPr>
        <p:blipFill>
          <a:blip r:embed="rId3">
            <a:alphaModFix/>
          </a:blip>
          <a:stretch>
            <a:fillRect/>
          </a:stretch>
        </p:blipFill>
        <p:spPr>
          <a:xfrm>
            <a:off x="9026950" y="1918400"/>
            <a:ext cx="2381525" cy="332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836613" y="62950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dirty="0" smtClean="0">
                <a:latin typeface="Calibri"/>
                <a:ea typeface="Calibri"/>
                <a:cs typeface="Calibri"/>
                <a:sym typeface="Calibri"/>
              </a:rPr>
              <a:t>Ο Εαυτός στη ΘΔΚ</a:t>
            </a:r>
            <a:endParaRPr>
              <a:latin typeface="Calibri"/>
              <a:ea typeface="Calibri"/>
              <a:cs typeface="Calibri"/>
              <a:sym typeface="Calibri"/>
            </a:endParaRPr>
          </a:p>
        </p:txBody>
      </p:sp>
      <p:sp>
        <p:nvSpPr>
          <p:cNvPr id="114" name="Google Shape;114;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grpSp>
        <p:nvGrpSpPr>
          <p:cNvPr id="115" name="Google Shape;115;p3"/>
          <p:cNvGrpSpPr/>
          <p:nvPr/>
        </p:nvGrpSpPr>
        <p:grpSpPr>
          <a:xfrm>
            <a:off x="2012875" y="1805800"/>
            <a:ext cx="9305543" cy="3936577"/>
            <a:chOff x="0" y="9492"/>
            <a:chExt cx="11261700" cy="3533097"/>
          </a:xfrm>
        </p:grpSpPr>
        <p:sp>
          <p:nvSpPr>
            <p:cNvPr id="116" name="Google Shape;116;p3"/>
            <p:cNvSpPr/>
            <p:nvPr/>
          </p:nvSpPr>
          <p:spPr>
            <a:xfrm>
              <a:off x="0" y="239491"/>
              <a:ext cx="11261700" cy="831600"/>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0" y="239491"/>
              <a:ext cx="11261700" cy="831600"/>
            </a:xfrm>
            <a:prstGeom prst="rect">
              <a:avLst/>
            </a:prstGeom>
            <a:noFill/>
            <a:ln>
              <a:noFill/>
            </a:ln>
          </p:spPr>
          <p:txBody>
            <a:bodyPr spcFirstLastPara="1" wrap="square" lIns="874025" tIns="124950" rIns="874025" bIns="142225" anchor="t" anchorCtr="0">
              <a:noAutofit/>
            </a:bodyPr>
            <a:lstStyle/>
            <a:p>
              <a:pPr marL="228600" marR="0" lvl="1" indent="-228600" algn="l" rtl="0">
                <a:lnSpc>
                  <a:spcPct val="90000"/>
                </a:lnSpc>
                <a:spcBef>
                  <a:spcPts val="0"/>
                </a:spcBef>
                <a:spcAft>
                  <a:spcPts val="0"/>
                </a:spcAft>
                <a:buClr>
                  <a:srgbClr val="FF7F2A"/>
                </a:buClr>
                <a:buSzPts val="2000"/>
                <a:buFont typeface="Calibri"/>
                <a:buChar char="•"/>
              </a:pPr>
              <a:r>
                <a:rPr lang="el-GR" sz="2000" b="0" i="0" u="none" strike="noStrike" cap="none" dirty="0" smtClean="0">
                  <a:solidFill>
                    <a:schemeClr val="dk1"/>
                  </a:solidFill>
                  <a:latin typeface="Calibri"/>
                  <a:ea typeface="Calibri"/>
                  <a:cs typeface="Calibri"/>
                  <a:sym typeface="Calibri"/>
                </a:rPr>
                <a:t>Η διαδικασία δόμησης του εαυτού ξεκινά από την παιδική ηλικία, όταν </a:t>
              </a:r>
              <a:r>
                <a:rPr lang="el-GR" sz="2000" dirty="0" smtClean="0">
                  <a:solidFill>
                    <a:schemeClr val="dk1"/>
                  </a:solidFill>
                  <a:latin typeface="Calibri"/>
                  <a:ea typeface="Calibri"/>
                  <a:cs typeface="Calibri"/>
                  <a:sym typeface="Calibri"/>
                </a:rPr>
                <a:t> </a:t>
              </a:r>
              <a:r>
                <a:rPr lang="el-GR" sz="2000" b="0" i="0" u="none" strike="noStrike" cap="none" dirty="0" smtClean="0">
                  <a:solidFill>
                    <a:schemeClr val="dk1"/>
                  </a:solidFill>
                  <a:latin typeface="Calibri"/>
                  <a:ea typeface="Calibri"/>
                  <a:cs typeface="Calibri"/>
                  <a:sym typeface="Calibri"/>
                </a:rPr>
                <a:t>τα άτομα συνθέτουν έναν </a:t>
              </a:r>
              <a:r>
                <a:rPr lang="el-GR" sz="2000" b="1" i="0" u="none" strike="noStrike" cap="none" dirty="0" smtClean="0">
                  <a:solidFill>
                    <a:schemeClr val="dk1"/>
                  </a:solidFill>
                  <a:latin typeface="Calibri"/>
                  <a:ea typeface="Calibri"/>
                  <a:cs typeface="Calibri"/>
                  <a:sym typeface="Calibri"/>
                </a:rPr>
                <a:t>κοινωνικό ρόλο </a:t>
              </a:r>
              <a:r>
                <a:rPr lang="el-GR" sz="2000" i="0" u="none" strike="noStrike" cap="none" dirty="0" smtClean="0">
                  <a:solidFill>
                    <a:schemeClr val="dk1"/>
                  </a:solidFill>
                  <a:latin typeface="Calibri"/>
                  <a:ea typeface="Calibri"/>
                  <a:cs typeface="Calibri"/>
                  <a:sym typeface="Calibri"/>
                </a:rPr>
                <a:t>μέσα </a:t>
              </a:r>
              <a:r>
                <a:rPr lang="el-GR" sz="2000" i="0" u="none" strike="noStrike" cap="none" smtClean="0">
                  <a:solidFill>
                    <a:schemeClr val="dk1"/>
                  </a:solidFill>
                  <a:latin typeface="Calibri"/>
                  <a:ea typeface="Calibri"/>
                  <a:cs typeface="Calibri"/>
                  <a:sym typeface="Calibri"/>
                </a:rPr>
                <a:t>στην </a:t>
              </a:r>
              <a:r>
                <a:rPr lang="el-GR" sz="2000" b="1" i="0" u="none" strike="noStrike" cap="none" smtClean="0">
                  <a:solidFill>
                    <a:schemeClr val="dk1"/>
                  </a:solidFill>
                  <a:latin typeface="Calibri"/>
                  <a:ea typeface="Calibri"/>
                  <a:cs typeface="Calibri"/>
                  <a:sym typeface="Calibri"/>
                </a:rPr>
                <a:t>οικογένεια.</a:t>
              </a:r>
              <a:endParaRPr b="1"/>
            </a:p>
          </p:txBody>
        </p:sp>
        <p:sp>
          <p:nvSpPr>
            <p:cNvPr id="118"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578637" y="25043"/>
              <a:ext cx="8157000" cy="287400"/>
            </a:xfrm>
            <a:prstGeom prst="rect">
              <a:avLst/>
            </a:prstGeom>
            <a:noFill/>
            <a:ln>
              <a:noFill/>
            </a:ln>
          </p:spPr>
          <p:txBody>
            <a:bodyPr spcFirstLastPara="1" wrap="square" lIns="297950" tIns="0" rIns="29795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l-GR" sz="2400" b="0" i="0" u="none" strike="noStrike" cap="none" dirty="0" smtClean="0">
                  <a:solidFill>
                    <a:schemeClr val="lt1"/>
                  </a:solidFill>
                  <a:latin typeface="Calibri"/>
                  <a:ea typeface="Calibri"/>
                  <a:cs typeface="Calibri"/>
                  <a:sym typeface="Calibri"/>
                </a:rPr>
                <a:t>Ηθοποιός</a:t>
              </a:r>
              <a:endParaRPr sz="2000" b="0" i="0" u="none" strike="noStrike" cap="none">
                <a:solidFill>
                  <a:schemeClr val="lt1"/>
                </a:solidFill>
                <a:latin typeface="Calibri"/>
                <a:ea typeface="Calibri"/>
                <a:cs typeface="Calibri"/>
                <a:sym typeface="Calibri"/>
              </a:endParaRPr>
            </a:p>
          </p:txBody>
        </p:sp>
        <p:sp>
          <p:nvSpPr>
            <p:cNvPr id="120" name="Google Shape;120;p3"/>
            <p:cNvSpPr/>
            <p:nvPr/>
          </p:nvSpPr>
          <p:spPr>
            <a:xfrm>
              <a:off x="0" y="1333490"/>
              <a:ext cx="11261700" cy="1115100"/>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0" y="1333490"/>
              <a:ext cx="11261700" cy="1115100"/>
            </a:xfrm>
            <a:prstGeom prst="rect">
              <a:avLst/>
            </a:prstGeom>
            <a:noFill/>
            <a:ln>
              <a:noFill/>
            </a:ln>
          </p:spPr>
          <p:txBody>
            <a:bodyPr spcFirstLastPara="1" wrap="square" lIns="874025" tIns="124950" rIns="874025" bIns="142225" anchor="t" anchorCtr="0">
              <a:noAutofit/>
            </a:bodyPr>
            <a:lstStyle/>
            <a:p>
              <a:pPr marL="228600" marR="0" lvl="1" indent="-228600" algn="l" rtl="0">
                <a:lnSpc>
                  <a:spcPct val="90000"/>
                </a:lnSpc>
                <a:spcBef>
                  <a:spcPts val="0"/>
                </a:spcBef>
                <a:spcAft>
                  <a:spcPts val="0"/>
                </a:spcAft>
                <a:buClr>
                  <a:srgbClr val="FF7F2A"/>
                </a:buClr>
                <a:buSzPts val="2000"/>
                <a:buFont typeface="Calibri"/>
                <a:buChar char="•"/>
              </a:pPr>
              <a:r>
                <a:rPr lang="el-GR" sz="2000" b="0" i="0" u="none" strike="noStrike" cap="none" dirty="0" smtClean="0">
                  <a:solidFill>
                    <a:schemeClr val="dk1"/>
                  </a:solidFill>
                  <a:latin typeface="Calibri"/>
                  <a:ea typeface="Calibri"/>
                  <a:cs typeface="Calibri"/>
                  <a:sym typeface="Calibri"/>
                </a:rPr>
                <a:t>Κατά τη διάρκεια της εφηβείας, τα άτομα χρησιμοποιούν </a:t>
              </a:r>
              <a:r>
                <a:rPr lang="el-GR" sz="2000" b="1" i="0" u="none" strike="noStrike" cap="none" dirty="0" smtClean="0">
                  <a:solidFill>
                    <a:schemeClr val="dk1"/>
                  </a:solidFill>
                  <a:latin typeface="Calibri"/>
                  <a:ea typeface="Calibri"/>
                  <a:cs typeface="Calibri"/>
                  <a:sym typeface="Calibri"/>
                </a:rPr>
                <a:t>αυτενέργεια</a:t>
              </a:r>
              <a:r>
                <a:rPr lang="el-GR" sz="2000" b="0" i="0" u="none" strike="noStrike" cap="none" dirty="0" smtClean="0">
                  <a:solidFill>
                    <a:schemeClr val="dk1"/>
                  </a:solidFill>
                  <a:latin typeface="Calibri"/>
                  <a:ea typeface="Calibri"/>
                  <a:cs typeface="Calibri"/>
                  <a:sym typeface="Calibri"/>
                </a:rPr>
                <a:t> για να προσαρμοστούν στην </a:t>
              </a:r>
              <a:r>
                <a:rPr lang="el-GR" sz="2000" b="1" i="0" u="none" strike="noStrike" cap="none" dirty="0" smtClean="0">
                  <a:solidFill>
                    <a:schemeClr val="dk1"/>
                  </a:solidFill>
                  <a:latin typeface="Calibri"/>
                  <a:ea typeface="Calibri"/>
                  <a:cs typeface="Calibri"/>
                  <a:sym typeface="Calibri"/>
                </a:rPr>
                <a:t>κοινότητα και στο σχολείο. </a:t>
              </a:r>
              <a:r>
                <a:rPr lang="el-GR" sz="2000" i="0" u="none" strike="noStrike" cap="none" dirty="0" smtClean="0">
                  <a:solidFill>
                    <a:schemeClr val="dk1"/>
                  </a:solidFill>
                  <a:latin typeface="Calibri"/>
                  <a:ea typeface="Calibri"/>
                  <a:cs typeface="Calibri"/>
                  <a:sym typeface="Calibri"/>
                </a:rPr>
                <a:t>Αυτή</a:t>
              </a:r>
              <a:r>
                <a:rPr lang="el-GR" sz="2000" b="1" i="0" u="none" strike="noStrike" cap="none" dirty="0" smtClean="0">
                  <a:solidFill>
                    <a:schemeClr val="dk1"/>
                  </a:solidFill>
                  <a:latin typeface="Calibri"/>
                  <a:ea typeface="Calibri"/>
                  <a:cs typeface="Calibri"/>
                  <a:sym typeface="Calibri"/>
                </a:rPr>
                <a:t> </a:t>
              </a:r>
              <a:r>
                <a:rPr lang="el-GR" sz="2000" i="0" u="none" strike="noStrike" cap="none" dirty="0" smtClean="0">
                  <a:solidFill>
                    <a:schemeClr val="dk1"/>
                  </a:solidFill>
                  <a:latin typeface="Calibri"/>
                  <a:ea typeface="Calibri"/>
                  <a:cs typeface="Calibri"/>
                  <a:sym typeface="Calibri"/>
                </a:rPr>
                <a:t>τους επιτρέπει να συμβαδίσουν με καθήκοντα επαγγελματικής ανάπτυξης,</a:t>
              </a:r>
              <a:r>
                <a:rPr lang="en-US" sz="2000" i="0" u="none" strike="noStrike" cap="none" dirty="0" smtClean="0">
                  <a:solidFill>
                    <a:schemeClr val="dk1"/>
                  </a:solidFill>
                  <a:latin typeface="Calibri"/>
                  <a:ea typeface="Calibri"/>
                  <a:cs typeface="Calibri"/>
                  <a:sym typeface="Calibri"/>
                </a:rPr>
                <a:t> </a:t>
              </a:r>
              <a:r>
                <a:rPr lang="el-GR" sz="2000" dirty="0" smtClean="0">
                  <a:solidFill>
                    <a:schemeClr val="dk1"/>
                  </a:solidFill>
                  <a:latin typeface="Calibri"/>
                  <a:ea typeface="Calibri"/>
                  <a:cs typeface="Calibri"/>
                  <a:sym typeface="Calibri"/>
                </a:rPr>
                <a:t>μεταβολής και αποτυχίας.</a:t>
              </a:r>
              <a:endParaRPr b="1"/>
            </a:p>
          </p:txBody>
        </p:sp>
        <p:sp>
          <p:nvSpPr>
            <p:cNvPr id="122" name="Google Shape;122;p3"/>
            <p:cNvSpPr/>
            <p:nvPr/>
          </p:nvSpPr>
          <p:spPr>
            <a:xfrm>
              <a:off x="563086" y="1103491"/>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578637" y="1119042"/>
              <a:ext cx="8157000" cy="287400"/>
            </a:xfrm>
            <a:prstGeom prst="rect">
              <a:avLst/>
            </a:prstGeom>
            <a:noFill/>
            <a:ln>
              <a:noFill/>
            </a:ln>
          </p:spPr>
          <p:txBody>
            <a:bodyPr spcFirstLastPara="1" wrap="square" lIns="297950" tIns="0" rIns="29795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l-GR" sz="2400" dirty="0" smtClean="0">
                  <a:solidFill>
                    <a:schemeClr val="lt1"/>
                  </a:solidFill>
                  <a:latin typeface="Calibri"/>
                  <a:ea typeface="Calibri"/>
                  <a:cs typeface="Calibri"/>
                  <a:sym typeface="Calibri"/>
                </a:rPr>
                <a:t>Αυτενεργός</a:t>
              </a:r>
              <a:endParaRPr sz="2400" b="0" i="0" u="none" strike="noStrike" cap="none">
                <a:solidFill>
                  <a:schemeClr val="lt1"/>
                </a:solidFill>
                <a:latin typeface="Calibri"/>
                <a:ea typeface="Calibri"/>
                <a:cs typeface="Calibri"/>
                <a:sym typeface="Calibri"/>
              </a:endParaRPr>
            </a:p>
          </p:txBody>
        </p:sp>
        <p:sp>
          <p:nvSpPr>
            <p:cNvPr id="124" name="Google Shape;124;p3"/>
            <p:cNvSpPr/>
            <p:nvPr/>
          </p:nvSpPr>
          <p:spPr>
            <a:xfrm>
              <a:off x="0" y="2710989"/>
              <a:ext cx="11261700" cy="831600"/>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txBox="1"/>
            <p:nvPr/>
          </p:nvSpPr>
          <p:spPr>
            <a:xfrm>
              <a:off x="0" y="2710989"/>
              <a:ext cx="11261700" cy="831600"/>
            </a:xfrm>
            <a:prstGeom prst="rect">
              <a:avLst/>
            </a:prstGeom>
            <a:noFill/>
            <a:ln>
              <a:noFill/>
            </a:ln>
          </p:spPr>
          <p:txBody>
            <a:bodyPr spcFirstLastPara="1" wrap="square" lIns="874025" tIns="124950" rIns="874025" bIns="142225" anchor="t" anchorCtr="0">
              <a:noAutofit/>
            </a:bodyPr>
            <a:lstStyle/>
            <a:p>
              <a:pPr marL="228600" lvl="1" indent="-228600">
                <a:lnSpc>
                  <a:spcPct val="90000"/>
                </a:lnSpc>
                <a:buClr>
                  <a:srgbClr val="FF7F2A"/>
                </a:buClr>
                <a:buSzPts val="2000"/>
                <a:buFont typeface="Arial"/>
                <a:buChar char="•"/>
              </a:pPr>
              <a:r>
                <a:rPr lang="el-GR" sz="2000" dirty="0" smtClean="0">
                  <a:solidFill>
                    <a:schemeClr val="dk1"/>
                  </a:solidFill>
                  <a:latin typeface="Calibri"/>
                  <a:ea typeface="Calibri"/>
                  <a:cs typeface="Calibri"/>
                  <a:sym typeface="Calibri"/>
                </a:rPr>
                <a:t>Στην ενήλικη ζωή, οι άνθρωποι </a:t>
              </a:r>
              <a:r>
                <a:rPr lang="el-GR" sz="2000" b="1" dirty="0" smtClean="0">
                  <a:solidFill>
                    <a:schemeClr val="dk1"/>
                  </a:solidFill>
                  <a:latin typeface="Calibri"/>
                  <a:ea typeface="Calibri"/>
                  <a:cs typeface="Calibri"/>
                  <a:sym typeface="Calibri"/>
                </a:rPr>
                <a:t>ενσωματώνουν τις πράξεις και τη δράση τους σε μια μοναδική ταυτότητα </a:t>
              </a:r>
              <a:r>
                <a:rPr lang="el-GR" sz="2000" dirty="0" smtClean="0">
                  <a:solidFill>
                    <a:schemeClr val="dk1"/>
                  </a:solidFill>
                  <a:latin typeface="Calibri"/>
                  <a:ea typeface="Calibri"/>
                  <a:cs typeface="Calibri"/>
                  <a:sym typeface="Calibri"/>
                </a:rPr>
                <a:t>που υποστηρίζεται από μια ενοποιημένη και συνεκτική ιστορία ζωής.</a:t>
              </a:r>
              <a:endParaRPr/>
            </a:p>
          </p:txBody>
        </p:sp>
        <p:sp>
          <p:nvSpPr>
            <p:cNvPr id="126" name="Google Shape;126;p3"/>
            <p:cNvSpPr/>
            <p:nvPr/>
          </p:nvSpPr>
          <p:spPr>
            <a:xfrm>
              <a:off x="563086" y="2480990"/>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txBox="1"/>
            <p:nvPr/>
          </p:nvSpPr>
          <p:spPr>
            <a:xfrm>
              <a:off x="578637" y="2496541"/>
              <a:ext cx="8157000" cy="287400"/>
            </a:xfrm>
            <a:prstGeom prst="rect">
              <a:avLst/>
            </a:prstGeom>
            <a:noFill/>
            <a:ln>
              <a:noFill/>
            </a:ln>
          </p:spPr>
          <p:txBody>
            <a:bodyPr spcFirstLastPara="1" wrap="square" lIns="297950" tIns="0" rIns="29795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l-GR" sz="2400" dirty="0" smtClean="0">
                  <a:solidFill>
                    <a:schemeClr val="lt1"/>
                  </a:solidFill>
                  <a:latin typeface="Calibri"/>
                  <a:ea typeface="Calibri"/>
                  <a:cs typeface="Calibri"/>
                  <a:sym typeface="Calibri"/>
                </a:rPr>
                <a:t>Συγγραφέας</a:t>
              </a:r>
              <a:endParaRPr sz="2700" b="0" i="0" u="none" strike="noStrike" cap="none">
                <a:solidFill>
                  <a:schemeClr val="lt1"/>
                </a:solidFill>
                <a:latin typeface="Calibri"/>
                <a:ea typeface="Calibri"/>
                <a:cs typeface="Calibri"/>
                <a:sym typeface="Calibri"/>
              </a:endParaRPr>
            </a:p>
          </p:txBody>
        </p:sp>
      </p:grpSp>
      <p:pic>
        <p:nvPicPr>
          <p:cNvPr id="128" name="Google Shape;128;p3"/>
          <p:cNvPicPr preferRelativeResize="0"/>
          <p:nvPr/>
        </p:nvPicPr>
        <p:blipFill>
          <a:blip r:embed="rId3">
            <a:alphaModFix/>
          </a:blip>
          <a:stretch>
            <a:fillRect/>
          </a:stretch>
        </p:blipFill>
        <p:spPr>
          <a:xfrm>
            <a:off x="685788" y="1805789"/>
            <a:ext cx="1304925" cy="1304925"/>
          </a:xfrm>
          <a:prstGeom prst="rect">
            <a:avLst/>
          </a:prstGeom>
          <a:noFill/>
          <a:ln>
            <a:noFill/>
          </a:ln>
        </p:spPr>
      </p:pic>
      <p:pic>
        <p:nvPicPr>
          <p:cNvPr id="129" name="Google Shape;129;p3"/>
          <p:cNvPicPr preferRelativeResize="0"/>
          <p:nvPr/>
        </p:nvPicPr>
        <p:blipFill>
          <a:blip r:embed="rId4">
            <a:alphaModFix/>
          </a:blip>
          <a:stretch>
            <a:fillRect/>
          </a:stretch>
        </p:blipFill>
        <p:spPr>
          <a:xfrm>
            <a:off x="685800" y="3161589"/>
            <a:ext cx="1304925" cy="1304925"/>
          </a:xfrm>
          <a:prstGeom prst="rect">
            <a:avLst/>
          </a:prstGeom>
          <a:noFill/>
          <a:ln>
            <a:noFill/>
          </a:ln>
        </p:spPr>
      </p:pic>
      <p:pic>
        <p:nvPicPr>
          <p:cNvPr id="130" name="Google Shape;130;p3"/>
          <p:cNvPicPr preferRelativeResize="0"/>
          <p:nvPr/>
        </p:nvPicPr>
        <p:blipFill>
          <a:blip r:embed="rId5">
            <a:alphaModFix/>
          </a:blip>
          <a:stretch>
            <a:fillRect/>
          </a:stretch>
        </p:blipFill>
        <p:spPr>
          <a:xfrm>
            <a:off x="839800" y="4620523"/>
            <a:ext cx="1150925" cy="1150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title"/>
          </p:nvPr>
        </p:nvSpPr>
        <p:spPr>
          <a:xfrm>
            <a:off x="836613" y="61934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dirty="0" smtClean="0">
                <a:latin typeface="Calibri"/>
                <a:ea typeface="Calibri"/>
                <a:cs typeface="Calibri"/>
                <a:sym typeface="Calibri"/>
              </a:rPr>
              <a:t>Η καριέρα σαν μια ιστορία</a:t>
            </a:r>
            <a:endParaRPr>
              <a:latin typeface="Calibri"/>
              <a:ea typeface="Calibri"/>
              <a:cs typeface="Calibri"/>
              <a:sym typeface="Calibri"/>
            </a:endParaRPr>
          </a:p>
        </p:txBody>
      </p:sp>
      <p:sp>
        <p:nvSpPr>
          <p:cNvPr id="136" name="Google Shape;136;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grpSp>
        <p:nvGrpSpPr>
          <p:cNvPr id="137" name="Google Shape;137;p4"/>
          <p:cNvGrpSpPr/>
          <p:nvPr/>
        </p:nvGrpSpPr>
        <p:grpSpPr>
          <a:xfrm>
            <a:off x="681713" y="2598005"/>
            <a:ext cx="10854907" cy="2983645"/>
            <a:chOff x="30837" y="0"/>
            <a:chExt cx="10854907" cy="2983645"/>
          </a:xfrm>
        </p:grpSpPr>
        <p:sp>
          <p:nvSpPr>
            <p:cNvPr id="138" name="Google Shape;138;p4"/>
            <p:cNvSpPr/>
            <p:nvPr/>
          </p:nvSpPr>
          <p:spPr>
            <a:xfrm>
              <a:off x="30837" y="0"/>
              <a:ext cx="3455370" cy="2983645"/>
            </a:xfrm>
            <a:prstGeom prst="roundRect">
              <a:avLst>
                <a:gd name="adj" fmla="val 10000"/>
              </a:avLst>
            </a:prstGeom>
            <a:solidFill>
              <a:srgbClr val="FF7F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30837" y="0"/>
              <a:ext cx="3455370" cy="89509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dirty="0" smtClean="0">
                  <a:solidFill>
                    <a:schemeClr val="lt1"/>
                  </a:solidFill>
                  <a:latin typeface="Calibri"/>
                  <a:ea typeface="Calibri"/>
                  <a:cs typeface="Calibri"/>
                  <a:sym typeface="Calibri"/>
                </a:rPr>
                <a:t>Ηθοποιός</a:t>
              </a:r>
              <a:r>
                <a:rPr lang="en-GB" sz="2400" b="0" i="0" u="none" strike="noStrike" cap="none" dirty="0">
                  <a:solidFill>
                    <a:schemeClr val="lt1"/>
                  </a:solidFill>
                  <a:latin typeface="Calibri"/>
                  <a:ea typeface="Calibri"/>
                  <a:cs typeface="Calibri"/>
                  <a:sym typeface="Calibri"/>
                </a:rPr>
                <a:t/>
              </a:r>
              <a:br>
                <a:rPr lang="en-GB" sz="2400" b="0" i="0" u="none" strike="noStrike" cap="none" dirty="0">
                  <a:solidFill>
                    <a:schemeClr val="lt1"/>
                  </a:solidFill>
                  <a:latin typeface="Calibri"/>
                  <a:ea typeface="Calibri"/>
                  <a:cs typeface="Calibri"/>
                  <a:sym typeface="Calibri"/>
                </a:rPr>
              </a:br>
              <a:r>
                <a:rPr lang="en-GB" sz="2400" b="0" i="0" u="none" strike="noStrike" cap="none" dirty="0" smtClean="0">
                  <a:solidFill>
                    <a:schemeClr val="lt1"/>
                  </a:solidFill>
                  <a:latin typeface="Calibri"/>
                  <a:ea typeface="Calibri"/>
                  <a:cs typeface="Calibri"/>
                  <a:sym typeface="Calibri"/>
                </a:rPr>
                <a:t>(</a:t>
              </a:r>
              <a:r>
                <a:rPr lang="el-GR" sz="2000" b="0" i="0" u="none" strike="noStrike" cap="none" dirty="0" smtClean="0">
                  <a:solidFill>
                    <a:schemeClr val="lt1"/>
                  </a:solidFill>
                  <a:latin typeface="Calibri"/>
                  <a:ea typeface="Calibri"/>
                  <a:cs typeface="Calibri"/>
                  <a:sym typeface="Calibri"/>
                </a:rPr>
                <a:t>ιστορία της εργασίας</a:t>
              </a:r>
              <a:r>
                <a:rPr lang="en-GB" sz="2400" b="0" i="0" u="none" strike="noStrike" cap="none" dirty="0" smtClean="0">
                  <a:solidFill>
                    <a:schemeClr val="lt1"/>
                  </a:solidFill>
                  <a:latin typeface="Calibri"/>
                  <a:ea typeface="Calibri"/>
                  <a:cs typeface="Calibri"/>
                  <a:sym typeface="Calibri"/>
                </a:rPr>
                <a:t>)</a:t>
              </a:r>
              <a:endParaRPr sz="2000" b="0" i="0" u="none" strike="noStrike" cap="none">
                <a:solidFill>
                  <a:schemeClr val="lt1"/>
                </a:solidFill>
                <a:latin typeface="Calibri"/>
                <a:ea typeface="Calibri"/>
                <a:cs typeface="Calibri"/>
                <a:sym typeface="Calibri"/>
              </a:endParaRPr>
            </a:p>
          </p:txBody>
        </p:sp>
        <p:sp>
          <p:nvSpPr>
            <p:cNvPr id="140" name="Google Shape;140;p4"/>
            <p:cNvSpPr/>
            <p:nvPr/>
          </p:nvSpPr>
          <p:spPr>
            <a:xfrm>
              <a:off x="346866" y="895093"/>
              <a:ext cx="2764296" cy="1939369"/>
            </a:xfrm>
            <a:prstGeom prst="roundRect">
              <a:avLst>
                <a:gd name="adj" fmla="val 10000"/>
              </a:avLst>
            </a:prstGeom>
            <a:solidFill>
              <a:schemeClr val="lt1"/>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403668" y="951895"/>
              <a:ext cx="2650692" cy="1825765"/>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accent1"/>
                </a:buClr>
                <a:buSzPts val="2000"/>
                <a:buFont typeface="Calibri"/>
                <a:buNone/>
              </a:pPr>
              <a:r>
                <a:rPr lang="el-GR" sz="2000" b="0" i="0" u="none" strike="noStrike" cap="none" dirty="0" smtClean="0">
                  <a:latin typeface="Calibri"/>
                  <a:ea typeface="Calibri"/>
                  <a:cs typeface="Calibri"/>
                  <a:sym typeface="Calibri"/>
                </a:rPr>
                <a:t>Ο ηθοποιός λέει σε ένα βιογραφικό </a:t>
              </a:r>
              <a:r>
                <a:rPr lang="el-GR" sz="2000" b="1" i="0" u="none" strike="noStrike" cap="none" dirty="0" smtClean="0">
                  <a:latin typeface="Calibri"/>
                  <a:ea typeface="Calibri"/>
                  <a:cs typeface="Calibri"/>
                  <a:sym typeface="Calibri"/>
                </a:rPr>
                <a:t>τι</a:t>
              </a:r>
              <a:r>
                <a:rPr lang="el-GR" sz="2000" b="0" i="0" u="none" strike="noStrike" cap="none" dirty="0" smtClean="0">
                  <a:latin typeface="Calibri"/>
                  <a:ea typeface="Calibri"/>
                  <a:cs typeface="Calibri"/>
                  <a:sym typeface="Calibri"/>
                </a:rPr>
                <a:t> συνέβη (αντικειμενική καριέρα</a:t>
              </a:r>
              <a:r>
                <a:rPr lang="en-GB" sz="2000" b="0" i="0" u="none" strike="noStrike" cap="none" dirty="0" smtClean="0">
                  <a:latin typeface="Calibri"/>
                  <a:ea typeface="Calibri"/>
                  <a:cs typeface="Calibri"/>
                  <a:sym typeface="Calibri"/>
                </a:rPr>
                <a:t>)</a:t>
              </a:r>
              <a:endParaRPr/>
            </a:p>
          </p:txBody>
        </p:sp>
        <p:sp>
          <p:nvSpPr>
            <p:cNvPr id="142" name="Google Shape;142;p4"/>
            <p:cNvSpPr/>
            <p:nvPr/>
          </p:nvSpPr>
          <p:spPr>
            <a:xfrm>
              <a:off x="3715851" y="0"/>
              <a:ext cx="3455370" cy="2983645"/>
            </a:xfrm>
            <a:prstGeom prst="roundRect">
              <a:avLst>
                <a:gd name="adj" fmla="val 10000"/>
              </a:avLst>
            </a:prstGeom>
            <a:solidFill>
              <a:srgbClr val="FF7F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txBox="1"/>
            <p:nvPr/>
          </p:nvSpPr>
          <p:spPr>
            <a:xfrm>
              <a:off x="3715851" y="0"/>
              <a:ext cx="3455370" cy="89509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400" b="0" i="0" u="none" strike="noStrike" cap="none" dirty="0" smtClean="0">
                  <a:solidFill>
                    <a:schemeClr val="lt1"/>
                  </a:solidFill>
                  <a:latin typeface="Calibri"/>
                  <a:ea typeface="Calibri"/>
                  <a:cs typeface="Calibri"/>
                  <a:sym typeface="Calibri"/>
                </a:rPr>
                <a:t>Αυτενεργός</a:t>
              </a:r>
              <a:r>
                <a:rPr lang="en-GB" sz="2400" b="0" i="0" u="none" strike="noStrike" cap="none" dirty="0">
                  <a:solidFill>
                    <a:schemeClr val="lt1"/>
                  </a:solidFill>
                  <a:latin typeface="Calibri"/>
                  <a:ea typeface="Calibri"/>
                  <a:cs typeface="Calibri"/>
                  <a:sym typeface="Calibri"/>
                </a:rPr>
                <a:t/>
              </a:r>
              <a:br>
                <a:rPr lang="en-GB" sz="2400" b="0" i="0" u="none" strike="noStrike" cap="none" dirty="0">
                  <a:solidFill>
                    <a:schemeClr val="lt1"/>
                  </a:solidFill>
                  <a:latin typeface="Calibri"/>
                  <a:ea typeface="Calibri"/>
                  <a:cs typeface="Calibri"/>
                  <a:sym typeface="Calibri"/>
                </a:rPr>
              </a:br>
              <a:r>
                <a:rPr lang="en-GB" sz="2400" b="0" i="0" u="none" strike="noStrike" cap="none" dirty="0" smtClean="0">
                  <a:solidFill>
                    <a:schemeClr val="lt1"/>
                  </a:solidFill>
                  <a:latin typeface="Calibri"/>
                  <a:ea typeface="Calibri"/>
                  <a:cs typeface="Calibri"/>
                  <a:sym typeface="Calibri"/>
                </a:rPr>
                <a:t>(</a:t>
              </a:r>
              <a:r>
                <a:rPr lang="el-GR" sz="2000" dirty="0" smtClean="0">
                  <a:solidFill>
                    <a:schemeClr val="lt1"/>
                  </a:solidFill>
                  <a:latin typeface="Calibri"/>
                  <a:ea typeface="Calibri"/>
                  <a:cs typeface="Calibri"/>
                  <a:sym typeface="Calibri"/>
                </a:rPr>
                <a:t>επαγγελματική </a:t>
              </a:r>
              <a:r>
                <a:rPr lang="el-GR" sz="2000" b="0" i="0" u="none" strike="noStrike" cap="none" dirty="0" smtClean="0">
                  <a:solidFill>
                    <a:schemeClr val="lt1"/>
                  </a:solidFill>
                  <a:latin typeface="Calibri"/>
                  <a:ea typeface="Calibri"/>
                  <a:cs typeface="Calibri"/>
                  <a:sym typeface="Calibri"/>
                </a:rPr>
                <a:t>πλοκή</a:t>
              </a:r>
              <a:r>
                <a:rPr lang="en-GB" sz="2400" b="0" i="0" u="none" strike="noStrike" cap="none" dirty="0" smtClean="0">
                  <a:solidFill>
                    <a:schemeClr val="lt1"/>
                  </a:solidFill>
                  <a:latin typeface="Calibri"/>
                  <a:ea typeface="Calibri"/>
                  <a:cs typeface="Calibri"/>
                  <a:sym typeface="Calibri"/>
                </a:rPr>
                <a:t>)</a:t>
              </a:r>
              <a:endParaRPr/>
            </a:p>
          </p:txBody>
        </p:sp>
        <p:sp>
          <p:nvSpPr>
            <p:cNvPr id="144" name="Google Shape;144;p4"/>
            <p:cNvSpPr/>
            <p:nvPr/>
          </p:nvSpPr>
          <p:spPr>
            <a:xfrm>
              <a:off x="4061388" y="895093"/>
              <a:ext cx="2764296" cy="1939369"/>
            </a:xfrm>
            <a:prstGeom prst="roundRect">
              <a:avLst>
                <a:gd name="adj" fmla="val 10000"/>
              </a:avLst>
            </a:prstGeom>
            <a:solidFill>
              <a:schemeClr val="lt1"/>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4118190" y="951895"/>
              <a:ext cx="2650692" cy="1825765"/>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accent1"/>
                </a:buClr>
                <a:buSzPts val="2000"/>
                <a:buFont typeface="Calibri"/>
                <a:buNone/>
              </a:pPr>
              <a:r>
                <a:rPr lang="el-GR" sz="2000" b="0" i="0" u="none" strike="noStrike" cap="none" dirty="0" smtClean="0">
                  <a:latin typeface="Calibri"/>
                  <a:ea typeface="Calibri"/>
                  <a:cs typeface="Calibri"/>
                  <a:sym typeface="Calibri"/>
                </a:rPr>
                <a:t>Ο αυτενεργός εξηγεί </a:t>
              </a:r>
              <a:r>
                <a:rPr lang="el-GR" sz="2000" b="1" i="0" u="none" strike="noStrike" cap="none" dirty="0" smtClean="0">
                  <a:latin typeface="Calibri"/>
                  <a:ea typeface="Calibri"/>
                  <a:cs typeface="Calibri"/>
                  <a:sym typeface="Calibri"/>
                </a:rPr>
                <a:t>γιατί</a:t>
              </a:r>
              <a:r>
                <a:rPr lang="el-GR" sz="2000" b="0" i="0" u="none" strike="noStrike" cap="none" dirty="0" smtClean="0">
                  <a:latin typeface="Calibri"/>
                  <a:ea typeface="Calibri"/>
                  <a:cs typeface="Calibri"/>
                  <a:sym typeface="Calibri"/>
                </a:rPr>
                <a:t> συνέβη μέσα από συνδέσεις που μετατρέπουν την αντικειμενική καριέρα σε υποκειμενική</a:t>
              </a:r>
              <a:endParaRPr/>
            </a:p>
          </p:txBody>
        </p:sp>
        <p:sp>
          <p:nvSpPr>
            <p:cNvPr id="146" name="Google Shape;146;p4"/>
            <p:cNvSpPr/>
            <p:nvPr/>
          </p:nvSpPr>
          <p:spPr>
            <a:xfrm>
              <a:off x="7430374" y="0"/>
              <a:ext cx="3455370" cy="2983645"/>
            </a:xfrm>
            <a:prstGeom prst="roundRect">
              <a:avLst>
                <a:gd name="adj" fmla="val 10000"/>
              </a:avLst>
            </a:prstGeom>
            <a:solidFill>
              <a:srgbClr val="FF7F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7430374" y="0"/>
              <a:ext cx="3455370" cy="89509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dirty="0">
                  <a:solidFill>
                    <a:schemeClr val="lt1"/>
                  </a:solidFill>
                  <a:latin typeface="Calibri"/>
                  <a:ea typeface="Calibri"/>
                  <a:cs typeface="Calibri"/>
                  <a:sym typeface="Calibri"/>
                </a:rPr>
                <a:t>Author</a:t>
              </a:r>
              <a:br>
                <a:rPr lang="en-GB" sz="2400" b="0" i="0" u="none" strike="noStrike" cap="none" dirty="0">
                  <a:solidFill>
                    <a:schemeClr val="lt1"/>
                  </a:solidFill>
                  <a:latin typeface="Calibri"/>
                  <a:ea typeface="Calibri"/>
                  <a:cs typeface="Calibri"/>
                  <a:sym typeface="Calibri"/>
                </a:rPr>
              </a:br>
              <a:r>
                <a:rPr lang="en-GB" sz="2400" b="0" i="0" u="none" strike="noStrike" cap="none" dirty="0" smtClean="0">
                  <a:solidFill>
                    <a:schemeClr val="lt1"/>
                  </a:solidFill>
                  <a:latin typeface="Calibri"/>
                  <a:ea typeface="Calibri"/>
                  <a:cs typeface="Calibri"/>
                  <a:sym typeface="Calibri"/>
                </a:rPr>
                <a:t>(</a:t>
              </a:r>
              <a:r>
                <a:rPr lang="el-GR" sz="2000" dirty="0" smtClean="0">
                  <a:solidFill>
                    <a:schemeClr val="lt1"/>
                  </a:solidFill>
                  <a:latin typeface="Calibri"/>
                  <a:ea typeface="Calibri"/>
                  <a:cs typeface="Calibri"/>
                  <a:sym typeface="Calibri"/>
                </a:rPr>
                <a:t>κεντρική ιδέα της καριέρας</a:t>
              </a:r>
              <a:r>
                <a:rPr lang="en-GB" sz="2400" b="0" i="0" u="none" strike="noStrike" cap="none" dirty="0" smtClean="0">
                  <a:solidFill>
                    <a:schemeClr val="lt1"/>
                  </a:solidFill>
                  <a:latin typeface="Calibri"/>
                  <a:ea typeface="Calibri"/>
                  <a:cs typeface="Calibri"/>
                  <a:sym typeface="Calibri"/>
                </a:rPr>
                <a:t>)</a:t>
              </a:r>
              <a:endParaRPr sz="2700" b="0" i="0" u="none" strike="noStrike" cap="none">
                <a:solidFill>
                  <a:schemeClr val="lt1"/>
                </a:solidFill>
                <a:latin typeface="Calibri"/>
                <a:ea typeface="Calibri"/>
                <a:cs typeface="Calibri"/>
                <a:sym typeface="Calibri"/>
              </a:endParaRPr>
            </a:p>
          </p:txBody>
        </p:sp>
        <p:sp>
          <p:nvSpPr>
            <p:cNvPr id="148" name="Google Shape;148;p4"/>
            <p:cNvSpPr/>
            <p:nvPr/>
          </p:nvSpPr>
          <p:spPr>
            <a:xfrm>
              <a:off x="7775911" y="895093"/>
              <a:ext cx="2764296" cy="1939369"/>
            </a:xfrm>
            <a:prstGeom prst="roundRect">
              <a:avLst>
                <a:gd name="adj" fmla="val 10000"/>
              </a:avLst>
            </a:prstGeom>
            <a:solidFill>
              <a:schemeClr val="lt1"/>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txBox="1"/>
            <p:nvPr/>
          </p:nvSpPr>
          <p:spPr>
            <a:xfrm>
              <a:off x="7832713" y="951895"/>
              <a:ext cx="2650692" cy="1825765"/>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accent1"/>
                </a:buClr>
                <a:buSzPts val="2000"/>
                <a:buFont typeface="Arial"/>
                <a:buNone/>
              </a:pPr>
              <a:r>
                <a:rPr lang="el-GR" sz="1800" i="0" u="none" strike="noStrike" cap="none" dirty="0" smtClean="0">
                  <a:solidFill>
                    <a:srgbClr val="000000"/>
                  </a:solidFill>
                  <a:latin typeface="Calibri"/>
                  <a:ea typeface="Calibri"/>
                  <a:cs typeface="Calibri"/>
                  <a:sym typeface="Calibri"/>
                </a:rPr>
                <a:t>Ο συγγραφέας </a:t>
              </a:r>
              <a:r>
                <a:rPr lang="el-GR" sz="1800" b="1" i="0" u="none" strike="noStrike" cap="none" dirty="0" smtClean="0">
                  <a:solidFill>
                    <a:srgbClr val="000000"/>
                  </a:solidFill>
                  <a:latin typeface="Calibri"/>
                  <a:ea typeface="Calibri"/>
                  <a:cs typeface="Calibri"/>
                  <a:sym typeface="Calibri"/>
                </a:rPr>
                <a:t>ερμηνεύει</a:t>
              </a:r>
              <a:endParaRPr sz="180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chemeClr val="accent1"/>
                </a:buClr>
                <a:buSzPts val="2000"/>
                <a:buFont typeface="Arial"/>
                <a:buNone/>
              </a:pPr>
              <a:r>
                <a:rPr lang="en-GB" sz="1800" dirty="0">
                  <a:latin typeface="Calibri"/>
                  <a:ea typeface="Calibri"/>
                  <a:cs typeface="Calibri"/>
                  <a:sym typeface="Calibri"/>
                </a:rPr>
                <a:t>=</a:t>
              </a:r>
              <a:r>
                <a:rPr lang="en-GB" sz="1800" b="0" i="0" u="none" strike="noStrike" cap="none" dirty="0">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chemeClr val="accent1"/>
                </a:buClr>
                <a:buSzPts val="2000"/>
                <a:buFont typeface="Arial"/>
                <a:buNone/>
              </a:pPr>
              <a:r>
                <a:rPr lang="el-GR" sz="1800" b="0" i="0" u="none" strike="noStrike" cap="none" dirty="0" smtClean="0">
                  <a:solidFill>
                    <a:srgbClr val="000000"/>
                  </a:solidFill>
                  <a:latin typeface="Calibri"/>
                  <a:ea typeface="Calibri"/>
                  <a:cs typeface="Calibri"/>
                  <a:sym typeface="Calibri"/>
                </a:rPr>
                <a:t>Τα άτομα χτίζουν τις καριέρες τους βασιζόμενα στα νοήματα πάνω στην επαγγελματική τους συμπεριφορά</a:t>
              </a:r>
              <a:endParaRPr/>
            </a:p>
          </p:txBody>
        </p:sp>
      </p:grpSp>
      <p:pic>
        <p:nvPicPr>
          <p:cNvPr id="150" name="Google Shape;150;p4"/>
          <p:cNvPicPr preferRelativeResize="0"/>
          <p:nvPr/>
        </p:nvPicPr>
        <p:blipFill>
          <a:blip r:embed="rId3">
            <a:alphaModFix/>
          </a:blip>
          <a:stretch>
            <a:fillRect/>
          </a:stretch>
        </p:blipFill>
        <p:spPr>
          <a:xfrm>
            <a:off x="2002245" y="1746521"/>
            <a:ext cx="827075" cy="827075"/>
          </a:xfrm>
          <a:prstGeom prst="rect">
            <a:avLst/>
          </a:prstGeom>
          <a:noFill/>
          <a:ln>
            <a:noFill/>
          </a:ln>
        </p:spPr>
      </p:pic>
      <p:pic>
        <p:nvPicPr>
          <p:cNvPr id="151" name="Google Shape;151;p4"/>
          <p:cNvPicPr preferRelativeResize="0"/>
          <p:nvPr/>
        </p:nvPicPr>
        <p:blipFill>
          <a:blip r:embed="rId4">
            <a:alphaModFix/>
          </a:blip>
          <a:stretch>
            <a:fillRect/>
          </a:stretch>
        </p:blipFill>
        <p:spPr>
          <a:xfrm>
            <a:off x="5709902" y="1775530"/>
            <a:ext cx="827075" cy="827095"/>
          </a:xfrm>
          <a:prstGeom prst="rect">
            <a:avLst/>
          </a:prstGeom>
          <a:noFill/>
          <a:ln>
            <a:noFill/>
          </a:ln>
        </p:spPr>
      </p:pic>
      <p:pic>
        <p:nvPicPr>
          <p:cNvPr id="152" name="Google Shape;152;p4"/>
          <p:cNvPicPr preferRelativeResize="0"/>
          <p:nvPr/>
        </p:nvPicPr>
        <p:blipFill>
          <a:blip r:embed="rId5">
            <a:alphaModFix/>
          </a:blip>
          <a:stretch>
            <a:fillRect/>
          </a:stretch>
        </p:blipFill>
        <p:spPr>
          <a:xfrm>
            <a:off x="9417550" y="1746525"/>
            <a:ext cx="827075" cy="827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pic>
        <p:nvPicPr>
          <p:cNvPr id="158" name="Google Shape;158;p5" descr="Spilli colorati collegati da un filo"/>
          <p:cNvPicPr preferRelativeResize="0"/>
          <p:nvPr/>
        </p:nvPicPr>
        <p:blipFill rotWithShape="1">
          <a:blip r:embed="rId3">
            <a:alphaModFix/>
          </a:blip>
          <a:srcRect/>
          <a:stretch/>
        </p:blipFill>
        <p:spPr>
          <a:xfrm>
            <a:off x="7538037" y="2485007"/>
            <a:ext cx="4452754" cy="2968503"/>
          </a:xfrm>
          <a:prstGeom prst="rect">
            <a:avLst/>
          </a:prstGeom>
          <a:noFill/>
          <a:ln>
            <a:noFill/>
          </a:ln>
        </p:spPr>
      </p:pic>
      <p:sp>
        <p:nvSpPr>
          <p:cNvPr id="159" name="Google Shape;159;p5"/>
          <p:cNvSpPr txBox="1"/>
          <p:nvPr/>
        </p:nvSpPr>
        <p:spPr>
          <a:xfrm>
            <a:off x="839788" y="629505"/>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l-GR" sz="4000" b="0" i="0" u="none" strike="noStrike" cap="none" dirty="0" smtClean="0">
                <a:solidFill>
                  <a:schemeClr val="lt1"/>
                </a:solidFill>
                <a:latin typeface="Calibri"/>
                <a:ea typeface="Calibri"/>
                <a:cs typeface="Calibri"/>
                <a:sym typeface="Calibri"/>
              </a:rPr>
              <a:t>Κεντρική ιδέα της καριέρας</a:t>
            </a:r>
            <a:endParaRPr sz="4000" b="0" i="0" u="none" strike="noStrike" cap="none">
              <a:solidFill>
                <a:schemeClr val="lt1"/>
              </a:solidFill>
              <a:latin typeface="Calibri"/>
              <a:ea typeface="Calibri"/>
              <a:cs typeface="Calibri"/>
              <a:sym typeface="Calibri"/>
            </a:endParaRPr>
          </a:p>
        </p:txBody>
      </p:sp>
      <p:sp>
        <p:nvSpPr>
          <p:cNvPr id="160" name="Google Shape;160;p5"/>
          <p:cNvSpPr txBox="1"/>
          <p:nvPr/>
        </p:nvSpPr>
        <p:spPr>
          <a:xfrm>
            <a:off x="311273" y="2326114"/>
            <a:ext cx="6993000" cy="3477835"/>
          </a:xfrm>
          <a:prstGeom prst="rect">
            <a:avLst/>
          </a:prstGeom>
          <a:noFill/>
          <a:ln>
            <a:noFill/>
          </a:ln>
        </p:spPr>
        <p:txBody>
          <a:bodyPr spcFirstLastPara="1" wrap="square" lIns="91425" tIns="45700" rIns="91425" bIns="45700" anchor="t" anchorCtr="0">
            <a:spAutoFit/>
          </a:bodyPr>
          <a:lstStyle/>
          <a:p>
            <a:pPr marL="800100" marR="0" lvl="1" indent="-342900" algn="l" rtl="0">
              <a:lnSpc>
                <a:spcPct val="150000"/>
              </a:lnSpc>
              <a:spcBef>
                <a:spcPts val="0"/>
              </a:spcBef>
              <a:spcAft>
                <a:spcPts val="0"/>
              </a:spcAft>
              <a:buClr>
                <a:srgbClr val="FF7F2A"/>
              </a:buClr>
              <a:buSzPts val="2600"/>
              <a:buFont typeface="Arial"/>
              <a:buChar char="•"/>
            </a:pPr>
            <a:r>
              <a:rPr lang="el-GR" sz="2000" b="0" i="0" u="none" strike="noStrike" cap="none" dirty="0" smtClean="0">
                <a:solidFill>
                  <a:schemeClr val="dk1"/>
                </a:solidFill>
                <a:latin typeface="Calibri"/>
                <a:ea typeface="Calibri"/>
                <a:cs typeface="Calibri"/>
                <a:sym typeface="Calibri"/>
              </a:rPr>
              <a:t>Είναι η ιδέα που περιέχει τα </a:t>
            </a:r>
            <a:r>
              <a:rPr lang="el-GR" sz="2000" b="1" i="0" u="none" strike="noStrike" cap="none" dirty="0" smtClean="0">
                <a:solidFill>
                  <a:schemeClr val="dk1"/>
                </a:solidFill>
                <a:latin typeface="Calibri"/>
                <a:ea typeface="Calibri"/>
                <a:cs typeface="Calibri"/>
                <a:sym typeface="Calibri"/>
              </a:rPr>
              <a:t>βασικά νοήματα </a:t>
            </a:r>
            <a:r>
              <a:rPr lang="el-GR" sz="2000" b="0" i="0" u="none" strike="noStrike" cap="none" dirty="0" smtClean="0">
                <a:solidFill>
                  <a:schemeClr val="dk1"/>
                </a:solidFill>
                <a:latin typeface="Calibri"/>
                <a:ea typeface="Calibri"/>
                <a:cs typeface="Calibri"/>
                <a:sym typeface="Calibri"/>
              </a:rPr>
              <a:t>που χρησιμοποιούνται για την κατανόηση των γεγονότων της ιστορίας της εργασίας, καθώς και τις δοσμένες εξηγήσεις της επαγγελματικής πλοκής.</a:t>
            </a:r>
            <a:endParaRPr/>
          </a:p>
          <a:p>
            <a:pPr marL="800100" marR="0" lvl="1" indent="-342900" algn="l" rtl="0">
              <a:lnSpc>
                <a:spcPct val="150000"/>
              </a:lnSpc>
              <a:spcBef>
                <a:spcPts val="1200"/>
              </a:spcBef>
              <a:spcAft>
                <a:spcPts val="0"/>
              </a:spcAft>
              <a:buClr>
                <a:srgbClr val="FF7F2A"/>
              </a:buClr>
              <a:buSzPts val="2600"/>
              <a:buFont typeface="Arial"/>
              <a:buChar char="•"/>
            </a:pPr>
            <a:r>
              <a:rPr lang="el-GR" sz="2000" b="0" i="0" u="none" strike="noStrike" cap="none" dirty="0" smtClean="0">
                <a:solidFill>
                  <a:schemeClr val="dk1"/>
                </a:solidFill>
                <a:latin typeface="Calibri"/>
                <a:ea typeface="Calibri"/>
                <a:cs typeface="Calibri"/>
                <a:sym typeface="Calibri"/>
              </a:rPr>
              <a:t>Φέρνει </a:t>
            </a:r>
            <a:r>
              <a:rPr lang="el-GR" sz="2000" b="1" i="0" u="none" strike="noStrike" cap="none" dirty="0" smtClean="0">
                <a:solidFill>
                  <a:schemeClr val="dk1"/>
                </a:solidFill>
                <a:latin typeface="Calibri"/>
                <a:ea typeface="Calibri"/>
                <a:cs typeface="Calibri"/>
                <a:sym typeface="Calibri"/>
              </a:rPr>
              <a:t>συνέχεια</a:t>
            </a:r>
            <a:r>
              <a:rPr lang="el-GR" sz="2000" b="0" i="0" u="none" strike="noStrike" cap="none" dirty="0" smtClean="0">
                <a:solidFill>
                  <a:schemeClr val="dk1"/>
                </a:solidFill>
                <a:latin typeface="Calibri"/>
                <a:ea typeface="Calibri"/>
                <a:cs typeface="Calibri"/>
                <a:sym typeface="Calibri"/>
              </a:rPr>
              <a:t>, γιατί </a:t>
            </a:r>
            <a:r>
              <a:rPr lang="el-GR" sz="2000" dirty="0" smtClean="0">
                <a:solidFill>
                  <a:schemeClr val="dk1"/>
                </a:solidFill>
                <a:latin typeface="Calibri"/>
                <a:ea typeface="Calibri"/>
                <a:cs typeface="Calibri"/>
                <a:sym typeface="Calibri"/>
              </a:rPr>
              <a:t>εντοπίζει το πώς ένας άνθρωπος παραμένει ο εαυτός του παρά την όποια ποικιλομορφία των </a:t>
            </a:r>
            <a:r>
              <a:rPr lang="el-GR" sz="2000" dirty="0" err="1" smtClean="0">
                <a:solidFill>
                  <a:schemeClr val="dk1"/>
                </a:solidFill>
                <a:latin typeface="Calibri"/>
                <a:ea typeface="Calibri"/>
                <a:cs typeface="Calibri"/>
                <a:sym typeface="Calibri"/>
              </a:rPr>
              <a:t>μικροαφηγήσεων</a:t>
            </a:r>
            <a:r>
              <a:rPr lang="el-GR" sz="2000" dirty="0" smtClean="0">
                <a:solidFill>
                  <a:schemeClr val="dk1"/>
                </a:solidFill>
                <a:latin typeface="Calibri"/>
                <a:ea typeface="Calibri"/>
                <a:cs typeface="Calibri"/>
                <a:sym typeface="Calibri"/>
              </a:rPr>
              <a:t> της ζωής του.</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66" name="Google Shape;166;p6"/>
          <p:cNvSpPr txBox="1"/>
          <p:nvPr/>
        </p:nvSpPr>
        <p:spPr>
          <a:xfrm>
            <a:off x="807131" y="393111"/>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l-GR" sz="4000" b="0" i="0" u="none" strike="noStrike" cap="none" dirty="0" smtClean="0">
                <a:solidFill>
                  <a:schemeClr val="lt1"/>
                </a:solidFill>
                <a:latin typeface="Calibri"/>
                <a:ea typeface="Calibri"/>
                <a:cs typeface="Calibri"/>
                <a:sym typeface="Calibri"/>
              </a:rPr>
              <a:t>Επαγγελματική προσωπικότητα</a:t>
            </a:r>
            <a:endParaRPr sz="4000" b="0" i="0" u="none" strike="noStrike" cap="none">
              <a:solidFill>
                <a:schemeClr val="lt1"/>
              </a:solidFill>
              <a:latin typeface="Calibri"/>
              <a:ea typeface="Calibri"/>
              <a:cs typeface="Calibri"/>
              <a:sym typeface="Calibri"/>
            </a:endParaRPr>
          </a:p>
        </p:txBody>
      </p:sp>
      <p:sp>
        <p:nvSpPr>
          <p:cNvPr id="167" name="Google Shape;167;p6"/>
          <p:cNvSpPr txBox="1"/>
          <p:nvPr/>
        </p:nvSpPr>
        <p:spPr>
          <a:xfrm>
            <a:off x="807131" y="1079818"/>
            <a:ext cx="9675812" cy="400069"/>
          </a:xfrm>
          <a:prstGeom prst="rect">
            <a:avLst/>
          </a:prstGeom>
          <a:noFill/>
          <a:ln>
            <a:noFill/>
          </a:ln>
        </p:spPr>
        <p:txBody>
          <a:bodyPr spcFirstLastPara="1" wrap="square" lIns="91425" tIns="45700" rIns="91425" bIns="45700" anchor="t" anchorCtr="0">
            <a:spAutoFit/>
          </a:bodyPr>
          <a:lstStyle/>
          <a:p>
            <a:pPr lvl="0"/>
            <a:r>
              <a:rPr lang="el-GR" sz="2000" dirty="0" smtClean="0">
                <a:solidFill>
                  <a:schemeClr val="lt1"/>
                </a:solidFill>
                <a:latin typeface="Calibri"/>
                <a:ea typeface="Calibri"/>
                <a:cs typeface="Calibri"/>
                <a:sym typeface="Calibri"/>
              </a:rPr>
              <a:t>Οι σχετιζόμενες με την καριέρα ικανότητες, ανάγκες, αξίες και ενδιαφέροντα του ατόμου</a:t>
            </a:r>
            <a:endParaRPr sz="1200"/>
          </a:p>
        </p:txBody>
      </p:sp>
      <p:sp>
        <p:nvSpPr>
          <p:cNvPr id="168" name="Google Shape;168;p6"/>
          <p:cNvSpPr txBox="1"/>
          <p:nvPr/>
        </p:nvSpPr>
        <p:spPr>
          <a:xfrm>
            <a:off x="2082350" y="2317350"/>
            <a:ext cx="9010800" cy="355477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2000" dirty="0">
                <a:solidFill>
                  <a:schemeClr val="dk1"/>
                </a:solidFill>
                <a:latin typeface="Calibri"/>
                <a:ea typeface="Calibri"/>
                <a:cs typeface="Calibri"/>
                <a:sym typeface="Calibri"/>
              </a:rPr>
              <a:t> </a:t>
            </a:r>
            <a:r>
              <a:rPr lang="el-GR" sz="2000" dirty="0" smtClean="0">
                <a:solidFill>
                  <a:schemeClr val="dk1"/>
                </a:solidFill>
                <a:latin typeface="Calibri"/>
                <a:ea typeface="Calibri"/>
                <a:cs typeface="Calibri"/>
                <a:sym typeface="Calibri"/>
              </a:rPr>
              <a:t>Στρατηγικές προσαρμογής (όχι κατηγορίες)</a:t>
            </a:r>
            <a:endParaRPr sz="20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2000">
              <a:solidFill>
                <a:schemeClr val="dk1"/>
              </a:solidFill>
              <a:latin typeface="Calibri"/>
              <a:ea typeface="Calibri"/>
              <a:cs typeface="Calibri"/>
              <a:sym typeface="Calibri"/>
            </a:endParaRPr>
          </a:p>
          <a:p>
            <a:pPr marL="0" marR="0" lvl="0" indent="0" algn="just" rtl="0">
              <a:lnSpc>
                <a:spcPct val="150000"/>
              </a:lnSpc>
              <a:spcBef>
                <a:spcPts val="2400"/>
              </a:spcBef>
              <a:spcAft>
                <a:spcPts val="0"/>
              </a:spcAft>
              <a:buNone/>
            </a:pPr>
            <a:r>
              <a:rPr lang="en-GB" sz="2000" dirty="0">
                <a:solidFill>
                  <a:schemeClr val="dk1"/>
                </a:solidFill>
                <a:latin typeface="Calibri"/>
                <a:ea typeface="Calibri"/>
                <a:cs typeface="Calibri"/>
                <a:sym typeface="Calibri"/>
              </a:rPr>
              <a:t> </a:t>
            </a:r>
            <a:r>
              <a:rPr lang="el-GR" sz="2000" dirty="0" smtClean="0">
                <a:solidFill>
                  <a:schemeClr val="dk1"/>
                </a:solidFill>
                <a:latin typeface="Calibri"/>
                <a:ea typeface="Calibri"/>
                <a:cs typeface="Calibri"/>
                <a:sym typeface="Calibri"/>
              </a:rPr>
              <a:t>Δυναμικές διαδικασίες που παρουσιάζουν πιθανότητες (όχι χαρακτηριστικά που προβλέπουν το μέλλον)</a:t>
            </a:r>
            <a:endParaRPr sz="2000">
              <a:solidFill>
                <a:schemeClr val="dk1"/>
              </a:solidFill>
              <a:latin typeface="Calibri"/>
              <a:ea typeface="Calibri"/>
              <a:cs typeface="Calibri"/>
              <a:sym typeface="Calibri"/>
            </a:endParaRPr>
          </a:p>
          <a:p>
            <a:pPr marL="0" marR="0" lvl="0" indent="0" algn="just" rtl="0">
              <a:lnSpc>
                <a:spcPct val="150000"/>
              </a:lnSpc>
              <a:spcBef>
                <a:spcPts val="2400"/>
              </a:spcBef>
              <a:spcAft>
                <a:spcPts val="0"/>
              </a:spcAft>
              <a:buNone/>
            </a:pPr>
            <a:endParaRPr sz="1000">
              <a:solidFill>
                <a:schemeClr val="dk1"/>
              </a:solidFill>
              <a:latin typeface="Calibri"/>
              <a:ea typeface="Calibri"/>
              <a:cs typeface="Calibri"/>
              <a:sym typeface="Calibri"/>
            </a:endParaRPr>
          </a:p>
          <a:p>
            <a:pPr lvl="0" algn="just">
              <a:lnSpc>
                <a:spcPct val="150000"/>
              </a:lnSpc>
              <a:spcBef>
                <a:spcPts val="2400"/>
              </a:spcBef>
            </a:pPr>
            <a:r>
              <a:rPr lang="en-GB" sz="2000" dirty="0">
                <a:solidFill>
                  <a:schemeClr val="dk1"/>
                </a:solidFill>
                <a:latin typeface="Calibri"/>
                <a:ea typeface="Calibri"/>
                <a:cs typeface="Calibri"/>
                <a:sym typeface="Calibri"/>
              </a:rPr>
              <a:t> </a:t>
            </a:r>
            <a:r>
              <a:rPr lang="el-GR" sz="2000" dirty="0" smtClean="0">
                <a:solidFill>
                  <a:schemeClr val="dk1"/>
                </a:solidFill>
                <a:latin typeface="Calibri"/>
                <a:ea typeface="Calibri"/>
                <a:cs typeface="Calibri"/>
                <a:sym typeface="Calibri"/>
              </a:rPr>
              <a:t>Σχεσιακά φαινόμενα που αντανακλούν κοινωνικά συγκροτημένες έννοιες</a:t>
            </a:r>
            <a:endParaRPr/>
          </a:p>
        </p:txBody>
      </p:sp>
      <p:pic>
        <p:nvPicPr>
          <p:cNvPr id="169" name="Google Shape;169;p6"/>
          <p:cNvPicPr preferRelativeResize="0"/>
          <p:nvPr/>
        </p:nvPicPr>
        <p:blipFill>
          <a:blip r:embed="rId3">
            <a:alphaModFix/>
          </a:blip>
          <a:stretch>
            <a:fillRect/>
          </a:stretch>
        </p:blipFill>
        <p:spPr>
          <a:xfrm>
            <a:off x="1187000" y="2206825"/>
            <a:ext cx="895350" cy="895350"/>
          </a:xfrm>
          <a:prstGeom prst="rect">
            <a:avLst/>
          </a:prstGeom>
          <a:noFill/>
          <a:ln>
            <a:noFill/>
          </a:ln>
        </p:spPr>
      </p:pic>
      <p:pic>
        <p:nvPicPr>
          <p:cNvPr id="170" name="Google Shape;170;p6"/>
          <p:cNvPicPr preferRelativeResize="0"/>
          <p:nvPr/>
        </p:nvPicPr>
        <p:blipFill>
          <a:blip r:embed="rId4">
            <a:alphaModFix/>
          </a:blip>
          <a:stretch>
            <a:fillRect/>
          </a:stretch>
        </p:blipFill>
        <p:spPr>
          <a:xfrm>
            <a:off x="1187000" y="3414100"/>
            <a:ext cx="895350" cy="895350"/>
          </a:xfrm>
          <a:prstGeom prst="rect">
            <a:avLst/>
          </a:prstGeom>
          <a:noFill/>
          <a:ln>
            <a:noFill/>
          </a:ln>
        </p:spPr>
      </p:pic>
      <p:pic>
        <p:nvPicPr>
          <p:cNvPr id="171" name="Google Shape;171;p6"/>
          <p:cNvPicPr preferRelativeResize="0"/>
          <p:nvPr/>
        </p:nvPicPr>
        <p:blipFill>
          <a:blip r:embed="rId5">
            <a:alphaModFix/>
          </a:blip>
          <a:stretch>
            <a:fillRect/>
          </a:stretch>
        </p:blipFill>
        <p:spPr>
          <a:xfrm>
            <a:off x="1219657" y="4921490"/>
            <a:ext cx="895350" cy="895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7"/>
          <p:cNvPicPr preferRelativeResize="0"/>
          <p:nvPr/>
        </p:nvPicPr>
        <p:blipFill>
          <a:blip r:embed="rId3">
            <a:alphaModFix amt="54000"/>
          </a:blip>
          <a:stretch>
            <a:fillRect/>
          </a:stretch>
        </p:blipFill>
        <p:spPr>
          <a:xfrm>
            <a:off x="0" y="1644700"/>
            <a:ext cx="12192000" cy="4087651"/>
          </a:xfrm>
          <a:prstGeom prst="rect">
            <a:avLst/>
          </a:prstGeom>
          <a:noFill/>
          <a:ln>
            <a:noFill/>
          </a:ln>
        </p:spPr>
      </p:pic>
      <p:sp>
        <p:nvSpPr>
          <p:cNvPr id="177" name="Google Shape;177;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78" name="Google Shape;178;p7"/>
          <p:cNvSpPr txBox="1"/>
          <p:nvPr/>
        </p:nvSpPr>
        <p:spPr>
          <a:xfrm>
            <a:off x="839788" y="425767"/>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l-GR" sz="4000" dirty="0" smtClean="0">
                <a:solidFill>
                  <a:schemeClr val="lt1"/>
                </a:solidFill>
                <a:latin typeface="Calibri"/>
                <a:ea typeface="Calibri"/>
                <a:cs typeface="Calibri"/>
                <a:sym typeface="Calibri"/>
              </a:rPr>
              <a:t>Συμβουλευτική Δόμησης Καριέρας</a:t>
            </a:r>
            <a:endParaRPr sz="4000">
              <a:solidFill>
                <a:schemeClr val="lt1"/>
              </a:solidFill>
              <a:latin typeface="Calibri"/>
              <a:ea typeface="Calibri"/>
              <a:cs typeface="Calibri"/>
              <a:sym typeface="Calibri"/>
            </a:endParaRPr>
          </a:p>
        </p:txBody>
      </p:sp>
      <p:sp>
        <p:nvSpPr>
          <p:cNvPr id="179" name="Google Shape;179;p7"/>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dirty="0" smtClean="0">
                <a:solidFill>
                  <a:schemeClr val="lt1"/>
                </a:solidFill>
                <a:latin typeface="Calibri"/>
                <a:ea typeface="Calibri"/>
                <a:cs typeface="Calibri"/>
                <a:sym typeface="Calibri"/>
              </a:rPr>
              <a:t>ΘΔΚ στην πράξη</a:t>
            </a:r>
            <a:endParaRPr/>
          </a:p>
        </p:txBody>
      </p:sp>
      <p:grpSp>
        <p:nvGrpSpPr>
          <p:cNvPr id="180" name="Google Shape;180;p7"/>
          <p:cNvGrpSpPr/>
          <p:nvPr/>
        </p:nvGrpSpPr>
        <p:grpSpPr>
          <a:xfrm>
            <a:off x="439420" y="1958201"/>
            <a:ext cx="11305398" cy="3180463"/>
            <a:chOff x="0" y="618806"/>
            <a:chExt cx="11305398" cy="3180463"/>
          </a:xfrm>
        </p:grpSpPr>
        <p:sp>
          <p:nvSpPr>
            <p:cNvPr id="181" name="Google Shape;181;p7"/>
            <p:cNvSpPr/>
            <p:nvPr/>
          </p:nvSpPr>
          <p:spPr>
            <a:xfrm>
              <a:off x="5649685" y="1218846"/>
              <a:ext cx="4669720" cy="661305"/>
            </a:xfrm>
            <a:custGeom>
              <a:avLst/>
              <a:gdLst/>
              <a:ahLst/>
              <a:cxnLst/>
              <a:rect l="l" t="t" r="r" b="b"/>
              <a:pathLst>
                <a:path w="120000" h="120000" extrusionOk="0">
                  <a:moveTo>
                    <a:pt x="0" y="0"/>
                  </a:moveTo>
                  <a:lnTo>
                    <a:pt x="0" y="87076"/>
                  </a:lnTo>
                  <a:lnTo>
                    <a:pt x="120000" y="87076"/>
                  </a:lnTo>
                  <a:lnTo>
                    <a:pt x="120000" y="120000"/>
                  </a:lnTo>
                </a:path>
              </a:pathLst>
            </a:custGeom>
            <a:noFill/>
            <a:ln w="12700" cap="flat" cmpd="sng">
              <a:solidFill>
                <a:srgbClr val="FF7F2A"/>
              </a:solidFill>
              <a:prstDash val="solid"/>
              <a:miter lim="800000"/>
              <a:headEnd type="none" w="sm" len="sm"/>
              <a:tailEnd type="none" w="sm" len="sm"/>
            </a:ln>
          </p:spPr>
        </p:sp>
        <p:sp>
          <p:nvSpPr>
            <p:cNvPr id="182" name="Google Shape;182;p7"/>
            <p:cNvSpPr/>
            <p:nvPr/>
          </p:nvSpPr>
          <p:spPr>
            <a:xfrm>
              <a:off x="5649685" y="1218846"/>
              <a:ext cx="2334860" cy="661305"/>
            </a:xfrm>
            <a:custGeom>
              <a:avLst/>
              <a:gdLst/>
              <a:ahLst/>
              <a:cxnLst/>
              <a:rect l="l" t="t" r="r" b="b"/>
              <a:pathLst>
                <a:path w="120000" h="120000" extrusionOk="0">
                  <a:moveTo>
                    <a:pt x="0" y="0"/>
                  </a:moveTo>
                  <a:lnTo>
                    <a:pt x="0" y="87076"/>
                  </a:lnTo>
                  <a:lnTo>
                    <a:pt x="120000" y="87076"/>
                  </a:lnTo>
                  <a:lnTo>
                    <a:pt x="120000" y="120000"/>
                  </a:lnTo>
                </a:path>
              </a:pathLst>
            </a:custGeom>
            <a:noFill/>
            <a:ln w="12700" cap="flat" cmpd="sng">
              <a:solidFill>
                <a:srgbClr val="FF7F2A"/>
              </a:solidFill>
              <a:prstDash val="solid"/>
              <a:miter lim="800000"/>
              <a:headEnd type="none" w="sm" len="sm"/>
              <a:tailEnd type="none" w="sm" len="sm"/>
            </a:ln>
          </p:spPr>
        </p:sp>
        <p:sp>
          <p:nvSpPr>
            <p:cNvPr id="183" name="Google Shape;183;p7"/>
            <p:cNvSpPr/>
            <p:nvPr/>
          </p:nvSpPr>
          <p:spPr>
            <a:xfrm>
              <a:off x="5603965" y="1218846"/>
              <a:ext cx="91440" cy="661305"/>
            </a:xfrm>
            <a:custGeom>
              <a:avLst/>
              <a:gdLst/>
              <a:ahLst/>
              <a:cxnLst/>
              <a:rect l="l" t="t" r="r" b="b"/>
              <a:pathLst>
                <a:path w="120000" h="120000" extrusionOk="0">
                  <a:moveTo>
                    <a:pt x="60000" y="0"/>
                  </a:moveTo>
                  <a:lnTo>
                    <a:pt x="60000" y="120000"/>
                  </a:lnTo>
                </a:path>
              </a:pathLst>
            </a:custGeom>
            <a:noFill/>
            <a:ln w="12700" cap="flat" cmpd="sng">
              <a:solidFill>
                <a:srgbClr val="FF7F2A"/>
              </a:solidFill>
              <a:prstDash val="solid"/>
              <a:miter lim="800000"/>
              <a:headEnd type="none" w="sm" len="sm"/>
              <a:tailEnd type="none" w="sm" len="sm"/>
            </a:ln>
          </p:spPr>
        </p:sp>
        <p:sp>
          <p:nvSpPr>
            <p:cNvPr id="184" name="Google Shape;184;p7"/>
            <p:cNvSpPr/>
            <p:nvPr/>
          </p:nvSpPr>
          <p:spPr>
            <a:xfrm>
              <a:off x="3314824" y="1218846"/>
              <a:ext cx="2334860" cy="661305"/>
            </a:xfrm>
            <a:custGeom>
              <a:avLst/>
              <a:gdLst/>
              <a:ahLst/>
              <a:cxnLst/>
              <a:rect l="l" t="t" r="r" b="b"/>
              <a:pathLst>
                <a:path w="120000" h="120000" extrusionOk="0">
                  <a:moveTo>
                    <a:pt x="120000" y="0"/>
                  </a:moveTo>
                  <a:lnTo>
                    <a:pt x="120000" y="87076"/>
                  </a:lnTo>
                  <a:lnTo>
                    <a:pt x="0" y="87076"/>
                  </a:lnTo>
                  <a:lnTo>
                    <a:pt x="0" y="120000"/>
                  </a:lnTo>
                </a:path>
              </a:pathLst>
            </a:custGeom>
            <a:noFill/>
            <a:ln w="12700" cap="flat" cmpd="sng">
              <a:solidFill>
                <a:srgbClr val="FF7F2A"/>
              </a:solidFill>
              <a:prstDash val="solid"/>
              <a:miter lim="800000"/>
              <a:headEnd type="none" w="sm" len="sm"/>
              <a:tailEnd type="none" w="sm" len="sm"/>
            </a:ln>
          </p:spPr>
        </p:sp>
        <p:sp>
          <p:nvSpPr>
            <p:cNvPr id="185" name="Google Shape;185;p7"/>
            <p:cNvSpPr/>
            <p:nvPr/>
          </p:nvSpPr>
          <p:spPr>
            <a:xfrm>
              <a:off x="985992" y="1218846"/>
              <a:ext cx="4663692" cy="661305"/>
            </a:xfrm>
            <a:custGeom>
              <a:avLst/>
              <a:gdLst/>
              <a:ahLst/>
              <a:cxnLst/>
              <a:rect l="l" t="t" r="r" b="b"/>
              <a:pathLst>
                <a:path w="120000" h="120000" extrusionOk="0">
                  <a:moveTo>
                    <a:pt x="120000" y="0"/>
                  </a:moveTo>
                  <a:lnTo>
                    <a:pt x="120000" y="87076"/>
                  </a:lnTo>
                  <a:lnTo>
                    <a:pt x="0" y="87076"/>
                  </a:lnTo>
                  <a:lnTo>
                    <a:pt x="0" y="120000"/>
                  </a:lnTo>
                </a:path>
              </a:pathLst>
            </a:custGeom>
            <a:noFill/>
            <a:ln w="12700" cap="flat" cmpd="sng">
              <a:solidFill>
                <a:srgbClr val="FF7F2A"/>
              </a:solidFill>
              <a:prstDash val="solid"/>
              <a:miter lim="800000"/>
              <a:headEnd type="none" w="sm" len="sm"/>
              <a:tailEnd type="none" w="sm" len="sm"/>
            </a:ln>
          </p:spPr>
        </p:sp>
        <p:sp>
          <p:nvSpPr>
            <p:cNvPr id="186" name="Google Shape;186;p7"/>
            <p:cNvSpPr/>
            <p:nvPr/>
          </p:nvSpPr>
          <p:spPr>
            <a:xfrm>
              <a:off x="4803935" y="618806"/>
              <a:ext cx="1691499" cy="600040"/>
            </a:xfrm>
            <a:prstGeom prst="rect">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txBox="1"/>
            <p:nvPr/>
          </p:nvSpPr>
          <p:spPr>
            <a:xfrm>
              <a:off x="4803935" y="618806"/>
              <a:ext cx="1691499" cy="60004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l-GR" sz="3200" dirty="0" smtClean="0">
                  <a:solidFill>
                    <a:schemeClr val="lt1"/>
                  </a:solidFill>
                  <a:latin typeface="Calibri"/>
                  <a:ea typeface="Calibri"/>
                  <a:cs typeface="Calibri"/>
                  <a:sym typeface="Calibri"/>
                </a:rPr>
                <a:t>Στόχοι</a:t>
              </a:r>
              <a:endParaRPr sz="2000">
                <a:solidFill>
                  <a:schemeClr val="lt1"/>
                </a:solidFill>
                <a:latin typeface="Calibri"/>
                <a:ea typeface="Calibri"/>
                <a:cs typeface="Calibri"/>
                <a:sym typeface="Calibri"/>
              </a:endParaRPr>
            </a:p>
          </p:txBody>
        </p:sp>
        <p:sp>
          <p:nvSpPr>
            <p:cNvPr id="188" name="Google Shape;188;p7"/>
            <p:cNvSpPr/>
            <p:nvPr/>
          </p:nvSpPr>
          <p:spPr>
            <a:xfrm>
              <a:off x="0" y="1880152"/>
              <a:ext cx="1971985" cy="1919117"/>
            </a:xfrm>
            <a:prstGeom prst="rect">
              <a:avLst/>
            </a:prstGeom>
            <a:solidFill>
              <a:schemeClr val="lt1"/>
            </a:solidFill>
            <a:ln w="28575"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txBox="1"/>
            <p:nvPr/>
          </p:nvSpPr>
          <p:spPr>
            <a:xfrm>
              <a:off x="0" y="1880152"/>
              <a:ext cx="1971985" cy="1919117"/>
            </a:xfrm>
            <a:prstGeom prst="rect">
              <a:avLst/>
            </a:prstGeom>
            <a:noFill/>
            <a:ln>
              <a:noFill/>
            </a:ln>
          </p:spPr>
          <p:txBody>
            <a:bodyPr spcFirstLastPara="1" wrap="square" lIns="12700" tIns="12700" rIns="12700" bIns="12700" anchor="ctr" anchorCtr="0">
              <a:noAutofit/>
            </a:bodyPr>
            <a:lstStyle/>
            <a:p>
              <a:pPr lvl="0" algn="ctr">
                <a:lnSpc>
                  <a:spcPct val="90000"/>
                </a:lnSpc>
                <a:buClr>
                  <a:schemeClr val="dk1"/>
                </a:buClr>
                <a:buSzPts val="2000"/>
              </a:pPr>
              <a:r>
                <a:rPr lang="el-GR" sz="1600" dirty="0" smtClean="0">
                  <a:solidFill>
                    <a:schemeClr val="dk1"/>
                  </a:solidFill>
                  <a:latin typeface="Calibri"/>
                  <a:ea typeface="Calibri"/>
                  <a:cs typeface="Calibri"/>
                  <a:sym typeface="Calibri"/>
                </a:rPr>
                <a:t>Βάλτε τους πελάτες να αφηγηθούν την επαγγελματική τους πορεία και τις τρέχουσες μεταβάσεις και προβλήματα που αντιμετώπισαν</a:t>
              </a:r>
              <a:endParaRPr sz="1100"/>
            </a:p>
          </p:txBody>
        </p:sp>
        <p:sp>
          <p:nvSpPr>
            <p:cNvPr id="190" name="Google Shape;190;p7"/>
            <p:cNvSpPr/>
            <p:nvPr/>
          </p:nvSpPr>
          <p:spPr>
            <a:xfrm>
              <a:off x="2328832" y="1880152"/>
              <a:ext cx="1971985" cy="1919117"/>
            </a:xfrm>
            <a:prstGeom prst="rect">
              <a:avLst/>
            </a:prstGeom>
            <a:solidFill>
              <a:schemeClr val="lt1"/>
            </a:solidFill>
            <a:ln w="28575"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txBox="1"/>
            <p:nvPr/>
          </p:nvSpPr>
          <p:spPr>
            <a:xfrm>
              <a:off x="2328832" y="1880152"/>
              <a:ext cx="1971985" cy="1919117"/>
            </a:xfrm>
            <a:prstGeom prst="rect">
              <a:avLst/>
            </a:prstGeom>
            <a:noFill/>
            <a:ln>
              <a:noFill/>
            </a:ln>
          </p:spPr>
          <p:txBody>
            <a:bodyPr spcFirstLastPara="1" wrap="square" lIns="12700" tIns="12700" rIns="12700" bIns="12700" anchor="ctr" anchorCtr="0">
              <a:noAutofit/>
            </a:bodyPr>
            <a:lstStyle/>
            <a:p>
              <a:pPr lvl="0" algn="ctr">
                <a:lnSpc>
                  <a:spcPct val="90000"/>
                </a:lnSpc>
                <a:buClr>
                  <a:schemeClr val="dk1"/>
                </a:buClr>
                <a:buSzPts val="2000"/>
              </a:pPr>
              <a:r>
                <a:rPr lang="el-GR" sz="1600" dirty="0" smtClean="0">
                  <a:solidFill>
                    <a:schemeClr val="dk1"/>
                  </a:solidFill>
                  <a:latin typeface="Calibri"/>
                  <a:ea typeface="Calibri"/>
                  <a:cs typeface="Calibri"/>
                  <a:sym typeface="Calibri"/>
                </a:rPr>
                <a:t>Ενσωματώστε τις επαγγελματικές ιστορίες σε μια περιγραφή της ταυτότητας κάποιου καθώς και της εργασίας του</a:t>
              </a:r>
              <a:endParaRPr sz="1100" dirty="0"/>
            </a:p>
          </p:txBody>
        </p:sp>
        <p:sp>
          <p:nvSpPr>
            <p:cNvPr id="192" name="Google Shape;192;p7"/>
            <p:cNvSpPr/>
            <p:nvPr/>
          </p:nvSpPr>
          <p:spPr>
            <a:xfrm>
              <a:off x="4663692" y="1880152"/>
              <a:ext cx="1971985" cy="1919117"/>
            </a:xfrm>
            <a:prstGeom prst="rect">
              <a:avLst/>
            </a:prstGeom>
            <a:solidFill>
              <a:schemeClr val="lt1"/>
            </a:solidFill>
            <a:ln w="28575"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txBox="1"/>
            <p:nvPr/>
          </p:nvSpPr>
          <p:spPr>
            <a:xfrm>
              <a:off x="4663692" y="1880152"/>
              <a:ext cx="1971985" cy="191911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l-GR" sz="1600" dirty="0" smtClean="0">
                  <a:solidFill>
                    <a:schemeClr val="dk1"/>
                  </a:solidFill>
                  <a:latin typeface="Calibri"/>
                  <a:ea typeface="Calibri"/>
                  <a:cs typeface="Calibri"/>
                  <a:sym typeface="Calibri"/>
                </a:rPr>
                <a:t>Χρησιμοποιήστε αυτή την περιγραφή για να </a:t>
              </a:r>
              <a:r>
                <a:rPr lang="el-GR" sz="1600" dirty="0" err="1" smtClean="0">
                  <a:solidFill>
                    <a:schemeClr val="dk1"/>
                  </a:solidFill>
                  <a:latin typeface="Calibri"/>
                  <a:ea typeface="Calibri"/>
                  <a:cs typeface="Calibri"/>
                  <a:sym typeface="Calibri"/>
                </a:rPr>
                <a:t>νοηματοδοτήσετε</a:t>
              </a:r>
              <a:r>
                <a:rPr lang="el-GR" sz="1600" dirty="0" smtClean="0">
                  <a:solidFill>
                    <a:schemeClr val="dk1"/>
                  </a:solidFill>
                  <a:latin typeface="Calibri"/>
                  <a:ea typeface="Calibri"/>
                  <a:cs typeface="Calibri"/>
                  <a:sym typeface="Calibri"/>
                </a:rPr>
                <a:t> αυτές τις μεταβάσεις και να ρυθμίσετε τα συναισθήματα του πελάτη</a:t>
              </a:r>
              <a:endParaRPr sz="1200"/>
            </a:p>
          </p:txBody>
        </p:sp>
        <p:sp>
          <p:nvSpPr>
            <p:cNvPr id="194" name="Google Shape;194;p7"/>
            <p:cNvSpPr/>
            <p:nvPr/>
          </p:nvSpPr>
          <p:spPr>
            <a:xfrm>
              <a:off x="6998553" y="1880152"/>
              <a:ext cx="1971985" cy="1919117"/>
            </a:xfrm>
            <a:prstGeom prst="rect">
              <a:avLst/>
            </a:prstGeom>
            <a:solidFill>
              <a:schemeClr val="lt1"/>
            </a:solidFill>
            <a:ln w="28575"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txBox="1"/>
            <p:nvPr/>
          </p:nvSpPr>
          <p:spPr>
            <a:xfrm>
              <a:off x="6998553" y="1880152"/>
              <a:ext cx="1971985" cy="191911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l-GR" sz="1800" dirty="0" smtClean="0">
                  <a:solidFill>
                    <a:schemeClr val="dk1"/>
                  </a:solidFill>
                  <a:latin typeface="Calibri"/>
                  <a:ea typeface="Calibri"/>
                  <a:cs typeface="Calibri"/>
                  <a:sym typeface="Calibri"/>
                </a:rPr>
                <a:t>Σχεδιάστε το επόμενο βήμα της επαγγελματικής ζωής του </a:t>
              </a:r>
              <a:r>
                <a:rPr lang="el-GR" sz="1600" dirty="0" smtClean="0">
                  <a:solidFill>
                    <a:schemeClr val="dk1"/>
                  </a:solidFill>
                  <a:latin typeface="Calibri"/>
                  <a:ea typeface="Calibri"/>
                  <a:cs typeface="Calibri"/>
                  <a:sym typeface="Calibri"/>
                </a:rPr>
                <a:t>πελάτη</a:t>
              </a:r>
              <a:endParaRPr sz="1200"/>
            </a:p>
          </p:txBody>
        </p:sp>
        <p:sp>
          <p:nvSpPr>
            <p:cNvPr id="196" name="Google Shape;196;p7"/>
            <p:cNvSpPr/>
            <p:nvPr/>
          </p:nvSpPr>
          <p:spPr>
            <a:xfrm>
              <a:off x="9333413" y="1880152"/>
              <a:ext cx="1971985" cy="1919117"/>
            </a:xfrm>
            <a:prstGeom prst="rect">
              <a:avLst/>
            </a:prstGeom>
            <a:solidFill>
              <a:schemeClr val="lt1"/>
            </a:solidFill>
            <a:ln w="28575"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txBox="1"/>
            <p:nvPr/>
          </p:nvSpPr>
          <p:spPr>
            <a:xfrm>
              <a:off x="9333413" y="1880152"/>
              <a:ext cx="1971985" cy="191911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l-GR" sz="1800" dirty="0" smtClean="0">
                  <a:solidFill>
                    <a:schemeClr val="dk1"/>
                  </a:solidFill>
                  <a:latin typeface="Calibri"/>
                  <a:ea typeface="Calibri"/>
                  <a:cs typeface="Calibri"/>
                  <a:sym typeface="Calibri"/>
                </a:rPr>
                <a:t>Λάβετε άμεση δράση για την οικοδόμηση μιας ικανοποιητικής ζωής</a:t>
              </a:r>
              <a:endParaRPr sz="12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03" name="Google Shape;203;p8"/>
          <p:cNvSpPr txBox="1"/>
          <p:nvPr/>
        </p:nvSpPr>
        <p:spPr>
          <a:xfrm>
            <a:off x="839788" y="425767"/>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l-GR" sz="4000" dirty="0" smtClean="0">
                <a:solidFill>
                  <a:schemeClr val="lt1"/>
                </a:solidFill>
                <a:latin typeface="Calibri"/>
                <a:ea typeface="Calibri"/>
                <a:cs typeface="Calibri"/>
                <a:sym typeface="Calibri"/>
              </a:rPr>
              <a:t>Συμβουλευτική Δόμησης Καριέρας</a:t>
            </a:r>
            <a:endParaRPr sz="4000">
              <a:solidFill>
                <a:schemeClr val="lt1"/>
              </a:solidFill>
              <a:latin typeface="Calibri"/>
              <a:ea typeface="Calibri"/>
              <a:cs typeface="Calibri"/>
              <a:sym typeface="Calibri"/>
            </a:endParaRPr>
          </a:p>
        </p:txBody>
      </p:sp>
      <p:sp>
        <p:nvSpPr>
          <p:cNvPr id="204" name="Google Shape;204;p8"/>
          <p:cNvSpPr txBox="1"/>
          <p:nvPr/>
        </p:nvSpPr>
        <p:spPr>
          <a:xfrm>
            <a:off x="839788" y="1096147"/>
            <a:ext cx="901065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dirty="0" smtClean="0">
                <a:solidFill>
                  <a:schemeClr val="lt1"/>
                </a:solidFill>
                <a:latin typeface="Calibri"/>
                <a:ea typeface="Calibri"/>
                <a:cs typeface="Calibri"/>
                <a:sym typeface="Calibri"/>
              </a:rPr>
              <a:t>Δομή </a:t>
            </a:r>
            <a:r>
              <a:rPr lang="en-GB" sz="2400" dirty="0" smtClean="0">
                <a:solidFill>
                  <a:schemeClr val="lt1"/>
                </a:solidFill>
                <a:latin typeface="Calibri"/>
                <a:ea typeface="Calibri"/>
                <a:cs typeface="Calibri"/>
                <a:sym typeface="Calibri"/>
              </a:rPr>
              <a:t>(1/3</a:t>
            </a:r>
            <a:r>
              <a:rPr lang="en-GB" sz="2400" dirty="0">
                <a:solidFill>
                  <a:schemeClr val="lt1"/>
                </a:solidFill>
                <a:latin typeface="Calibri"/>
                <a:ea typeface="Calibri"/>
                <a:cs typeface="Calibri"/>
                <a:sym typeface="Calibri"/>
              </a:rPr>
              <a:t>)</a:t>
            </a:r>
            <a:endParaRPr/>
          </a:p>
        </p:txBody>
      </p:sp>
      <p:sp>
        <p:nvSpPr>
          <p:cNvPr id="205" name="Google Shape;205;p8"/>
          <p:cNvSpPr txBox="1"/>
          <p:nvPr/>
        </p:nvSpPr>
        <p:spPr>
          <a:xfrm>
            <a:off x="1428179" y="1854700"/>
            <a:ext cx="6358200" cy="15744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chemeClr val="dk1"/>
              </a:buClr>
              <a:buSzPts val="2000"/>
              <a:buFont typeface="Arial"/>
              <a:buNone/>
            </a:pPr>
            <a:r>
              <a:rPr lang="el-GR" sz="1600" b="0" dirty="0" smtClean="0">
                <a:solidFill>
                  <a:schemeClr val="dk1"/>
                </a:solidFill>
                <a:latin typeface="Calibri"/>
                <a:ea typeface="Calibri"/>
                <a:cs typeface="Calibri"/>
                <a:sym typeface="Calibri"/>
              </a:rPr>
              <a:t>Οι πελάτες περιγράφουν:</a:t>
            </a:r>
            <a:endParaRPr sz="1600"/>
          </a:p>
          <a:p>
            <a:pPr marL="720725" marR="0" lvl="0" indent="-457200" algn="just" rtl="0">
              <a:lnSpc>
                <a:spcPct val="100000"/>
              </a:lnSpc>
              <a:spcBef>
                <a:spcPts val="0"/>
              </a:spcBef>
              <a:spcAft>
                <a:spcPts val="0"/>
              </a:spcAft>
              <a:buClr>
                <a:schemeClr val="dk1"/>
              </a:buClr>
              <a:buSzPts val="2000"/>
              <a:buFont typeface="Open Sans ExtraBold"/>
              <a:buAutoNum type="alphaLcParenR"/>
            </a:pPr>
            <a:r>
              <a:rPr lang="el-GR" sz="1600" dirty="0" smtClean="0">
                <a:solidFill>
                  <a:schemeClr val="dk1"/>
                </a:solidFill>
                <a:latin typeface="Calibri"/>
                <a:ea typeface="Calibri"/>
                <a:cs typeface="Calibri"/>
                <a:sym typeface="Calibri"/>
              </a:rPr>
              <a:t>Το </a:t>
            </a:r>
            <a:r>
              <a:rPr lang="el-GR" sz="1600" u="sng" dirty="0" smtClean="0">
                <a:solidFill>
                  <a:schemeClr val="dk1"/>
                </a:solidFill>
                <a:latin typeface="Calibri"/>
                <a:ea typeface="Calibri"/>
                <a:cs typeface="Calibri"/>
                <a:sym typeface="Calibri"/>
              </a:rPr>
              <a:t>περιστατικό</a:t>
            </a:r>
            <a:r>
              <a:rPr lang="el-GR" sz="1600" dirty="0" smtClean="0">
                <a:solidFill>
                  <a:schemeClr val="dk1"/>
                </a:solidFill>
                <a:latin typeface="Calibri"/>
                <a:ea typeface="Calibri"/>
                <a:cs typeface="Calibri"/>
                <a:sym typeface="Calibri"/>
              </a:rPr>
              <a:t> που τους απομάκρυνε από το τρέχον κεφάλαιο της ιστορίας τους</a:t>
            </a:r>
            <a:r>
              <a:rPr lang="en-GB" sz="1600" b="0" dirty="0" smtClean="0">
                <a:solidFill>
                  <a:schemeClr val="dk1"/>
                </a:solidFill>
                <a:latin typeface="Calibri"/>
                <a:ea typeface="Calibri"/>
                <a:cs typeface="Calibri"/>
                <a:sym typeface="Calibri"/>
              </a:rPr>
              <a:t> </a:t>
            </a:r>
            <a:endParaRPr sz="1600"/>
          </a:p>
          <a:p>
            <a:pPr marL="720725" marR="0" lvl="0" indent="-457200" algn="just" rtl="0">
              <a:lnSpc>
                <a:spcPct val="100000"/>
              </a:lnSpc>
              <a:spcBef>
                <a:spcPts val="0"/>
              </a:spcBef>
              <a:spcAft>
                <a:spcPts val="0"/>
              </a:spcAft>
              <a:buClr>
                <a:schemeClr val="dk1"/>
              </a:buClr>
              <a:buSzPts val="2000"/>
              <a:buFont typeface="Open Sans ExtraBold"/>
              <a:buAutoNum type="alphaLcParenR"/>
            </a:pPr>
            <a:r>
              <a:rPr lang="el-GR" sz="1600" b="0" dirty="0" smtClean="0">
                <a:solidFill>
                  <a:schemeClr val="dk1"/>
                </a:solidFill>
                <a:latin typeface="Calibri"/>
                <a:ea typeface="Calibri"/>
                <a:cs typeface="Calibri"/>
                <a:sym typeface="Calibri"/>
              </a:rPr>
              <a:t>Την </a:t>
            </a:r>
            <a:r>
              <a:rPr lang="el-GR" sz="1600" b="0" u="sng" dirty="0" smtClean="0">
                <a:solidFill>
                  <a:schemeClr val="dk1"/>
                </a:solidFill>
                <a:latin typeface="Calibri"/>
                <a:ea typeface="Calibri"/>
                <a:cs typeface="Calibri"/>
                <a:sym typeface="Calibri"/>
              </a:rPr>
              <a:t>ετοιμότητα προσαρμογής </a:t>
            </a:r>
            <a:r>
              <a:rPr lang="el-GR" sz="1600" b="0" dirty="0" smtClean="0">
                <a:solidFill>
                  <a:schemeClr val="dk1"/>
                </a:solidFill>
                <a:latin typeface="Calibri"/>
                <a:ea typeface="Calibri"/>
                <a:cs typeface="Calibri"/>
                <a:sym typeface="Calibri"/>
              </a:rPr>
              <a:t>τους και τους </a:t>
            </a:r>
            <a:r>
              <a:rPr lang="el-GR" sz="1600" b="0" u="sng" dirty="0" smtClean="0">
                <a:solidFill>
                  <a:schemeClr val="dk1"/>
                </a:solidFill>
                <a:latin typeface="Calibri"/>
                <a:ea typeface="Calibri"/>
                <a:cs typeface="Calibri"/>
                <a:sym typeface="Calibri"/>
              </a:rPr>
              <a:t>πόρους</a:t>
            </a:r>
            <a:r>
              <a:rPr lang="el-GR" sz="1600" b="0" dirty="0" smtClean="0">
                <a:solidFill>
                  <a:schemeClr val="dk1"/>
                </a:solidFill>
                <a:latin typeface="Calibri"/>
                <a:ea typeface="Calibri"/>
                <a:cs typeface="Calibri"/>
                <a:sym typeface="Calibri"/>
              </a:rPr>
              <a:t> τους</a:t>
            </a:r>
            <a:endParaRPr sz="1600"/>
          </a:p>
          <a:p>
            <a:pPr marL="720725" marR="0" lvl="0" indent="-457200" algn="just" rtl="0">
              <a:lnSpc>
                <a:spcPct val="100000"/>
              </a:lnSpc>
              <a:spcBef>
                <a:spcPts val="0"/>
              </a:spcBef>
              <a:spcAft>
                <a:spcPts val="0"/>
              </a:spcAft>
              <a:buClr>
                <a:schemeClr val="dk1"/>
              </a:buClr>
              <a:buSzPts val="2000"/>
              <a:buFont typeface="Open Sans ExtraBold"/>
              <a:buAutoNum type="alphaLcParenR"/>
            </a:pPr>
            <a:r>
              <a:rPr lang="el-GR" sz="1600" b="0" dirty="0" smtClean="0">
                <a:solidFill>
                  <a:schemeClr val="dk1"/>
                </a:solidFill>
                <a:latin typeface="Calibri"/>
                <a:ea typeface="Calibri"/>
                <a:cs typeface="Calibri"/>
                <a:sym typeface="Calibri"/>
              </a:rPr>
              <a:t>Τους </a:t>
            </a:r>
            <a:r>
              <a:rPr lang="el-GR" sz="1600" b="0" u="sng" dirty="0" smtClean="0">
                <a:solidFill>
                  <a:schemeClr val="dk1"/>
                </a:solidFill>
                <a:latin typeface="Calibri"/>
                <a:ea typeface="Calibri"/>
                <a:cs typeface="Calibri"/>
                <a:sym typeface="Calibri"/>
              </a:rPr>
              <a:t>στόχους</a:t>
            </a:r>
            <a:r>
              <a:rPr lang="el-GR" sz="1600" b="0" dirty="0" smtClean="0">
                <a:solidFill>
                  <a:schemeClr val="dk1"/>
                </a:solidFill>
                <a:latin typeface="Calibri"/>
                <a:ea typeface="Calibri"/>
                <a:cs typeface="Calibri"/>
                <a:sym typeface="Calibri"/>
              </a:rPr>
              <a:t> τους για ένα νέο σενάριο</a:t>
            </a:r>
            <a:endParaRPr sz="1600"/>
          </a:p>
        </p:txBody>
      </p:sp>
      <p:grpSp>
        <p:nvGrpSpPr>
          <p:cNvPr id="206" name="Google Shape;206;p8"/>
          <p:cNvGrpSpPr/>
          <p:nvPr/>
        </p:nvGrpSpPr>
        <p:grpSpPr>
          <a:xfrm>
            <a:off x="839788" y="1991269"/>
            <a:ext cx="456478" cy="576558"/>
            <a:chOff x="839788" y="1991269"/>
            <a:chExt cx="456478" cy="576558"/>
          </a:xfrm>
        </p:grpSpPr>
        <p:sp>
          <p:nvSpPr>
            <p:cNvPr id="207" name="Google Shape;207;p8"/>
            <p:cNvSpPr/>
            <p:nvPr/>
          </p:nvSpPr>
          <p:spPr>
            <a:xfrm rot="5400000">
              <a:off x="788531" y="2060092"/>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08" name="Google Shape;208;p8"/>
            <p:cNvSpPr/>
            <p:nvPr/>
          </p:nvSpPr>
          <p:spPr>
            <a:xfrm>
              <a:off x="839788" y="2094881"/>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Open Sans ExtraBold"/>
                  <a:ea typeface="Open Sans ExtraBold"/>
                  <a:cs typeface="Open Sans ExtraBold"/>
                  <a:sym typeface="Open Sans ExtraBold"/>
                </a:rPr>
                <a:t>1</a:t>
              </a:r>
              <a:endParaRPr sz="1800" b="1" dirty="0">
                <a:solidFill>
                  <a:schemeClr val="lt1"/>
                </a:solidFill>
                <a:latin typeface="Open Sans ExtraBold"/>
                <a:ea typeface="Open Sans ExtraBold"/>
                <a:cs typeface="Open Sans ExtraBold"/>
                <a:sym typeface="Open Sans ExtraBold"/>
              </a:endParaRPr>
            </a:p>
          </p:txBody>
        </p:sp>
      </p:grpSp>
      <p:grpSp>
        <p:nvGrpSpPr>
          <p:cNvPr id="209" name="Google Shape;209;p8"/>
          <p:cNvGrpSpPr/>
          <p:nvPr/>
        </p:nvGrpSpPr>
        <p:grpSpPr>
          <a:xfrm>
            <a:off x="839788" y="3568639"/>
            <a:ext cx="456478" cy="576558"/>
            <a:chOff x="839788" y="3568639"/>
            <a:chExt cx="456478" cy="576558"/>
          </a:xfrm>
        </p:grpSpPr>
        <p:sp>
          <p:nvSpPr>
            <p:cNvPr id="210" name="Google Shape;210;p8"/>
            <p:cNvSpPr/>
            <p:nvPr/>
          </p:nvSpPr>
          <p:spPr>
            <a:xfrm rot="5400000">
              <a:off x="788531" y="3637462"/>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11" name="Google Shape;211;p8"/>
            <p:cNvSpPr/>
            <p:nvPr/>
          </p:nvSpPr>
          <p:spPr>
            <a:xfrm>
              <a:off x="839788" y="3672251"/>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212" name="Google Shape;212;p8"/>
          <p:cNvSpPr txBox="1"/>
          <p:nvPr/>
        </p:nvSpPr>
        <p:spPr>
          <a:xfrm>
            <a:off x="1378847" y="3568650"/>
            <a:ext cx="6358200" cy="1064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ct val="100000"/>
              <a:buFont typeface="Arial"/>
              <a:buNone/>
            </a:pPr>
            <a:r>
              <a:rPr lang="el-GR" sz="1500" b="1" dirty="0" smtClean="0">
                <a:solidFill>
                  <a:schemeClr val="dk1"/>
                </a:solidFill>
                <a:latin typeface="Calibri"/>
                <a:ea typeface="Calibri"/>
                <a:cs typeface="Calibri"/>
                <a:sym typeface="Calibri"/>
              </a:rPr>
              <a:t>Δόμηση</a:t>
            </a:r>
            <a:r>
              <a:rPr lang="el-GR" sz="1500" dirty="0" smtClean="0">
                <a:solidFill>
                  <a:schemeClr val="dk1"/>
                </a:solidFill>
                <a:latin typeface="Calibri"/>
                <a:ea typeface="Calibri"/>
                <a:cs typeface="Calibri"/>
                <a:sym typeface="Calibri"/>
              </a:rPr>
              <a:t>: Οι επαγγελματικές ιστορίες των πελατών προέκυψαν από τις απαντήσεις στις 5 ερωτήσεις της Συνέντευξης Δόμησης Καριέρας. Οι </a:t>
            </a:r>
            <a:r>
              <a:rPr lang="el-GR" sz="1500" dirty="0" err="1" smtClean="0">
                <a:solidFill>
                  <a:schemeClr val="dk1"/>
                </a:solidFill>
                <a:latin typeface="Calibri"/>
                <a:ea typeface="Calibri"/>
                <a:cs typeface="Calibri"/>
                <a:sym typeface="Calibri"/>
              </a:rPr>
              <a:t>μικροαφηγηματικές</a:t>
            </a:r>
            <a:r>
              <a:rPr lang="el-GR" sz="1500" dirty="0" smtClean="0">
                <a:solidFill>
                  <a:schemeClr val="dk1"/>
                </a:solidFill>
                <a:latin typeface="Calibri"/>
                <a:ea typeface="Calibri"/>
                <a:cs typeface="Calibri"/>
                <a:sym typeface="Calibri"/>
              </a:rPr>
              <a:t> ιστορίες αποκαλύπτουν το πώς οι πελάτες διαμορφώνουν την ταυτότητά τους, τον εαυτό τους και την επαγγελματική τους ζωή</a:t>
            </a:r>
            <a:r>
              <a:rPr lang="el-GR" sz="1600" dirty="0" smtClean="0">
                <a:solidFill>
                  <a:schemeClr val="dk1"/>
                </a:solidFill>
                <a:latin typeface="Calibri"/>
                <a:ea typeface="Calibri"/>
                <a:cs typeface="Calibri"/>
                <a:sym typeface="Calibri"/>
              </a:rPr>
              <a:t>.</a:t>
            </a:r>
            <a:endParaRPr sz="1600" dirty="0"/>
          </a:p>
        </p:txBody>
      </p:sp>
      <p:sp>
        <p:nvSpPr>
          <p:cNvPr id="213" name="Google Shape;213;p8"/>
          <p:cNvSpPr txBox="1"/>
          <p:nvPr/>
        </p:nvSpPr>
        <p:spPr>
          <a:xfrm>
            <a:off x="1445751" y="4722075"/>
            <a:ext cx="6291300" cy="847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ct val="100000"/>
              <a:buFont typeface="Arial"/>
              <a:buNone/>
            </a:pPr>
            <a:r>
              <a:rPr lang="el-GR" sz="1600" b="1" dirty="0" err="1" smtClean="0">
                <a:solidFill>
                  <a:schemeClr val="dk1"/>
                </a:solidFill>
                <a:latin typeface="Calibri"/>
                <a:ea typeface="Calibri"/>
                <a:cs typeface="Calibri"/>
                <a:sym typeface="Calibri"/>
              </a:rPr>
              <a:t>Απόδόμηση</a:t>
            </a:r>
            <a:r>
              <a:rPr lang="el-GR" sz="1600" b="1" dirty="0" smtClean="0">
                <a:solidFill>
                  <a:schemeClr val="dk1"/>
                </a:solidFill>
                <a:latin typeface="Calibri"/>
                <a:ea typeface="Calibri"/>
                <a:cs typeface="Calibri"/>
                <a:sym typeface="Calibri"/>
              </a:rPr>
              <a:t> : </a:t>
            </a:r>
            <a:r>
              <a:rPr lang="el-GR" sz="1600" dirty="0" smtClean="0">
                <a:solidFill>
                  <a:schemeClr val="dk1"/>
                </a:solidFill>
                <a:latin typeface="Calibri"/>
                <a:ea typeface="Calibri"/>
                <a:cs typeface="Calibri"/>
                <a:sym typeface="Calibri"/>
              </a:rPr>
              <a:t>Οι σύμβουλοι εντοπίζουν τα στοιχεία των ιστοριών που αντιπροσωπεύουν τους περιορισμούς και τους φραγμούς, προκειμένου να ανοίξουν μονοπάτια που είτε δεν είχαν δει είτε δεν υπήρχαν στο παρελθόν.</a:t>
            </a:r>
            <a:endParaRPr sz="1100" b="1"/>
          </a:p>
        </p:txBody>
      </p:sp>
      <p:grpSp>
        <p:nvGrpSpPr>
          <p:cNvPr id="214" name="Google Shape;214;p8"/>
          <p:cNvGrpSpPr/>
          <p:nvPr/>
        </p:nvGrpSpPr>
        <p:grpSpPr>
          <a:xfrm>
            <a:off x="839788" y="4722082"/>
            <a:ext cx="456478" cy="576558"/>
            <a:chOff x="839788" y="1991269"/>
            <a:chExt cx="456478" cy="576558"/>
          </a:xfrm>
        </p:grpSpPr>
        <p:sp>
          <p:nvSpPr>
            <p:cNvPr id="215" name="Google Shape;215;p8"/>
            <p:cNvSpPr/>
            <p:nvPr/>
          </p:nvSpPr>
          <p:spPr>
            <a:xfrm rot="5400000">
              <a:off x="788531" y="2060092"/>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216" name="Google Shape;216;p8"/>
            <p:cNvSpPr/>
            <p:nvPr/>
          </p:nvSpPr>
          <p:spPr>
            <a:xfrm>
              <a:off x="839788" y="2094881"/>
              <a:ext cx="3193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3</a:t>
              </a:r>
              <a:endParaRPr sz="1800" b="1">
                <a:solidFill>
                  <a:schemeClr val="lt1"/>
                </a:solidFill>
                <a:latin typeface="Open Sans ExtraBold"/>
                <a:ea typeface="Open Sans ExtraBold"/>
                <a:cs typeface="Open Sans ExtraBold"/>
                <a:sym typeface="Open Sans ExtraBold"/>
              </a:endParaRPr>
            </a:p>
          </p:txBody>
        </p:sp>
      </p:grpSp>
      <p:pic>
        <p:nvPicPr>
          <p:cNvPr id="217" name="Google Shape;217;p8"/>
          <p:cNvPicPr preferRelativeResize="0"/>
          <p:nvPr/>
        </p:nvPicPr>
        <p:blipFill>
          <a:blip r:embed="rId3">
            <a:alphaModFix/>
          </a:blip>
          <a:stretch>
            <a:fillRect/>
          </a:stretch>
        </p:blipFill>
        <p:spPr>
          <a:xfrm>
            <a:off x="7786500" y="2244325"/>
            <a:ext cx="3999320" cy="3164299"/>
          </a:xfrm>
          <a:prstGeom prst="rect">
            <a:avLst/>
          </a:prstGeom>
          <a:noFill/>
          <a:ln>
            <a:noFill/>
          </a:ln>
        </p:spPr>
      </p:pic>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3869</TotalTime>
  <Words>1066</Words>
  <Application>Microsoft Office PowerPoint</Application>
  <PresentationFormat>Προσαρμογή</PresentationFormat>
  <Paragraphs>112</Paragraphs>
  <Slides>16</Slides>
  <Notes>13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Calibri</vt:lpstr>
      <vt:lpstr>Open Sans Light</vt:lpstr>
      <vt:lpstr>Open Sans ExtraBold</vt:lpstr>
      <vt:lpstr>Open Sans</vt:lpstr>
      <vt:lpstr>„Office“ tema</vt:lpstr>
      <vt:lpstr>Θεωρία Δόμησης Καριέρας (CCT)</vt:lpstr>
      <vt:lpstr>Διαφάνεια 2</vt:lpstr>
      <vt:lpstr>Εισαγωγή</vt:lpstr>
      <vt:lpstr>Ο Εαυτός στη ΘΔΚ</vt:lpstr>
      <vt:lpstr>Η καριέρα σαν μια ιστορία</vt:lpstr>
      <vt:lpstr>Διαφάνεια 6</vt:lpstr>
      <vt:lpstr>Διαφάνεια 7</vt:lpstr>
      <vt:lpstr>Διαφάνεια 8</vt:lpstr>
      <vt:lpstr>Διαφάνεια 9</vt:lpstr>
      <vt:lpstr>Διαφάνεια 10</vt:lpstr>
      <vt:lpstr>Διαφάνεια 11</vt:lpstr>
      <vt:lpstr>Παράδειγμα: ΓΡΑΜΜΗ ΖΩΗΣ(Brott, 2001; 2004)</vt:lpstr>
      <vt:lpstr>Παράδειγμα: ΓΡΑΜΜΗ ΖΩΗΣ(Brott, 2001; 2004)</vt:lpstr>
      <vt:lpstr>Παράδειγμα: ΓΡΑΜΜΗ ΖΩΗΣ (Brott, 2001; 2004)</vt:lpstr>
      <vt:lpstr>References</vt:lpstr>
      <vt:lpstr>Ερωτήσεις;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Construction  Theory CCT</dc:title>
  <dc:creator>Alessandra Zuanetti</dc:creator>
  <cp:lastModifiedBy>Youli</cp:lastModifiedBy>
  <cp:revision>169</cp:revision>
  <dcterms:created xsi:type="dcterms:W3CDTF">2021-03-10T15:25:25Z</dcterms:created>
  <dcterms:modified xsi:type="dcterms:W3CDTF">2022-01-16T15:05:58Z</dcterms:modified>
</cp:coreProperties>
</file>