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Open Sans" panose="020B0606030504020204" pitchFamily="34" charset="0"/>
      <p:regular r:id="rId23"/>
      <p:bold r:id="rId24"/>
      <p:italic r:id="rId25"/>
      <p:boldItalic r:id="rId26"/>
    </p:embeddedFont>
    <p:embeddedFont>
      <p:font typeface="Open Sans ExtraBold" panose="020B0906030804020204" pitchFamily="34" charset="0"/>
      <p:bold r:id="rId27"/>
      <p:boldItalic r:id="rId28"/>
    </p:embeddedFont>
    <p:embeddedFont>
      <p:font typeface="Open Sans Light" panose="020B03060305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oVptg+RCLe7peBpsC6wZzE+8K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50B636-1740-448E-8A5D-C0762F54CFA4}">
  <a:tblStyle styleId="{8350B636-1740-448E-8A5D-C0762F54CFA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3" d="100"/>
          <a:sy n="63" d="100"/>
        </p:scale>
        <p:origin x="78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d0d5ace23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gd0d5ace238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d047f4b8f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gd047f4b8f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cf838369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cf838369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cf8383694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gcf8383694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0d5ace238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d0d5ace23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d0d5ace238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gd0d5ace238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d0d5ace238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d0d5ace238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d0d5ace23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d0d5ace238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vadinimo skaidrė" type="title">
  <p:cSld name="TITLE">
    <p:bg>
      <p:bgPr>
        <a:solidFill>
          <a:schemeClr val="lt1"/>
        </a:solidFill>
        <a:effectLst/>
      </p:bgPr>
    </p:bg>
    <p:spTree>
      <p:nvGrpSpPr>
        <p:cNvPr id="1" name="Shape 11"/>
        <p:cNvGrpSpPr/>
        <p:nvPr/>
      </p:nvGrpSpPr>
      <p:grpSpPr>
        <a:xfrm>
          <a:off x="0" y="0"/>
          <a:ext cx="0" cy="0"/>
          <a:chOff x="0" y="0"/>
          <a:chExt cx="0" cy="0"/>
        </a:xfrm>
      </p:grpSpPr>
      <p:pic>
        <p:nvPicPr>
          <p:cNvPr id="12" name="Google Shape;12;p10"/>
          <p:cNvPicPr preferRelativeResize="0"/>
          <p:nvPr/>
        </p:nvPicPr>
        <p:blipFill rotWithShape="1">
          <a:blip r:embed="rId2">
            <a:alphaModFix/>
          </a:blip>
          <a:srcRect t="10089" b="23357"/>
          <a:stretch/>
        </p:blipFill>
        <p:spPr>
          <a:xfrm rot="10800000">
            <a:off x="0" y="0"/>
            <a:ext cx="12192004" cy="5408613"/>
          </a:xfrm>
          <a:prstGeom prst="rect">
            <a:avLst/>
          </a:prstGeom>
          <a:noFill/>
          <a:ln>
            <a:noFill/>
          </a:ln>
        </p:spPr>
      </p:pic>
      <p:sp>
        <p:nvSpPr>
          <p:cNvPr id="13" name="Google Shape;13;p10"/>
          <p:cNvSpPr txBox="1">
            <a:spLocks noGrp="1"/>
          </p:cNvSpPr>
          <p:nvPr>
            <p:ph type="ctrTitle"/>
          </p:nvPr>
        </p:nvSpPr>
        <p:spPr>
          <a:xfrm>
            <a:off x="845820" y="924243"/>
            <a:ext cx="10058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Open Sans ExtraBold"/>
              <a:buNone/>
              <a:defRPr sz="6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10"/>
          <p:cNvSpPr txBox="1">
            <a:spLocks noGrp="1"/>
          </p:cNvSpPr>
          <p:nvPr>
            <p:ph type="subTitle" idx="1"/>
          </p:nvPr>
        </p:nvSpPr>
        <p:spPr>
          <a:xfrm>
            <a:off x="845820" y="3434398"/>
            <a:ext cx="10058400" cy="16557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1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p:cSld name="Pavadinimas ir vertikalus tekstas">
    <p:spTree>
      <p:nvGrpSpPr>
        <p:cNvPr id="1" name="Shape 75"/>
        <p:cNvGrpSpPr/>
        <p:nvPr/>
      </p:nvGrpSpPr>
      <p:grpSpPr>
        <a:xfrm>
          <a:off x="0" y="0"/>
          <a:ext cx="0" cy="0"/>
          <a:chOff x="0" y="0"/>
          <a:chExt cx="0" cy="0"/>
        </a:xfrm>
      </p:grpSpPr>
      <p:pic>
        <p:nvPicPr>
          <p:cNvPr id="76" name="Google Shape;76;p19"/>
          <p:cNvPicPr preferRelativeResize="0"/>
          <p:nvPr/>
        </p:nvPicPr>
        <p:blipFill rotWithShape="1">
          <a:blip r:embed="rId2">
            <a:alphaModFix/>
          </a:blip>
          <a:srcRect l="-13" t="10937" r="13" b="22509"/>
          <a:stretch/>
        </p:blipFill>
        <p:spPr>
          <a:xfrm rot="10800000">
            <a:off x="0" y="-1"/>
            <a:ext cx="12192004" cy="5408613"/>
          </a:xfrm>
          <a:prstGeom prst="rect">
            <a:avLst/>
          </a:prstGeom>
          <a:noFill/>
          <a:ln>
            <a:noFill/>
          </a:ln>
        </p:spPr>
      </p:pic>
      <p:sp>
        <p:nvSpPr>
          <p:cNvPr id="77" name="Google Shape;77;p19"/>
          <p:cNvSpPr txBox="1">
            <a:spLocks noGrp="1"/>
          </p:cNvSpPr>
          <p:nvPr>
            <p:ph type="title"/>
          </p:nvPr>
        </p:nvSpPr>
        <p:spPr>
          <a:xfrm>
            <a:off x="836613" y="1577340"/>
            <a:ext cx="10515600" cy="20116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Open Sans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a:spLocks noGrp="1"/>
          </p:cNvSpPr>
          <p:nvPr>
            <p:ph type="pic" idx="2"/>
          </p:nvPr>
        </p:nvSpPr>
        <p:spPr>
          <a:xfrm>
            <a:off x="836613" y="3793201"/>
            <a:ext cx="10515600" cy="443516"/>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Open Sans Light"/>
                <a:ea typeface="Open Sans Light"/>
                <a:cs typeface="Open Sans Light"/>
                <a:sym typeface="Open Sans Light"/>
              </a:defRPr>
            </a:lvl1pPr>
            <a:lvl2pPr marR="0" lvl="1" algn="l" rtl="0">
              <a:lnSpc>
                <a:spcPct val="90000"/>
              </a:lnSpc>
              <a:spcBef>
                <a:spcPts val="500"/>
              </a:spcBef>
              <a:spcAft>
                <a:spcPts val="0"/>
              </a:spcAft>
              <a:buClr>
                <a:srgbClr val="595959"/>
              </a:buClr>
              <a:buSzPts val="2800"/>
              <a:buFont typeface="Arial"/>
              <a:buNone/>
              <a:defRPr sz="2800" b="0" i="0" u="none" strike="noStrike" cap="none">
                <a:solidFill>
                  <a:srgbClr val="595959"/>
                </a:solidFill>
                <a:latin typeface="Open Sans Light"/>
                <a:ea typeface="Open Sans Light"/>
                <a:cs typeface="Open Sans Light"/>
                <a:sym typeface="Open Sans Light"/>
              </a:defRPr>
            </a:lvl2pPr>
            <a:lvl3pPr marR="0" lvl="2"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Open Sans Light"/>
                <a:ea typeface="Open Sans Light"/>
                <a:cs typeface="Open Sans Light"/>
                <a:sym typeface="Open Sans Light"/>
              </a:defRPr>
            </a:lvl3pPr>
            <a:lvl4pPr marR="0" lvl="3"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Open Sans Light"/>
                <a:ea typeface="Open Sans Light"/>
                <a:cs typeface="Open Sans Light"/>
                <a:sym typeface="Open Sans Light"/>
              </a:defRPr>
            </a:lvl4pPr>
            <a:lvl5pPr marR="0" lvl="4"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Open Sans Light"/>
                <a:ea typeface="Open Sans Light"/>
                <a:cs typeface="Open Sans Light"/>
                <a:sym typeface="Open Sans Light"/>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Open Sans Light"/>
                <a:ea typeface="Open Sans Light"/>
                <a:cs typeface="Open Sans Light"/>
                <a:sym typeface="Open Sans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16"/>
        <p:cNvGrpSpPr/>
        <p:nvPr/>
      </p:nvGrpSpPr>
      <p:grpSpPr>
        <a:xfrm>
          <a:off x="0" y="0"/>
          <a:ext cx="0" cy="0"/>
          <a:chOff x="0" y="0"/>
          <a:chExt cx="0" cy="0"/>
        </a:xfrm>
      </p:grpSpPr>
      <p:pic>
        <p:nvPicPr>
          <p:cNvPr id="17" name="Google Shape;17;p11"/>
          <p:cNvPicPr preferRelativeResize="0"/>
          <p:nvPr/>
        </p:nvPicPr>
        <p:blipFill rotWithShape="1">
          <a:blip r:embed="rId2">
            <a:alphaModFix/>
          </a:blip>
          <a:srcRect t="48888" b="31104"/>
          <a:stretch/>
        </p:blipFill>
        <p:spPr>
          <a:xfrm rot="10800000">
            <a:off x="-1589" y="0"/>
            <a:ext cx="12192004" cy="1626016"/>
          </a:xfrm>
          <a:prstGeom prst="rect">
            <a:avLst/>
          </a:prstGeom>
          <a:noFill/>
          <a:ln>
            <a:noFill/>
          </a:ln>
        </p:spPr>
      </p:pic>
      <p:sp>
        <p:nvSpPr>
          <p:cNvPr id="18" name="Google Shape;18;p11"/>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Open Sans ExtraBold"/>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839788" y="2046922"/>
            <a:ext cx="5157787" cy="99345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i="0">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 name="Google Shape;20;p11"/>
          <p:cNvSpPr txBox="1">
            <a:spLocks noGrp="1"/>
          </p:cNvSpPr>
          <p:nvPr>
            <p:ph type="body" idx="2"/>
          </p:nvPr>
        </p:nvSpPr>
        <p:spPr>
          <a:xfrm>
            <a:off x="839788" y="3277550"/>
            <a:ext cx="5157787" cy="2131063"/>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11"/>
          <p:cNvSpPr txBox="1">
            <a:spLocks noGrp="1"/>
          </p:cNvSpPr>
          <p:nvPr>
            <p:ph type="body" idx="3"/>
          </p:nvPr>
        </p:nvSpPr>
        <p:spPr>
          <a:xfrm>
            <a:off x="6172200" y="2046923"/>
            <a:ext cx="5183188" cy="99345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2" name="Google Shape;22;p11"/>
          <p:cNvSpPr txBox="1">
            <a:spLocks noGrp="1"/>
          </p:cNvSpPr>
          <p:nvPr>
            <p:ph type="body" idx="4"/>
          </p:nvPr>
        </p:nvSpPr>
        <p:spPr>
          <a:xfrm>
            <a:off x="6172200" y="3277550"/>
            <a:ext cx="5183188" cy="2131064"/>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kcijos antraštė" type="secHead">
  <p:cSld name="SECTION_HEADER">
    <p:spTree>
      <p:nvGrpSpPr>
        <p:cNvPr id="1" name="Shape 24"/>
        <p:cNvGrpSpPr/>
        <p:nvPr/>
      </p:nvGrpSpPr>
      <p:grpSpPr>
        <a:xfrm>
          <a:off x="0" y="0"/>
          <a:ext cx="0" cy="0"/>
          <a:chOff x="0" y="0"/>
          <a:chExt cx="0" cy="0"/>
        </a:xfrm>
      </p:grpSpPr>
      <p:sp>
        <p:nvSpPr>
          <p:cNvPr id="25" name="Google Shape;25;p12"/>
          <p:cNvSpPr txBox="1">
            <a:spLocks noGrp="1"/>
          </p:cNvSpPr>
          <p:nvPr>
            <p:ph type="title"/>
          </p:nvPr>
        </p:nvSpPr>
        <p:spPr>
          <a:xfrm>
            <a:off x="847726" y="765176"/>
            <a:ext cx="4242752"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 name="Google Shape;26;p12"/>
          <p:cNvSpPr txBox="1">
            <a:spLocks noGrp="1"/>
          </p:cNvSpPr>
          <p:nvPr>
            <p:ph type="body" idx="1"/>
          </p:nvPr>
        </p:nvSpPr>
        <p:spPr>
          <a:xfrm>
            <a:off x="839788" y="1630680"/>
            <a:ext cx="4242752" cy="37779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400"/>
              <a:buNone/>
              <a:defRPr sz="24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1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vadinimas ir turinys">
  <p:cSld name="Pavadinimas ir turinys">
    <p:spTree>
      <p:nvGrpSpPr>
        <p:cNvPr id="1" name="Shape 28"/>
        <p:cNvGrpSpPr/>
        <p:nvPr/>
      </p:nvGrpSpPr>
      <p:grpSpPr>
        <a:xfrm>
          <a:off x="0" y="0"/>
          <a:ext cx="0" cy="0"/>
          <a:chOff x="0" y="0"/>
          <a:chExt cx="0" cy="0"/>
        </a:xfrm>
      </p:grpSpPr>
      <p:sp>
        <p:nvSpPr>
          <p:cNvPr id="29" name="Google Shape;29;p13"/>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body" idx="1"/>
          </p:nvPr>
        </p:nvSpPr>
        <p:spPr>
          <a:xfrm>
            <a:off x="1163637" y="1960595"/>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3"/>
          <p:cNvSpPr txBox="1">
            <a:spLocks noGrp="1"/>
          </p:cNvSpPr>
          <p:nvPr>
            <p:ph type="body" idx="2"/>
          </p:nvPr>
        </p:nvSpPr>
        <p:spPr>
          <a:xfrm>
            <a:off x="1163638" y="2450347"/>
            <a:ext cx="10190162"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3"/>
          <p:cNvSpPr txBox="1">
            <a:spLocks noGrp="1"/>
          </p:cNvSpPr>
          <p:nvPr>
            <p:ph type="body" idx="3"/>
          </p:nvPr>
        </p:nvSpPr>
        <p:spPr>
          <a:xfrm>
            <a:off x="1163637" y="3632341"/>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3"/>
          <p:cNvSpPr txBox="1">
            <a:spLocks noGrp="1"/>
          </p:cNvSpPr>
          <p:nvPr>
            <p:ph type="body" idx="4"/>
          </p:nvPr>
        </p:nvSpPr>
        <p:spPr>
          <a:xfrm>
            <a:off x="1163638" y="4122093"/>
            <a:ext cx="10188574"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u turiniai">
  <p:cSld name="Du turiniai">
    <p:spTree>
      <p:nvGrpSpPr>
        <p:cNvPr id="1" name="Shape 35"/>
        <p:cNvGrpSpPr/>
        <p:nvPr/>
      </p:nvGrpSpPr>
      <p:grpSpPr>
        <a:xfrm>
          <a:off x="0" y="0"/>
          <a:ext cx="0" cy="0"/>
          <a:chOff x="0" y="0"/>
          <a:chExt cx="0" cy="0"/>
        </a:xfrm>
      </p:grpSpPr>
      <p:sp>
        <p:nvSpPr>
          <p:cNvPr id="36" name="Google Shape;36;p14"/>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body" idx="1"/>
          </p:nvPr>
        </p:nvSpPr>
        <p:spPr>
          <a:xfrm>
            <a:off x="1163637"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4"/>
          <p:cNvSpPr txBox="1">
            <a:spLocks noGrp="1"/>
          </p:cNvSpPr>
          <p:nvPr>
            <p:ph type="body" idx="2"/>
          </p:nvPr>
        </p:nvSpPr>
        <p:spPr>
          <a:xfrm>
            <a:off x="1163638"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4"/>
          <p:cNvSpPr txBox="1">
            <a:spLocks noGrp="1"/>
          </p:cNvSpPr>
          <p:nvPr>
            <p:ph type="body" idx="3"/>
          </p:nvPr>
        </p:nvSpPr>
        <p:spPr>
          <a:xfrm>
            <a:off x="1163638"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4"/>
          <p:cNvSpPr txBox="1">
            <a:spLocks noGrp="1"/>
          </p:cNvSpPr>
          <p:nvPr>
            <p:ph type="body" idx="4"/>
          </p:nvPr>
        </p:nvSpPr>
        <p:spPr>
          <a:xfrm>
            <a:off x="1163638"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4"/>
          <p:cNvSpPr txBox="1">
            <a:spLocks noGrp="1"/>
          </p:cNvSpPr>
          <p:nvPr>
            <p:ph type="body" idx="5"/>
          </p:nvPr>
        </p:nvSpPr>
        <p:spPr>
          <a:xfrm>
            <a:off x="6496049"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4"/>
          <p:cNvSpPr txBox="1">
            <a:spLocks noGrp="1"/>
          </p:cNvSpPr>
          <p:nvPr>
            <p:ph type="body" idx="6"/>
          </p:nvPr>
        </p:nvSpPr>
        <p:spPr>
          <a:xfrm>
            <a:off x="6496050"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4"/>
          <p:cNvSpPr txBox="1">
            <a:spLocks noGrp="1"/>
          </p:cNvSpPr>
          <p:nvPr>
            <p:ph type="body" idx="7"/>
          </p:nvPr>
        </p:nvSpPr>
        <p:spPr>
          <a:xfrm>
            <a:off x="6496050"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4"/>
          <p:cNvSpPr txBox="1">
            <a:spLocks noGrp="1"/>
          </p:cNvSpPr>
          <p:nvPr>
            <p:ph type="body" idx="8"/>
          </p:nvPr>
        </p:nvSpPr>
        <p:spPr>
          <a:xfrm>
            <a:off x="6496050"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ekcijos antraštė">
  <p:cSld name="1_Sekcijos antraštė">
    <p:spTree>
      <p:nvGrpSpPr>
        <p:cNvPr id="1" name="Shape 46"/>
        <p:cNvGrpSpPr/>
        <p:nvPr/>
      </p:nvGrpSpPr>
      <p:grpSpPr>
        <a:xfrm>
          <a:off x="0" y="0"/>
          <a:ext cx="0" cy="0"/>
          <a:chOff x="0" y="0"/>
          <a:chExt cx="0" cy="0"/>
        </a:xfrm>
      </p:grpSpPr>
      <p:pic>
        <p:nvPicPr>
          <p:cNvPr id="47" name="Google Shape;47;p15"/>
          <p:cNvPicPr preferRelativeResize="0"/>
          <p:nvPr/>
        </p:nvPicPr>
        <p:blipFill rotWithShape="1">
          <a:blip r:embed="rId2">
            <a:alphaModFix/>
          </a:blip>
          <a:srcRect t="15291" b="29466"/>
          <a:stretch/>
        </p:blipFill>
        <p:spPr>
          <a:xfrm>
            <a:off x="0" y="0"/>
            <a:ext cx="12192000" cy="2232660"/>
          </a:xfrm>
          <a:prstGeom prst="rect">
            <a:avLst/>
          </a:prstGeom>
          <a:noFill/>
          <a:ln>
            <a:noFill/>
          </a:ln>
        </p:spPr>
      </p:pic>
      <p:sp>
        <p:nvSpPr>
          <p:cNvPr id="48" name="Google Shape;48;p15"/>
          <p:cNvSpPr txBox="1">
            <a:spLocks noGrp="1"/>
          </p:cNvSpPr>
          <p:nvPr>
            <p:ph type="title"/>
          </p:nvPr>
        </p:nvSpPr>
        <p:spPr>
          <a:xfrm>
            <a:off x="847726" y="2766153"/>
            <a:ext cx="10504487"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5"/>
          <p:cNvSpPr txBox="1">
            <a:spLocks noGrp="1"/>
          </p:cNvSpPr>
          <p:nvPr>
            <p:ph type="body" idx="1"/>
          </p:nvPr>
        </p:nvSpPr>
        <p:spPr>
          <a:xfrm>
            <a:off x="839787" y="3596640"/>
            <a:ext cx="10512425" cy="155289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200"/>
              <a:buNone/>
              <a:defRPr sz="22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1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uščia">
  <p:cSld name="Tuščia">
    <p:spTree>
      <p:nvGrpSpPr>
        <p:cNvPr id="1" name="Shape 51"/>
        <p:cNvGrpSpPr/>
        <p:nvPr/>
      </p:nvGrpSpPr>
      <p:grpSpPr>
        <a:xfrm>
          <a:off x="0" y="0"/>
          <a:ext cx="0" cy="0"/>
          <a:chOff x="0" y="0"/>
          <a:chExt cx="0" cy="0"/>
        </a:xfrm>
      </p:grpSpPr>
      <p:sp>
        <p:nvSpPr>
          <p:cNvPr id="52" name="Google Shape;52;p1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6"/>
          <p:cNvSpPr txBox="1">
            <a:spLocks noGrp="1"/>
          </p:cNvSpPr>
          <p:nvPr>
            <p:ph type="body" idx="1"/>
          </p:nvPr>
        </p:nvSpPr>
        <p:spPr>
          <a:xfrm>
            <a:off x="839787" y="1678308"/>
            <a:ext cx="4974273" cy="13750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6"/>
          <p:cNvSpPr txBox="1">
            <a:spLocks noGrp="1"/>
          </p:cNvSpPr>
          <p:nvPr>
            <p:ph type="body" idx="2"/>
          </p:nvPr>
        </p:nvSpPr>
        <p:spPr>
          <a:xfrm>
            <a:off x="1074312" y="3604208"/>
            <a:ext cx="2930230" cy="3206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6"/>
          <p:cNvSpPr txBox="1">
            <a:spLocks noGrp="1"/>
          </p:cNvSpPr>
          <p:nvPr>
            <p:ph type="body" idx="3"/>
          </p:nvPr>
        </p:nvSpPr>
        <p:spPr>
          <a:xfrm>
            <a:off x="4167547" y="3607238"/>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6"/>
          <p:cNvSpPr txBox="1">
            <a:spLocks noGrp="1"/>
          </p:cNvSpPr>
          <p:nvPr>
            <p:ph type="body" idx="4"/>
          </p:nvPr>
        </p:nvSpPr>
        <p:spPr>
          <a:xfrm>
            <a:off x="1075794" y="4475701"/>
            <a:ext cx="2930230" cy="3206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1800"/>
              <a:buNone/>
              <a:defRPr sz="18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6"/>
          <p:cNvSpPr txBox="1">
            <a:spLocks noGrp="1"/>
          </p:cNvSpPr>
          <p:nvPr>
            <p:ph type="body" idx="5"/>
          </p:nvPr>
        </p:nvSpPr>
        <p:spPr>
          <a:xfrm>
            <a:off x="4169029" y="4478731"/>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p:cSld name="Turinys ir antraštė">
    <p:spTree>
      <p:nvGrpSpPr>
        <p:cNvPr id="1" name="Shape 59"/>
        <p:cNvGrpSpPr/>
        <p:nvPr/>
      </p:nvGrpSpPr>
      <p:grpSpPr>
        <a:xfrm>
          <a:off x="0" y="0"/>
          <a:ext cx="0" cy="0"/>
          <a:chOff x="0" y="0"/>
          <a:chExt cx="0" cy="0"/>
        </a:xfrm>
      </p:grpSpPr>
      <p:sp>
        <p:nvSpPr>
          <p:cNvPr id="60" name="Google Shape;60;p1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17"/>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7"/>
          <p:cNvSpPr txBox="1">
            <a:spLocks noGrp="1"/>
          </p:cNvSpPr>
          <p:nvPr>
            <p:ph type="body" idx="1"/>
          </p:nvPr>
        </p:nvSpPr>
        <p:spPr>
          <a:xfrm>
            <a:off x="839787" y="1678308"/>
            <a:ext cx="4913313" cy="35886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p:cSld name="Paveikslėlis ir antraštė">
    <p:spTree>
      <p:nvGrpSpPr>
        <p:cNvPr id="1" name="Shape 63"/>
        <p:cNvGrpSpPr/>
        <p:nvPr/>
      </p:nvGrpSpPr>
      <p:grpSpPr>
        <a:xfrm>
          <a:off x="0" y="0"/>
          <a:ext cx="0" cy="0"/>
          <a:chOff x="0" y="0"/>
          <a:chExt cx="0" cy="0"/>
        </a:xfrm>
      </p:grpSpPr>
      <p:sp>
        <p:nvSpPr>
          <p:cNvPr id="64" name="Google Shape;64;p18"/>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body" idx="1"/>
          </p:nvPr>
        </p:nvSpPr>
        <p:spPr>
          <a:xfrm>
            <a:off x="1370011"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8"/>
          <p:cNvSpPr txBox="1">
            <a:spLocks noGrp="1"/>
          </p:cNvSpPr>
          <p:nvPr>
            <p:ph type="body" idx="2"/>
          </p:nvPr>
        </p:nvSpPr>
        <p:spPr>
          <a:xfrm>
            <a:off x="1370012"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8"/>
          <p:cNvSpPr txBox="1">
            <a:spLocks noGrp="1"/>
          </p:cNvSpPr>
          <p:nvPr>
            <p:ph type="body" idx="3"/>
          </p:nvPr>
        </p:nvSpPr>
        <p:spPr>
          <a:xfrm>
            <a:off x="1370012"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8"/>
          <p:cNvSpPr txBox="1">
            <a:spLocks noGrp="1"/>
          </p:cNvSpPr>
          <p:nvPr>
            <p:ph type="body" idx="4"/>
          </p:nvPr>
        </p:nvSpPr>
        <p:spPr>
          <a:xfrm>
            <a:off x="1370012" y="4289734"/>
            <a:ext cx="4558348" cy="11188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18"/>
          <p:cNvSpPr txBox="1">
            <a:spLocks noGrp="1"/>
          </p:cNvSpPr>
          <p:nvPr>
            <p:ph type="body" idx="5"/>
          </p:nvPr>
        </p:nvSpPr>
        <p:spPr>
          <a:xfrm>
            <a:off x="6793863"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body" idx="6"/>
          </p:nvPr>
        </p:nvSpPr>
        <p:spPr>
          <a:xfrm>
            <a:off x="6793864"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8"/>
          <p:cNvSpPr txBox="1">
            <a:spLocks noGrp="1"/>
          </p:cNvSpPr>
          <p:nvPr>
            <p:ph type="body" idx="7"/>
          </p:nvPr>
        </p:nvSpPr>
        <p:spPr>
          <a:xfrm>
            <a:off x="6793864"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8"/>
          <p:cNvSpPr txBox="1">
            <a:spLocks noGrp="1"/>
          </p:cNvSpPr>
          <p:nvPr>
            <p:ph type="body" idx="8"/>
          </p:nvPr>
        </p:nvSpPr>
        <p:spPr>
          <a:xfrm>
            <a:off x="6793864" y="4289733"/>
            <a:ext cx="4558348" cy="11188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8"/>
          <p:cNvSpPr txBox="1">
            <a:spLocks noGrp="1"/>
          </p:cNvSpPr>
          <p:nvPr>
            <p:ph type="body" idx="9"/>
          </p:nvPr>
        </p:nvSpPr>
        <p:spPr>
          <a:xfrm>
            <a:off x="1538167" y="8832967"/>
            <a:ext cx="3968894" cy="880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ExtraBold"/>
              <a:buNone/>
              <a:defRPr sz="4400" b="0" i="0" u="none" strike="noStrike" cap="non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838200" y="1691640"/>
            <a:ext cx="10515600" cy="371697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95959"/>
              </a:buClr>
              <a:buSzPts val="2400"/>
              <a:buFont typeface="Arial"/>
              <a:buChar char="•"/>
              <a:defRPr sz="2400" b="1" i="0" u="none" strike="noStrike" cap="none">
                <a:solidFill>
                  <a:srgbClr val="595959"/>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8" name="Google Shape;8;p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7F2A"/>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pic>
        <p:nvPicPr>
          <p:cNvPr id="9" name="Google Shape;9;p9"/>
          <p:cNvPicPr preferRelativeResize="0"/>
          <p:nvPr/>
        </p:nvPicPr>
        <p:blipFill rotWithShape="1">
          <a:blip r:embed="rId12">
            <a:alphaModFix/>
          </a:blip>
          <a:srcRect/>
          <a:stretch/>
        </p:blipFill>
        <p:spPr>
          <a:xfrm>
            <a:off x="833707" y="5853458"/>
            <a:ext cx="1226837" cy="508481"/>
          </a:xfrm>
          <a:prstGeom prst="rect">
            <a:avLst/>
          </a:prstGeom>
          <a:noFill/>
          <a:ln>
            <a:noFill/>
          </a:ln>
        </p:spPr>
      </p:pic>
      <p:pic>
        <p:nvPicPr>
          <p:cNvPr id="10" name="Google Shape;10;p9"/>
          <p:cNvPicPr preferRelativeResize="0"/>
          <p:nvPr/>
        </p:nvPicPr>
        <p:blipFill rotWithShape="1">
          <a:blip r:embed="rId13">
            <a:alphaModFix/>
          </a:blip>
          <a:srcRect/>
          <a:stretch/>
        </p:blipFill>
        <p:spPr>
          <a:xfrm>
            <a:off x="9135004" y="5904739"/>
            <a:ext cx="2218796"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82">
          <p15:clr>
            <a:srgbClr val="F26B43"/>
          </p15:clr>
        </p15:guide>
        <p15:guide id="2" pos="7151">
          <p15:clr>
            <a:srgbClr val="F26B43"/>
          </p15:clr>
        </p15:guide>
        <p15:guide id="3" pos="733">
          <p15:clr>
            <a:srgbClr val="F26B43"/>
          </p15:clr>
        </p15:guide>
        <p15:guide id="4" orient="horz" pos="3407">
          <p15:clr>
            <a:srgbClr val="F26B43"/>
          </p15:clr>
        </p15:guide>
        <p15:guide id="5" pos="5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h1b8Y4po_Aw"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hyperlink" Target="http://www.youtube.com/watch?v=fSs38ICMLN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395732" y="1459104"/>
            <a:ext cx="10560667" cy="1262743"/>
          </a:xfrm>
          <a:prstGeom prst="rect">
            <a:avLst/>
          </a:prstGeom>
          <a:noFill/>
          <a:ln>
            <a:noFill/>
          </a:ln>
        </p:spPr>
        <p:txBody>
          <a:bodyPr spcFirstLastPara="1" wrap="square" lIns="91425" tIns="45700" rIns="91425" bIns="45700" anchor="b" anchorCtr="0">
            <a:normAutofit fontScale="90000"/>
          </a:bodyPr>
          <a:lstStyle/>
          <a:p>
            <a:pPr>
              <a:buSzPct val="100000"/>
            </a:pPr>
            <a:r>
              <a:rPr lang="el-GR" dirty="0">
                <a:latin typeface="Calibri"/>
                <a:ea typeface="Calibri"/>
                <a:cs typeface="Calibri"/>
                <a:sym typeface="Calibri"/>
              </a:rPr>
              <a:t>Συνέντευξη Δόμησης Καριέρας </a:t>
            </a:r>
            <a:r>
              <a:rPr lang="el-GR" sz="4000" dirty="0">
                <a:latin typeface="Calibri"/>
                <a:ea typeface="Calibri"/>
                <a:cs typeface="Calibri"/>
                <a:sym typeface="Calibri"/>
              </a:rPr>
              <a:t>(</a:t>
            </a:r>
            <a:r>
              <a:rPr lang="it-IT" sz="4000" dirty="0">
                <a:latin typeface="Calibri"/>
                <a:ea typeface="Calibri"/>
                <a:cs typeface="Calibri"/>
                <a:sym typeface="Calibri"/>
              </a:rPr>
              <a:t>Career Construction Interview</a:t>
            </a:r>
            <a:r>
              <a:rPr lang="el-GR" sz="4000" dirty="0">
                <a:latin typeface="Calibri"/>
                <a:ea typeface="Calibri"/>
                <a:cs typeface="Calibri"/>
                <a:sym typeface="Calibri"/>
              </a:rPr>
              <a:t>, </a:t>
            </a:r>
            <a:r>
              <a:rPr lang="en-US" sz="4000" dirty="0">
                <a:latin typeface="Calibri"/>
                <a:ea typeface="Calibri"/>
                <a:cs typeface="Calibri"/>
                <a:sym typeface="Calibri"/>
              </a:rPr>
              <a:t>CCI</a:t>
            </a:r>
            <a:r>
              <a:rPr lang="el-GR" sz="4000" dirty="0">
                <a:latin typeface="Calibri"/>
                <a:ea typeface="Calibri"/>
                <a:cs typeface="Calibri"/>
                <a:sym typeface="Calibri"/>
              </a:rPr>
              <a:t>)</a:t>
            </a:r>
            <a:endParaRPr dirty="0">
              <a:latin typeface="Calibri"/>
              <a:ea typeface="Calibri"/>
              <a:cs typeface="Calibri"/>
              <a:sym typeface="Calibri"/>
            </a:endParaRPr>
          </a:p>
        </p:txBody>
      </p:sp>
      <p:sp>
        <p:nvSpPr>
          <p:cNvPr id="85" name="Google Shape;85;p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7F2A"/>
              </a:buClr>
              <a:buSzPts val="1200"/>
              <a:buFont typeface="Open Sans Light"/>
              <a:buNone/>
            </a:pPr>
            <a:r>
              <a:rPr lang="it-IT" sz="1200" b="0" i="0" u="none" strike="noStrike" cap="none">
                <a:solidFill>
                  <a:srgbClr val="FF7F2A"/>
                </a:solidFill>
                <a:latin typeface="Open Sans Light"/>
                <a:ea typeface="Open Sans Light"/>
                <a:cs typeface="Open Sans Light"/>
                <a:sym typeface="Open Sans Light"/>
              </a:rPr>
              <a:t>connect-erasmus.eu</a:t>
            </a:r>
            <a:endParaRPr/>
          </a:p>
        </p:txBody>
      </p:sp>
      <p:sp>
        <p:nvSpPr>
          <p:cNvPr id="2" name="CasellaDiTesto 1">
            <a:extLst>
              <a:ext uri="{FF2B5EF4-FFF2-40B4-BE49-F238E27FC236}">
                <a16:creationId xmlns:a16="http://schemas.microsoft.com/office/drawing/2014/main" id="{F6461348-4B65-4BAF-BA04-B2F15D10F4E9}"/>
              </a:ext>
            </a:extLst>
          </p:cNvPr>
          <p:cNvSpPr txBox="1"/>
          <p:nvPr/>
        </p:nvSpPr>
        <p:spPr>
          <a:xfrm>
            <a:off x="1398210" y="4264781"/>
            <a:ext cx="421881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FFFFFF"/>
                </a:solidFill>
                <a:latin typeface="Calibri"/>
                <a:cs typeface="Segoe UI"/>
              </a:rPr>
              <a:t>Lea Ferrari</a:t>
            </a:r>
            <a:r>
              <a:rPr lang="en-US" sz="2400">
                <a:latin typeface="Calibri"/>
                <a:cs typeface="Segoe UI"/>
              </a:rPr>
              <a:t>​</a:t>
            </a:r>
          </a:p>
          <a:p>
            <a:r>
              <a:rPr lang="en-US" sz="2400">
                <a:solidFill>
                  <a:srgbClr val="FFFFFF"/>
                </a:solidFill>
                <a:latin typeface="Calibri"/>
                <a:cs typeface="Segoe UI"/>
              </a:rPr>
              <a:t>Teresa Maria </a:t>
            </a:r>
            <a:r>
              <a:rPr lang="en-US" sz="2400" err="1">
                <a:solidFill>
                  <a:srgbClr val="FFFFFF"/>
                </a:solidFill>
                <a:latin typeface="Calibri"/>
                <a:cs typeface="Segoe UI"/>
              </a:rPr>
              <a:t>Sgaramella</a:t>
            </a:r>
            <a:endParaRPr lang="en-US" sz="2400">
              <a:solidFill>
                <a:srgbClr val="FFFFFF"/>
              </a:solidFill>
              <a:latin typeface="Calibri"/>
              <a:cs typeface="Segoe UI"/>
            </a:endParaRPr>
          </a:p>
        </p:txBody>
      </p:sp>
      <p:sp>
        <p:nvSpPr>
          <p:cNvPr id="3" name="CasellaDiTesto 2">
            <a:extLst>
              <a:ext uri="{FF2B5EF4-FFF2-40B4-BE49-F238E27FC236}">
                <a16:creationId xmlns:a16="http://schemas.microsoft.com/office/drawing/2014/main" id="{52222EE0-D674-4734-8B9C-3EC5EB741B0E}"/>
              </a:ext>
            </a:extLst>
          </p:cNvPr>
          <p:cNvSpPr txBox="1"/>
          <p:nvPr/>
        </p:nvSpPr>
        <p:spPr>
          <a:xfrm>
            <a:off x="1398210" y="3079448"/>
            <a:ext cx="274320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400" dirty="0">
                <a:solidFill>
                  <a:srgbClr val="FFFFFF"/>
                </a:solidFill>
                <a:latin typeface="Calibri"/>
                <a:cs typeface="Segoe UI"/>
              </a:rPr>
              <a:t>Ενότητα</a:t>
            </a:r>
            <a:r>
              <a:rPr lang="en-US" sz="2400" dirty="0">
                <a:solidFill>
                  <a:srgbClr val="FFFFFF"/>
                </a:solidFill>
                <a:latin typeface="Calibri"/>
                <a:cs typeface="Segoe UI"/>
              </a:rPr>
              <a:t> 3</a:t>
            </a:r>
            <a:r>
              <a:rPr lang="en-US" sz="2400" dirty="0">
                <a:latin typeface="Calibri"/>
                <a:cs typeface="Segoe UI"/>
              </a:rPr>
              <a:t>​​</a:t>
            </a:r>
          </a:p>
          <a:p>
            <a:r>
              <a:rPr lang="el-GR" sz="2400" dirty="0" err="1">
                <a:solidFill>
                  <a:srgbClr val="FFFFFF"/>
                </a:solidFill>
                <a:latin typeface="Calibri"/>
                <a:cs typeface="Segoe UI"/>
              </a:rPr>
              <a:t>Υποενότητα</a:t>
            </a:r>
            <a:r>
              <a:rPr lang="el-GR" sz="2400" dirty="0">
                <a:solidFill>
                  <a:srgbClr val="FFFFFF"/>
                </a:solidFill>
                <a:latin typeface="Calibri"/>
                <a:cs typeface="Segoe UI"/>
              </a:rPr>
              <a:t> </a:t>
            </a:r>
            <a:r>
              <a:rPr lang="en-US" sz="2400" dirty="0">
                <a:solidFill>
                  <a:srgbClr val="FFFFFF"/>
                </a:solidFill>
                <a:latin typeface="Calibri"/>
                <a:cs typeface="Segoe UI"/>
              </a:rPr>
              <a:t>2</a:t>
            </a:r>
            <a:r>
              <a:rPr lang="en-US" sz="2400" dirty="0">
                <a:latin typeface="Open Sans Light"/>
                <a:cs typeface="Segoe UI"/>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d0d5ace238_0_122"/>
          <p:cNvSpPr txBox="1">
            <a:spLocks noGrp="1"/>
          </p:cNvSpPr>
          <p:nvPr>
            <p:ph type="title"/>
          </p:nvPr>
        </p:nvSpPr>
        <p:spPr>
          <a:xfrm>
            <a:off x="836613" y="359695"/>
            <a:ext cx="10515600" cy="678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15000"/>
              </a:lnSpc>
              <a:spcBef>
                <a:spcPts val="0"/>
              </a:spcBef>
              <a:spcAft>
                <a:spcPts val="0"/>
              </a:spcAft>
              <a:buClr>
                <a:schemeClr val="dk1"/>
              </a:buClr>
              <a:buSzPts val="891"/>
              <a:buFont typeface="Arial"/>
              <a:buNone/>
            </a:pPr>
            <a:r>
              <a:rPr lang="it-IT" sz="4020" dirty="0">
                <a:solidFill>
                  <a:srgbClr val="FFFFFF"/>
                </a:solidFill>
                <a:latin typeface="Calibri"/>
                <a:ea typeface="Calibri"/>
                <a:cs typeface="Calibri"/>
                <a:sym typeface="Calibri"/>
              </a:rPr>
              <a:t>CCI </a:t>
            </a:r>
            <a:r>
              <a:rPr lang="el-GR" sz="4020" dirty="0">
                <a:solidFill>
                  <a:srgbClr val="FFFFFF"/>
                </a:solidFill>
                <a:latin typeface="Calibri"/>
                <a:ea typeface="Calibri"/>
                <a:cs typeface="Calibri"/>
                <a:sym typeface="Calibri"/>
              </a:rPr>
              <a:t>παράδειγμα</a:t>
            </a:r>
            <a:endParaRPr dirty="0">
              <a:latin typeface="Calibri"/>
              <a:ea typeface="Calibri"/>
              <a:cs typeface="Calibri"/>
              <a:sym typeface="Calibri"/>
            </a:endParaRPr>
          </a:p>
        </p:txBody>
      </p:sp>
      <p:sp>
        <p:nvSpPr>
          <p:cNvPr id="181" name="Google Shape;181;gd0d5ace238_0_122"/>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82" name="Google Shape;182;gd0d5ace238_0_122"/>
          <p:cNvSpPr txBox="1"/>
          <p:nvPr/>
        </p:nvSpPr>
        <p:spPr>
          <a:xfrm>
            <a:off x="836613" y="2303857"/>
            <a:ext cx="10515600" cy="461700"/>
          </a:xfrm>
          <a:prstGeom prst="rect">
            <a:avLst/>
          </a:prstGeom>
          <a:noFill/>
          <a:ln>
            <a:noFill/>
          </a:ln>
        </p:spPr>
        <p:txBody>
          <a:bodyPr spcFirstLastPara="1" wrap="square" lIns="91425" tIns="45700" rIns="91425" bIns="45700" anchor="t" anchorCtr="0">
            <a:spAutoFit/>
          </a:bodyPr>
          <a:lstStyle/>
          <a:p>
            <a:pPr marL="457200" marR="0" lvl="0" indent="0" algn="l" rtl="0">
              <a:lnSpc>
                <a:spcPct val="115000"/>
              </a:lnSpc>
              <a:spcBef>
                <a:spcPts val="2400"/>
              </a:spcBef>
              <a:spcAft>
                <a:spcPts val="0"/>
              </a:spcAft>
              <a:buNone/>
            </a:pPr>
            <a:endParaRPr sz="2400" b="0" i="0" u="none" strike="noStrike" cap="none">
              <a:solidFill>
                <a:schemeClr val="dk1"/>
              </a:solidFill>
              <a:latin typeface="Calibri"/>
              <a:ea typeface="Calibri"/>
              <a:cs typeface="Calibri"/>
              <a:sym typeface="Calibri"/>
            </a:endParaRPr>
          </a:p>
        </p:txBody>
      </p:sp>
      <p:graphicFrame>
        <p:nvGraphicFramePr>
          <p:cNvPr id="183" name="Google Shape;183;gd0d5ace238_0_122"/>
          <p:cNvGraphicFramePr/>
          <p:nvPr>
            <p:extLst>
              <p:ext uri="{D42A27DB-BD31-4B8C-83A1-F6EECF244321}">
                <p14:modId xmlns:p14="http://schemas.microsoft.com/office/powerpoint/2010/main" val="1852617985"/>
              </p:ext>
            </p:extLst>
          </p:nvPr>
        </p:nvGraphicFramePr>
        <p:xfrm>
          <a:off x="535000" y="1760425"/>
          <a:ext cx="11168300" cy="4572896"/>
        </p:xfrm>
        <a:graphic>
          <a:graphicData uri="http://schemas.openxmlformats.org/drawingml/2006/table">
            <a:tbl>
              <a:tblPr>
                <a:noFill/>
                <a:tableStyleId>{8350B636-1740-448E-8A5D-C0762F54CFA4}</a:tableStyleId>
              </a:tblPr>
              <a:tblGrid>
                <a:gridCol w="2044914">
                  <a:extLst>
                    <a:ext uri="{9D8B030D-6E8A-4147-A177-3AD203B41FA5}">
                      <a16:colId xmlns:a16="http://schemas.microsoft.com/office/drawing/2014/main" val="20000"/>
                    </a:ext>
                  </a:extLst>
                </a:gridCol>
                <a:gridCol w="9123386">
                  <a:extLst>
                    <a:ext uri="{9D8B030D-6E8A-4147-A177-3AD203B41FA5}">
                      <a16:colId xmlns:a16="http://schemas.microsoft.com/office/drawing/2014/main" val="20001"/>
                    </a:ext>
                  </a:extLst>
                </a:gridCol>
              </a:tblGrid>
              <a:tr h="492700">
                <a:tc>
                  <a:txBody>
                    <a:bodyPr/>
                    <a:lstStyle/>
                    <a:p>
                      <a:pPr marL="0" lvl="0" indent="0" algn="l" rtl="0">
                        <a:lnSpc>
                          <a:spcPct val="115000"/>
                        </a:lnSpc>
                        <a:spcBef>
                          <a:spcPts val="0"/>
                        </a:spcBef>
                        <a:spcAft>
                          <a:spcPts val="0"/>
                        </a:spcAft>
                        <a:buNone/>
                      </a:pPr>
                      <a:r>
                        <a:rPr lang="it-IT" sz="2000" b="1">
                          <a:solidFill>
                            <a:srgbClr val="FFFFFF"/>
                          </a:solidFill>
                          <a:latin typeface="Calibri"/>
                          <a:ea typeface="Calibri"/>
                          <a:cs typeface="Calibri"/>
                          <a:sym typeface="Calibri"/>
                        </a:rPr>
                        <a:t>CCI topic</a:t>
                      </a:r>
                      <a:endParaRPr sz="2000" b="1">
                        <a:solidFill>
                          <a:srgbClr val="FFFFFF"/>
                        </a:solidFill>
                        <a:latin typeface="Calibri"/>
                        <a:ea typeface="Calibri"/>
                        <a:cs typeface="Calibri"/>
                        <a:sym typeface="Calibri"/>
                      </a:endParaRPr>
                    </a:p>
                  </a:txBody>
                  <a:tcPr marL="91425" marR="91425" marT="91425" marB="91425">
                    <a:solidFill>
                      <a:schemeClr val="accent4"/>
                    </a:solidFill>
                  </a:tcPr>
                </a:tc>
                <a:tc>
                  <a:txBody>
                    <a:bodyPr/>
                    <a:lstStyle/>
                    <a:p>
                      <a:pPr marL="0" lvl="0" indent="0" algn="l" rtl="0">
                        <a:lnSpc>
                          <a:spcPct val="115000"/>
                        </a:lnSpc>
                        <a:spcBef>
                          <a:spcPts val="0"/>
                        </a:spcBef>
                        <a:spcAft>
                          <a:spcPts val="0"/>
                        </a:spcAft>
                        <a:buNone/>
                      </a:pPr>
                      <a:r>
                        <a:rPr lang="it-IT" sz="2000" b="1">
                          <a:solidFill>
                            <a:srgbClr val="FFFFFF"/>
                          </a:solidFill>
                          <a:latin typeface="Calibri"/>
                          <a:ea typeface="Calibri"/>
                          <a:cs typeface="Calibri"/>
                          <a:sym typeface="Calibri"/>
                        </a:rPr>
                        <a:t>Answer</a:t>
                      </a:r>
                      <a:endParaRPr sz="2000" b="1">
                        <a:solidFill>
                          <a:srgbClr val="FFFFFF"/>
                        </a:solidFill>
                        <a:latin typeface="Calibri"/>
                        <a:ea typeface="Calibri"/>
                        <a:cs typeface="Calibri"/>
                        <a:sym typeface="Calibri"/>
                      </a:endParaRPr>
                    </a:p>
                  </a:txBody>
                  <a:tcPr marL="91425" marR="91425" marT="91425" marB="91425">
                    <a:solidFill>
                      <a:schemeClr val="accent4"/>
                    </a:solidFill>
                  </a:tcPr>
                </a:tc>
                <a:extLst>
                  <a:ext uri="{0D108BD9-81ED-4DB2-BD59-A6C34878D82A}">
                    <a16:rowId xmlns:a16="http://schemas.microsoft.com/office/drawing/2014/main" val="10000"/>
                  </a:ext>
                </a:extLst>
              </a:tr>
              <a:tr h="821550">
                <a:tc>
                  <a:txBody>
                    <a:bodyPr/>
                    <a:lstStyle/>
                    <a:p>
                      <a:pPr marL="0" lvl="0" indent="0" algn="l" rtl="0">
                        <a:lnSpc>
                          <a:spcPct val="115000"/>
                        </a:lnSpc>
                        <a:spcBef>
                          <a:spcPts val="0"/>
                        </a:spcBef>
                        <a:spcAft>
                          <a:spcPts val="0"/>
                        </a:spcAft>
                        <a:buNone/>
                      </a:pPr>
                      <a:r>
                        <a:rPr lang="el-GR" sz="2100" dirty="0">
                          <a:latin typeface="Calibri"/>
                          <a:ea typeface="Calibri"/>
                          <a:cs typeface="Calibri"/>
                          <a:sym typeface="Calibri"/>
                        </a:rPr>
                        <a:t>Αγαπημένη ιστορία</a:t>
                      </a:r>
                      <a:endParaRPr sz="2100" dirty="0">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l-GR" sz="1900" i="1" dirty="0"/>
                        <a:t>Η αναζήτηση της </a:t>
                      </a:r>
                      <a:r>
                        <a:rPr lang="el-GR" sz="1900" i="1" dirty="0" err="1"/>
                        <a:t>Mary</a:t>
                      </a:r>
                      <a:r>
                        <a:rPr lang="el-GR" sz="1900" i="1" dirty="0"/>
                        <a:t> </a:t>
                      </a:r>
                      <a:r>
                        <a:rPr lang="el-GR" sz="1900" i="1" dirty="0" err="1"/>
                        <a:t>Kay</a:t>
                      </a:r>
                      <a:r>
                        <a:rPr lang="el-GR" sz="1900" i="1" dirty="0"/>
                        <a:t> </a:t>
                      </a:r>
                      <a:r>
                        <a:rPr lang="el-GR" sz="1900" i="1" dirty="0" err="1"/>
                        <a:t>Malloy</a:t>
                      </a:r>
                      <a:r>
                        <a:rPr lang="el-GR" sz="1900" i="1" dirty="0"/>
                        <a:t>: η ιστορία του ταξιδιού μιας Ιρλανδής κοπέλας στην Αμερική μόνη της.</a:t>
                      </a:r>
                      <a:endParaRPr sz="1900" dirty="0"/>
                    </a:p>
                  </a:txBody>
                  <a:tcPr marL="91425" marR="91425" marT="91425" marB="91425"/>
                </a:tc>
                <a:extLst>
                  <a:ext uri="{0D108BD9-81ED-4DB2-BD59-A6C34878D82A}">
                    <a16:rowId xmlns:a16="http://schemas.microsoft.com/office/drawing/2014/main" val="10001"/>
                  </a:ext>
                </a:extLst>
              </a:tr>
              <a:tr h="842100">
                <a:tc>
                  <a:txBody>
                    <a:bodyPr/>
                    <a:lstStyle/>
                    <a:p>
                      <a:pPr marL="0" lvl="0" indent="0" algn="l" rtl="0">
                        <a:lnSpc>
                          <a:spcPct val="115000"/>
                        </a:lnSpc>
                        <a:spcBef>
                          <a:spcPts val="0"/>
                        </a:spcBef>
                        <a:spcAft>
                          <a:spcPts val="0"/>
                        </a:spcAft>
                        <a:buNone/>
                      </a:pPr>
                      <a:r>
                        <a:rPr lang="el-GR" sz="2100" dirty="0">
                          <a:latin typeface="Calibri"/>
                          <a:ea typeface="Calibri"/>
                          <a:cs typeface="Calibri"/>
                          <a:sym typeface="Calibri"/>
                        </a:rPr>
                        <a:t>Αγαπημένη φράση</a:t>
                      </a:r>
                      <a:endParaRPr sz="2100" dirty="0">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l-GR" sz="1800" dirty="0"/>
                        <a:t>"Είμαι περίεργος για τα πράγματα" (από το </a:t>
                      </a:r>
                      <a:r>
                        <a:rPr lang="el-GR" sz="1800" dirty="0" err="1"/>
                        <a:t>Curious</a:t>
                      </a:r>
                      <a:r>
                        <a:rPr lang="el-GR" sz="1800" dirty="0"/>
                        <a:t> </a:t>
                      </a:r>
                      <a:r>
                        <a:rPr lang="el-GR" sz="1800" dirty="0" err="1"/>
                        <a:t>George</a:t>
                      </a:r>
                      <a:r>
                        <a:rPr lang="el-GR" sz="1800" dirty="0"/>
                        <a:t>)</a:t>
                      </a:r>
                    </a:p>
                    <a:p>
                      <a:pPr marL="0" lvl="0" indent="0" algn="l" rtl="0">
                        <a:lnSpc>
                          <a:spcPct val="115000"/>
                        </a:lnSpc>
                        <a:spcBef>
                          <a:spcPts val="0"/>
                        </a:spcBef>
                        <a:spcAft>
                          <a:spcPts val="0"/>
                        </a:spcAft>
                        <a:buNone/>
                      </a:pPr>
                      <a:r>
                        <a:rPr lang="el-GR" sz="1800" dirty="0"/>
                        <a:t>"Κάνε το καλά" (που για εκείνη σημαίνει σχεδόν τέλεια)</a:t>
                      </a:r>
                      <a:endParaRPr sz="1800" dirty="0"/>
                    </a:p>
                  </a:txBody>
                  <a:tcPr marL="91425" marR="91425" marT="91425" marB="91425"/>
                </a:tc>
                <a:extLst>
                  <a:ext uri="{0D108BD9-81ED-4DB2-BD59-A6C34878D82A}">
                    <a16:rowId xmlns:a16="http://schemas.microsoft.com/office/drawing/2014/main" val="10002"/>
                  </a:ext>
                </a:extLst>
              </a:tr>
              <a:tr h="1239025">
                <a:tc>
                  <a:txBody>
                    <a:bodyPr/>
                    <a:lstStyle/>
                    <a:p>
                      <a:pPr marL="0" lvl="0" indent="0" algn="l" rtl="0">
                        <a:lnSpc>
                          <a:spcPct val="115000"/>
                        </a:lnSpc>
                        <a:spcBef>
                          <a:spcPts val="0"/>
                        </a:spcBef>
                        <a:spcAft>
                          <a:spcPts val="0"/>
                        </a:spcAft>
                        <a:buNone/>
                      </a:pPr>
                      <a:r>
                        <a:rPr lang="el-GR" sz="2100" dirty="0">
                          <a:latin typeface="Calibri"/>
                          <a:ea typeface="Calibri"/>
                          <a:cs typeface="Calibri"/>
                          <a:sym typeface="Calibri"/>
                        </a:rPr>
                        <a:t>Πρώιμη ανάμνηση</a:t>
                      </a:r>
                      <a:endParaRPr sz="2100" dirty="0">
                        <a:latin typeface="Calibri"/>
                        <a:ea typeface="Calibri"/>
                        <a:cs typeface="Calibri"/>
                        <a:sym typeface="Calibri"/>
                      </a:endParaRPr>
                    </a:p>
                  </a:txBody>
                  <a:tcPr marL="91425" marR="91425" marT="91425" marB="91425"/>
                </a:tc>
                <a:tc>
                  <a:txBody>
                    <a:bodyPr/>
                    <a:lstStyle/>
                    <a:p>
                      <a:pPr marL="0" lvl="0" indent="0" algn="l" rtl="0">
                        <a:lnSpc>
                          <a:spcPct val="115000"/>
                        </a:lnSpc>
                        <a:spcBef>
                          <a:spcPts val="0"/>
                        </a:spcBef>
                        <a:spcAft>
                          <a:spcPts val="0"/>
                        </a:spcAft>
                        <a:buNone/>
                      </a:pPr>
                      <a:r>
                        <a:rPr lang="el-GR" sz="2000" i="1" dirty="0">
                          <a:latin typeface="Calibri"/>
                          <a:ea typeface="Calibri"/>
                          <a:cs typeface="Calibri"/>
                          <a:sym typeface="Calibri"/>
                        </a:rPr>
                        <a:t>Μικρό κορίτσι ενοχλημένο επειδή πρέπει να κάθεται ακίνητο: πηγαίναμε στη </a:t>
                      </a:r>
                      <a:r>
                        <a:rPr lang="el-GR" sz="2000" i="1" dirty="0" err="1">
                          <a:latin typeface="Calibri"/>
                          <a:ea typeface="Calibri"/>
                          <a:cs typeface="Calibri"/>
                          <a:sym typeface="Calibri"/>
                        </a:rPr>
                        <a:t>Ντίσνεϋλαντ</a:t>
                      </a:r>
                      <a:r>
                        <a:rPr lang="el-GR" sz="2000" i="1" dirty="0">
                          <a:latin typeface="Calibri"/>
                          <a:ea typeface="Calibri"/>
                          <a:cs typeface="Calibri"/>
                          <a:sym typeface="Calibri"/>
                        </a:rPr>
                        <a:t> με τους παππούδες μου και τον θείο μου και τη φίλη του. Ήμουν στο πίσω μέρος του τροχόσπιτου και προσπαθούσα να τραγουδήσω και να χορέψω για τη γιαγιά μου. Εκείνη μου είπε να κάτσω κάτω για να μην χτυπήσω. </a:t>
                      </a:r>
                      <a:r>
                        <a:rPr lang="el-GR" sz="2000" i="1" dirty="0" err="1">
                          <a:latin typeface="Calibri"/>
                          <a:ea typeface="Calibri"/>
                          <a:cs typeface="Calibri"/>
                          <a:sym typeface="Calibri"/>
                        </a:rPr>
                        <a:t>Νευρίασα</a:t>
                      </a:r>
                      <a:r>
                        <a:rPr lang="el-GR" sz="2000" i="1" dirty="0">
                          <a:latin typeface="Calibri"/>
                          <a:ea typeface="Calibri"/>
                          <a:cs typeface="Calibri"/>
                          <a:sym typeface="Calibri"/>
                        </a:rPr>
                        <a:t> και τη φίλη του θείου μου στην προσπάθειά μου να της μιλήσω. Προσπαθούσα να μιλήσω αλλά εκείνη πίστευε ότι δεν πρέπει να κινούμαι ταυτόχρονα.</a:t>
                      </a:r>
                      <a:endParaRPr sz="20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bl>
          </a:graphicData>
        </a:graphic>
      </p:graphicFrame>
      <p:sp>
        <p:nvSpPr>
          <p:cNvPr id="184" name="Google Shape;184;gd0d5ace238_0_122"/>
          <p:cNvSpPr txBox="1"/>
          <p:nvPr/>
        </p:nvSpPr>
        <p:spPr>
          <a:xfrm>
            <a:off x="836625" y="1002300"/>
            <a:ext cx="8071200" cy="60936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it-IT" sz="2400" dirty="0">
                <a:solidFill>
                  <a:srgbClr val="FFFFFF"/>
                </a:solidFill>
                <a:latin typeface="Calibri"/>
                <a:ea typeface="Calibri"/>
                <a:cs typeface="Calibri"/>
                <a:sym typeface="Calibri"/>
              </a:rPr>
              <a:t>CCI </a:t>
            </a:r>
            <a:r>
              <a:rPr lang="el-GR" sz="2400" dirty="0">
                <a:solidFill>
                  <a:srgbClr val="FFFFFF"/>
                </a:solidFill>
                <a:latin typeface="Calibri"/>
                <a:ea typeface="Calibri"/>
                <a:cs typeface="Calibri"/>
                <a:sym typeface="Calibri"/>
              </a:rPr>
              <a:t>απαντήσεις</a:t>
            </a:r>
            <a:r>
              <a:rPr lang="it-IT" sz="2400" dirty="0">
                <a:solidFill>
                  <a:srgbClr val="FFFFFF"/>
                </a:solidFill>
                <a:latin typeface="Calibri"/>
                <a:ea typeface="Calibri"/>
                <a:cs typeface="Calibri"/>
                <a:sym typeface="Calibri"/>
              </a:rPr>
              <a:t> (2/2)</a:t>
            </a:r>
            <a:endParaRPr sz="2400" dirty="0">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5"/>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Open Sans ExtraBold"/>
              <a:buNone/>
            </a:pPr>
            <a:r>
              <a:rPr lang="el-GR" sz="3600" dirty="0"/>
              <a:t>Μελέτη περίπτωσης </a:t>
            </a:r>
            <a:r>
              <a:rPr lang="it-IT" sz="3600" dirty="0"/>
              <a:t>(1/3)</a:t>
            </a:r>
            <a:endParaRPr sz="3600" dirty="0"/>
          </a:p>
        </p:txBody>
      </p:sp>
      <p:sp>
        <p:nvSpPr>
          <p:cNvPr id="190" name="Google Shape;190;p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91" name="Google Shape;191;p5"/>
          <p:cNvSpPr txBox="1"/>
          <p:nvPr/>
        </p:nvSpPr>
        <p:spPr>
          <a:xfrm>
            <a:off x="1120950" y="3221778"/>
            <a:ext cx="575400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0" i="0" dirty="0" err="1">
                <a:solidFill>
                  <a:srgbClr val="222222"/>
                </a:solidFill>
                <a:latin typeface="Calibri"/>
                <a:ea typeface="Calibri"/>
                <a:cs typeface="Calibri"/>
                <a:sym typeface="Calibri"/>
              </a:rPr>
              <a:t>Maree</a:t>
            </a:r>
            <a:r>
              <a:rPr lang="el-GR" sz="2400" b="0" i="0" dirty="0">
                <a:solidFill>
                  <a:srgbClr val="222222"/>
                </a:solidFill>
                <a:latin typeface="Calibri"/>
                <a:ea typeface="Calibri"/>
                <a:cs typeface="Calibri"/>
                <a:sym typeface="Calibri"/>
              </a:rPr>
              <a:t>, J. G. (2014). Δόμηση καριέρας με έναν ομοφυλόφιλο πελάτη: Μια μελέτη περίπτωσης. British Journal of </a:t>
            </a:r>
            <a:r>
              <a:rPr lang="el-GR" sz="2400" b="0" i="0" dirty="0" err="1">
                <a:solidFill>
                  <a:srgbClr val="222222"/>
                </a:solidFill>
                <a:latin typeface="Calibri"/>
                <a:ea typeface="Calibri"/>
                <a:cs typeface="Calibri"/>
                <a:sym typeface="Calibri"/>
              </a:rPr>
              <a:t>Guidance</a:t>
            </a:r>
            <a:r>
              <a:rPr lang="el-GR" sz="2400" b="0" i="0" dirty="0">
                <a:solidFill>
                  <a:srgbClr val="222222"/>
                </a:solidFill>
                <a:latin typeface="Calibri"/>
                <a:ea typeface="Calibri"/>
                <a:cs typeface="Calibri"/>
                <a:sym typeface="Calibri"/>
              </a:rPr>
              <a:t> &amp; </a:t>
            </a:r>
            <a:r>
              <a:rPr lang="el-GR" sz="2400" b="0" i="0" dirty="0" err="1">
                <a:solidFill>
                  <a:srgbClr val="222222"/>
                </a:solidFill>
                <a:latin typeface="Calibri"/>
                <a:ea typeface="Calibri"/>
                <a:cs typeface="Calibri"/>
                <a:sym typeface="Calibri"/>
              </a:rPr>
              <a:t>Counselling</a:t>
            </a:r>
            <a:r>
              <a:rPr lang="el-GR" sz="2400" b="0" i="0" dirty="0">
                <a:solidFill>
                  <a:srgbClr val="222222"/>
                </a:solidFill>
                <a:latin typeface="Calibri"/>
                <a:ea typeface="Calibri"/>
                <a:cs typeface="Calibri"/>
                <a:sym typeface="Calibri"/>
              </a:rPr>
              <a:t>, 42(4), 436-449.</a:t>
            </a:r>
            <a:endParaRPr sz="2400" dirty="0">
              <a:solidFill>
                <a:schemeClr val="dk1"/>
              </a:solidFill>
              <a:latin typeface="Calibri"/>
              <a:ea typeface="Calibri"/>
              <a:cs typeface="Calibri"/>
              <a:sym typeface="Calibri"/>
            </a:endParaRPr>
          </a:p>
        </p:txBody>
      </p:sp>
      <p:pic>
        <p:nvPicPr>
          <p:cNvPr id="192" name="Google Shape;192;p5"/>
          <p:cNvPicPr preferRelativeResize="0"/>
          <p:nvPr/>
        </p:nvPicPr>
        <p:blipFill rotWithShape="1">
          <a:blip r:embed="rId3">
            <a:alphaModFix/>
          </a:blip>
          <a:srcRect l="-100000" t="3840" r="100000" b="-3839"/>
          <a:stretch/>
        </p:blipFill>
        <p:spPr>
          <a:xfrm>
            <a:off x="4083125" y="544200"/>
            <a:ext cx="3345575" cy="5322499"/>
          </a:xfrm>
          <a:prstGeom prst="rect">
            <a:avLst/>
          </a:prstGeom>
          <a:noFill/>
          <a:ln>
            <a:noFill/>
          </a:ln>
        </p:spPr>
      </p:pic>
      <p:pic>
        <p:nvPicPr>
          <p:cNvPr id="193" name="Google Shape;193;p5"/>
          <p:cNvPicPr preferRelativeResize="0"/>
          <p:nvPr/>
        </p:nvPicPr>
        <p:blipFill>
          <a:blip r:embed="rId4">
            <a:alphaModFix/>
          </a:blip>
          <a:stretch>
            <a:fillRect/>
          </a:stretch>
        </p:blipFill>
        <p:spPr>
          <a:xfrm>
            <a:off x="7513875" y="547985"/>
            <a:ext cx="3343275" cy="5314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Open Sans ExtraBold"/>
              <a:buNone/>
            </a:pPr>
            <a:r>
              <a:rPr lang="el-GR" sz="3600" dirty="0"/>
              <a:t>Μελέτη περίπτωσης </a:t>
            </a:r>
            <a:r>
              <a:rPr lang="it-IT" sz="3600" dirty="0"/>
              <a:t>(2/3)</a:t>
            </a:r>
            <a:endParaRPr sz="3600" dirty="0"/>
          </a:p>
        </p:txBody>
      </p:sp>
      <p:sp>
        <p:nvSpPr>
          <p:cNvPr id="199" name="Google Shape;199;p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pic>
        <p:nvPicPr>
          <p:cNvPr id="200" name="Google Shape;200;p6"/>
          <p:cNvPicPr preferRelativeResize="0"/>
          <p:nvPr/>
        </p:nvPicPr>
        <p:blipFill rotWithShape="1">
          <a:blip r:embed="rId3">
            <a:alphaModFix/>
          </a:blip>
          <a:srcRect/>
          <a:stretch/>
        </p:blipFill>
        <p:spPr>
          <a:xfrm>
            <a:off x="7839787" y="235835"/>
            <a:ext cx="3019506" cy="5441210"/>
          </a:xfrm>
          <a:prstGeom prst="rect">
            <a:avLst/>
          </a:prstGeom>
          <a:noFill/>
          <a:ln>
            <a:noFill/>
          </a:ln>
        </p:spPr>
      </p:pic>
      <p:sp>
        <p:nvSpPr>
          <p:cNvPr id="201" name="Google Shape;201;p6"/>
          <p:cNvSpPr txBox="1"/>
          <p:nvPr/>
        </p:nvSpPr>
        <p:spPr>
          <a:xfrm>
            <a:off x="1332707" y="3429000"/>
            <a:ext cx="556350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0" i="0" dirty="0" err="1">
                <a:solidFill>
                  <a:srgbClr val="222222"/>
                </a:solidFill>
                <a:latin typeface="Calibri"/>
                <a:ea typeface="Calibri"/>
                <a:cs typeface="Calibri"/>
                <a:sym typeface="Calibri"/>
              </a:rPr>
              <a:t>Maree</a:t>
            </a:r>
            <a:r>
              <a:rPr lang="el-GR" sz="2400" b="0" i="0" dirty="0">
                <a:solidFill>
                  <a:srgbClr val="222222"/>
                </a:solidFill>
                <a:latin typeface="Calibri"/>
                <a:ea typeface="Calibri"/>
                <a:cs typeface="Calibri"/>
                <a:sym typeface="Calibri"/>
              </a:rPr>
              <a:t>, J. G. (2016). Συμβουλευτική καριέρας με έναν μαύρο άνδρα στα μέσα της καριέρας του. The </a:t>
            </a:r>
            <a:r>
              <a:rPr lang="el-GR" sz="2400" b="0" i="0" dirty="0" err="1">
                <a:solidFill>
                  <a:srgbClr val="222222"/>
                </a:solidFill>
                <a:latin typeface="Calibri"/>
                <a:ea typeface="Calibri"/>
                <a:cs typeface="Calibri"/>
                <a:sym typeface="Calibri"/>
              </a:rPr>
              <a:t>Career</a:t>
            </a:r>
            <a:r>
              <a:rPr lang="el-GR" sz="2400" b="0" i="0" dirty="0">
                <a:solidFill>
                  <a:srgbClr val="222222"/>
                </a:solidFill>
                <a:latin typeface="Calibri"/>
                <a:ea typeface="Calibri"/>
                <a:cs typeface="Calibri"/>
                <a:sym typeface="Calibri"/>
              </a:rPr>
              <a:t> Development Quarterly, 64(1), 20-34.</a:t>
            </a:r>
            <a:endParaRPr sz="2400" dirty="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7"/>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Open Sans ExtraBold"/>
              <a:buNone/>
            </a:pPr>
            <a:r>
              <a:rPr lang="el-GR" sz="3200" dirty="0"/>
              <a:t>Μελέτη περίπτωσης</a:t>
            </a:r>
            <a:r>
              <a:rPr lang="it-IT" sz="3200" dirty="0"/>
              <a:t> (3/3)</a:t>
            </a:r>
            <a:endParaRPr sz="3200" dirty="0"/>
          </a:p>
        </p:txBody>
      </p:sp>
      <p:sp>
        <p:nvSpPr>
          <p:cNvPr id="207" name="Google Shape;207;p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208" name="Google Shape;208;p7"/>
          <p:cNvSpPr txBox="1"/>
          <p:nvPr/>
        </p:nvSpPr>
        <p:spPr>
          <a:xfrm>
            <a:off x="1332707" y="3429000"/>
            <a:ext cx="5296800" cy="15696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400" b="0" i="0" dirty="0" err="1">
                <a:solidFill>
                  <a:srgbClr val="222222"/>
                </a:solidFill>
                <a:latin typeface="Calibri"/>
                <a:ea typeface="Calibri"/>
                <a:cs typeface="Calibri"/>
                <a:sym typeface="Calibri"/>
              </a:rPr>
              <a:t>Hartung</a:t>
            </a:r>
            <a:r>
              <a:rPr lang="el-GR" sz="2400" b="0" i="0" dirty="0">
                <a:solidFill>
                  <a:srgbClr val="222222"/>
                </a:solidFill>
                <a:latin typeface="Calibri"/>
                <a:ea typeface="Calibri"/>
                <a:cs typeface="Calibri"/>
                <a:sym typeface="Calibri"/>
              </a:rPr>
              <a:t>, P. J., &amp; </a:t>
            </a:r>
            <a:r>
              <a:rPr lang="el-GR" sz="2400" b="0" i="0" dirty="0" err="1">
                <a:solidFill>
                  <a:srgbClr val="222222"/>
                </a:solidFill>
                <a:latin typeface="Calibri"/>
                <a:ea typeface="Calibri"/>
                <a:cs typeface="Calibri"/>
                <a:sym typeface="Calibri"/>
              </a:rPr>
              <a:t>Vess</a:t>
            </a:r>
            <a:r>
              <a:rPr lang="el-GR" sz="2400" b="0" i="0" dirty="0">
                <a:solidFill>
                  <a:srgbClr val="222222"/>
                </a:solidFill>
                <a:latin typeface="Calibri"/>
                <a:ea typeface="Calibri"/>
                <a:cs typeface="Calibri"/>
                <a:sym typeface="Calibri"/>
              </a:rPr>
              <a:t>, L. (2016). Κρίσιμες στιγμές στη συμβουλευτική καριέρας. Journal of </a:t>
            </a:r>
            <a:r>
              <a:rPr lang="el-GR" sz="2400" b="0" i="0" dirty="0" err="1">
                <a:solidFill>
                  <a:srgbClr val="222222"/>
                </a:solidFill>
                <a:latin typeface="Calibri"/>
                <a:ea typeface="Calibri"/>
                <a:cs typeface="Calibri"/>
                <a:sym typeface="Calibri"/>
              </a:rPr>
              <a:t>Vocational</a:t>
            </a:r>
            <a:r>
              <a:rPr lang="el-GR" sz="2400" b="0" i="0" dirty="0">
                <a:solidFill>
                  <a:srgbClr val="222222"/>
                </a:solidFill>
                <a:latin typeface="Calibri"/>
                <a:ea typeface="Calibri"/>
                <a:cs typeface="Calibri"/>
                <a:sym typeface="Calibri"/>
              </a:rPr>
              <a:t> </a:t>
            </a:r>
            <a:r>
              <a:rPr lang="el-GR" sz="2400" b="0" i="0" dirty="0" err="1">
                <a:solidFill>
                  <a:srgbClr val="222222"/>
                </a:solidFill>
                <a:latin typeface="Calibri"/>
                <a:ea typeface="Calibri"/>
                <a:cs typeface="Calibri"/>
                <a:sym typeface="Calibri"/>
              </a:rPr>
              <a:t>Behavior</a:t>
            </a:r>
            <a:r>
              <a:rPr lang="el-GR" sz="2400" b="0" i="0" dirty="0">
                <a:solidFill>
                  <a:srgbClr val="222222"/>
                </a:solidFill>
                <a:latin typeface="Calibri"/>
                <a:ea typeface="Calibri"/>
                <a:cs typeface="Calibri"/>
                <a:sym typeface="Calibri"/>
              </a:rPr>
              <a:t>, 97, 31-39.</a:t>
            </a:r>
            <a:r>
              <a:rPr lang="it-IT" sz="2400" b="0" i="0" dirty="0">
                <a:solidFill>
                  <a:srgbClr val="222222"/>
                </a:solidFill>
                <a:latin typeface="Calibri"/>
                <a:ea typeface="Calibri"/>
                <a:cs typeface="Calibri"/>
                <a:sym typeface="Calibri"/>
              </a:rPr>
              <a:t>.</a:t>
            </a:r>
            <a:endParaRPr sz="2400" dirty="0">
              <a:solidFill>
                <a:schemeClr val="dk1"/>
              </a:solidFill>
              <a:latin typeface="Calibri"/>
              <a:ea typeface="Calibri"/>
              <a:cs typeface="Calibri"/>
              <a:sym typeface="Calibri"/>
            </a:endParaRPr>
          </a:p>
        </p:txBody>
      </p:sp>
      <p:pic>
        <p:nvPicPr>
          <p:cNvPr id="209" name="Google Shape;209;p7"/>
          <p:cNvPicPr preferRelativeResize="0"/>
          <p:nvPr/>
        </p:nvPicPr>
        <p:blipFill rotWithShape="1">
          <a:blip r:embed="rId3">
            <a:alphaModFix/>
          </a:blip>
          <a:srcRect/>
          <a:stretch/>
        </p:blipFill>
        <p:spPr>
          <a:xfrm>
            <a:off x="7395283" y="317500"/>
            <a:ext cx="3956930" cy="5372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Open Sans ExtraBold"/>
              <a:buNone/>
            </a:pPr>
            <a:r>
              <a:rPr lang="el-GR" dirty="0"/>
              <a:t>Κάποιες πηγές</a:t>
            </a:r>
            <a:endParaRPr dirty="0"/>
          </a:p>
        </p:txBody>
      </p:sp>
      <p:sp>
        <p:nvSpPr>
          <p:cNvPr id="215" name="Google Shape;215;p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216" name="Google Shape;216;p8"/>
          <p:cNvSpPr txBox="1"/>
          <p:nvPr/>
        </p:nvSpPr>
        <p:spPr>
          <a:xfrm>
            <a:off x="734137" y="1891722"/>
            <a:ext cx="11068980" cy="327628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7F2A"/>
              </a:buClr>
              <a:buSzPts val="2600"/>
              <a:buFont typeface="Calibri"/>
              <a:buChar char="▲"/>
            </a:pPr>
            <a:r>
              <a:rPr lang="it-IT" sz="2000">
                <a:solidFill>
                  <a:schemeClr val="dk1"/>
                </a:solidFill>
                <a:latin typeface="Calibri"/>
                <a:ea typeface="Calibri"/>
                <a:cs typeface="Calibri"/>
                <a:sym typeface="Calibri"/>
              </a:rPr>
              <a:t>Savickas, M. L. (2011). </a:t>
            </a:r>
            <a:r>
              <a:rPr lang="it-IT" sz="2000" i="1">
                <a:solidFill>
                  <a:schemeClr val="dk1"/>
                </a:solidFill>
                <a:latin typeface="Calibri"/>
                <a:ea typeface="Calibri"/>
                <a:cs typeface="Calibri"/>
                <a:sym typeface="Calibri"/>
              </a:rPr>
              <a:t>Career counseling</a:t>
            </a:r>
            <a:r>
              <a:rPr lang="it-IT" sz="2000">
                <a:solidFill>
                  <a:schemeClr val="dk1"/>
                </a:solidFill>
                <a:latin typeface="Calibri"/>
                <a:ea typeface="Calibri"/>
                <a:cs typeface="Calibri"/>
                <a:sym typeface="Calibri"/>
              </a:rPr>
              <a:t>. Washington, DC: American Psychological Association Books</a:t>
            </a:r>
            <a:r>
              <a:rPr lang="it-IT" sz="2000" b="0" i="0" u="none" strike="noStrike">
                <a:solidFill>
                  <a:schemeClr val="dk1"/>
                </a:solidFill>
                <a:latin typeface="Calibri"/>
                <a:ea typeface="Calibri"/>
                <a:cs typeface="Calibri"/>
                <a:sym typeface="Calibri"/>
              </a:rPr>
              <a:t>.</a:t>
            </a:r>
            <a:endParaRPr/>
          </a:p>
          <a:p>
            <a:pPr marL="285750" marR="0" lvl="0" indent="-285750" algn="l" rtl="0">
              <a:lnSpc>
                <a:spcPct val="150000"/>
              </a:lnSpc>
              <a:spcBef>
                <a:spcPts val="0"/>
              </a:spcBef>
              <a:spcAft>
                <a:spcPts val="0"/>
              </a:spcAft>
              <a:buClr>
                <a:srgbClr val="FF7F2A"/>
              </a:buClr>
              <a:buSzPts val="2600"/>
              <a:buFont typeface="Calibri"/>
              <a:buChar char="▲"/>
            </a:pPr>
            <a:r>
              <a:rPr lang="it-IT" sz="2000">
                <a:solidFill>
                  <a:schemeClr val="dk1"/>
                </a:solidFill>
                <a:latin typeface="Calibri"/>
                <a:ea typeface="Calibri"/>
                <a:cs typeface="Calibri"/>
                <a:sym typeface="Calibri"/>
              </a:rPr>
              <a:t>Savickas, M. L. (2013). Career construction theory and practice. In S. D. Brown &amp; R. W. Lent (Eds.), </a:t>
            </a:r>
            <a:r>
              <a:rPr lang="it-IT" sz="2000" i="1">
                <a:solidFill>
                  <a:schemeClr val="dk1"/>
                </a:solidFill>
                <a:latin typeface="Calibri"/>
                <a:ea typeface="Calibri"/>
                <a:cs typeface="Calibri"/>
                <a:sym typeface="Calibri"/>
              </a:rPr>
              <a:t>Career development and counseling: Putting theory and research to work</a:t>
            </a:r>
            <a:r>
              <a:rPr lang="it-IT" sz="2000">
                <a:solidFill>
                  <a:schemeClr val="dk1"/>
                </a:solidFill>
                <a:latin typeface="Calibri"/>
                <a:ea typeface="Calibri"/>
                <a:cs typeface="Calibri"/>
                <a:sym typeface="Calibri"/>
              </a:rPr>
              <a:t> (2nd ed., pp. 147–183). Hoboken, NJ: John Wiley.</a:t>
            </a:r>
            <a:endParaRPr/>
          </a:p>
          <a:p>
            <a:pPr marL="285750" marR="0" lvl="0" indent="-285750" algn="l" rtl="0">
              <a:lnSpc>
                <a:spcPct val="150000"/>
              </a:lnSpc>
              <a:spcBef>
                <a:spcPts val="0"/>
              </a:spcBef>
              <a:spcAft>
                <a:spcPts val="0"/>
              </a:spcAft>
              <a:buClr>
                <a:srgbClr val="FF7F2A"/>
              </a:buClr>
              <a:buSzPts val="2600"/>
              <a:buFont typeface="Calibri"/>
              <a:buChar char="▲"/>
            </a:pPr>
            <a:r>
              <a:rPr lang="it-IT" sz="2000">
                <a:solidFill>
                  <a:schemeClr val="dk1"/>
                </a:solidFill>
                <a:latin typeface="Calibri"/>
                <a:ea typeface="Calibri"/>
                <a:cs typeface="Calibri"/>
                <a:sym typeface="Calibri"/>
              </a:rPr>
              <a:t>Hartung, P. J. (2015). </a:t>
            </a:r>
            <a:r>
              <a:rPr lang="it-IT" sz="2000" i="1">
                <a:solidFill>
                  <a:schemeClr val="dk1"/>
                </a:solidFill>
                <a:latin typeface="Calibri"/>
                <a:ea typeface="Calibri"/>
                <a:cs typeface="Calibri"/>
                <a:sym typeface="Calibri"/>
              </a:rPr>
              <a:t>The career construction interview</a:t>
            </a:r>
            <a:r>
              <a:rPr lang="it-IT" sz="2000">
                <a:solidFill>
                  <a:schemeClr val="dk1"/>
                </a:solidFill>
                <a:latin typeface="Calibri"/>
                <a:ea typeface="Calibri"/>
                <a:cs typeface="Calibri"/>
                <a:sym typeface="Calibri"/>
              </a:rPr>
              <a:t>. In Career Assessment (pp. 115-121). Brill Sense.</a:t>
            </a:r>
            <a:endParaRPr/>
          </a:p>
          <a:p>
            <a:pPr marL="285750" marR="0" lvl="0" indent="-285750" algn="l" rtl="0">
              <a:lnSpc>
                <a:spcPct val="150000"/>
              </a:lnSpc>
              <a:spcBef>
                <a:spcPts val="0"/>
              </a:spcBef>
              <a:spcAft>
                <a:spcPts val="0"/>
              </a:spcAft>
              <a:buClr>
                <a:srgbClr val="FF7F2A"/>
              </a:buClr>
              <a:buSzPts val="2600"/>
              <a:buFont typeface="Calibri"/>
              <a:buChar char="▲"/>
            </a:pPr>
            <a:r>
              <a:rPr lang="it-IT" sz="2000">
                <a:solidFill>
                  <a:schemeClr val="dk1"/>
                </a:solidFill>
                <a:latin typeface="Calibri"/>
                <a:ea typeface="Calibri"/>
                <a:cs typeface="Calibri"/>
                <a:sym typeface="Calibri"/>
              </a:rPr>
              <a:t>Savickas, M. (2015). </a:t>
            </a:r>
            <a:r>
              <a:rPr lang="it-IT" sz="2000" i="1">
                <a:solidFill>
                  <a:schemeClr val="dk1"/>
                </a:solidFill>
                <a:latin typeface="Calibri"/>
                <a:ea typeface="Calibri"/>
                <a:cs typeface="Calibri"/>
                <a:sym typeface="Calibri"/>
              </a:rPr>
              <a:t>Life-design counseling manual</a:t>
            </a:r>
            <a:r>
              <a:rPr lang="it-IT" sz="2000">
                <a:solidFill>
                  <a:schemeClr val="dk1"/>
                </a:solidFill>
                <a:latin typeface="Calibri"/>
                <a:ea typeface="Calibri"/>
                <a:cs typeface="Calibri"/>
                <a:sym typeface="Calibri"/>
              </a:rPr>
              <a:t>. Mark L. Savickas.</a:t>
            </a:r>
            <a:endParaRPr sz="20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d047f4b8fc_0_0"/>
          <p:cNvSpPr txBox="1">
            <a:spLocks noGrp="1"/>
          </p:cNvSpPr>
          <p:nvPr>
            <p:ph type="title"/>
          </p:nvPr>
        </p:nvSpPr>
        <p:spPr>
          <a:xfrm>
            <a:off x="836613" y="544195"/>
            <a:ext cx="10515600" cy="678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Open Sans ExtraBold"/>
              <a:buNone/>
            </a:pPr>
            <a:r>
              <a:rPr lang="el-GR" dirty="0"/>
              <a:t>Ε</a:t>
            </a:r>
            <a:r>
              <a:rPr lang="el-GR"/>
              <a:t>ρωτήσεις </a:t>
            </a:r>
            <a:r>
              <a:rPr lang="el-GR" dirty="0"/>
              <a:t>περίληψης</a:t>
            </a:r>
            <a:endParaRPr dirty="0"/>
          </a:p>
        </p:txBody>
      </p:sp>
      <p:sp>
        <p:nvSpPr>
          <p:cNvPr id="222" name="Google Shape;222;gd047f4b8fc_0_0"/>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223" name="Google Shape;223;gd047f4b8fc_0_0"/>
          <p:cNvSpPr txBox="1"/>
          <p:nvPr/>
        </p:nvSpPr>
        <p:spPr>
          <a:xfrm>
            <a:off x="559863" y="2228691"/>
            <a:ext cx="11069100" cy="2400617"/>
          </a:xfrm>
          <a:prstGeom prst="rect">
            <a:avLst/>
          </a:prstGeom>
          <a:noFill/>
          <a:ln>
            <a:noFill/>
          </a:ln>
        </p:spPr>
        <p:txBody>
          <a:bodyPr spcFirstLastPara="1" wrap="square" lIns="91425" tIns="45700" rIns="91425" bIns="45700" anchor="t" anchorCtr="0">
            <a:spAutoFit/>
          </a:bodyPr>
          <a:lstStyle/>
          <a:p>
            <a:pPr marL="285750" marR="0" lvl="0" indent="-317500" algn="l" rtl="0">
              <a:lnSpc>
                <a:spcPct val="150000"/>
              </a:lnSpc>
              <a:spcBef>
                <a:spcPts val="0"/>
              </a:spcBef>
              <a:spcAft>
                <a:spcPts val="0"/>
              </a:spcAft>
              <a:buClr>
                <a:srgbClr val="FF7F2A"/>
              </a:buClr>
              <a:buSzPts val="3100"/>
              <a:buFont typeface="Calibri"/>
              <a:buChar char="▲"/>
            </a:pPr>
            <a:r>
              <a:rPr lang="el-GR" sz="2500" dirty="0">
                <a:solidFill>
                  <a:schemeClr val="dk1"/>
                </a:solidFill>
                <a:latin typeface="Calibri"/>
                <a:ea typeface="Calibri"/>
                <a:cs typeface="Calibri"/>
                <a:sym typeface="Calibri"/>
              </a:rPr>
              <a:t>Τι είναι η Συνέντευξη Δόμησης Καριέρας (</a:t>
            </a:r>
            <a:r>
              <a:rPr lang="en-US" sz="2500" dirty="0">
                <a:solidFill>
                  <a:schemeClr val="dk1"/>
                </a:solidFill>
                <a:latin typeface="Calibri"/>
                <a:ea typeface="Calibri"/>
                <a:cs typeface="Calibri"/>
                <a:sym typeface="Calibri"/>
              </a:rPr>
              <a:t>CCI)</a:t>
            </a:r>
            <a:r>
              <a:rPr lang="el-GR" sz="2500" dirty="0">
                <a:solidFill>
                  <a:schemeClr val="dk1"/>
                </a:solidFill>
                <a:latin typeface="Calibri"/>
                <a:ea typeface="Calibri"/>
                <a:cs typeface="Calibri"/>
                <a:sym typeface="Calibri"/>
              </a:rPr>
              <a:t>;</a:t>
            </a:r>
            <a:endParaRPr sz="2500" dirty="0">
              <a:solidFill>
                <a:schemeClr val="dk1"/>
              </a:solidFill>
              <a:latin typeface="Calibri"/>
              <a:ea typeface="Calibri"/>
              <a:cs typeface="Calibri"/>
              <a:sym typeface="Calibri"/>
            </a:endParaRPr>
          </a:p>
          <a:p>
            <a:pPr marL="285750" marR="0" lvl="0" indent="-317500" algn="l" rtl="0">
              <a:lnSpc>
                <a:spcPct val="150000"/>
              </a:lnSpc>
              <a:spcBef>
                <a:spcPts val="0"/>
              </a:spcBef>
              <a:spcAft>
                <a:spcPts val="0"/>
              </a:spcAft>
              <a:buClr>
                <a:srgbClr val="FF7F2A"/>
              </a:buClr>
              <a:buSzPts val="3100"/>
              <a:buFont typeface="Calibri"/>
              <a:buChar char="▲"/>
            </a:pPr>
            <a:r>
              <a:rPr lang="el-GR" sz="2500" dirty="0">
                <a:solidFill>
                  <a:schemeClr val="dk1"/>
                </a:solidFill>
                <a:latin typeface="Calibri"/>
                <a:ea typeface="Calibri"/>
                <a:cs typeface="Calibri"/>
                <a:sym typeface="Calibri"/>
              </a:rPr>
              <a:t>ποια είναι τα κύρια θέματα της </a:t>
            </a:r>
            <a:r>
              <a:rPr lang="en-US" sz="2500" dirty="0">
                <a:solidFill>
                  <a:schemeClr val="dk1"/>
                </a:solidFill>
                <a:latin typeface="Calibri"/>
                <a:ea typeface="Calibri"/>
                <a:cs typeface="Calibri"/>
                <a:sym typeface="Calibri"/>
              </a:rPr>
              <a:t>CCI</a:t>
            </a:r>
            <a:r>
              <a:rPr lang="el-GR" sz="2500" dirty="0">
                <a:solidFill>
                  <a:schemeClr val="dk1"/>
                </a:solidFill>
                <a:latin typeface="Calibri"/>
                <a:ea typeface="Calibri"/>
                <a:cs typeface="Calibri"/>
                <a:sym typeface="Calibri"/>
              </a:rPr>
              <a:t>;</a:t>
            </a:r>
            <a:endParaRPr sz="2500" dirty="0">
              <a:solidFill>
                <a:schemeClr val="dk1"/>
              </a:solidFill>
              <a:latin typeface="Calibri"/>
              <a:ea typeface="Calibri"/>
              <a:cs typeface="Calibri"/>
              <a:sym typeface="Calibri"/>
            </a:endParaRPr>
          </a:p>
          <a:p>
            <a:pPr marL="285750" marR="0" lvl="0" indent="-317500" algn="l" rtl="0">
              <a:lnSpc>
                <a:spcPct val="150000"/>
              </a:lnSpc>
              <a:spcBef>
                <a:spcPts val="0"/>
              </a:spcBef>
              <a:spcAft>
                <a:spcPts val="0"/>
              </a:spcAft>
              <a:buClr>
                <a:srgbClr val="FF7F2A"/>
              </a:buClr>
              <a:buSzPts val="3100"/>
              <a:buFont typeface="Calibri"/>
              <a:buChar char="▲"/>
            </a:pPr>
            <a:r>
              <a:rPr lang="el-GR" sz="2500" dirty="0">
                <a:solidFill>
                  <a:schemeClr val="dk1"/>
                </a:solidFill>
                <a:latin typeface="Calibri"/>
                <a:ea typeface="Calibri"/>
                <a:cs typeface="Calibri"/>
                <a:sym typeface="Calibri"/>
              </a:rPr>
              <a:t>Ποιος είναι ο σκοπός των ερωτήσεων </a:t>
            </a:r>
            <a:r>
              <a:rPr lang="en-US" sz="2500" dirty="0">
                <a:solidFill>
                  <a:schemeClr val="dk1"/>
                </a:solidFill>
                <a:latin typeface="Calibri"/>
                <a:ea typeface="Calibri"/>
                <a:cs typeface="Calibri"/>
                <a:sym typeface="Calibri"/>
              </a:rPr>
              <a:t>CCI</a:t>
            </a:r>
            <a:r>
              <a:rPr lang="el-GR" sz="2500" dirty="0">
                <a:solidFill>
                  <a:schemeClr val="dk1"/>
                </a:solidFill>
                <a:latin typeface="Calibri"/>
                <a:ea typeface="Calibri"/>
                <a:cs typeface="Calibri"/>
                <a:sym typeface="Calibri"/>
              </a:rPr>
              <a:t>;</a:t>
            </a:r>
            <a:endParaRPr lang="en-US" sz="2500" dirty="0">
              <a:solidFill>
                <a:schemeClr val="dk1"/>
              </a:solidFill>
              <a:latin typeface="Calibri"/>
              <a:ea typeface="Calibri"/>
              <a:cs typeface="Calibri"/>
              <a:sym typeface="Calibri"/>
            </a:endParaRPr>
          </a:p>
          <a:p>
            <a:pPr marL="285750" marR="0" lvl="0" indent="-317500" algn="l" rtl="0">
              <a:lnSpc>
                <a:spcPct val="150000"/>
              </a:lnSpc>
              <a:spcBef>
                <a:spcPts val="0"/>
              </a:spcBef>
              <a:spcAft>
                <a:spcPts val="0"/>
              </a:spcAft>
              <a:buClr>
                <a:srgbClr val="FF7F2A"/>
              </a:buClr>
              <a:buSzPts val="3100"/>
              <a:buFont typeface="Calibri"/>
              <a:buChar char="▲"/>
            </a:pPr>
            <a:r>
              <a:rPr lang="el-GR" sz="2500" dirty="0">
                <a:solidFill>
                  <a:schemeClr val="dk1"/>
                </a:solidFill>
                <a:latin typeface="Calibri"/>
                <a:ea typeface="Calibri"/>
                <a:cs typeface="Calibri"/>
                <a:sym typeface="Calibri"/>
              </a:rPr>
              <a:t>Ποιο είναι το μέρος της ιστορίας που εξετάζεται από το </a:t>
            </a:r>
            <a:r>
              <a:rPr lang="en-US" sz="2500" dirty="0">
                <a:solidFill>
                  <a:schemeClr val="dk1"/>
                </a:solidFill>
                <a:latin typeface="Calibri"/>
                <a:ea typeface="Calibri"/>
                <a:cs typeface="Calibri"/>
                <a:sym typeface="Calibri"/>
              </a:rPr>
              <a:t>CCI</a:t>
            </a:r>
            <a:r>
              <a:rPr lang="el-GR" sz="2500" dirty="0">
                <a:solidFill>
                  <a:schemeClr val="dk1"/>
                </a:solidFill>
                <a:latin typeface="Calibri"/>
                <a:ea typeface="Calibri"/>
                <a:cs typeface="Calibri"/>
                <a:sym typeface="Calibri"/>
              </a:rPr>
              <a:t>;</a:t>
            </a:r>
            <a:endParaRPr sz="2500"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cf83836946_0_0"/>
          <p:cNvSpPr txBox="1">
            <a:spLocks noGrp="1"/>
          </p:cNvSpPr>
          <p:nvPr>
            <p:ph type="ctrTitle"/>
          </p:nvPr>
        </p:nvSpPr>
        <p:spPr>
          <a:xfrm>
            <a:off x="1395732" y="1834056"/>
            <a:ext cx="5746800" cy="2387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6600"/>
              <a:buFont typeface="Calibri"/>
              <a:buNone/>
            </a:pPr>
            <a:r>
              <a:rPr lang="el-GR" dirty="0">
                <a:latin typeface="Calibri"/>
                <a:ea typeface="Calibri"/>
                <a:cs typeface="Calibri"/>
                <a:sym typeface="Calibri"/>
              </a:rPr>
              <a:t>Ερωτήσεις</a:t>
            </a:r>
            <a:r>
              <a:rPr lang="it-IT" dirty="0">
                <a:latin typeface="Calibri"/>
                <a:ea typeface="Calibri"/>
                <a:cs typeface="Calibri"/>
                <a:sym typeface="Calibri"/>
              </a:rPr>
              <a:t>? </a:t>
            </a:r>
            <a:endParaRPr dirty="0">
              <a:latin typeface="Calibri"/>
              <a:ea typeface="Calibri"/>
              <a:cs typeface="Calibri"/>
              <a:sym typeface="Calibri"/>
            </a:endParaRPr>
          </a:p>
        </p:txBody>
      </p:sp>
      <p:sp>
        <p:nvSpPr>
          <p:cNvPr id="229" name="Google Shape;229;gcf83836946_0_0"/>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7F2A"/>
              </a:buClr>
              <a:buSzPts val="1200"/>
              <a:buFont typeface="Open Sans Light"/>
              <a:buNone/>
            </a:pPr>
            <a:r>
              <a:rPr lang="it-IT" sz="1200" b="0" i="0" u="none" strike="noStrike" cap="none">
                <a:solidFill>
                  <a:srgbClr val="FF7F2A"/>
                </a:solidFill>
                <a:latin typeface="Open Sans Light"/>
                <a:ea typeface="Open Sans Light"/>
                <a:cs typeface="Open Sans Light"/>
                <a:sym typeface="Open Sans Light"/>
              </a:rPr>
              <a:t>connect-erasmus.eu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cf83836946_0_5"/>
          <p:cNvSpPr txBox="1">
            <a:spLocks noGrp="1"/>
          </p:cNvSpPr>
          <p:nvPr>
            <p:ph type="title"/>
          </p:nvPr>
        </p:nvSpPr>
        <p:spPr>
          <a:xfrm>
            <a:off x="836613" y="544195"/>
            <a:ext cx="10515600" cy="6789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l-GR" dirty="0">
                <a:latin typeface="Calibri"/>
                <a:ea typeface="Calibri"/>
                <a:cs typeface="Calibri"/>
                <a:sym typeface="Calibri"/>
              </a:rPr>
              <a:t>Σκοπός της παρουσίασης</a:t>
            </a:r>
            <a:endParaRPr dirty="0">
              <a:latin typeface="Calibri"/>
              <a:ea typeface="Calibri"/>
              <a:cs typeface="Calibri"/>
              <a:sym typeface="Calibri"/>
            </a:endParaRPr>
          </a:p>
        </p:txBody>
      </p:sp>
      <p:sp>
        <p:nvSpPr>
          <p:cNvPr id="91" name="Google Shape;91;gcf83836946_0_5"/>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92" name="Google Shape;92;gcf83836946_0_5"/>
          <p:cNvSpPr txBox="1"/>
          <p:nvPr/>
        </p:nvSpPr>
        <p:spPr>
          <a:xfrm>
            <a:off x="510042" y="2173228"/>
            <a:ext cx="10515600" cy="2215951"/>
          </a:xfrm>
          <a:prstGeom prst="rect">
            <a:avLst/>
          </a:prstGeom>
          <a:noFill/>
          <a:ln>
            <a:noFill/>
          </a:ln>
        </p:spPr>
        <p:txBody>
          <a:bodyPr spcFirstLastPara="1" wrap="square" lIns="91425" tIns="45700" rIns="91425" bIns="45700" anchor="t" anchorCtr="0">
            <a:spAutoFit/>
          </a:bodyPr>
          <a:lstStyle/>
          <a:p>
            <a:pPr marL="285750" marR="0" lvl="0" indent="-311150" algn="l" rtl="0">
              <a:lnSpc>
                <a:spcPct val="115000"/>
              </a:lnSpc>
              <a:spcBef>
                <a:spcPts val="0"/>
              </a:spcBef>
              <a:spcAft>
                <a:spcPts val="0"/>
              </a:spcAft>
              <a:buClr>
                <a:srgbClr val="FF7F2A"/>
              </a:buClr>
              <a:buSzPts val="3000"/>
              <a:buFont typeface="Calibri"/>
              <a:buChar char="▲"/>
            </a:pPr>
            <a:r>
              <a:rPr lang="el-GR" sz="2400" dirty="0">
                <a:solidFill>
                  <a:schemeClr val="dk1"/>
                </a:solidFill>
                <a:latin typeface="Calibri"/>
                <a:ea typeface="Calibri"/>
                <a:cs typeface="Calibri"/>
                <a:sym typeface="Calibri"/>
              </a:rPr>
              <a:t>Απεικονίστε τη συνέντευξη δόμησης καριέρας</a:t>
            </a:r>
          </a:p>
          <a:p>
            <a:pPr marR="0" lvl="0" algn="l" rtl="0">
              <a:lnSpc>
                <a:spcPct val="115000"/>
              </a:lnSpc>
              <a:spcBef>
                <a:spcPts val="0"/>
              </a:spcBef>
              <a:spcAft>
                <a:spcPts val="0"/>
              </a:spcAft>
              <a:buClr>
                <a:srgbClr val="FF7F2A"/>
              </a:buClr>
              <a:buSzPts val="3000"/>
            </a:pPr>
            <a:endParaRPr sz="2400" dirty="0">
              <a:solidFill>
                <a:schemeClr val="dk1"/>
              </a:solidFill>
              <a:latin typeface="Calibri"/>
              <a:ea typeface="Calibri"/>
              <a:cs typeface="Calibri"/>
              <a:sym typeface="Calibri"/>
            </a:endParaRPr>
          </a:p>
          <a:p>
            <a:pPr marL="285750" lvl="0" indent="-311150" algn="l" rtl="0">
              <a:lnSpc>
                <a:spcPct val="115000"/>
              </a:lnSpc>
              <a:spcBef>
                <a:spcPts val="0"/>
              </a:spcBef>
              <a:spcAft>
                <a:spcPts val="0"/>
              </a:spcAft>
              <a:buClr>
                <a:srgbClr val="FF7F2A"/>
              </a:buClr>
              <a:buSzPts val="3000"/>
              <a:buFont typeface="Calibri"/>
              <a:buChar char="▲"/>
            </a:pPr>
            <a:r>
              <a:rPr lang="el-GR" sz="2400" dirty="0">
                <a:solidFill>
                  <a:schemeClr val="dk1"/>
                </a:solidFill>
                <a:latin typeface="Calibri"/>
                <a:ea typeface="Calibri"/>
                <a:cs typeface="Calibri"/>
                <a:sym typeface="Calibri"/>
              </a:rPr>
              <a:t>Ανάλυση μιας συνέντευξης</a:t>
            </a:r>
            <a:endParaRPr sz="24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2400" dirty="0">
              <a:solidFill>
                <a:schemeClr val="dk1"/>
              </a:solidFill>
              <a:latin typeface="Calibri"/>
              <a:ea typeface="Calibri"/>
              <a:cs typeface="Calibri"/>
              <a:sym typeface="Calibri"/>
            </a:endParaRPr>
          </a:p>
          <a:p>
            <a:pPr marL="285750" lvl="0" indent="-311150" algn="l" rtl="0">
              <a:lnSpc>
                <a:spcPct val="115000"/>
              </a:lnSpc>
              <a:spcBef>
                <a:spcPts val="0"/>
              </a:spcBef>
              <a:spcAft>
                <a:spcPts val="0"/>
              </a:spcAft>
              <a:buClr>
                <a:srgbClr val="FF7F2A"/>
              </a:buClr>
              <a:buSzPts val="3000"/>
              <a:buFont typeface="Calibri"/>
              <a:buChar char="▲"/>
            </a:pPr>
            <a:r>
              <a:rPr lang="el-GR" sz="2400" dirty="0">
                <a:solidFill>
                  <a:schemeClr val="dk1"/>
                </a:solidFill>
                <a:latin typeface="Calibri"/>
                <a:ea typeface="Calibri"/>
                <a:cs typeface="Calibri"/>
                <a:sym typeface="Calibri"/>
              </a:rPr>
              <a:t>Διερεύνηση ορισμένων περιπτώσεων</a:t>
            </a:r>
            <a:endParaRPr sz="2400" dirty="0">
              <a:solidFill>
                <a:schemeClr val="dk1"/>
              </a:solidFill>
              <a:latin typeface="Calibri"/>
              <a:ea typeface="Calibri"/>
              <a:cs typeface="Calibri"/>
              <a:sym typeface="Calibri"/>
            </a:endParaRPr>
          </a:p>
        </p:txBody>
      </p:sp>
      <p:pic>
        <p:nvPicPr>
          <p:cNvPr id="93" name="Google Shape;93;gcf83836946_0_5"/>
          <p:cNvPicPr preferRelativeResize="0"/>
          <p:nvPr/>
        </p:nvPicPr>
        <p:blipFill>
          <a:blip r:embed="rId3">
            <a:alphaModFix/>
          </a:blip>
          <a:stretch>
            <a:fillRect/>
          </a:stretch>
        </p:blipFill>
        <p:spPr>
          <a:xfrm>
            <a:off x="8408546" y="1928972"/>
            <a:ext cx="2943675" cy="3333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000"/>
              <a:buFont typeface="Calibri"/>
              <a:buNone/>
            </a:pPr>
            <a:r>
              <a:rPr lang="el-GR" b="1" dirty="0">
                <a:latin typeface="Calibri"/>
                <a:ea typeface="Calibri"/>
                <a:cs typeface="Calibri"/>
                <a:sym typeface="Calibri"/>
              </a:rPr>
              <a:t>Εισαγωγή</a:t>
            </a:r>
            <a:endParaRPr b="1" dirty="0">
              <a:latin typeface="Calibri"/>
              <a:ea typeface="Calibri"/>
              <a:cs typeface="Calibri"/>
              <a:sym typeface="Calibri"/>
            </a:endParaRPr>
          </a:p>
        </p:txBody>
      </p:sp>
      <p:sp>
        <p:nvSpPr>
          <p:cNvPr id="99" name="Google Shape;9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00" name="Google Shape;100;p2"/>
          <p:cNvSpPr txBox="1"/>
          <p:nvPr/>
        </p:nvSpPr>
        <p:spPr>
          <a:xfrm>
            <a:off x="836625" y="2151450"/>
            <a:ext cx="8611800" cy="2923837"/>
          </a:xfrm>
          <a:prstGeom prst="rect">
            <a:avLst/>
          </a:prstGeom>
          <a:noFill/>
          <a:ln>
            <a:noFill/>
          </a:ln>
        </p:spPr>
        <p:txBody>
          <a:bodyPr spcFirstLastPara="1" wrap="square" lIns="91425" tIns="45700" rIns="91425" bIns="45700" anchor="t" anchorCtr="0">
            <a:spAutoFit/>
          </a:bodyPr>
          <a:lstStyle/>
          <a:p>
            <a:pPr marL="285750" marR="0" lvl="0" indent="-311150" algn="l" rtl="0">
              <a:lnSpc>
                <a:spcPct val="115000"/>
              </a:lnSpc>
              <a:spcBef>
                <a:spcPts val="0"/>
              </a:spcBef>
              <a:spcAft>
                <a:spcPts val="0"/>
              </a:spcAft>
              <a:buClr>
                <a:srgbClr val="FF7F2A"/>
              </a:buClr>
              <a:buSzPts val="3000"/>
              <a:buFont typeface="Calibri"/>
              <a:buChar char="▲"/>
            </a:pPr>
            <a:r>
              <a:rPr lang="el-GR" sz="2000" b="0" i="0" u="none" strike="noStrike" cap="none" dirty="0">
                <a:solidFill>
                  <a:schemeClr val="dk1"/>
                </a:solidFill>
                <a:latin typeface="Calibri"/>
                <a:ea typeface="Calibri"/>
                <a:cs typeface="Calibri"/>
                <a:sym typeface="Calibri"/>
              </a:rPr>
              <a:t>Δημιουργημένη από τον </a:t>
            </a:r>
            <a:r>
              <a:rPr lang="el-GR" sz="2000" b="0" i="0" u="none" strike="noStrike" cap="none" dirty="0" err="1">
                <a:solidFill>
                  <a:schemeClr val="dk1"/>
                </a:solidFill>
                <a:latin typeface="Calibri"/>
                <a:ea typeface="Calibri"/>
                <a:cs typeface="Calibri"/>
                <a:sym typeface="Calibri"/>
              </a:rPr>
              <a:t>Mark</a:t>
            </a:r>
            <a:r>
              <a:rPr lang="el-GR" sz="2000" b="0" i="0" u="none" strike="noStrike" cap="none" dirty="0">
                <a:solidFill>
                  <a:schemeClr val="dk1"/>
                </a:solidFill>
                <a:latin typeface="Calibri"/>
                <a:ea typeface="Calibri"/>
                <a:cs typeface="Calibri"/>
                <a:sym typeface="Calibri"/>
              </a:rPr>
              <a:t> L. </a:t>
            </a:r>
            <a:r>
              <a:rPr lang="el-GR" sz="2000" b="0" i="0" u="none" strike="noStrike" cap="none" dirty="0" err="1">
                <a:solidFill>
                  <a:schemeClr val="dk1"/>
                </a:solidFill>
                <a:latin typeface="Calibri"/>
                <a:ea typeface="Calibri"/>
                <a:cs typeface="Calibri"/>
                <a:sym typeface="Calibri"/>
              </a:rPr>
              <a:t>Savickas</a:t>
            </a:r>
            <a:r>
              <a:rPr lang="el-GR" sz="2000" b="0" i="0" u="none" strike="noStrike" cap="none" dirty="0">
                <a:solidFill>
                  <a:schemeClr val="dk1"/>
                </a:solidFill>
                <a:latin typeface="Calibri"/>
                <a:ea typeface="Calibri"/>
                <a:cs typeface="Calibri"/>
                <a:sym typeface="Calibri"/>
              </a:rPr>
              <a:t> , η Συνέντευξη Δόμησης Σταδιοδρομίας (CCI) είναι μια δομημένη συνέντευξη που επιτρέπει στους συμβούλους να συλλέγουν πληροφορίες (</a:t>
            </a:r>
            <a:r>
              <a:rPr lang="el-GR" sz="2000" b="0" i="0" u="none" strike="noStrike" cap="none" dirty="0" err="1">
                <a:solidFill>
                  <a:schemeClr val="dk1"/>
                </a:solidFill>
                <a:latin typeface="Calibri"/>
                <a:ea typeface="Calibri"/>
                <a:cs typeface="Calibri"/>
                <a:sym typeface="Calibri"/>
              </a:rPr>
              <a:t>μικρο</a:t>
            </a:r>
            <a:r>
              <a:rPr lang="el-GR" sz="2000" b="0" i="0" u="none" strike="noStrike" cap="none" dirty="0">
                <a:solidFill>
                  <a:schemeClr val="dk1"/>
                </a:solidFill>
                <a:latin typeface="Calibri"/>
                <a:ea typeface="Calibri"/>
                <a:cs typeface="Calibri"/>
                <a:sym typeface="Calibri"/>
              </a:rPr>
              <a:t>-αφηγηματικές ιστορίες) για να συν-κατασκευάσουν με τους πελάτες το Πορτραίτο Ζωής (</a:t>
            </a:r>
            <a:r>
              <a:rPr lang="el-GR" sz="2000" b="0" i="0" u="none" strike="noStrike" cap="none" dirty="0" err="1">
                <a:solidFill>
                  <a:schemeClr val="dk1"/>
                </a:solidFill>
                <a:latin typeface="Calibri"/>
                <a:ea typeface="Calibri"/>
                <a:cs typeface="Calibri"/>
                <a:sym typeface="Calibri"/>
              </a:rPr>
              <a:t>μακρο</a:t>
            </a:r>
            <a:r>
              <a:rPr lang="el-GR" sz="2000" b="0" i="0" u="none" strike="noStrike" cap="none" dirty="0">
                <a:solidFill>
                  <a:schemeClr val="dk1"/>
                </a:solidFill>
                <a:latin typeface="Calibri"/>
                <a:ea typeface="Calibri"/>
                <a:cs typeface="Calibri"/>
                <a:sym typeface="Calibri"/>
              </a:rPr>
              <a:t>-αφηγηματική ιστορία).</a:t>
            </a:r>
          </a:p>
          <a:p>
            <a:pPr marL="285750" marR="0" lvl="0" indent="-311150" algn="l" rtl="0">
              <a:lnSpc>
                <a:spcPct val="115000"/>
              </a:lnSpc>
              <a:spcBef>
                <a:spcPts val="0"/>
              </a:spcBef>
              <a:spcAft>
                <a:spcPts val="0"/>
              </a:spcAft>
              <a:buClr>
                <a:srgbClr val="FF7F2A"/>
              </a:buClr>
              <a:buSzPts val="3000"/>
              <a:buFont typeface="Calibri"/>
              <a:buChar char="▲"/>
            </a:pPr>
            <a:r>
              <a:rPr lang="el-GR" sz="2000" b="0" i="0" u="none" strike="noStrike" cap="none" dirty="0">
                <a:solidFill>
                  <a:schemeClr val="dk1"/>
                </a:solidFill>
                <a:latin typeface="Calibri"/>
                <a:ea typeface="Calibri"/>
                <a:cs typeface="Calibri"/>
                <a:sym typeface="Calibri"/>
              </a:rPr>
              <a:t>Οι ερωτήσεις της </a:t>
            </a:r>
            <a:r>
              <a:rPr lang="en-US" sz="2000" b="0" i="0" u="none" strike="noStrike" cap="none" dirty="0">
                <a:solidFill>
                  <a:schemeClr val="dk1"/>
                </a:solidFill>
                <a:latin typeface="Calibri"/>
                <a:ea typeface="Calibri"/>
                <a:cs typeface="Calibri"/>
                <a:sym typeface="Calibri"/>
              </a:rPr>
              <a:t>CCI</a:t>
            </a:r>
            <a:r>
              <a:rPr lang="el-GR" sz="2000" b="0" i="0" u="none" strike="noStrike" cap="none" dirty="0">
                <a:solidFill>
                  <a:schemeClr val="dk1"/>
                </a:solidFill>
                <a:latin typeface="Calibri"/>
                <a:ea typeface="Calibri"/>
                <a:cs typeface="Calibri"/>
                <a:sym typeface="Calibri"/>
              </a:rPr>
              <a:t> βοηθούν τους πελάτες να αναδείξουν τον τρόπο με τον οποίο έχουν διαμορφώσει τον εαυτό τους, την ταυτότητά τους, την καριέρα τους και το ποιοι επιθυμούν να γίνουν. </a:t>
            </a:r>
            <a:endParaRPr sz="2000" b="0" i="0" u="none" strike="noStrike" cap="none" dirty="0">
              <a:solidFill>
                <a:schemeClr val="dk1"/>
              </a:solidFill>
              <a:latin typeface="Calibri"/>
              <a:ea typeface="Calibri"/>
              <a:cs typeface="Calibri"/>
              <a:sym typeface="Calibri"/>
            </a:endParaRPr>
          </a:p>
        </p:txBody>
      </p:sp>
      <p:pic>
        <p:nvPicPr>
          <p:cNvPr id="101" name="Google Shape;101;p2" descr="Created by Heather Geils" title="Savickas Career Theory">
            <a:hlinkClick r:id="rId3"/>
          </p:cNvPr>
          <p:cNvPicPr preferRelativeResize="0"/>
          <p:nvPr/>
        </p:nvPicPr>
        <p:blipFill>
          <a:blip r:embed="rId4">
            <a:alphaModFix/>
          </a:blip>
          <a:stretch>
            <a:fillRect/>
          </a:stretch>
        </p:blipFill>
        <p:spPr>
          <a:xfrm>
            <a:off x="9284775" y="3037650"/>
            <a:ext cx="2907226" cy="2180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600"/>
              <a:buFont typeface="Calibri"/>
              <a:buNone/>
            </a:pPr>
            <a:endParaRPr sz="4000" dirty="0">
              <a:latin typeface="Calibri"/>
              <a:ea typeface="Calibri"/>
              <a:cs typeface="Calibri"/>
              <a:sym typeface="Calibri"/>
            </a:endParaRPr>
          </a:p>
          <a:p>
            <a:pPr marL="0" lvl="0" indent="0" algn="l" rtl="0">
              <a:lnSpc>
                <a:spcPct val="90000"/>
              </a:lnSpc>
              <a:spcBef>
                <a:spcPts val="0"/>
              </a:spcBef>
              <a:spcAft>
                <a:spcPts val="0"/>
              </a:spcAft>
              <a:buClr>
                <a:schemeClr val="lt1"/>
              </a:buClr>
              <a:buSzPts val="3600"/>
              <a:buFont typeface="Calibri"/>
              <a:buNone/>
            </a:pPr>
            <a:endParaRPr sz="4000" dirty="0">
              <a:latin typeface="Calibri"/>
              <a:ea typeface="Calibri"/>
              <a:cs typeface="Calibri"/>
              <a:sym typeface="Calibri"/>
            </a:endParaRPr>
          </a:p>
          <a:p>
            <a:pPr marL="0" lvl="0" indent="0" algn="l" rtl="0">
              <a:lnSpc>
                <a:spcPct val="90000"/>
              </a:lnSpc>
              <a:spcBef>
                <a:spcPts val="0"/>
              </a:spcBef>
              <a:spcAft>
                <a:spcPts val="0"/>
              </a:spcAft>
              <a:buClr>
                <a:schemeClr val="lt1"/>
              </a:buClr>
              <a:buSzPts val="3600"/>
              <a:buFont typeface="Calibri"/>
              <a:buNone/>
            </a:pPr>
            <a:r>
              <a:rPr lang="el-GR" sz="4000" b="1" dirty="0">
                <a:latin typeface="Calibri"/>
                <a:ea typeface="Calibri"/>
                <a:cs typeface="Calibri"/>
                <a:sym typeface="Calibri"/>
              </a:rPr>
              <a:t>Ποια είναι τα θέματα της CCI</a:t>
            </a:r>
            <a:r>
              <a:rPr lang="it-IT" sz="4000" b="1" dirty="0">
                <a:latin typeface="Calibri"/>
                <a:ea typeface="Calibri"/>
                <a:cs typeface="Calibri"/>
                <a:sym typeface="Calibri"/>
              </a:rPr>
              <a:t>?</a:t>
            </a:r>
            <a:endParaRPr sz="4000" b="1" dirty="0">
              <a:latin typeface="Calibri"/>
              <a:ea typeface="Calibri"/>
              <a:cs typeface="Calibri"/>
              <a:sym typeface="Calibri"/>
            </a:endParaRPr>
          </a:p>
        </p:txBody>
      </p:sp>
      <p:sp>
        <p:nvSpPr>
          <p:cNvPr id="107" name="Google Shape;107;p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grpSp>
        <p:nvGrpSpPr>
          <p:cNvPr id="108" name="Google Shape;108;p3"/>
          <p:cNvGrpSpPr/>
          <p:nvPr/>
        </p:nvGrpSpPr>
        <p:grpSpPr>
          <a:xfrm>
            <a:off x="1167457" y="1777601"/>
            <a:ext cx="10748318" cy="3935667"/>
            <a:chOff x="3819" y="1731"/>
            <a:chExt cx="10748318" cy="3935667"/>
          </a:xfrm>
        </p:grpSpPr>
        <p:sp>
          <p:nvSpPr>
            <p:cNvPr id="109" name="Google Shape;109;p3"/>
            <p:cNvSpPr/>
            <p:nvPr/>
          </p:nvSpPr>
          <p:spPr>
            <a:xfrm rot="5400000">
              <a:off x="6295079" y="-3659014"/>
              <a:ext cx="605487" cy="8308628"/>
            </a:xfrm>
            <a:prstGeom prst="round2SameRect">
              <a:avLst>
                <a:gd name="adj1" fmla="val 16667"/>
                <a:gd name="adj2" fmla="val 0"/>
              </a:avLst>
            </a:prstGeom>
            <a:noFill/>
            <a:ln w="28575" cap="flat" cmpd="sng">
              <a:solidFill>
                <a:srgbClr val="FF7F2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110" name="Google Shape;110;p3"/>
            <p:cNvSpPr txBox="1"/>
            <p:nvPr/>
          </p:nvSpPr>
          <p:spPr>
            <a:xfrm>
              <a:off x="2443509" y="222113"/>
              <a:ext cx="8279071" cy="546373"/>
            </a:xfrm>
            <a:prstGeom prst="rect">
              <a:avLst/>
            </a:prstGeom>
            <a:noFill/>
            <a:ln>
              <a:noFill/>
            </a:ln>
          </p:spPr>
          <p:txBody>
            <a:bodyPr spcFirstLastPara="1" wrap="square" lIns="247650" tIns="123825" rIns="247650" bIns="123825" anchor="ctr" anchorCtr="0">
              <a:noAutofit/>
            </a:bodyPr>
            <a:lstStyle/>
            <a:p>
              <a:pPr marL="228600" marR="0" lvl="1" indent="-234950" algn="l" rtl="0">
                <a:lnSpc>
                  <a:spcPct val="90000"/>
                </a:lnSpc>
                <a:spcBef>
                  <a:spcPts val="0"/>
                </a:spcBef>
                <a:spcAft>
                  <a:spcPts val="0"/>
                </a:spcAft>
                <a:buClr>
                  <a:schemeClr val="dk1"/>
                </a:buClr>
                <a:buSzPts val="2100"/>
                <a:buFont typeface="Calibri"/>
                <a:buChar char="•"/>
              </a:pPr>
              <a:r>
                <a:rPr lang="el-GR" sz="2000" b="0" i="0" u="none" strike="noStrike" cap="none" dirty="0">
                  <a:solidFill>
                    <a:schemeClr val="dk1"/>
                  </a:solidFill>
                  <a:latin typeface="Calibri"/>
                  <a:ea typeface="Calibri"/>
                  <a:cs typeface="Calibri"/>
                  <a:sym typeface="Calibri"/>
                </a:rPr>
                <a:t>Οι πελάτες περιγράφουν 3 πρότυπα της παιδικής/εφηβικής τους ηλικίας για να αποκαλύψουν στους συμβούλους την αυτοαντίληψή τους.</a:t>
              </a:r>
              <a:endParaRPr dirty="0"/>
            </a:p>
          </p:txBody>
        </p:sp>
        <p:sp>
          <p:nvSpPr>
            <p:cNvPr id="111" name="Google Shape;111;p3"/>
            <p:cNvSpPr/>
            <p:nvPr/>
          </p:nvSpPr>
          <p:spPr>
            <a:xfrm>
              <a:off x="3819" y="1731"/>
              <a:ext cx="2435869" cy="756859"/>
            </a:xfrm>
            <a:prstGeom prst="roundRect">
              <a:avLst>
                <a:gd name="adj" fmla="val 16667"/>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112" name="Google Shape;112;p3"/>
            <p:cNvSpPr txBox="1"/>
            <p:nvPr/>
          </p:nvSpPr>
          <p:spPr>
            <a:xfrm>
              <a:off x="40766" y="38678"/>
              <a:ext cx="2361975" cy="682965"/>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it-IT" sz="2100" b="1" i="0" u="none" strike="noStrike" cap="none" dirty="0">
                  <a:solidFill>
                    <a:schemeClr val="lt1"/>
                  </a:solidFill>
                  <a:latin typeface="Calibri"/>
                  <a:ea typeface="Calibri"/>
                  <a:cs typeface="Calibri"/>
                  <a:sym typeface="Calibri"/>
                </a:rPr>
                <a:t>1. </a:t>
              </a:r>
              <a:r>
                <a:rPr lang="el-GR" sz="2100" b="1" i="0" u="none" strike="noStrike" cap="none" dirty="0">
                  <a:solidFill>
                    <a:schemeClr val="lt1"/>
                  </a:solidFill>
                  <a:latin typeface="Calibri"/>
                  <a:ea typeface="Calibri"/>
                  <a:cs typeface="Calibri"/>
                  <a:sym typeface="Calibri"/>
                </a:rPr>
                <a:t>Πρότυπα ρόλων</a:t>
              </a:r>
              <a:endParaRPr sz="2100" b="0" i="0" u="none" strike="noStrike" cap="none" dirty="0">
                <a:solidFill>
                  <a:schemeClr val="lt1"/>
                </a:solidFill>
                <a:latin typeface="Calibri"/>
                <a:ea typeface="Calibri"/>
                <a:cs typeface="Calibri"/>
                <a:sym typeface="Calibri"/>
              </a:endParaRPr>
            </a:p>
          </p:txBody>
        </p:sp>
        <p:sp>
          <p:nvSpPr>
            <p:cNvPr id="113" name="Google Shape;113;p3"/>
            <p:cNvSpPr/>
            <p:nvPr/>
          </p:nvSpPr>
          <p:spPr>
            <a:xfrm rot="5400000">
              <a:off x="6291260" y="-2979451"/>
              <a:ext cx="605487" cy="8308628"/>
            </a:xfrm>
            <a:prstGeom prst="round2SameRect">
              <a:avLst>
                <a:gd name="adj1" fmla="val 16667"/>
                <a:gd name="adj2" fmla="val 0"/>
              </a:avLst>
            </a:prstGeom>
            <a:noFill/>
            <a:ln w="28575" cap="flat" cmpd="sng">
              <a:solidFill>
                <a:srgbClr val="FF7F2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114" name="Google Shape;114;p3"/>
            <p:cNvSpPr txBox="1"/>
            <p:nvPr/>
          </p:nvSpPr>
          <p:spPr>
            <a:xfrm>
              <a:off x="2439690" y="901676"/>
              <a:ext cx="8279071" cy="546373"/>
            </a:xfrm>
            <a:prstGeom prst="rect">
              <a:avLst/>
            </a:prstGeom>
            <a:noFill/>
            <a:ln>
              <a:noFill/>
            </a:ln>
          </p:spPr>
          <p:txBody>
            <a:bodyPr spcFirstLastPara="1" wrap="square" lIns="247650" tIns="123825" rIns="247650" bIns="123825" anchor="ctr" anchorCtr="0">
              <a:noAutofit/>
            </a:bodyPr>
            <a:lstStyle/>
            <a:p>
              <a:pPr marL="228600" marR="0" lvl="1" indent="-234950" algn="l" rtl="0">
                <a:lnSpc>
                  <a:spcPct val="90000"/>
                </a:lnSpc>
                <a:spcBef>
                  <a:spcPts val="0"/>
                </a:spcBef>
                <a:spcAft>
                  <a:spcPts val="0"/>
                </a:spcAft>
                <a:buClr>
                  <a:schemeClr val="dk1"/>
                </a:buClr>
                <a:buSzPts val="2100"/>
                <a:buFont typeface="Calibri"/>
                <a:buChar char="•"/>
              </a:pPr>
              <a:r>
                <a:rPr lang="el-GR" sz="2000" b="0" i="0" u="none" strike="noStrike" cap="none" dirty="0">
                  <a:solidFill>
                    <a:schemeClr val="dk1"/>
                  </a:solidFill>
                  <a:latin typeface="Calibri"/>
                  <a:ea typeface="Calibri"/>
                  <a:cs typeface="Calibri"/>
                  <a:sym typeface="Calibri"/>
                </a:rPr>
                <a:t>Αποκαλύπτουν τα είδη των περιβαλλόντων και των δραστηριοτήτων που ενδιαφέρουν τους πελάτες.</a:t>
              </a:r>
              <a:endParaRPr sz="2000" b="0" i="0" u="none" strike="noStrike" cap="none" dirty="0">
                <a:solidFill>
                  <a:schemeClr val="dk1"/>
                </a:solidFill>
                <a:latin typeface="Calibri"/>
                <a:ea typeface="Calibri"/>
                <a:cs typeface="Calibri"/>
                <a:sym typeface="Calibri"/>
              </a:endParaRPr>
            </a:p>
          </p:txBody>
        </p:sp>
        <p:sp>
          <p:nvSpPr>
            <p:cNvPr id="115" name="Google Shape;115;p3"/>
            <p:cNvSpPr/>
            <p:nvPr/>
          </p:nvSpPr>
          <p:spPr>
            <a:xfrm>
              <a:off x="3819" y="796433"/>
              <a:ext cx="2435869" cy="756859"/>
            </a:xfrm>
            <a:prstGeom prst="roundRect">
              <a:avLst>
                <a:gd name="adj" fmla="val 16667"/>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116" name="Google Shape;116;p3"/>
            <p:cNvSpPr txBox="1"/>
            <p:nvPr/>
          </p:nvSpPr>
          <p:spPr>
            <a:xfrm>
              <a:off x="40766" y="833380"/>
              <a:ext cx="2361975" cy="682965"/>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it-IT" sz="2100" b="1" i="0" u="none" strike="noStrike" cap="none" dirty="0">
                  <a:solidFill>
                    <a:schemeClr val="lt1"/>
                  </a:solidFill>
                  <a:latin typeface="Calibri"/>
                  <a:ea typeface="Calibri"/>
                  <a:cs typeface="Calibri"/>
                  <a:sym typeface="Calibri"/>
                </a:rPr>
                <a:t>2. </a:t>
              </a:r>
              <a:r>
                <a:rPr lang="el-GR" b="1" i="0" u="none" strike="noStrike" cap="none" dirty="0">
                  <a:solidFill>
                    <a:schemeClr val="lt1"/>
                  </a:solidFill>
                  <a:latin typeface="Calibri"/>
                  <a:ea typeface="Calibri"/>
                  <a:cs typeface="Calibri"/>
                  <a:sym typeface="Calibri"/>
                </a:rPr>
                <a:t>Περιοδικά, ιστοσελίδες, τηλεοπτικές εκπομπές</a:t>
              </a:r>
              <a:endParaRPr sz="2100" b="0" i="0" u="none" strike="noStrike" cap="none" dirty="0">
                <a:solidFill>
                  <a:schemeClr val="lt1"/>
                </a:solidFill>
                <a:latin typeface="Calibri"/>
                <a:ea typeface="Calibri"/>
                <a:cs typeface="Calibri"/>
                <a:sym typeface="Calibri"/>
              </a:endParaRPr>
            </a:p>
          </p:txBody>
        </p:sp>
        <p:sp>
          <p:nvSpPr>
            <p:cNvPr id="117" name="Google Shape;117;p3"/>
            <p:cNvSpPr/>
            <p:nvPr/>
          </p:nvSpPr>
          <p:spPr>
            <a:xfrm rot="5400000">
              <a:off x="6291260" y="-2184749"/>
              <a:ext cx="605487" cy="8308628"/>
            </a:xfrm>
            <a:prstGeom prst="round2SameRect">
              <a:avLst>
                <a:gd name="adj1" fmla="val 16667"/>
                <a:gd name="adj2" fmla="val 0"/>
              </a:avLst>
            </a:prstGeom>
            <a:noFill/>
            <a:ln w="28575" cap="flat" cmpd="sng">
              <a:solidFill>
                <a:srgbClr val="FF7F2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118" name="Google Shape;118;p3"/>
            <p:cNvSpPr txBox="1"/>
            <p:nvPr/>
          </p:nvSpPr>
          <p:spPr>
            <a:xfrm>
              <a:off x="2439690" y="1696378"/>
              <a:ext cx="8279071" cy="546373"/>
            </a:xfrm>
            <a:prstGeom prst="rect">
              <a:avLst/>
            </a:prstGeom>
            <a:noFill/>
            <a:ln>
              <a:noFill/>
            </a:ln>
          </p:spPr>
          <p:txBody>
            <a:bodyPr spcFirstLastPara="1" wrap="square" lIns="247650" tIns="123825" rIns="247650" bIns="123825" anchor="ctr" anchorCtr="0">
              <a:noAutofit/>
            </a:bodyPr>
            <a:lstStyle/>
            <a:p>
              <a:pPr marL="228600" marR="0" lvl="1" indent="-234950" algn="l" rtl="0">
                <a:lnSpc>
                  <a:spcPct val="90000"/>
                </a:lnSpc>
                <a:spcBef>
                  <a:spcPts val="0"/>
                </a:spcBef>
                <a:spcAft>
                  <a:spcPts val="0"/>
                </a:spcAft>
                <a:buClr>
                  <a:schemeClr val="dk1"/>
                </a:buClr>
                <a:buSzPts val="2100"/>
                <a:buFont typeface="Calibri"/>
                <a:buChar char="•"/>
              </a:pPr>
              <a:r>
                <a:rPr lang="el-GR" sz="1600" b="0" i="0" u="none" strike="noStrike" cap="none" dirty="0">
                  <a:solidFill>
                    <a:schemeClr val="dk1"/>
                  </a:solidFill>
                  <a:latin typeface="Calibri"/>
                  <a:ea typeface="Calibri"/>
                  <a:cs typeface="Calibri"/>
                  <a:sym typeface="Calibri"/>
                </a:rPr>
                <a:t>Οι πελάτες αφηγούνται μια ιστορία όπου ο κύριος χαρακτήρας αντιμετωπίζει το ίδιο πρόβλημα. Στην ιστορία </a:t>
              </a:r>
              <a:r>
                <a:rPr lang="el-GR" sz="1600" dirty="0">
                  <a:solidFill>
                    <a:schemeClr val="dk1"/>
                  </a:solidFill>
                  <a:latin typeface="Calibri"/>
                  <a:ea typeface="Calibri"/>
                  <a:cs typeface="Calibri"/>
                  <a:sym typeface="Calibri"/>
                </a:rPr>
                <a:t>φαίνεται </a:t>
              </a:r>
              <a:r>
                <a:rPr lang="el-GR" sz="1600" b="0" i="0" u="none" strike="noStrike" cap="none" dirty="0">
                  <a:solidFill>
                    <a:schemeClr val="dk1"/>
                  </a:solidFill>
                  <a:latin typeface="Calibri"/>
                  <a:ea typeface="Calibri"/>
                  <a:cs typeface="Calibri"/>
                  <a:sym typeface="Calibri"/>
                </a:rPr>
                <a:t>πώς ο χαρακτήρας αντιμετώπισε το πρόβλημα</a:t>
              </a:r>
              <a:r>
                <a:rPr lang="it-IT" sz="2100" b="0" i="0" u="none" strike="noStrike" cap="none" dirty="0">
                  <a:solidFill>
                    <a:schemeClr val="dk1"/>
                  </a:solidFill>
                  <a:latin typeface="Calibri"/>
                  <a:ea typeface="Calibri"/>
                  <a:cs typeface="Calibri"/>
                  <a:sym typeface="Calibri"/>
                </a:rPr>
                <a:t>. </a:t>
              </a:r>
              <a:endParaRPr sz="1500" dirty="0"/>
            </a:p>
          </p:txBody>
        </p:sp>
        <p:sp>
          <p:nvSpPr>
            <p:cNvPr id="119" name="Google Shape;119;p3"/>
            <p:cNvSpPr/>
            <p:nvPr/>
          </p:nvSpPr>
          <p:spPr>
            <a:xfrm>
              <a:off x="3819" y="1591135"/>
              <a:ext cx="2435869" cy="756859"/>
            </a:xfrm>
            <a:prstGeom prst="roundRect">
              <a:avLst>
                <a:gd name="adj" fmla="val 16667"/>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120" name="Google Shape;120;p3"/>
            <p:cNvSpPr txBox="1"/>
            <p:nvPr/>
          </p:nvSpPr>
          <p:spPr>
            <a:xfrm>
              <a:off x="40766" y="1628082"/>
              <a:ext cx="2361975" cy="682965"/>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it-IT" sz="2100" b="1" i="0" u="none" strike="noStrike" cap="none" dirty="0">
                  <a:solidFill>
                    <a:schemeClr val="lt1"/>
                  </a:solidFill>
                  <a:latin typeface="Calibri"/>
                  <a:ea typeface="Calibri"/>
                  <a:cs typeface="Calibri"/>
                  <a:sym typeface="Calibri"/>
                </a:rPr>
                <a:t>3. </a:t>
              </a:r>
              <a:r>
                <a:rPr lang="el-GR" sz="2100" b="1" i="0" u="none" strike="noStrike" cap="none" dirty="0">
                  <a:solidFill>
                    <a:schemeClr val="lt1"/>
                  </a:solidFill>
                  <a:latin typeface="Calibri"/>
                  <a:ea typeface="Calibri"/>
                  <a:cs typeface="Calibri"/>
                  <a:sym typeface="Calibri"/>
                </a:rPr>
                <a:t>Αγαπημένη ιστορία</a:t>
              </a:r>
              <a:endParaRPr sz="2100" b="0" i="0" u="none" strike="noStrike" cap="none" dirty="0">
                <a:solidFill>
                  <a:schemeClr val="lt1"/>
                </a:solidFill>
                <a:latin typeface="Calibri"/>
                <a:ea typeface="Calibri"/>
                <a:cs typeface="Calibri"/>
                <a:sym typeface="Calibri"/>
              </a:endParaRPr>
            </a:p>
          </p:txBody>
        </p:sp>
        <p:sp>
          <p:nvSpPr>
            <p:cNvPr id="121" name="Google Shape;121;p3"/>
            <p:cNvSpPr/>
            <p:nvPr/>
          </p:nvSpPr>
          <p:spPr>
            <a:xfrm rot="5400000">
              <a:off x="6291260" y="-1390047"/>
              <a:ext cx="605487" cy="8308628"/>
            </a:xfrm>
            <a:prstGeom prst="round2SameRect">
              <a:avLst>
                <a:gd name="adj1" fmla="val 16667"/>
                <a:gd name="adj2" fmla="val 0"/>
              </a:avLst>
            </a:prstGeom>
            <a:noFill/>
            <a:ln w="28575" cap="flat" cmpd="sng">
              <a:solidFill>
                <a:srgbClr val="FF7F2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122" name="Google Shape;122;p3"/>
            <p:cNvSpPr txBox="1"/>
            <p:nvPr/>
          </p:nvSpPr>
          <p:spPr>
            <a:xfrm>
              <a:off x="2439690" y="2491080"/>
              <a:ext cx="8279071" cy="546373"/>
            </a:xfrm>
            <a:prstGeom prst="rect">
              <a:avLst/>
            </a:prstGeom>
            <a:noFill/>
            <a:ln>
              <a:noFill/>
            </a:ln>
          </p:spPr>
          <p:txBody>
            <a:bodyPr spcFirstLastPara="1" wrap="square" lIns="247650" tIns="123825" rIns="247650" bIns="123825" anchor="ctr" anchorCtr="0">
              <a:noAutofit/>
            </a:bodyPr>
            <a:lstStyle/>
            <a:p>
              <a:pPr marL="228600" marR="0" lvl="1" indent="-234950" algn="l" rtl="0">
                <a:lnSpc>
                  <a:spcPct val="90000"/>
                </a:lnSpc>
                <a:spcBef>
                  <a:spcPts val="0"/>
                </a:spcBef>
                <a:spcAft>
                  <a:spcPts val="0"/>
                </a:spcAft>
                <a:buClr>
                  <a:schemeClr val="dk1"/>
                </a:buClr>
                <a:buSzPts val="2100"/>
                <a:buFont typeface="Calibri"/>
                <a:buChar char="•"/>
              </a:pPr>
              <a:r>
                <a:rPr lang="el-GR" sz="2000" b="0" i="0" u="none" strike="noStrike" cap="none" dirty="0">
                  <a:solidFill>
                    <a:schemeClr val="dk1"/>
                  </a:solidFill>
                  <a:latin typeface="Calibri"/>
                  <a:ea typeface="Calibri"/>
                  <a:cs typeface="Calibri"/>
                  <a:sym typeface="Calibri"/>
                </a:rPr>
                <a:t>Εκφράζει τις καλύτερες συμβουλές που έχουν οι πελάτες για τον εαυτό τους.</a:t>
              </a:r>
              <a:endParaRPr sz="2000" b="0" i="0" u="none" strike="noStrike" cap="none" dirty="0">
                <a:solidFill>
                  <a:schemeClr val="dk1"/>
                </a:solidFill>
                <a:latin typeface="Calibri"/>
                <a:ea typeface="Calibri"/>
                <a:cs typeface="Calibri"/>
                <a:sym typeface="Calibri"/>
              </a:endParaRPr>
            </a:p>
          </p:txBody>
        </p:sp>
        <p:sp>
          <p:nvSpPr>
            <p:cNvPr id="123" name="Google Shape;123;p3"/>
            <p:cNvSpPr/>
            <p:nvPr/>
          </p:nvSpPr>
          <p:spPr>
            <a:xfrm>
              <a:off x="3819" y="2385837"/>
              <a:ext cx="2435869" cy="756859"/>
            </a:xfrm>
            <a:prstGeom prst="roundRect">
              <a:avLst>
                <a:gd name="adj" fmla="val 16667"/>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124" name="Google Shape;124;p3"/>
            <p:cNvSpPr txBox="1"/>
            <p:nvPr/>
          </p:nvSpPr>
          <p:spPr>
            <a:xfrm>
              <a:off x="40766" y="2422784"/>
              <a:ext cx="2361975" cy="682965"/>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it-IT" sz="2100" b="1" i="0" u="none" strike="noStrike" cap="none" dirty="0">
                  <a:solidFill>
                    <a:schemeClr val="lt1"/>
                  </a:solidFill>
                  <a:latin typeface="Calibri"/>
                  <a:ea typeface="Calibri"/>
                  <a:cs typeface="Calibri"/>
                  <a:sym typeface="Calibri"/>
                </a:rPr>
                <a:t>4. </a:t>
              </a:r>
              <a:r>
                <a:rPr lang="el-GR" sz="2100" b="1" i="0" u="none" strike="noStrike" cap="none" dirty="0">
                  <a:solidFill>
                    <a:schemeClr val="lt1"/>
                  </a:solidFill>
                  <a:latin typeface="Calibri"/>
                  <a:ea typeface="Calibri"/>
                  <a:cs typeface="Calibri"/>
                  <a:sym typeface="Calibri"/>
                </a:rPr>
                <a:t>Αγαπημένο ρητό</a:t>
              </a:r>
              <a:endParaRPr sz="2100" b="0" i="0" u="none" strike="noStrike" cap="none" dirty="0">
                <a:solidFill>
                  <a:schemeClr val="lt1"/>
                </a:solidFill>
                <a:latin typeface="Calibri"/>
                <a:ea typeface="Calibri"/>
                <a:cs typeface="Calibri"/>
                <a:sym typeface="Calibri"/>
              </a:endParaRPr>
            </a:p>
          </p:txBody>
        </p:sp>
        <p:sp>
          <p:nvSpPr>
            <p:cNvPr id="125" name="Google Shape;125;p3"/>
            <p:cNvSpPr/>
            <p:nvPr/>
          </p:nvSpPr>
          <p:spPr>
            <a:xfrm rot="5400000">
              <a:off x="6291260" y="-595345"/>
              <a:ext cx="605487" cy="8308628"/>
            </a:xfrm>
            <a:prstGeom prst="round2SameRect">
              <a:avLst>
                <a:gd name="adj1" fmla="val 16667"/>
                <a:gd name="adj2" fmla="val 0"/>
              </a:avLst>
            </a:prstGeom>
            <a:noFill/>
            <a:ln w="28575" cap="flat" cmpd="sng">
              <a:solidFill>
                <a:srgbClr val="FF7F2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126" name="Google Shape;126;p3"/>
            <p:cNvSpPr txBox="1"/>
            <p:nvPr/>
          </p:nvSpPr>
          <p:spPr>
            <a:xfrm>
              <a:off x="2439690" y="3285782"/>
              <a:ext cx="8279071" cy="546373"/>
            </a:xfrm>
            <a:prstGeom prst="rect">
              <a:avLst/>
            </a:prstGeom>
            <a:noFill/>
            <a:ln>
              <a:noFill/>
            </a:ln>
          </p:spPr>
          <p:txBody>
            <a:bodyPr spcFirstLastPara="1" wrap="square" lIns="247650" tIns="123825" rIns="247650" bIns="123825" anchor="ctr" anchorCtr="0">
              <a:noAutofit/>
            </a:bodyPr>
            <a:lstStyle/>
            <a:p>
              <a:pPr marL="228600" marR="0" lvl="1" indent="-234950" algn="l" rtl="0">
                <a:lnSpc>
                  <a:spcPct val="90000"/>
                </a:lnSpc>
                <a:spcBef>
                  <a:spcPts val="0"/>
                </a:spcBef>
                <a:spcAft>
                  <a:spcPts val="0"/>
                </a:spcAft>
                <a:buClr>
                  <a:schemeClr val="dk1"/>
                </a:buClr>
                <a:buSzPts val="2100"/>
                <a:buFont typeface="Calibri"/>
                <a:buChar char="•"/>
              </a:pPr>
              <a:r>
                <a:rPr lang="el-GR" sz="2000" b="0" i="0" u="none" strike="noStrike" cap="none" dirty="0">
                  <a:solidFill>
                    <a:schemeClr val="dk1"/>
                  </a:solidFill>
                  <a:latin typeface="Calibri"/>
                  <a:ea typeface="Calibri"/>
                  <a:cs typeface="Calibri"/>
                  <a:sym typeface="Calibri"/>
                </a:rPr>
                <a:t>Παρέχουν την ακριβέστερη και σαφέστερη ένδειξη του κεντρικού προβλήματος της ζωής και της ενασχόλησης των πελατών. </a:t>
              </a:r>
              <a:endParaRPr sz="1500" dirty="0"/>
            </a:p>
          </p:txBody>
        </p:sp>
        <p:sp>
          <p:nvSpPr>
            <p:cNvPr id="127" name="Google Shape;127;p3"/>
            <p:cNvSpPr/>
            <p:nvPr/>
          </p:nvSpPr>
          <p:spPr>
            <a:xfrm>
              <a:off x="3819" y="3180539"/>
              <a:ext cx="2435869" cy="756859"/>
            </a:xfrm>
            <a:prstGeom prst="roundRect">
              <a:avLst>
                <a:gd name="adj" fmla="val 16667"/>
              </a:avLst>
            </a:prstGeom>
            <a:solidFill>
              <a:srgbClr val="FF7F2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128" name="Google Shape;128;p3"/>
            <p:cNvSpPr txBox="1"/>
            <p:nvPr/>
          </p:nvSpPr>
          <p:spPr>
            <a:xfrm>
              <a:off x="40766" y="3217486"/>
              <a:ext cx="2361975" cy="682965"/>
            </a:xfrm>
            <a:prstGeom prst="rect">
              <a:avLst/>
            </a:prstGeom>
            <a:noFill/>
            <a:ln>
              <a:noFill/>
            </a:ln>
          </p:spPr>
          <p:txBody>
            <a:bodyPr spcFirstLastPara="1" wrap="square" lIns="76200" tIns="38100" rIns="76200" bIns="38100" anchor="ctr" anchorCtr="0">
              <a:noAutofit/>
            </a:bodyPr>
            <a:lstStyle/>
            <a:p>
              <a:pPr marL="0" marR="0" lvl="0" indent="0" algn="ctr" rtl="0">
                <a:lnSpc>
                  <a:spcPct val="90000"/>
                </a:lnSpc>
                <a:spcBef>
                  <a:spcPts val="0"/>
                </a:spcBef>
                <a:spcAft>
                  <a:spcPts val="0"/>
                </a:spcAft>
                <a:buClr>
                  <a:schemeClr val="lt1"/>
                </a:buClr>
                <a:buSzPts val="2000"/>
                <a:buFont typeface="Calibri"/>
                <a:buNone/>
              </a:pPr>
              <a:r>
                <a:rPr lang="it-IT" sz="2100" b="1" i="0" u="none" strike="noStrike" cap="none" dirty="0">
                  <a:solidFill>
                    <a:schemeClr val="lt1"/>
                  </a:solidFill>
                  <a:latin typeface="Calibri"/>
                  <a:ea typeface="Calibri"/>
                  <a:cs typeface="Calibri"/>
                  <a:sym typeface="Calibri"/>
                </a:rPr>
                <a:t>5. </a:t>
              </a:r>
              <a:r>
                <a:rPr lang="el-GR" sz="2100" b="1" i="0" u="none" strike="noStrike" cap="none" dirty="0">
                  <a:solidFill>
                    <a:schemeClr val="lt1"/>
                  </a:solidFill>
                  <a:latin typeface="Calibri"/>
                  <a:ea typeface="Calibri"/>
                  <a:cs typeface="Calibri"/>
                  <a:sym typeface="Calibri"/>
                </a:rPr>
                <a:t>Πρώιμες αναμνήσεις</a:t>
              </a:r>
              <a:endParaRPr sz="2100" b="0" i="0" u="none" strike="noStrike" cap="none" dirty="0">
                <a:solidFill>
                  <a:schemeClr val="lt1"/>
                </a:solidFill>
                <a:latin typeface="Calibri"/>
                <a:ea typeface="Calibri"/>
                <a:cs typeface="Calibri"/>
                <a:sym typeface="Calibri"/>
              </a:endParaRPr>
            </a:p>
          </p:txBody>
        </p:sp>
      </p:grpSp>
      <p:cxnSp>
        <p:nvCxnSpPr>
          <p:cNvPr id="129" name="Google Shape;129;p3"/>
          <p:cNvCxnSpPr/>
          <p:nvPr/>
        </p:nvCxnSpPr>
        <p:spPr>
          <a:xfrm>
            <a:off x="836613" y="1917700"/>
            <a:ext cx="0" cy="3581400"/>
          </a:xfrm>
          <a:prstGeom prst="straightConnector1">
            <a:avLst/>
          </a:prstGeom>
          <a:noFill/>
          <a:ln w="28575" cap="flat" cmpd="sng">
            <a:solidFill>
              <a:srgbClr val="FF7F2A"/>
            </a:solidFill>
            <a:prstDash val="solid"/>
            <a:miter lim="800000"/>
            <a:headEnd type="none" w="sm" len="sm"/>
            <a:tailEnd type="triangle" w="med" len="med"/>
          </a:ln>
        </p:spPr>
      </p:cxnSp>
      <p:sp>
        <p:nvSpPr>
          <p:cNvPr id="130" name="Google Shape;130;p3"/>
          <p:cNvSpPr txBox="1"/>
          <p:nvPr/>
        </p:nvSpPr>
        <p:spPr>
          <a:xfrm rot="-5400000">
            <a:off x="19089" y="3424377"/>
            <a:ext cx="16128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l-GR" sz="2000" b="0" i="0" u="none" strike="noStrike" cap="none" dirty="0">
                <a:solidFill>
                  <a:schemeClr val="dk1"/>
                </a:solidFill>
                <a:latin typeface="Calibri"/>
                <a:ea typeface="Calibri"/>
                <a:cs typeface="Calibri"/>
                <a:sym typeface="Calibri"/>
              </a:rPr>
              <a:t>Πιο προσωπικά</a:t>
            </a:r>
            <a:endParaRPr sz="2000"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36" name="Google Shape;136;p4"/>
          <p:cNvSpPr txBox="1"/>
          <p:nvPr/>
        </p:nvSpPr>
        <p:spPr>
          <a:xfrm>
            <a:off x="3861825" y="5298650"/>
            <a:ext cx="7840500" cy="585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600" b="0" i="0">
                <a:solidFill>
                  <a:srgbClr val="222222"/>
                </a:solidFill>
                <a:latin typeface="Calibri"/>
                <a:ea typeface="Calibri"/>
                <a:cs typeface="Calibri"/>
                <a:sym typeface="Calibri"/>
              </a:rPr>
              <a:t>From Hartung, P. J. (2015). The career construction interview. In </a:t>
            </a:r>
            <a:r>
              <a:rPr lang="it-IT" sz="1600" b="0" i="1">
                <a:solidFill>
                  <a:srgbClr val="222222"/>
                </a:solidFill>
                <a:latin typeface="Calibri"/>
                <a:ea typeface="Calibri"/>
                <a:cs typeface="Calibri"/>
                <a:sym typeface="Calibri"/>
              </a:rPr>
              <a:t>Career Assessment</a:t>
            </a:r>
            <a:r>
              <a:rPr lang="it-IT" sz="1600" b="0" i="0">
                <a:solidFill>
                  <a:srgbClr val="222222"/>
                </a:solidFill>
                <a:latin typeface="Calibri"/>
                <a:ea typeface="Calibri"/>
                <a:cs typeface="Calibri"/>
                <a:sym typeface="Calibri"/>
              </a:rPr>
              <a:t> (pp. 115-121). Brill Sense.</a:t>
            </a:r>
            <a:endParaRPr sz="1600">
              <a:solidFill>
                <a:schemeClr val="dk1"/>
              </a:solidFill>
              <a:latin typeface="Calibri"/>
              <a:ea typeface="Calibri"/>
              <a:cs typeface="Calibri"/>
              <a:sym typeface="Calibri"/>
            </a:endParaRPr>
          </a:p>
        </p:txBody>
      </p:sp>
      <p:pic>
        <p:nvPicPr>
          <p:cNvPr id="137" name="Google Shape;137;p4"/>
          <p:cNvPicPr preferRelativeResize="0"/>
          <p:nvPr/>
        </p:nvPicPr>
        <p:blipFill rotWithShape="1">
          <a:blip r:embed="rId3">
            <a:alphaModFix/>
          </a:blip>
          <a:srcRect/>
          <a:stretch/>
        </p:blipFill>
        <p:spPr>
          <a:xfrm>
            <a:off x="3785575" y="359250"/>
            <a:ext cx="7840521" cy="5015599"/>
          </a:xfrm>
          <a:prstGeom prst="rect">
            <a:avLst/>
          </a:prstGeom>
          <a:noFill/>
          <a:ln>
            <a:noFill/>
          </a:ln>
        </p:spPr>
      </p:pic>
      <p:pic>
        <p:nvPicPr>
          <p:cNvPr id="138" name="Google Shape;138;p4" descr="This webinar was held on September 26, 2019. Topic: The Career Construction Interview. Presenter: Amanda Chenkin. Moderator: Marie Smith. NCDA Trustee: Sharon Givens." title="Webinar Recording - Career Construction Interview presented by Amanda Chenkin">
            <a:hlinkClick r:id="rId4"/>
          </p:cNvPr>
          <p:cNvPicPr preferRelativeResize="0"/>
          <p:nvPr/>
        </p:nvPicPr>
        <p:blipFill>
          <a:blip r:embed="rId5">
            <a:alphaModFix/>
          </a:blip>
          <a:stretch>
            <a:fillRect/>
          </a:stretch>
        </p:blipFill>
        <p:spPr>
          <a:xfrm>
            <a:off x="838200" y="3489725"/>
            <a:ext cx="2716700" cy="2037525"/>
          </a:xfrm>
          <a:prstGeom prst="rect">
            <a:avLst/>
          </a:prstGeom>
          <a:noFill/>
          <a:ln>
            <a:noFill/>
          </a:ln>
        </p:spPr>
      </p:pic>
      <p:sp>
        <p:nvSpPr>
          <p:cNvPr id="139" name="Google Shape;139;p4"/>
          <p:cNvSpPr txBox="1"/>
          <p:nvPr/>
        </p:nvSpPr>
        <p:spPr>
          <a:xfrm>
            <a:off x="745425" y="399225"/>
            <a:ext cx="2809500" cy="2031900"/>
          </a:xfrm>
          <a:prstGeom prst="rect">
            <a:avLst/>
          </a:prstGeom>
          <a:solidFill>
            <a:schemeClr val="accent4"/>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l-GR" sz="4000" b="1" dirty="0">
                <a:solidFill>
                  <a:srgbClr val="FFFFFF"/>
                </a:solidFill>
                <a:latin typeface="Open Sans"/>
                <a:ea typeface="Open Sans"/>
                <a:cs typeface="Open Sans"/>
                <a:sym typeface="Open Sans"/>
              </a:rPr>
              <a:t>το </a:t>
            </a:r>
            <a:r>
              <a:rPr lang="el-GR" sz="4000" b="1" i="1" dirty="0">
                <a:solidFill>
                  <a:srgbClr val="FFFFFF"/>
                </a:solidFill>
                <a:latin typeface="Open Sans"/>
                <a:ea typeface="Open Sans"/>
                <a:cs typeface="Open Sans"/>
                <a:sym typeface="Open Sans"/>
              </a:rPr>
              <a:t>τι</a:t>
            </a:r>
            <a:r>
              <a:rPr lang="el-GR" sz="4000" b="1" dirty="0">
                <a:solidFill>
                  <a:srgbClr val="FFFFFF"/>
                </a:solidFill>
                <a:latin typeface="Open Sans"/>
                <a:ea typeface="Open Sans"/>
                <a:cs typeface="Open Sans"/>
                <a:sym typeface="Open Sans"/>
              </a:rPr>
              <a:t> και το </a:t>
            </a:r>
            <a:r>
              <a:rPr lang="el-GR" sz="4000" b="1" i="1" dirty="0">
                <a:solidFill>
                  <a:srgbClr val="FFFFFF"/>
                </a:solidFill>
                <a:latin typeface="Open Sans"/>
                <a:ea typeface="Open Sans"/>
                <a:cs typeface="Open Sans"/>
                <a:sym typeface="Open Sans"/>
              </a:rPr>
              <a:t>γιατί</a:t>
            </a:r>
            <a:r>
              <a:rPr lang="el-GR" sz="4000" b="1" dirty="0">
                <a:solidFill>
                  <a:srgbClr val="FFFFFF"/>
                </a:solidFill>
                <a:latin typeface="Open Sans"/>
                <a:ea typeface="Open Sans"/>
                <a:cs typeface="Open Sans"/>
                <a:sym typeface="Open Sans"/>
              </a:rPr>
              <a:t> της </a:t>
            </a:r>
            <a:r>
              <a:rPr lang="it-IT" sz="4000" b="1" dirty="0">
                <a:solidFill>
                  <a:srgbClr val="FFFFFF"/>
                </a:solidFill>
                <a:latin typeface="Open Sans"/>
                <a:ea typeface="Open Sans"/>
                <a:cs typeface="Open Sans"/>
                <a:sym typeface="Open Sans"/>
              </a:rPr>
              <a:t>CCI</a:t>
            </a:r>
            <a:endParaRPr sz="4000" b="1" dirty="0">
              <a:solidFill>
                <a:srgbClr val="FFFFFF"/>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0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d0d5ace238_0_83"/>
          <p:cNvSpPr txBox="1">
            <a:spLocks noGrp="1"/>
          </p:cNvSpPr>
          <p:nvPr>
            <p:ph type="title"/>
          </p:nvPr>
        </p:nvSpPr>
        <p:spPr>
          <a:xfrm>
            <a:off x="836613" y="315595"/>
            <a:ext cx="10515600" cy="6789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990"/>
              <a:buFont typeface="Arial"/>
              <a:buNone/>
            </a:pPr>
            <a:r>
              <a:rPr lang="it-IT" sz="4020" dirty="0">
                <a:solidFill>
                  <a:srgbClr val="FFFFFF"/>
                </a:solidFill>
                <a:latin typeface="Calibri"/>
                <a:ea typeface="Calibri"/>
                <a:cs typeface="Calibri"/>
                <a:sym typeface="Calibri"/>
              </a:rPr>
              <a:t>CCI </a:t>
            </a:r>
            <a:r>
              <a:rPr lang="el-GR" sz="4020" dirty="0">
                <a:solidFill>
                  <a:srgbClr val="FFFFFF"/>
                </a:solidFill>
                <a:latin typeface="Calibri"/>
                <a:ea typeface="Calibri"/>
                <a:cs typeface="Calibri"/>
                <a:sym typeface="Calibri"/>
              </a:rPr>
              <a:t>: παράδειγμα</a:t>
            </a:r>
            <a:endParaRPr sz="4300" dirty="0">
              <a:latin typeface="Calibri"/>
              <a:ea typeface="Calibri"/>
              <a:cs typeface="Calibri"/>
              <a:sym typeface="Calibri"/>
            </a:endParaRPr>
          </a:p>
        </p:txBody>
      </p:sp>
      <p:sp>
        <p:nvSpPr>
          <p:cNvPr id="145" name="Google Shape;145;gd0d5ace238_0_83"/>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46" name="Google Shape;146;gd0d5ace238_0_83"/>
          <p:cNvSpPr txBox="1"/>
          <p:nvPr/>
        </p:nvSpPr>
        <p:spPr>
          <a:xfrm>
            <a:off x="836625" y="1999050"/>
            <a:ext cx="6837300" cy="4764341"/>
          </a:xfrm>
          <a:prstGeom prst="rect">
            <a:avLst/>
          </a:prstGeom>
          <a:noFill/>
          <a:ln>
            <a:noFill/>
          </a:ln>
        </p:spPr>
        <p:txBody>
          <a:bodyPr spcFirstLastPara="1" wrap="square" lIns="91425" tIns="45700" rIns="91425" bIns="45700" anchor="t" anchorCtr="0">
            <a:spAutoFit/>
          </a:bodyPr>
          <a:lstStyle/>
          <a:p>
            <a:pPr marL="0" lvl="0" indent="0" algn="just" rtl="0">
              <a:lnSpc>
                <a:spcPct val="115000"/>
              </a:lnSpc>
              <a:spcBef>
                <a:spcPts val="0"/>
              </a:spcBef>
              <a:spcAft>
                <a:spcPts val="0"/>
              </a:spcAft>
              <a:buClr>
                <a:schemeClr val="dk1"/>
              </a:buClr>
              <a:buSzPts val="1100"/>
              <a:buFont typeface="Arial"/>
              <a:buNone/>
            </a:pPr>
            <a:r>
              <a:rPr lang="el-GR" sz="2200" dirty="0">
                <a:solidFill>
                  <a:schemeClr val="dk1"/>
                </a:solidFill>
                <a:latin typeface="Calibri"/>
                <a:ea typeface="Calibri"/>
                <a:cs typeface="Calibri"/>
                <a:sym typeface="Calibri"/>
              </a:rPr>
              <a:t>Η </a:t>
            </a:r>
            <a:r>
              <a:rPr lang="el-GR" sz="2200" dirty="0" err="1">
                <a:solidFill>
                  <a:schemeClr val="dk1"/>
                </a:solidFill>
                <a:latin typeface="Calibri"/>
                <a:ea typeface="Calibri"/>
                <a:cs typeface="Calibri"/>
                <a:sym typeface="Calibri"/>
              </a:rPr>
              <a:t>Elaine</a:t>
            </a:r>
            <a:r>
              <a:rPr lang="el-GR" sz="2200" dirty="0">
                <a:solidFill>
                  <a:schemeClr val="dk1"/>
                </a:solidFill>
                <a:latin typeface="Calibri"/>
                <a:ea typeface="Calibri"/>
                <a:cs typeface="Calibri"/>
                <a:sym typeface="Calibri"/>
              </a:rPr>
              <a:t>, μια 20χρονη φοιτήτρια πλήρους φοίτησης που μόλις ολοκλήρωσε το χειμερινό εξάμηνο του δεύτερου έτους σπουδών της. Κατά τη διάρκεια του εαρινού εξαμήνου, πρέπει να δηλώσει την ειδικότητά της.</a:t>
            </a:r>
          </a:p>
          <a:p>
            <a:pPr marL="0" lvl="0" indent="0" algn="just" rtl="0">
              <a:lnSpc>
                <a:spcPct val="115000"/>
              </a:lnSpc>
              <a:spcBef>
                <a:spcPts val="0"/>
              </a:spcBef>
              <a:spcAft>
                <a:spcPts val="0"/>
              </a:spcAft>
              <a:buClr>
                <a:schemeClr val="dk1"/>
              </a:buClr>
              <a:buSzPts val="1100"/>
              <a:buFont typeface="Arial"/>
              <a:buNone/>
            </a:pPr>
            <a:r>
              <a:rPr lang="el-GR" sz="2200" dirty="0">
                <a:solidFill>
                  <a:schemeClr val="dk1"/>
                </a:solidFill>
                <a:latin typeface="Calibri"/>
                <a:ea typeface="Calibri"/>
                <a:cs typeface="Calibri"/>
                <a:sym typeface="Calibri"/>
              </a:rPr>
              <a:t>Έχει εξετάσει διάφορες επιλογές, αλλά δεν μπορεί να αποφασίσει:</a:t>
            </a:r>
          </a:p>
          <a:p>
            <a:pPr marL="0" lvl="0" indent="0" algn="just" rtl="0">
              <a:lnSpc>
                <a:spcPct val="115000"/>
              </a:lnSpc>
              <a:spcBef>
                <a:spcPts val="0"/>
              </a:spcBef>
              <a:spcAft>
                <a:spcPts val="0"/>
              </a:spcAft>
              <a:buClr>
                <a:schemeClr val="dk1"/>
              </a:buClr>
              <a:buSzPts val="1100"/>
              <a:buFont typeface="Arial"/>
              <a:buNone/>
            </a:pPr>
            <a:r>
              <a:rPr lang="el-GR" sz="2200" dirty="0">
                <a:solidFill>
                  <a:schemeClr val="dk1"/>
                </a:solidFill>
                <a:latin typeface="Calibri"/>
                <a:ea typeface="Calibri"/>
                <a:cs typeface="Calibri"/>
                <a:sym typeface="Calibri"/>
              </a:rPr>
              <a:t>-προετοιμασία και στη συνέχεια εισαγωγή στην ιατρική σχολή (όπως επιθυμεί η μητέρα της)</a:t>
            </a:r>
          </a:p>
          <a:p>
            <a:pPr marL="0" lvl="0" indent="0" algn="just" rtl="0">
              <a:lnSpc>
                <a:spcPct val="115000"/>
              </a:lnSpc>
              <a:spcBef>
                <a:spcPts val="0"/>
              </a:spcBef>
              <a:spcAft>
                <a:spcPts val="0"/>
              </a:spcAft>
              <a:buClr>
                <a:schemeClr val="dk1"/>
              </a:buClr>
              <a:buSzPts val="1100"/>
              <a:buFont typeface="Arial"/>
              <a:buNone/>
            </a:pPr>
            <a:r>
              <a:rPr lang="el-GR" sz="2200" dirty="0">
                <a:solidFill>
                  <a:schemeClr val="dk1"/>
                </a:solidFill>
                <a:latin typeface="Calibri"/>
                <a:ea typeface="Calibri"/>
                <a:cs typeface="Calibri"/>
                <a:sym typeface="Calibri"/>
              </a:rPr>
              <a:t>-πολιτικός μηχανικός (ευκολότερη) ή χημικός μηχανικός (καλή επιλογή)</a:t>
            </a:r>
          </a:p>
          <a:p>
            <a:pPr marL="0" lvl="0" indent="0" algn="just" rtl="0">
              <a:lnSpc>
                <a:spcPct val="115000"/>
              </a:lnSpc>
              <a:spcBef>
                <a:spcPts val="0"/>
              </a:spcBef>
              <a:spcAft>
                <a:spcPts val="0"/>
              </a:spcAft>
              <a:buClr>
                <a:schemeClr val="dk1"/>
              </a:buClr>
              <a:buSzPts val="1100"/>
              <a:buFont typeface="Arial"/>
              <a:buNone/>
            </a:pPr>
            <a:endParaRPr lang="el-GR" sz="2200" b="1" dirty="0">
              <a:solidFill>
                <a:schemeClr val="dk1"/>
              </a:solidFill>
              <a:latin typeface="Calibri"/>
              <a:ea typeface="Calibri"/>
              <a:cs typeface="Calibri"/>
              <a:sym typeface="Calibri"/>
            </a:endParaRPr>
          </a:p>
          <a:p>
            <a:pPr marL="0" lvl="0" indent="0" algn="just" rtl="0">
              <a:lnSpc>
                <a:spcPct val="115000"/>
              </a:lnSpc>
              <a:spcBef>
                <a:spcPts val="0"/>
              </a:spcBef>
              <a:spcAft>
                <a:spcPts val="0"/>
              </a:spcAft>
              <a:buClr>
                <a:schemeClr val="dk1"/>
              </a:buClr>
              <a:buSzPts val="1100"/>
              <a:buFont typeface="Arial"/>
              <a:buNone/>
            </a:pPr>
            <a:endParaRPr lang="el-GR" sz="2200" b="1" dirty="0">
              <a:solidFill>
                <a:schemeClr val="dk1"/>
              </a:solidFill>
              <a:latin typeface="Calibri"/>
              <a:ea typeface="Calibri"/>
              <a:cs typeface="Calibri"/>
              <a:sym typeface="Calibri"/>
            </a:endParaRPr>
          </a:p>
        </p:txBody>
      </p:sp>
      <p:pic>
        <p:nvPicPr>
          <p:cNvPr id="147" name="Google Shape;147;gd0d5ace238_0_83"/>
          <p:cNvPicPr preferRelativeResize="0"/>
          <p:nvPr/>
        </p:nvPicPr>
        <p:blipFill>
          <a:blip r:embed="rId3">
            <a:alphaModFix/>
          </a:blip>
          <a:stretch>
            <a:fillRect/>
          </a:stretch>
        </p:blipFill>
        <p:spPr>
          <a:xfrm>
            <a:off x="7959800" y="2074875"/>
            <a:ext cx="3392425" cy="3151325"/>
          </a:xfrm>
          <a:prstGeom prst="rect">
            <a:avLst/>
          </a:prstGeom>
          <a:noFill/>
          <a:ln>
            <a:noFill/>
          </a:ln>
        </p:spPr>
      </p:pic>
      <p:sp>
        <p:nvSpPr>
          <p:cNvPr id="148" name="Google Shape;148;gd0d5ace238_0_83"/>
          <p:cNvSpPr txBox="1"/>
          <p:nvPr/>
        </p:nvSpPr>
        <p:spPr>
          <a:xfrm>
            <a:off x="836625" y="1002300"/>
            <a:ext cx="8071200" cy="60936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l-GR" sz="2400" dirty="0">
                <a:solidFill>
                  <a:srgbClr val="FFFFFF"/>
                </a:solidFill>
                <a:latin typeface="Calibri"/>
                <a:ea typeface="Calibri"/>
                <a:cs typeface="Calibri"/>
                <a:sym typeface="Calibri"/>
              </a:rPr>
              <a:t>Περιγραφή του πελάτη </a:t>
            </a:r>
            <a:r>
              <a:rPr lang="it-IT" sz="2400" dirty="0">
                <a:solidFill>
                  <a:srgbClr val="FFFFFF"/>
                </a:solidFill>
                <a:latin typeface="Calibri"/>
                <a:ea typeface="Calibri"/>
                <a:cs typeface="Calibri"/>
                <a:sym typeface="Calibri"/>
              </a:rPr>
              <a:t>(1/2)</a:t>
            </a:r>
            <a:endParaRPr sz="2400" dirty="0">
              <a:solidFill>
                <a:srgbClr val="FFFFF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d0d5ace238_0_96"/>
          <p:cNvSpPr txBox="1">
            <a:spLocks noGrp="1"/>
          </p:cNvSpPr>
          <p:nvPr>
            <p:ph type="title"/>
          </p:nvPr>
        </p:nvSpPr>
        <p:spPr>
          <a:xfrm>
            <a:off x="836613" y="315595"/>
            <a:ext cx="10515600" cy="6789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990"/>
              <a:buFont typeface="Arial"/>
              <a:buNone/>
            </a:pPr>
            <a:r>
              <a:rPr lang="it-IT" sz="4020" dirty="0">
                <a:solidFill>
                  <a:srgbClr val="FFFFFF"/>
                </a:solidFill>
                <a:latin typeface="Calibri"/>
                <a:ea typeface="Calibri"/>
                <a:cs typeface="Calibri"/>
                <a:sym typeface="Calibri"/>
              </a:rPr>
              <a:t>CCI </a:t>
            </a:r>
            <a:r>
              <a:rPr lang="el-GR" sz="4020" dirty="0">
                <a:solidFill>
                  <a:srgbClr val="FFFFFF"/>
                </a:solidFill>
                <a:latin typeface="Calibri"/>
                <a:ea typeface="Calibri"/>
                <a:cs typeface="Calibri"/>
                <a:sym typeface="Calibri"/>
              </a:rPr>
              <a:t>παράδειγμα</a:t>
            </a:r>
            <a:endParaRPr sz="4300" dirty="0">
              <a:latin typeface="Calibri"/>
              <a:ea typeface="Calibri"/>
              <a:cs typeface="Calibri"/>
              <a:sym typeface="Calibri"/>
            </a:endParaRPr>
          </a:p>
        </p:txBody>
      </p:sp>
      <p:sp>
        <p:nvSpPr>
          <p:cNvPr id="154" name="Google Shape;154;gd0d5ace238_0_96"/>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55" name="Google Shape;155;gd0d5ace238_0_96"/>
          <p:cNvSpPr txBox="1"/>
          <p:nvPr/>
        </p:nvSpPr>
        <p:spPr>
          <a:xfrm>
            <a:off x="836613" y="1819436"/>
            <a:ext cx="6837300" cy="4579675"/>
          </a:xfrm>
          <a:prstGeom prst="rect">
            <a:avLst/>
          </a:prstGeom>
          <a:noFill/>
          <a:ln>
            <a:noFill/>
          </a:ln>
        </p:spPr>
        <p:txBody>
          <a:bodyPr spcFirstLastPara="1" wrap="square" lIns="91425" tIns="45700" rIns="91425" bIns="45700" anchor="t" anchorCtr="0">
            <a:spAutoFit/>
          </a:bodyPr>
          <a:lstStyle/>
          <a:p>
            <a:pPr marL="0" lvl="0" indent="0" algn="just" rtl="0">
              <a:lnSpc>
                <a:spcPct val="150000"/>
              </a:lnSpc>
              <a:spcBef>
                <a:spcPts val="0"/>
              </a:spcBef>
              <a:spcAft>
                <a:spcPts val="0"/>
              </a:spcAft>
              <a:buNone/>
            </a:pPr>
            <a:r>
              <a:rPr lang="el-GR" sz="2200" dirty="0">
                <a:solidFill>
                  <a:schemeClr val="dk1"/>
                </a:solidFill>
                <a:latin typeface="Calibri"/>
                <a:ea typeface="Calibri"/>
                <a:cs typeface="Calibri"/>
                <a:sym typeface="Calibri"/>
              </a:rPr>
              <a:t>Μίλησε με τον σύμβουλο καριέρας του κολεγίου της, αλλά στη συνέχεια ένιωσε ακόμα πιο αναποφάσιστη.</a:t>
            </a:r>
          </a:p>
          <a:p>
            <a:pPr marL="0" lvl="0" indent="0" algn="just" rtl="0">
              <a:lnSpc>
                <a:spcPct val="150000"/>
              </a:lnSpc>
              <a:spcBef>
                <a:spcPts val="0"/>
              </a:spcBef>
              <a:spcAft>
                <a:spcPts val="0"/>
              </a:spcAft>
              <a:buNone/>
            </a:pPr>
            <a:r>
              <a:rPr lang="el-GR" sz="2200" dirty="0">
                <a:solidFill>
                  <a:schemeClr val="dk1"/>
                </a:solidFill>
                <a:latin typeface="Calibri"/>
                <a:ea typeface="Calibri"/>
                <a:cs typeface="Calibri"/>
                <a:sym typeface="Calibri"/>
              </a:rPr>
              <a:t>Ζήτησε πληροφορίες από ένα άλλο κολέγιο όπου έχουν περισσότερο ενσωματωμένους τους υπολογιστές στο πρόγραμμα σπουδών χημικής μηχανικής. </a:t>
            </a:r>
          </a:p>
          <a:p>
            <a:pPr marL="0" lvl="0" indent="0" algn="just" rtl="0">
              <a:lnSpc>
                <a:spcPct val="150000"/>
              </a:lnSpc>
              <a:spcBef>
                <a:spcPts val="0"/>
              </a:spcBef>
              <a:spcAft>
                <a:spcPts val="0"/>
              </a:spcAft>
              <a:buNone/>
            </a:pPr>
            <a:r>
              <a:rPr lang="el-GR" sz="2200" dirty="0">
                <a:solidFill>
                  <a:schemeClr val="dk1"/>
                </a:solidFill>
                <a:latin typeface="Calibri"/>
                <a:ea typeface="Calibri"/>
                <a:cs typeface="Calibri"/>
                <a:sym typeface="Calibri"/>
              </a:rPr>
              <a:t>Της άρεσαν οι υπολογιστές και της άρεσε η ιδέα ότι αν μεταφερόταν σε αυτό το κολέγιο θα μπορούσε να ζήσει σε εστία.</a:t>
            </a:r>
          </a:p>
          <a:p>
            <a:pPr marL="0" lvl="0" indent="0" algn="just" rtl="0">
              <a:lnSpc>
                <a:spcPct val="115000"/>
              </a:lnSpc>
              <a:spcBef>
                <a:spcPts val="0"/>
              </a:spcBef>
              <a:spcAft>
                <a:spcPts val="0"/>
              </a:spcAft>
              <a:buNone/>
            </a:pPr>
            <a:endParaRPr sz="2400" b="1" dirty="0">
              <a:solidFill>
                <a:schemeClr val="dk1"/>
              </a:solidFill>
              <a:latin typeface="Calibri"/>
              <a:ea typeface="Calibri"/>
              <a:cs typeface="Calibri"/>
              <a:sym typeface="Calibri"/>
            </a:endParaRPr>
          </a:p>
        </p:txBody>
      </p:sp>
      <p:sp>
        <p:nvSpPr>
          <p:cNvPr id="156" name="Google Shape;156;gd0d5ace238_0_96"/>
          <p:cNvSpPr txBox="1"/>
          <p:nvPr/>
        </p:nvSpPr>
        <p:spPr>
          <a:xfrm>
            <a:off x="836625" y="1002300"/>
            <a:ext cx="8071200" cy="503184"/>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l-GR" sz="1800" dirty="0">
                <a:solidFill>
                  <a:srgbClr val="FFFFFF"/>
                </a:solidFill>
                <a:latin typeface="Calibri"/>
                <a:ea typeface="Calibri"/>
                <a:cs typeface="Calibri"/>
                <a:sym typeface="Calibri"/>
              </a:rPr>
              <a:t>Οι ενέργειες της </a:t>
            </a:r>
            <a:r>
              <a:rPr lang="el-GR" sz="1800" dirty="0" err="1">
                <a:solidFill>
                  <a:srgbClr val="FFFFFF"/>
                </a:solidFill>
                <a:latin typeface="Calibri"/>
                <a:ea typeface="Calibri"/>
                <a:cs typeface="Calibri"/>
                <a:sym typeface="Calibri"/>
              </a:rPr>
              <a:t>Elaine</a:t>
            </a:r>
            <a:r>
              <a:rPr lang="el-GR" sz="1800" dirty="0">
                <a:solidFill>
                  <a:srgbClr val="FFFFFF"/>
                </a:solidFill>
                <a:latin typeface="Calibri"/>
                <a:ea typeface="Calibri"/>
                <a:cs typeface="Calibri"/>
                <a:sym typeface="Calibri"/>
              </a:rPr>
              <a:t> πριν από τη συμβουλευτική για την δόμηση καριέρας</a:t>
            </a:r>
            <a:endParaRPr sz="1800" dirty="0">
              <a:solidFill>
                <a:srgbClr val="FFFFFF"/>
              </a:solidFill>
              <a:latin typeface="Calibri"/>
              <a:ea typeface="Calibri"/>
              <a:cs typeface="Calibri"/>
              <a:sym typeface="Calibri"/>
            </a:endParaRPr>
          </a:p>
        </p:txBody>
      </p:sp>
      <p:pic>
        <p:nvPicPr>
          <p:cNvPr id="157" name="Google Shape;157;gd0d5ace238_0_96"/>
          <p:cNvPicPr preferRelativeResize="0"/>
          <p:nvPr/>
        </p:nvPicPr>
        <p:blipFill>
          <a:blip r:embed="rId3">
            <a:alphaModFix/>
          </a:blip>
          <a:stretch>
            <a:fillRect/>
          </a:stretch>
        </p:blipFill>
        <p:spPr>
          <a:xfrm>
            <a:off x="8056625" y="1999050"/>
            <a:ext cx="3293250" cy="33333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d0d5ace238_0_107"/>
          <p:cNvSpPr txBox="1">
            <a:spLocks noGrp="1"/>
          </p:cNvSpPr>
          <p:nvPr>
            <p:ph type="title"/>
          </p:nvPr>
        </p:nvSpPr>
        <p:spPr>
          <a:xfrm>
            <a:off x="836613" y="315595"/>
            <a:ext cx="10515600" cy="678900"/>
          </a:xfrm>
          <a:prstGeom prst="rect">
            <a:avLst/>
          </a:prstGeom>
          <a:noFill/>
          <a:ln>
            <a:noFill/>
          </a:ln>
        </p:spPr>
        <p:txBody>
          <a:bodyPr spcFirstLastPara="1" wrap="square" lIns="91425" tIns="45700" rIns="91425" bIns="45700" anchor="b" anchorCtr="0">
            <a:noAutofit/>
          </a:bodyPr>
          <a:lstStyle/>
          <a:p>
            <a:pPr marL="0" lvl="0" indent="0" algn="l" rtl="0">
              <a:lnSpc>
                <a:spcPct val="115000"/>
              </a:lnSpc>
              <a:spcBef>
                <a:spcPts val="0"/>
              </a:spcBef>
              <a:spcAft>
                <a:spcPts val="0"/>
              </a:spcAft>
              <a:buClr>
                <a:schemeClr val="dk1"/>
              </a:buClr>
              <a:buSzPts val="990"/>
              <a:buFont typeface="Arial"/>
              <a:buNone/>
            </a:pPr>
            <a:r>
              <a:rPr lang="el-GR" sz="4020" dirty="0">
                <a:solidFill>
                  <a:srgbClr val="FFFFFF"/>
                </a:solidFill>
                <a:latin typeface="Calibri"/>
                <a:ea typeface="Calibri"/>
                <a:cs typeface="Calibri"/>
                <a:sym typeface="Calibri"/>
              </a:rPr>
              <a:t>Παράδειγμα </a:t>
            </a:r>
            <a:r>
              <a:rPr lang="it-IT" sz="4020" dirty="0">
                <a:solidFill>
                  <a:srgbClr val="FFFFFF"/>
                </a:solidFill>
                <a:latin typeface="Calibri"/>
                <a:ea typeface="Calibri"/>
                <a:cs typeface="Calibri"/>
                <a:sym typeface="Calibri"/>
              </a:rPr>
              <a:t>CCI </a:t>
            </a:r>
            <a:endParaRPr sz="4300" dirty="0">
              <a:latin typeface="Calibri"/>
              <a:ea typeface="Calibri"/>
              <a:cs typeface="Calibri"/>
              <a:sym typeface="Calibri"/>
            </a:endParaRPr>
          </a:p>
        </p:txBody>
      </p:sp>
      <p:sp>
        <p:nvSpPr>
          <p:cNvPr id="163" name="Google Shape;163;gd0d5ace238_0_107"/>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64" name="Google Shape;164;gd0d5ace238_0_107"/>
          <p:cNvSpPr txBox="1"/>
          <p:nvPr/>
        </p:nvSpPr>
        <p:spPr>
          <a:xfrm>
            <a:off x="702526" y="2094875"/>
            <a:ext cx="6837300" cy="3477835"/>
          </a:xfrm>
          <a:prstGeom prst="rect">
            <a:avLst/>
          </a:prstGeom>
          <a:noFill/>
          <a:ln>
            <a:noFill/>
          </a:ln>
        </p:spPr>
        <p:txBody>
          <a:bodyPr spcFirstLastPara="1" wrap="square" lIns="91425" tIns="45700" rIns="91425" bIns="45700" anchor="t" anchorCtr="0">
            <a:spAutoFit/>
          </a:bodyPr>
          <a:lstStyle/>
          <a:p>
            <a:pPr marL="457200" lvl="0" indent="-368300" algn="just" rtl="0">
              <a:lnSpc>
                <a:spcPct val="200000"/>
              </a:lnSpc>
              <a:spcBef>
                <a:spcPts val="0"/>
              </a:spcBef>
              <a:spcAft>
                <a:spcPts val="0"/>
              </a:spcAft>
              <a:buClr>
                <a:schemeClr val="dk1"/>
              </a:buClr>
              <a:buSzPts val="2200"/>
              <a:buFont typeface="Calibri"/>
              <a:buChar char="●"/>
            </a:pPr>
            <a:r>
              <a:rPr lang="el-GR" sz="2200" dirty="0">
                <a:solidFill>
                  <a:schemeClr val="dk1"/>
                </a:solidFill>
                <a:latin typeface="Calibri"/>
                <a:ea typeface="Calibri"/>
                <a:cs typeface="Calibri"/>
                <a:sym typeface="Calibri"/>
              </a:rPr>
              <a:t>Θέλει να μάθει γιατί δεν μπορεί να επιλέξει ακαδημαϊκή κατεύθυνση</a:t>
            </a:r>
          </a:p>
          <a:p>
            <a:pPr marL="457200" lvl="0" indent="-368300" algn="just" rtl="0">
              <a:lnSpc>
                <a:spcPct val="200000"/>
              </a:lnSpc>
              <a:spcBef>
                <a:spcPts val="0"/>
              </a:spcBef>
              <a:spcAft>
                <a:spcPts val="0"/>
              </a:spcAft>
              <a:buClr>
                <a:schemeClr val="dk1"/>
              </a:buClr>
              <a:buSzPts val="2200"/>
              <a:buFont typeface="Calibri"/>
              <a:buChar char="●"/>
            </a:pPr>
            <a:r>
              <a:rPr lang="el-GR" sz="2200" dirty="0">
                <a:solidFill>
                  <a:schemeClr val="dk1"/>
                </a:solidFill>
                <a:latin typeface="Calibri"/>
                <a:ea typeface="Calibri"/>
                <a:cs typeface="Calibri"/>
                <a:sym typeface="Calibri"/>
              </a:rPr>
              <a:t>Χρειάζεται βοήθεια για να επιλέξει</a:t>
            </a:r>
          </a:p>
          <a:p>
            <a:pPr marL="457200" lvl="0" indent="-368300" algn="just" rtl="0">
              <a:lnSpc>
                <a:spcPct val="200000"/>
              </a:lnSpc>
              <a:spcBef>
                <a:spcPts val="0"/>
              </a:spcBef>
              <a:spcAft>
                <a:spcPts val="0"/>
              </a:spcAft>
              <a:buClr>
                <a:schemeClr val="dk1"/>
              </a:buClr>
              <a:buSzPts val="2200"/>
              <a:buFont typeface="Calibri"/>
              <a:buChar char="●"/>
            </a:pPr>
            <a:r>
              <a:rPr lang="el-GR" sz="2200" dirty="0">
                <a:solidFill>
                  <a:schemeClr val="dk1"/>
                </a:solidFill>
                <a:latin typeface="Calibri"/>
                <a:ea typeface="Calibri"/>
                <a:cs typeface="Calibri"/>
                <a:sym typeface="Calibri"/>
              </a:rPr>
              <a:t>Αναρωτιέται αν η ιατρική θα ήταν η σωστή επιλογή για εκείνη</a:t>
            </a:r>
            <a:endParaRPr sz="2400" b="1" dirty="0">
              <a:solidFill>
                <a:schemeClr val="dk1"/>
              </a:solidFill>
              <a:latin typeface="Calibri"/>
              <a:ea typeface="Calibri"/>
              <a:cs typeface="Calibri"/>
              <a:sym typeface="Calibri"/>
            </a:endParaRPr>
          </a:p>
        </p:txBody>
      </p:sp>
      <p:sp>
        <p:nvSpPr>
          <p:cNvPr id="165" name="Google Shape;165;gd0d5ace238_0_107"/>
          <p:cNvSpPr txBox="1"/>
          <p:nvPr/>
        </p:nvSpPr>
        <p:spPr>
          <a:xfrm>
            <a:off x="836613" y="951665"/>
            <a:ext cx="8071200" cy="60936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l-GR" sz="2400" dirty="0">
                <a:solidFill>
                  <a:srgbClr val="FFFFFF"/>
                </a:solidFill>
                <a:latin typeface="Calibri"/>
                <a:ea typeface="Calibri"/>
                <a:cs typeface="Calibri"/>
                <a:sym typeface="Calibri"/>
              </a:rPr>
              <a:t>Ανάδειξη στόχων συμβουλευτικής</a:t>
            </a:r>
            <a:endParaRPr lang="it-IT" sz="2400" dirty="0">
              <a:solidFill>
                <a:srgbClr val="FFFFFF"/>
              </a:solidFill>
              <a:latin typeface="Calibri"/>
              <a:ea typeface="Calibri"/>
              <a:cs typeface="Calibri"/>
              <a:sym typeface="Calibri"/>
            </a:endParaRPr>
          </a:p>
        </p:txBody>
      </p:sp>
      <p:pic>
        <p:nvPicPr>
          <p:cNvPr id="166" name="Google Shape;166;gd0d5ace238_0_107"/>
          <p:cNvPicPr preferRelativeResize="0"/>
          <p:nvPr/>
        </p:nvPicPr>
        <p:blipFill>
          <a:blip r:embed="rId3">
            <a:alphaModFix/>
          </a:blip>
          <a:stretch>
            <a:fillRect/>
          </a:stretch>
        </p:blipFill>
        <p:spPr>
          <a:xfrm>
            <a:off x="8070825" y="2094875"/>
            <a:ext cx="3484125" cy="3005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d0d5ace238_0_77"/>
          <p:cNvSpPr txBox="1">
            <a:spLocks noGrp="1"/>
          </p:cNvSpPr>
          <p:nvPr>
            <p:ph type="title"/>
          </p:nvPr>
        </p:nvSpPr>
        <p:spPr>
          <a:xfrm>
            <a:off x="836613" y="359695"/>
            <a:ext cx="10515600" cy="6789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15000"/>
              </a:lnSpc>
              <a:spcBef>
                <a:spcPts val="0"/>
              </a:spcBef>
              <a:spcAft>
                <a:spcPts val="0"/>
              </a:spcAft>
              <a:buClr>
                <a:schemeClr val="dk1"/>
              </a:buClr>
              <a:buSzPts val="891"/>
              <a:buFont typeface="Arial"/>
              <a:buNone/>
            </a:pPr>
            <a:r>
              <a:rPr lang="it-IT" sz="4020" dirty="0">
                <a:solidFill>
                  <a:srgbClr val="FFFFFF"/>
                </a:solidFill>
                <a:latin typeface="Calibri"/>
                <a:ea typeface="Calibri"/>
                <a:cs typeface="Calibri"/>
                <a:sym typeface="Calibri"/>
              </a:rPr>
              <a:t>CC</a:t>
            </a:r>
            <a:r>
              <a:rPr lang="el-GR" sz="4020" dirty="0">
                <a:solidFill>
                  <a:srgbClr val="FFFFFF"/>
                </a:solidFill>
                <a:latin typeface="Calibri"/>
                <a:ea typeface="Calibri"/>
                <a:cs typeface="Calibri"/>
                <a:sym typeface="Calibri"/>
              </a:rPr>
              <a:t>Ι: παράδειγμα</a:t>
            </a:r>
            <a:endParaRPr dirty="0">
              <a:latin typeface="Calibri"/>
              <a:ea typeface="Calibri"/>
              <a:cs typeface="Calibri"/>
              <a:sym typeface="Calibri"/>
            </a:endParaRPr>
          </a:p>
        </p:txBody>
      </p:sp>
      <p:sp>
        <p:nvSpPr>
          <p:cNvPr id="172" name="Google Shape;172;gd0d5ace238_0_77"/>
          <p:cNvSpPr txBox="1">
            <a:spLocks noGrp="1"/>
          </p:cNvSpPr>
          <p:nvPr>
            <p:ph type="ftr" idx="11"/>
          </p:nvPr>
        </p:nvSpPr>
        <p:spPr>
          <a:xfrm>
            <a:off x="2082362" y="5954171"/>
            <a:ext cx="1613400" cy="2742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it-IT"/>
              <a:t>connect-erasmus.eu</a:t>
            </a:r>
            <a:endParaRPr/>
          </a:p>
        </p:txBody>
      </p:sp>
      <p:sp>
        <p:nvSpPr>
          <p:cNvPr id="173" name="Google Shape;173;gd0d5ace238_0_77"/>
          <p:cNvSpPr txBox="1"/>
          <p:nvPr/>
        </p:nvSpPr>
        <p:spPr>
          <a:xfrm>
            <a:off x="836613" y="2303857"/>
            <a:ext cx="10515600" cy="461700"/>
          </a:xfrm>
          <a:prstGeom prst="rect">
            <a:avLst/>
          </a:prstGeom>
          <a:noFill/>
          <a:ln>
            <a:noFill/>
          </a:ln>
        </p:spPr>
        <p:txBody>
          <a:bodyPr spcFirstLastPara="1" wrap="square" lIns="91425" tIns="45700" rIns="91425" bIns="45700" anchor="t" anchorCtr="0">
            <a:spAutoFit/>
          </a:bodyPr>
          <a:lstStyle/>
          <a:p>
            <a:pPr marL="457200" marR="0" lvl="0" indent="0" algn="l" rtl="0">
              <a:lnSpc>
                <a:spcPct val="115000"/>
              </a:lnSpc>
              <a:spcBef>
                <a:spcPts val="2400"/>
              </a:spcBef>
              <a:spcAft>
                <a:spcPts val="0"/>
              </a:spcAft>
              <a:buNone/>
            </a:pPr>
            <a:endParaRPr sz="2400" b="0" i="0" u="none" strike="noStrike" cap="none">
              <a:solidFill>
                <a:schemeClr val="dk1"/>
              </a:solidFill>
              <a:latin typeface="Calibri"/>
              <a:ea typeface="Calibri"/>
              <a:cs typeface="Calibri"/>
              <a:sym typeface="Calibri"/>
            </a:endParaRPr>
          </a:p>
        </p:txBody>
      </p:sp>
      <p:graphicFrame>
        <p:nvGraphicFramePr>
          <p:cNvPr id="174" name="Google Shape;174;gd0d5ace238_0_77"/>
          <p:cNvGraphicFramePr/>
          <p:nvPr>
            <p:extLst>
              <p:ext uri="{D42A27DB-BD31-4B8C-83A1-F6EECF244321}">
                <p14:modId xmlns:p14="http://schemas.microsoft.com/office/powerpoint/2010/main" val="3515942474"/>
              </p:ext>
            </p:extLst>
          </p:nvPr>
        </p:nvGraphicFramePr>
        <p:xfrm>
          <a:off x="535000" y="1760425"/>
          <a:ext cx="11168300" cy="4422168"/>
        </p:xfrm>
        <a:graphic>
          <a:graphicData uri="http://schemas.openxmlformats.org/drawingml/2006/table">
            <a:tbl>
              <a:tblPr>
                <a:noFill/>
                <a:tableStyleId>{8350B636-1740-448E-8A5D-C0762F54CFA4}</a:tableStyleId>
              </a:tblPr>
              <a:tblGrid>
                <a:gridCol w="2144100">
                  <a:extLst>
                    <a:ext uri="{9D8B030D-6E8A-4147-A177-3AD203B41FA5}">
                      <a16:colId xmlns:a16="http://schemas.microsoft.com/office/drawing/2014/main" val="20000"/>
                    </a:ext>
                  </a:extLst>
                </a:gridCol>
                <a:gridCol w="9024200">
                  <a:extLst>
                    <a:ext uri="{9D8B030D-6E8A-4147-A177-3AD203B41FA5}">
                      <a16:colId xmlns:a16="http://schemas.microsoft.com/office/drawing/2014/main" val="20001"/>
                    </a:ext>
                  </a:extLst>
                </a:gridCol>
              </a:tblGrid>
              <a:tr h="573318">
                <a:tc>
                  <a:txBody>
                    <a:bodyPr/>
                    <a:lstStyle/>
                    <a:p>
                      <a:pPr marL="0" lvl="0" indent="0" algn="l" rtl="0">
                        <a:lnSpc>
                          <a:spcPct val="115000"/>
                        </a:lnSpc>
                        <a:spcBef>
                          <a:spcPts val="0"/>
                        </a:spcBef>
                        <a:spcAft>
                          <a:spcPts val="0"/>
                        </a:spcAft>
                        <a:buNone/>
                      </a:pPr>
                      <a:r>
                        <a:rPr lang="it-IT" sz="2000" b="1">
                          <a:solidFill>
                            <a:srgbClr val="FFFFFF"/>
                          </a:solidFill>
                          <a:latin typeface="Calibri"/>
                          <a:ea typeface="Calibri"/>
                          <a:cs typeface="Calibri"/>
                          <a:sym typeface="Calibri"/>
                        </a:rPr>
                        <a:t>CCI topic</a:t>
                      </a:r>
                      <a:endParaRPr sz="2000" b="1">
                        <a:solidFill>
                          <a:srgbClr val="FFFFFF"/>
                        </a:solidFill>
                        <a:latin typeface="Calibri"/>
                        <a:ea typeface="Calibri"/>
                        <a:cs typeface="Calibri"/>
                        <a:sym typeface="Calibri"/>
                      </a:endParaRPr>
                    </a:p>
                  </a:txBody>
                  <a:tcPr marL="91425" marR="91425" marT="91425" marB="91425">
                    <a:solidFill>
                      <a:schemeClr val="accent4"/>
                    </a:solidFill>
                  </a:tcPr>
                </a:tc>
                <a:tc>
                  <a:txBody>
                    <a:bodyPr/>
                    <a:lstStyle/>
                    <a:p>
                      <a:pPr marL="0" lvl="0" indent="0" algn="l" rtl="0">
                        <a:lnSpc>
                          <a:spcPct val="115000"/>
                        </a:lnSpc>
                        <a:spcBef>
                          <a:spcPts val="0"/>
                        </a:spcBef>
                        <a:spcAft>
                          <a:spcPts val="0"/>
                        </a:spcAft>
                        <a:buNone/>
                      </a:pPr>
                      <a:r>
                        <a:rPr lang="it-IT" sz="2000" b="1" dirty="0">
                          <a:solidFill>
                            <a:srgbClr val="FFFFFF"/>
                          </a:solidFill>
                          <a:latin typeface="Calibri"/>
                          <a:ea typeface="Calibri"/>
                          <a:cs typeface="Calibri"/>
                          <a:sym typeface="Calibri"/>
                        </a:rPr>
                        <a:t>Answer</a:t>
                      </a:r>
                      <a:endParaRPr sz="2000" b="1" dirty="0">
                        <a:solidFill>
                          <a:srgbClr val="FFFFFF"/>
                        </a:solidFill>
                        <a:latin typeface="Calibri"/>
                        <a:ea typeface="Calibri"/>
                        <a:cs typeface="Calibri"/>
                        <a:sym typeface="Calibri"/>
                      </a:endParaRPr>
                    </a:p>
                  </a:txBody>
                  <a:tcPr marL="91425" marR="91425" marT="91425" marB="91425">
                    <a:solidFill>
                      <a:schemeClr val="accent4"/>
                    </a:solidFill>
                  </a:tcPr>
                </a:tc>
                <a:extLst>
                  <a:ext uri="{0D108BD9-81ED-4DB2-BD59-A6C34878D82A}">
                    <a16:rowId xmlns:a16="http://schemas.microsoft.com/office/drawing/2014/main" val="10000"/>
                  </a:ext>
                </a:extLst>
              </a:tr>
              <a:tr h="2294400">
                <a:tc>
                  <a:txBody>
                    <a:bodyPr/>
                    <a:lstStyle/>
                    <a:p>
                      <a:pPr marL="0" lvl="0" indent="0" algn="l" rtl="0">
                        <a:lnSpc>
                          <a:spcPct val="100000"/>
                        </a:lnSpc>
                        <a:spcBef>
                          <a:spcPts val="0"/>
                        </a:spcBef>
                        <a:spcAft>
                          <a:spcPts val="0"/>
                        </a:spcAft>
                        <a:buNone/>
                      </a:pPr>
                      <a:r>
                        <a:rPr lang="el-GR" sz="2000" dirty="0">
                          <a:latin typeface="Calibri"/>
                          <a:ea typeface="Calibri"/>
                          <a:cs typeface="Calibri"/>
                          <a:sym typeface="Calibri"/>
                        </a:rPr>
                        <a:t>Πρότυπα ρόλων</a:t>
                      </a:r>
                      <a:endParaRPr sz="2000" dirty="0">
                        <a:latin typeface="Calibri"/>
                        <a:ea typeface="Calibri"/>
                        <a:cs typeface="Calibri"/>
                        <a:sym typeface="Calibri"/>
                      </a:endParaRPr>
                    </a:p>
                  </a:txBody>
                  <a:tcPr marL="91425" marR="91425" marT="91425" marB="91425"/>
                </a:tc>
                <a:tc>
                  <a:txBody>
                    <a:bodyPr/>
                    <a:lstStyle/>
                    <a:p>
                      <a:pPr marL="457200" lvl="0" indent="-457200" algn="l" rtl="0">
                        <a:lnSpc>
                          <a:spcPct val="100000"/>
                        </a:lnSpc>
                        <a:spcBef>
                          <a:spcPts val="0"/>
                        </a:spcBef>
                        <a:spcAft>
                          <a:spcPts val="0"/>
                        </a:spcAft>
                        <a:buAutoNum type="arabicPeriod"/>
                      </a:pPr>
                      <a:r>
                        <a:rPr lang="el-GR" sz="1800" dirty="0" err="1"/>
                        <a:t>Anne</a:t>
                      </a:r>
                      <a:r>
                        <a:rPr lang="el-GR" sz="1800" dirty="0"/>
                        <a:t> of </a:t>
                      </a:r>
                      <a:r>
                        <a:rPr lang="el-GR" sz="1800" dirty="0" err="1"/>
                        <a:t>Green</a:t>
                      </a:r>
                      <a:r>
                        <a:rPr lang="el-GR" sz="1800" dirty="0"/>
                        <a:t> </a:t>
                      </a:r>
                      <a:r>
                        <a:rPr lang="el-GR" sz="1800" dirty="0" err="1"/>
                        <a:t>Gables</a:t>
                      </a:r>
                      <a:r>
                        <a:rPr lang="el-GR" sz="1800" dirty="0"/>
                        <a:t>: Είχε πνεύμα και </a:t>
                      </a:r>
                      <a:r>
                        <a:rPr lang="el-GR" sz="1800" dirty="0" err="1"/>
                        <a:t>ταμπεραμέντο</a:t>
                      </a:r>
                      <a:r>
                        <a:rPr lang="el-GR" sz="1800" dirty="0"/>
                        <a:t>, έθετε στόχους και τους κυνηγούσε, έκανε ό,τι ήθελε, είχε ακεραιότητα και διασκέδαζε.</a:t>
                      </a:r>
                      <a:endParaRPr lang="en-US" sz="1800" dirty="0"/>
                    </a:p>
                    <a:p>
                      <a:pPr marL="457200" lvl="0" indent="-457200" algn="l" rtl="0">
                        <a:lnSpc>
                          <a:spcPct val="100000"/>
                        </a:lnSpc>
                        <a:spcBef>
                          <a:spcPts val="0"/>
                        </a:spcBef>
                        <a:spcAft>
                          <a:spcPts val="0"/>
                        </a:spcAft>
                        <a:buAutoNum type="arabicPeriod"/>
                      </a:pPr>
                      <a:r>
                        <a:rPr lang="el-GR" sz="1800" dirty="0"/>
                        <a:t>Η </a:t>
                      </a:r>
                      <a:r>
                        <a:rPr lang="el-GR" sz="1800" dirty="0" err="1"/>
                        <a:t>ηρωίδα</a:t>
                      </a:r>
                      <a:r>
                        <a:rPr lang="el-GR" sz="1800" dirty="0"/>
                        <a:t> στο βιβλίο A </a:t>
                      </a:r>
                      <a:r>
                        <a:rPr lang="el-GR" sz="1800" dirty="0" err="1"/>
                        <a:t>Wrinkle</a:t>
                      </a:r>
                      <a:r>
                        <a:rPr lang="el-GR" sz="1800" dirty="0"/>
                        <a:t> in </a:t>
                      </a:r>
                      <a:r>
                        <a:rPr lang="el-GR" sz="1800" dirty="0" err="1"/>
                        <a:t>Time</a:t>
                      </a:r>
                      <a:r>
                        <a:rPr lang="el-GR" sz="1800" dirty="0"/>
                        <a:t>: Οδήγησε τους φίλους της σε μια αναμέτρηση ενάντια σε πλάσματα που προσπαθούσαν να καταλάβουν το μυαλό τους. Σκέφτηκε τρόπους για να μείνουν ενωμένοι και να πολεμήσουν τα πλάσματα.</a:t>
                      </a:r>
                      <a:endParaRPr lang="en-US" sz="1800" dirty="0"/>
                    </a:p>
                    <a:p>
                      <a:pPr marL="457200" lvl="0" indent="-457200" algn="l" rtl="0">
                        <a:lnSpc>
                          <a:spcPct val="100000"/>
                        </a:lnSpc>
                        <a:spcBef>
                          <a:spcPts val="0"/>
                        </a:spcBef>
                        <a:spcAft>
                          <a:spcPts val="0"/>
                        </a:spcAft>
                        <a:buAutoNum type="arabicPeriod"/>
                      </a:pPr>
                      <a:r>
                        <a:rPr lang="el-GR" sz="1800" dirty="0"/>
                        <a:t>Η </a:t>
                      </a:r>
                      <a:r>
                        <a:rPr lang="el-GR" sz="1800" dirty="0" err="1"/>
                        <a:t>Laura</a:t>
                      </a:r>
                      <a:r>
                        <a:rPr lang="el-GR" sz="1800" dirty="0"/>
                        <a:t>, στο βιβλίο </a:t>
                      </a:r>
                      <a:r>
                        <a:rPr lang="el-GR" sz="1800" dirty="0" err="1"/>
                        <a:t>Little</a:t>
                      </a:r>
                      <a:r>
                        <a:rPr lang="el-GR" sz="1800" dirty="0"/>
                        <a:t> House on the </a:t>
                      </a:r>
                      <a:r>
                        <a:rPr lang="el-GR" sz="1800" dirty="0" err="1"/>
                        <a:t>Prairie</a:t>
                      </a:r>
                      <a:r>
                        <a:rPr lang="el-GR" sz="1800" dirty="0"/>
                        <a:t>: Είχε άγριες ιδέες για πράγματα που έπρεπε να κάνει και της άρεσε να ανταγωνίζεται και να ξεπερνά τους άλλους</a:t>
                      </a:r>
                      <a:r>
                        <a:rPr lang="en-US" sz="1800" dirty="0"/>
                        <a:t>.</a:t>
                      </a:r>
                      <a:endParaRPr sz="18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1"/>
                  </a:ext>
                </a:extLst>
              </a:tr>
              <a:tr h="1239025">
                <a:tc>
                  <a:txBody>
                    <a:bodyPr/>
                    <a:lstStyle/>
                    <a:p>
                      <a:pPr marL="0" lvl="0" indent="0" algn="l" rtl="0">
                        <a:lnSpc>
                          <a:spcPct val="100000"/>
                        </a:lnSpc>
                        <a:spcBef>
                          <a:spcPts val="0"/>
                        </a:spcBef>
                        <a:spcAft>
                          <a:spcPts val="0"/>
                        </a:spcAft>
                        <a:buNone/>
                      </a:pPr>
                      <a:r>
                        <a:rPr lang="el-GR" sz="1800" dirty="0">
                          <a:latin typeface="Calibri"/>
                          <a:ea typeface="Calibri"/>
                          <a:cs typeface="Calibri"/>
                          <a:sym typeface="Calibri"/>
                        </a:rPr>
                        <a:t>Περιοδικά, βιβλία,</a:t>
                      </a:r>
                    </a:p>
                    <a:p>
                      <a:pPr marL="0" lvl="0" indent="0" algn="l" rtl="0">
                        <a:lnSpc>
                          <a:spcPct val="100000"/>
                        </a:lnSpc>
                        <a:spcBef>
                          <a:spcPts val="0"/>
                        </a:spcBef>
                        <a:spcAft>
                          <a:spcPts val="0"/>
                        </a:spcAft>
                        <a:buNone/>
                      </a:pPr>
                      <a:r>
                        <a:rPr lang="el-GR" sz="1800" dirty="0">
                          <a:latin typeface="Calibri"/>
                          <a:ea typeface="Calibri"/>
                          <a:cs typeface="Calibri"/>
                          <a:sym typeface="Calibri"/>
                        </a:rPr>
                        <a:t>Τηλεοπτικές εκπομπές, ιστοσελίδες</a:t>
                      </a:r>
                      <a:endParaRPr sz="1800" dirty="0">
                        <a:latin typeface="Calibri"/>
                        <a:ea typeface="Calibri"/>
                        <a:cs typeface="Calibri"/>
                        <a:sym typeface="Calibri"/>
                      </a:endParaRPr>
                    </a:p>
                  </a:txBody>
                  <a:tcPr marL="91425" marR="91425" marT="91425" marB="91425"/>
                </a:tc>
                <a:tc>
                  <a:txBody>
                    <a:bodyPr/>
                    <a:lstStyle/>
                    <a:p>
                      <a:pPr marL="0" lvl="0" indent="0" algn="l" rtl="0">
                        <a:lnSpc>
                          <a:spcPct val="100000"/>
                        </a:lnSpc>
                        <a:spcBef>
                          <a:spcPts val="0"/>
                        </a:spcBef>
                        <a:spcAft>
                          <a:spcPts val="0"/>
                        </a:spcAft>
                        <a:buNone/>
                      </a:pPr>
                      <a:r>
                        <a:rPr lang="el-GR" sz="1800" i="1" dirty="0" err="1">
                          <a:latin typeface="Calibri"/>
                          <a:ea typeface="Calibri"/>
                          <a:cs typeface="Calibri"/>
                          <a:sym typeface="Calibri"/>
                        </a:rPr>
                        <a:t>Vogue</a:t>
                      </a:r>
                      <a:r>
                        <a:rPr lang="el-GR" sz="1800" i="1" dirty="0">
                          <a:latin typeface="Calibri"/>
                          <a:ea typeface="Calibri"/>
                          <a:cs typeface="Calibri"/>
                          <a:sym typeface="Calibri"/>
                        </a:rPr>
                        <a:t> επειδή: αφορά τη μόδα.</a:t>
                      </a:r>
                    </a:p>
                    <a:p>
                      <a:pPr marL="0" lvl="0" indent="0" algn="l" rtl="0">
                        <a:lnSpc>
                          <a:spcPct val="100000"/>
                        </a:lnSpc>
                        <a:spcBef>
                          <a:spcPts val="0"/>
                        </a:spcBef>
                        <a:spcAft>
                          <a:spcPts val="0"/>
                        </a:spcAft>
                        <a:buNone/>
                      </a:pPr>
                      <a:r>
                        <a:rPr lang="el-GR" sz="1800" i="1" dirty="0" err="1">
                          <a:latin typeface="Calibri"/>
                          <a:ea typeface="Calibri"/>
                          <a:cs typeface="Calibri"/>
                          <a:sym typeface="Calibri"/>
                        </a:rPr>
                        <a:t>BusinessWeek</a:t>
                      </a:r>
                      <a:r>
                        <a:rPr lang="el-GR" sz="1800" i="1" dirty="0">
                          <a:latin typeface="Calibri"/>
                          <a:ea typeface="Calibri"/>
                          <a:cs typeface="Calibri"/>
                          <a:sym typeface="Calibri"/>
                        </a:rPr>
                        <a:t>: αφορά τις διαφημιστικές καμπάνιες.</a:t>
                      </a:r>
                    </a:p>
                    <a:p>
                      <a:pPr marL="0" lvl="0" indent="0" algn="l" rtl="0">
                        <a:lnSpc>
                          <a:spcPct val="100000"/>
                        </a:lnSpc>
                        <a:spcBef>
                          <a:spcPts val="0"/>
                        </a:spcBef>
                        <a:spcAft>
                          <a:spcPts val="0"/>
                        </a:spcAft>
                        <a:buNone/>
                      </a:pPr>
                      <a:r>
                        <a:rPr lang="el-GR" sz="1800" i="1" dirty="0" err="1">
                          <a:latin typeface="Calibri"/>
                          <a:ea typeface="Calibri"/>
                          <a:cs typeface="Calibri"/>
                          <a:sym typeface="Calibri"/>
                        </a:rPr>
                        <a:t>Details</a:t>
                      </a:r>
                      <a:r>
                        <a:rPr lang="el-GR" sz="1800" i="1" dirty="0">
                          <a:latin typeface="Calibri"/>
                          <a:ea typeface="Calibri"/>
                          <a:cs typeface="Calibri"/>
                          <a:sym typeface="Calibri"/>
                        </a:rPr>
                        <a:t>: αφορά τα ανδρικά ρούχα.</a:t>
                      </a:r>
                    </a:p>
                    <a:p>
                      <a:pPr marL="0" lvl="0" indent="0" algn="l" rtl="0">
                        <a:lnSpc>
                          <a:spcPct val="100000"/>
                        </a:lnSpc>
                        <a:spcBef>
                          <a:spcPts val="0"/>
                        </a:spcBef>
                        <a:spcAft>
                          <a:spcPts val="0"/>
                        </a:spcAft>
                        <a:buNone/>
                      </a:pPr>
                      <a:r>
                        <a:rPr lang="el-GR" sz="1800" i="1" dirty="0" err="1">
                          <a:latin typeface="Calibri"/>
                          <a:ea typeface="Calibri"/>
                          <a:cs typeface="Calibri"/>
                          <a:sym typeface="Calibri"/>
                        </a:rPr>
                        <a:t>Laverne</a:t>
                      </a:r>
                      <a:r>
                        <a:rPr lang="el-GR" sz="1800" i="1" dirty="0">
                          <a:latin typeface="Calibri"/>
                          <a:ea typeface="Calibri"/>
                          <a:cs typeface="Calibri"/>
                          <a:sym typeface="Calibri"/>
                        </a:rPr>
                        <a:t> and </a:t>
                      </a:r>
                      <a:r>
                        <a:rPr lang="el-GR" sz="1800" i="1" dirty="0" err="1">
                          <a:latin typeface="Calibri"/>
                          <a:ea typeface="Calibri"/>
                          <a:cs typeface="Calibri"/>
                          <a:sym typeface="Calibri"/>
                        </a:rPr>
                        <a:t>Shirley</a:t>
                      </a:r>
                      <a:r>
                        <a:rPr lang="el-GR" sz="1800" i="1" dirty="0">
                          <a:latin typeface="Calibri"/>
                          <a:ea typeface="Calibri"/>
                          <a:cs typeface="Calibri"/>
                          <a:sym typeface="Calibri"/>
                        </a:rPr>
                        <a:t>: κάνουν πράγματα που ξεφεύγουν από τον κανόνα χωρίς να μπλέκουν σε μπελάδες.</a:t>
                      </a:r>
                      <a:endParaRPr sz="1800"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bl>
          </a:graphicData>
        </a:graphic>
      </p:graphicFrame>
      <p:sp>
        <p:nvSpPr>
          <p:cNvPr id="175" name="Google Shape;175;gd0d5ace238_0_77"/>
          <p:cNvSpPr txBox="1"/>
          <p:nvPr/>
        </p:nvSpPr>
        <p:spPr>
          <a:xfrm>
            <a:off x="836625" y="1002300"/>
            <a:ext cx="8071200" cy="609367"/>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it-IT" sz="2400" dirty="0">
                <a:solidFill>
                  <a:srgbClr val="FFFFFF"/>
                </a:solidFill>
                <a:latin typeface="Calibri"/>
                <a:ea typeface="Calibri"/>
                <a:cs typeface="Calibri"/>
                <a:sym typeface="Calibri"/>
              </a:rPr>
              <a:t>CCI </a:t>
            </a:r>
            <a:r>
              <a:rPr lang="el-GR" sz="2400" dirty="0">
                <a:solidFill>
                  <a:srgbClr val="FFFFFF"/>
                </a:solidFill>
                <a:latin typeface="Calibri"/>
                <a:ea typeface="Calibri"/>
                <a:cs typeface="Calibri"/>
                <a:sym typeface="Calibri"/>
              </a:rPr>
              <a:t>απαντήσεις </a:t>
            </a:r>
            <a:r>
              <a:rPr lang="it-IT" sz="2400" dirty="0">
                <a:solidFill>
                  <a:srgbClr val="FFFFFF"/>
                </a:solidFill>
                <a:latin typeface="Calibri"/>
                <a:ea typeface="Calibri"/>
                <a:cs typeface="Calibri"/>
                <a:sym typeface="Calibri"/>
              </a:rPr>
              <a:t>(1/2)</a:t>
            </a:r>
            <a:endParaRPr sz="2400" dirty="0">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ema">
  <a:themeElements>
    <a:clrScheme name="Raudona oranžinė">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1068</Words>
  <Application>Microsoft Office PowerPoint</Application>
  <PresentationFormat>Ευρεία οθόνη</PresentationFormat>
  <Paragraphs>104</Paragraphs>
  <Slides>16</Slides>
  <Notes>16</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Open Sans ExtraBold</vt:lpstr>
      <vt:lpstr>Open Sans</vt:lpstr>
      <vt:lpstr>Calibri</vt:lpstr>
      <vt:lpstr>Open Sans Light</vt:lpstr>
      <vt:lpstr>Arial</vt:lpstr>
      <vt:lpstr>„Office“ tema</vt:lpstr>
      <vt:lpstr>Συνέντευξη Δόμησης Καριέρας (Career Construction Interview, CCI)</vt:lpstr>
      <vt:lpstr>Σκοπός της παρουσίασης</vt:lpstr>
      <vt:lpstr>Εισαγωγή</vt:lpstr>
      <vt:lpstr>  Ποια είναι τα θέματα της CCI?</vt:lpstr>
      <vt:lpstr>Παρουσίαση του PowerPoint</vt:lpstr>
      <vt:lpstr>CCI : παράδειγμα</vt:lpstr>
      <vt:lpstr>CCI παράδειγμα</vt:lpstr>
      <vt:lpstr>Παράδειγμα CCI </vt:lpstr>
      <vt:lpstr>CCΙ: παράδειγμα</vt:lpstr>
      <vt:lpstr>CCI παράδειγμα</vt:lpstr>
      <vt:lpstr>Μελέτη περίπτωσης (1/3)</vt:lpstr>
      <vt:lpstr>Μελέτη περίπτωσης (2/3)</vt:lpstr>
      <vt:lpstr>Μελέτη περίπτωσης (3/3)</vt:lpstr>
      <vt:lpstr>Κάποιες πηγές</vt:lpstr>
      <vt:lpstr>Ερωτήσεις περίληψης</vt:lpstr>
      <vt:lpstr>Ερωτήσεις?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Construction Interview</dc:title>
  <dc:creator>Zuanetti Alessandra</dc:creator>
  <cp:lastModifiedBy>Milena</cp:lastModifiedBy>
  <cp:revision>4</cp:revision>
  <dcterms:created xsi:type="dcterms:W3CDTF">2021-03-08T16:44:41Z</dcterms:created>
  <dcterms:modified xsi:type="dcterms:W3CDTF">2022-01-31T11:08:07Z</dcterms:modified>
</cp:coreProperties>
</file>