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Open Sans ExtraBold" panose="020B0906030804020204" pitchFamily="34" charset="0"/>
      <p:bold r:id="rId28"/>
      <p:boldItalic r:id="rId29"/>
    </p:embeddedFont>
    <p:embeddedFont>
      <p:font typeface="Open Sans Light" panose="020B03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TunCW1VTBWy6sQMTMMMcurJv9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88955F-EA4F-49B7-9FF0-1E2B772E9664}">
  <a:tblStyle styleId="{ED88955F-EA4F-49B7-9FF0-1E2B772E9664}" styleName="Table_0">
    <a:wholeTbl>
      <a:tcTxStyle b="off" i="off">
        <a:font>
          <a:latin typeface="Open Sans Light"/>
          <a:ea typeface="Open Sans Light"/>
          <a:cs typeface="Open Sans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Open Sans Light"/>
          <a:ea typeface="Open Sans Light"/>
          <a:cs typeface="Open Sans Light"/>
        </a:font>
        <a:schemeClr val="lt1"/>
      </a:tcTxStyle>
      <a:tcStyle>
        <a:tcBdr/>
        <a:fill>
          <a:solidFill>
            <a:schemeClr val="accent1"/>
          </a:solidFill>
        </a:fill>
      </a:tcStyle>
    </a:lastCol>
    <a:firstCol>
      <a:tcTxStyle b="on" i="off">
        <a:font>
          <a:latin typeface="Open Sans Light"/>
          <a:ea typeface="Open Sans Light"/>
          <a:cs typeface="Open Sans Light"/>
        </a:font>
        <a:schemeClr val="lt1"/>
      </a:tcTxStyle>
      <a:tcStyle>
        <a:tcBdr/>
        <a:fill>
          <a:solidFill>
            <a:schemeClr val="accent1"/>
          </a:solidFill>
        </a:fill>
      </a:tcStyle>
    </a:firstCol>
    <a:lastRow>
      <a:tcTxStyle b="on" i="off">
        <a:font>
          <a:latin typeface="Open Sans Light"/>
          <a:ea typeface="Open Sans Light"/>
          <a:cs typeface="Open Sans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Open Sans Light"/>
          <a:ea typeface="Open Sans Light"/>
          <a:cs typeface="Open Sans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showGuides="1">
      <p:cViewPr varScale="1">
        <p:scale>
          <a:sx n="37" d="100"/>
          <a:sy n="37" d="100"/>
        </p:scale>
        <p:origin x="5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0464ee3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d0464ee33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d0464ee33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5"/>
        <p:cNvGrpSpPr/>
        <p:nvPr/>
      </p:nvGrpSpPr>
      <p:grpSpPr>
        <a:xfrm>
          <a:off x="0" y="0"/>
          <a:ext cx="0" cy="0"/>
          <a:chOff x="0" y="0"/>
          <a:chExt cx="0" cy="0"/>
        </a:xfrm>
      </p:grpSpPr>
      <p:pic>
        <p:nvPicPr>
          <p:cNvPr id="16" name="Google Shape;16;p17"/>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17" name="Google Shape;17;p17"/>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7"/>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9"/>
        <p:cNvGrpSpPr/>
        <p:nvPr/>
      </p:nvGrpSpPr>
      <p:grpSpPr>
        <a:xfrm>
          <a:off x="0" y="0"/>
          <a:ext cx="0" cy="0"/>
          <a:chOff x="0" y="0"/>
          <a:chExt cx="0" cy="0"/>
        </a:xfrm>
      </p:grpSpPr>
      <p:pic>
        <p:nvPicPr>
          <p:cNvPr id="80" name="Google Shape;80;p26"/>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81" name="Google Shape;81;p26"/>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a:spLocks noGrp="1"/>
          </p:cNvSpPr>
          <p:nvPr>
            <p:ph type="pic" idx="2"/>
          </p:nvPr>
        </p:nvSpPr>
        <p:spPr>
          <a:xfrm>
            <a:off x="836613" y="3793201"/>
            <a:ext cx="10515600" cy="4435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Open Sans Light"/>
                <a:ea typeface="Open Sans Light"/>
                <a:cs typeface="Open Sans Light"/>
                <a:sym typeface="Open Sans Light"/>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90"/>
        <p:cNvGrpSpPr/>
        <p:nvPr/>
      </p:nvGrpSpPr>
      <p:grpSpPr>
        <a:xfrm>
          <a:off x="0" y="0"/>
          <a:ext cx="0" cy="0"/>
          <a:chOff x="0" y="0"/>
          <a:chExt cx="0" cy="0"/>
        </a:xfrm>
      </p:grpSpPr>
      <p:sp>
        <p:nvSpPr>
          <p:cNvPr id="91" name="Google Shape;91;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96"/>
        <p:cNvGrpSpPr/>
        <p:nvPr/>
      </p:nvGrpSpPr>
      <p:grpSpPr>
        <a:xfrm>
          <a:off x="0" y="0"/>
          <a:ext cx="0" cy="0"/>
          <a:chOff x="0" y="0"/>
          <a:chExt cx="0" cy="0"/>
        </a:xfrm>
      </p:grpSpPr>
      <p:sp>
        <p:nvSpPr>
          <p:cNvPr id="97" name="Google Shape;9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02"/>
        <p:cNvGrpSpPr/>
        <p:nvPr/>
      </p:nvGrpSpPr>
      <p:grpSpPr>
        <a:xfrm>
          <a:off x="0" y="0"/>
          <a:ext cx="0" cy="0"/>
          <a:chOff x="0" y="0"/>
          <a:chExt cx="0" cy="0"/>
        </a:xfrm>
      </p:grpSpPr>
      <p:sp>
        <p:nvSpPr>
          <p:cNvPr id="103" name="Google Shape;103;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08"/>
        <p:cNvGrpSpPr/>
        <p:nvPr/>
      </p:nvGrpSpPr>
      <p:grpSpPr>
        <a:xfrm>
          <a:off x="0" y="0"/>
          <a:ext cx="0" cy="0"/>
          <a:chOff x="0" y="0"/>
          <a:chExt cx="0" cy="0"/>
        </a:xfrm>
      </p:grpSpPr>
      <p:sp>
        <p:nvSpPr>
          <p:cNvPr id="109" name="Google Shape;10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15"/>
        <p:cNvGrpSpPr/>
        <p:nvPr/>
      </p:nvGrpSpPr>
      <p:grpSpPr>
        <a:xfrm>
          <a:off x="0" y="0"/>
          <a:ext cx="0" cy="0"/>
          <a:chOff x="0" y="0"/>
          <a:chExt cx="0" cy="0"/>
        </a:xfrm>
      </p:grpSpPr>
      <p:sp>
        <p:nvSpPr>
          <p:cNvPr id="116" name="Google Shape;116;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29"/>
        <p:cNvGrpSpPr/>
        <p:nvPr/>
      </p:nvGrpSpPr>
      <p:grpSpPr>
        <a:xfrm>
          <a:off x="0" y="0"/>
          <a:ext cx="0" cy="0"/>
          <a:chOff x="0" y="0"/>
          <a:chExt cx="0" cy="0"/>
        </a:xfrm>
      </p:grpSpPr>
      <p:sp>
        <p:nvSpPr>
          <p:cNvPr id="130" name="Google Shape;1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33"/>
        <p:cNvGrpSpPr/>
        <p:nvPr/>
      </p:nvGrpSpPr>
      <p:grpSpPr>
        <a:xfrm>
          <a:off x="0" y="0"/>
          <a:ext cx="0" cy="0"/>
          <a:chOff x="0" y="0"/>
          <a:chExt cx="0" cy="0"/>
        </a:xfrm>
      </p:grpSpPr>
      <p:sp>
        <p:nvSpPr>
          <p:cNvPr id="134" name="Google Shape;134;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40"/>
        <p:cNvGrpSpPr/>
        <p:nvPr/>
      </p:nvGrpSpPr>
      <p:grpSpPr>
        <a:xfrm>
          <a:off x="0" y="0"/>
          <a:ext cx="0" cy="0"/>
          <a:chOff x="0" y="0"/>
          <a:chExt cx="0" cy="0"/>
        </a:xfrm>
      </p:grpSpPr>
      <p:sp>
        <p:nvSpPr>
          <p:cNvPr id="141" name="Google Shape;141;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20"/>
        <p:cNvGrpSpPr/>
        <p:nvPr/>
      </p:nvGrpSpPr>
      <p:grpSpPr>
        <a:xfrm>
          <a:off x="0" y="0"/>
          <a:ext cx="0" cy="0"/>
          <a:chOff x="0" y="0"/>
          <a:chExt cx="0" cy="0"/>
        </a:xfrm>
      </p:grpSpPr>
      <p:pic>
        <p:nvPicPr>
          <p:cNvPr id="21" name="Google Shape;21;p18"/>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22" name="Google Shape;22;p18"/>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8"/>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8"/>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7"/>
        <p:cNvGrpSpPr/>
        <p:nvPr/>
      </p:nvGrpSpPr>
      <p:grpSpPr>
        <a:xfrm>
          <a:off x="0" y="0"/>
          <a:ext cx="0" cy="0"/>
          <a:chOff x="0" y="0"/>
          <a:chExt cx="0" cy="0"/>
        </a:xfrm>
      </p:grpSpPr>
      <p:sp>
        <p:nvSpPr>
          <p:cNvPr id="148" name="Google Shape;14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0"/>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1"/>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2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kcijos antraštė">
  <p:cSld name="1_Sekcijos antraštė">
    <p:spTree>
      <p:nvGrpSpPr>
        <p:cNvPr id="1" name="Shape 50"/>
        <p:cNvGrpSpPr/>
        <p:nvPr/>
      </p:nvGrpSpPr>
      <p:grpSpPr>
        <a:xfrm>
          <a:off x="0" y="0"/>
          <a:ext cx="0" cy="0"/>
          <a:chOff x="0" y="0"/>
          <a:chExt cx="0" cy="0"/>
        </a:xfrm>
      </p:grpSpPr>
      <p:pic>
        <p:nvPicPr>
          <p:cNvPr id="51" name="Google Shape;51;p22"/>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52" name="Google Shape;52;p22"/>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2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55"/>
        <p:cNvGrpSpPr/>
        <p:nvPr/>
      </p:nvGrpSpPr>
      <p:grpSpPr>
        <a:xfrm>
          <a:off x="0" y="0"/>
          <a:ext cx="0" cy="0"/>
          <a:chOff x="0" y="0"/>
          <a:chExt cx="0" cy="0"/>
        </a:xfrm>
      </p:grpSpPr>
      <p:sp>
        <p:nvSpPr>
          <p:cNvPr id="56" name="Google Shape;56;p2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3"/>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3"/>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63"/>
        <p:cNvGrpSpPr/>
        <p:nvPr/>
      </p:nvGrpSpPr>
      <p:grpSpPr>
        <a:xfrm>
          <a:off x="0" y="0"/>
          <a:ext cx="0" cy="0"/>
          <a:chOff x="0" y="0"/>
          <a:chExt cx="0" cy="0"/>
        </a:xfrm>
      </p:grpSpPr>
      <p:sp>
        <p:nvSpPr>
          <p:cNvPr id="64" name="Google Shape;64;p2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4"/>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5"/>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5"/>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5"/>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1"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6"/>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4" name="Google Shape;14;p16"/>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0.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839788" y="625098"/>
            <a:ext cx="10058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Open Sans ExtraBold"/>
              <a:buNone/>
            </a:pPr>
            <a:r>
              <a:rPr lang="el-GR" sz="4800" dirty="0"/>
              <a:t>Προσαρμοστικότητα Σταδιοδρομίας</a:t>
            </a:r>
            <a:endParaRPr sz="4800" dirty="0"/>
          </a:p>
        </p:txBody>
      </p:sp>
      <p:sp>
        <p:nvSpPr>
          <p:cNvPr id="164" name="Google Shape;164;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
        <p:nvSpPr>
          <p:cNvPr id="2" name="CasellaDiTesto 1">
            <a:extLst>
              <a:ext uri="{FF2B5EF4-FFF2-40B4-BE49-F238E27FC236}">
                <a16:creationId xmlns:a16="http://schemas.microsoft.com/office/drawing/2014/main" id="{572DC5BE-44DC-40F0-BFDB-2BE50D78F3B3}"/>
              </a:ext>
            </a:extLst>
          </p:cNvPr>
          <p:cNvSpPr txBox="1"/>
          <p:nvPr/>
        </p:nvSpPr>
        <p:spPr>
          <a:xfrm>
            <a:off x="938591" y="3212496"/>
            <a:ext cx="535577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b="1" dirty="0">
                <a:solidFill>
                  <a:srgbClr val="FFFFFF"/>
                </a:solidFill>
                <a:latin typeface="Open Sans Light"/>
                <a:cs typeface="Segoe UI"/>
              </a:rPr>
              <a:t>Ενότητα</a:t>
            </a:r>
            <a:r>
              <a:rPr lang="en-US" sz="2400" b="1" dirty="0">
                <a:solidFill>
                  <a:srgbClr val="FFFFFF"/>
                </a:solidFill>
                <a:latin typeface="Open Sans Light"/>
                <a:cs typeface="Segoe UI"/>
              </a:rPr>
              <a:t> 3</a:t>
            </a:r>
            <a:r>
              <a:rPr lang="en-US" sz="2400" dirty="0">
                <a:latin typeface="Open Sans Light"/>
                <a:cs typeface="Segoe UI"/>
              </a:rPr>
              <a:t>​</a:t>
            </a:r>
          </a:p>
          <a:p>
            <a:r>
              <a:rPr lang="el-GR" sz="2400" b="1" dirty="0" err="1">
                <a:solidFill>
                  <a:srgbClr val="FFFFFF"/>
                </a:solidFill>
                <a:latin typeface="Open Sans Light"/>
                <a:cs typeface="Segoe UI"/>
              </a:rPr>
              <a:t>Υποενότητα</a:t>
            </a:r>
            <a:r>
              <a:rPr lang="en-US" sz="2400" b="1" dirty="0">
                <a:solidFill>
                  <a:srgbClr val="FFFFFF"/>
                </a:solidFill>
                <a:latin typeface="Open Sans Light"/>
                <a:cs typeface="Segoe UI"/>
              </a:rPr>
              <a:t> 2</a:t>
            </a:r>
          </a:p>
          <a:p>
            <a:endParaRPr lang="en-US" sz="2400" b="1" dirty="0">
              <a:solidFill>
                <a:srgbClr val="FFFFFF"/>
              </a:solidFill>
              <a:latin typeface="Open Sans Light"/>
              <a:cs typeface="Segoe UI"/>
            </a:endParaRPr>
          </a:p>
          <a:p>
            <a:r>
              <a:rPr lang="en-US" sz="2400" b="1" dirty="0">
                <a:solidFill>
                  <a:srgbClr val="FFFFFF"/>
                </a:solidFill>
                <a:latin typeface="Open Sans Light"/>
                <a:cs typeface="Segoe UI"/>
              </a:rPr>
              <a:t>Lea Ferrari</a:t>
            </a:r>
          </a:p>
          <a:p>
            <a:r>
              <a:rPr lang="en-US" sz="2400" b="1" dirty="0">
                <a:solidFill>
                  <a:srgbClr val="FFFFFF"/>
                </a:solidFill>
                <a:latin typeface="Open Sans Light"/>
                <a:cs typeface="Segoe UI"/>
              </a:rPr>
              <a:t>Teresa Maria </a:t>
            </a:r>
            <a:r>
              <a:rPr lang="en-US" sz="2400" b="1" dirty="0" err="1">
                <a:solidFill>
                  <a:srgbClr val="FFFFFF"/>
                </a:solidFill>
                <a:latin typeface="Open Sans Light"/>
                <a:cs typeface="Segoe UI"/>
              </a:rPr>
              <a:t>Sgaramella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79" name="Google Shape;279;p10"/>
          <p:cNvSpPr/>
          <p:nvPr/>
        </p:nvSpPr>
        <p:spPr>
          <a:xfrm>
            <a:off x="839788" y="201385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sz="1800" b="1">
              <a:solidFill>
                <a:schemeClr val="lt1"/>
              </a:solidFill>
              <a:latin typeface="Calibri"/>
              <a:ea typeface="Calibri"/>
              <a:cs typeface="Calibri"/>
              <a:sym typeface="Calibri"/>
            </a:endParaRPr>
          </a:p>
        </p:txBody>
      </p:sp>
      <p:sp>
        <p:nvSpPr>
          <p:cNvPr id="280" name="Google Shape;280;p10"/>
          <p:cNvSpPr/>
          <p:nvPr/>
        </p:nvSpPr>
        <p:spPr>
          <a:xfrm>
            <a:off x="6281207" y="360100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sz="1800" b="1">
              <a:solidFill>
                <a:schemeClr val="lt1"/>
              </a:solidFill>
              <a:latin typeface="Calibri"/>
              <a:ea typeface="Calibri"/>
              <a:cs typeface="Calibri"/>
              <a:sym typeface="Calibri"/>
            </a:endParaRPr>
          </a:p>
        </p:txBody>
      </p:sp>
      <p:sp>
        <p:nvSpPr>
          <p:cNvPr id="281" name="Google Shape;281;p10"/>
          <p:cNvSpPr txBox="1">
            <a:spLocks noGrp="1"/>
          </p:cNvSpPr>
          <p:nvPr>
            <p:ph type="title"/>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sz="4000" dirty="0">
                <a:latin typeface="Calibri"/>
                <a:ea typeface="Calibri"/>
                <a:cs typeface="Calibri"/>
                <a:sym typeface="Calibri"/>
              </a:rPr>
              <a:t>Επαγγελματικ</a:t>
            </a:r>
            <a:r>
              <a:rPr lang="el-GR" dirty="0">
                <a:latin typeface="Calibri"/>
                <a:ea typeface="Calibri"/>
                <a:cs typeface="Calibri"/>
                <a:sym typeface="Calibri"/>
              </a:rPr>
              <a:t>ή συνεργασία</a:t>
            </a:r>
            <a:endParaRPr dirty="0">
              <a:latin typeface="Calibri"/>
              <a:ea typeface="Calibri"/>
              <a:cs typeface="Calibri"/>
              <a:sym typeface="Calibri"/>
            </a:endParaRPr>
          </a:p>
        </p:txBody>
      </p:sp>
      <p:sp>
        <p:nvSpPr>
          <p:cNvPr id="282" name="Google Shape;282;p10"/>
          <p:cNvSpPr txBox="1"/>
          <p:nvPr/>
        </p:nvSpPr>
        <p:spPr>
          <a:xfrm>
            <a:off x="836613" y="1040539"/>
            <a:ext cx="10515600" cy="499868"/>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l" rtl="0">
              <a:lnSpc>
                <a:spcPct val="90000"/>
              </a:lnSpc>
              <a:spcBef>
                <a:spcPts val="0"/>
              </a:spcBef>
              <a:spcAft>
                <a:spcPts val="0"/>
              </a:spcAft>
              <a:buClr>
                <a:schemeClr val="lt1"/>
              </a:buClr>
              <a:buSzPct val="100000"/>
              <a:buFont typeface="Calibri"/>
              <a:buNone/>
            </a:pPr>
            <a:r>
              <a:rPr lang="el-GR" sz="2400" dirty="0">
                <a:solidFill>
                  <a:schemeClr val="lt1"/>
                </a:solidFill>
                <a:latin typeface="Calibri"/>
                <a:ea typeface="Calibri"/>
                <a:cs typeface="Calibri"/>
                <a:sym typeface="Calibri"/>
              </a:rPr>
              <a:t>Η πέμπτη διάσταση της επαγγελματικής προσαρμοστικότητας </a:t>
            </a:r>
            <a:r>
              <a:rPr lang="en-GB" sz="2400" dirty="0">
                <a:solidFill>
                  <a:schemeClr val="lt1"/>
                </a:solidFill>
                <a:latin typeface="Calibri"/>
                <a:ea typeface="Calibri"/>
                <a:cs typeface="Calibri"/>
                <a:sym typeface="Calibri"/>
              </a:rPr>
              <a:t>(Nye, Leong, Prasad, Gardner, &amp; Tien, 2018)</a:t>
            </a:r>
            <a:endParaRPr sz="2400" dirty="0">
              <a:solidFill>
                <a:schemeClr val="lt1"/>
              </a:solidFill>
              <a:latin typeface="Calibri"/>
              <a:ea typeface="Calibri"/>
              <a:cs typeface="Calibri"/>
              <a:sym typeface="Calibri"/>
            </a:endParaRPr>
          </a:p>
        </p:txBody>
      </p:sp>
      <p:sp>
        <p:nvSpPr>
          <p:cNvPr id="283" name="Google Shape;283;p10"/>
          <p:cNvSpPr txBox="1"/>
          <p:nvPr/>
        </p:nvSpPr>
        <p:spPr>
          <a:xfrm>
            <a:off x="810989" y="2123040"/>
            <a:ext cx="5239200" cy="2308284"/>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FF7F2A"/>
              </a:buClr>
              <a:buSzPts val="3120"/>
              <a:buFont typeface="Calibri"/>
              <a:buChar char="▲"/>
            </a:pPr>
            <a:r>
              <a:rPr lang="el-GR" sz="2400" dirty="0">
                <a:solidFill>
                  <a:schemeClr val="dk1"/>
                </a:solidFill>
                <a:latin typeface="Calibri"/>
                <a:ea typeface="Calibri"/>
                <a:cs typeface="Calibri"/>
                <a:sym typeface="Calibri"/>
              </a:rPr>
              <a:t>Αναφέρεται στην ικανότητα επιτυχούς αλληλεπίδρασης και συνεργασίας με άλλους.</a:t>
            </a:r>
          </a:p>
          <a:p>
            <a:pPr marL="285750" marR="0" lvl="0" indent="-285750" algn="just" rtl="0">
              <a:spcBef>
                <a:spcPts val="0"/>
              </a:spcBef>
              <a:spcAft>
                <a:spcPts val="0"/>
              </a:spcAft>
              <a:buClr>
                <a:srgbClr val="FF7F2A"/>
              </a:buClr>
              <a:buSzPts val="3120"/>
              <a:buFont typeface="Calibri"/>
              <a:buChar char="▲"/>
            </a:pPr>
            <a:r>
              <a:rPr lang="el-GR" sz="2400" dirty="0">
                <a:solidFill>
                  <a:schemeClr val="dk1"/>
                </a:solidFill>
                <a:latin typeface="Calibri"/>
                <a:ea typeface="Calibri"/>
                <a:cs typeface="Calibri"/>
                <a:sym typeface="Calibri"/>
              </a:rPr>
              <a:t>Οι συγγραφείς ανέπτυξαν το CAAS-5, προσθέτοντας 6 στοιχεία στο CAAS (</a:t>
            </a:r>
            <a:r>
              <a:rPr lang="el-GR" sz="2400" dirty="0" err="1">
                <a:solidFill>
                  <a:schemeClr val="dk1"/>
                </a:solidFill>
                <a:latin typeface="Calibri"/>
                <a:ea typeface="Calibri"/>
                <a:cs typeface="Calibri"/>
                <a:sym typeface="Calibri"/>
              </a:rPr>
              <a:t>Savickas</a:t>
            </a:r>
            <a:r>
              <a:rPr lang="el-GR" sz="2400" dirty="0">
                <a:solidFill>
                  <a:schemeClr val="dk1"/>
                </a:solidFill>
                <a:latin typeface="Calibri"/>
                <a:ea typeface="Calibri"/>
                <a:cs typeface="Calibri"/>
                <a:sym typeface="Calibri"/>
              </a:rPr>
              <a:t> &amp; </a:t>
            </a:r>
            <a:r>
              <a:rPr lang="el-GR" sz="2400" dirty="0" err="1">
                <a:solidFill>
                  <a:schemeClr val="dk1"/>
                </a:solidFill>
                <a:latin typeface="Calibri"/>
                <a:ea typeface="Calibri"/>
                <a:cs typeface="Calibri"/>
                <a:sym typeface="Calibri"/>
              </a:rPr>
              <a:t>Porfeli</a:t>
            </a:r>
            <a:r>
              <a:rPr lang="el-GR" sz="2400" dirty="0">
                <a:solidFill>
                  <a:schemeClr val="dk1"/>
                </a:solidFill>
                <a:latin typeface="Calibri"/>
                <a:ea typeface="Calibri"/>
                <a:cs typeface="Calibri"/>
                <a:sym typeface="Calibri"/>
              </a:rPr>
              <a:t>, 2012).</a:t>
            </a:r>
            <a:endParaRPr sz="2400" dirty="0">
              <a:solidFill>
                <a:schemeClr val="dk1"/>
              </a:solidFill>
              <a:latin typeface="Calibri"/>
              <a:ea typeface="Calibri"/>
              <a:cs typeface="Calibri"/>
              <a:sym typeface="Calibri"/>
            </a:endParaRPr>
          </a:p>
        </p:txBody>
      </p:sp>
      <p:pic>
        <p:nvPicPr>
          <p:cNvPr id="284" name="Google Shape;284;p10"/>
          <p:cNvPicPr preferRelativeResize="0"/>
          <p:nvPr/>
        </p:nvPicPr>
        <p:blipFill rotWithShape="1">
          <a:blip r:embed="rId3">
            <a:alphaModFix/>
          </a:blip>
          <a:srcRect/>
          <a:stretch/>
        </p:blipFill>
        <p:spPr>
          <a:xfrm>
            <a:off x="6281207" y="2018970"/>
            <a:ext cx="5517357" cy="2859271"/>
          </a:xfrm>
          <a:prstGeom prst="rect">
            <a:avLst/>
          </a:prstGeom>
          <a:noFill/>
          <a:ln>
            <a:noFill/>
          </a:ln>
        </p:spPr>
      </p:pic>
      <p:pic>
        <p:nvPicPr>
          <p:cNvPr id="285" name="Google Shape;285;p10" descr="Emoji faccina con occhiali da sole"/>
          <p:cNvPicPr preferRelativeResize="0"/>
          <p:nvPr/>
        </p:nvPicPr>
        <p:blipFill rotWithShape="1">
          <a:blip r:embed="rId4">
            <a:alphaModFix/>
          </a:blip>
          <a:srcRect/>
          <a:stretch/>
        </p:blipFill>
        <p:spPr>
          <a:xfrm>
            <a:off x="283168" y="4966791"/>
            <a:ext cx="885854" cy="1028646"/>
          </a:xfrm>
          <a:prstGeom prst="rect">
            <a:avLst/>
          </a:prstGeom>
          <a:noFill/>
          <a:ln>
            <a:noFill/>
          </a:ln>
        </p:spPr>
      </p:pic>
      <p:pic>
        <p:nvPicPr>
          <p:cNvPr id="286" name="Google Shape;286;p10" descr="Emoji faccia buffa"/>
          <p:cNvPicPr preferRelativeResize="0"/>
          <p:nvPr/>
        </p:nvPicPr>
        <p:blipFill rotWithShape="1">
          <a:blip r:embed="rId5">
            <a:alphaModFix/>
          </a:blip>
          <a:srcRect/>
          <a:stretch/>
        </p:blipFill>
        <p:spPr>
          <a:xfrm>
            <a:off x="1142349" y="4961099"/>
            <a:ext cx="918075" cy="918051"/>
          </a:xfrm>
          <a:prstGeom prst="rect">
            <a:avLst/>
          </a:prstGeom>
          <a:noFill/>
          <a:ln>
            <a:noFill/>
          </a:ln>
        </p:spPr>
      </p:pic>
      <p:pic>
        <p:nvPicPr>
          <p:cNvPr id="287" name="Google Shape;287;p10" descr="Emoji ridere a crepapelle"/>
          <p:cNvPicPr preferRelativeResize="0"/>
          <p:nvPr/>
        </p:nvPicPr>
        <p:blipFill rotWithShape="1">
          <a:blip r:embed="rId6">
            <a:alphaModFix/>
          </a:blip>
          <a:srcRect/>
          <a:stretch/>
        </p:blipFill>
        <p:spPr>
          <a:xfrm>
            <a:off x="2045302" y="5051801"/>
            <a:ext cx="885850" cy="885850"/>
          </a:xfrm>
          <a:prstGeom prst="rect">
            <a:avLst/>
          </a:prstGeom>
          <a:noFill/>
          <a:ln>
            <a:noFill/>
          </a:ln>
        </p:spPr>
      </p:pic>
      <p:pic>
        <p:nvPicPr>
          <p:cNvPr id="288" name="Google Shape;288;p10" descr="Emoji faccia sollevata"/>
          <p:cNvPicPr preferRelativeResize="0"/>
          <p:nvPr/>
        </p:nvPicPr>
        <p:blipFill rotWithShape="1">
          <a:blip r:embed="rId7">
            <a:alphaModFix/>
          </a:blip>
          <a:srcRect/>
          <a:stretch/>
        </p:blipFill>
        <p:spPr>
          <a:xfrm>
            <a:off x="5966605" y="4938700"/>
            <a:ext cx="973943" cy="973943"/>
          </a:xfrm>
          <a:prstGeom prst="rect">
            <a:avLst/>
          </a:prstGeom>
          <a:noFill/>
          <a:ln>
            <a:noFill/>
          </a:ln>
        </p:spPr>
      </p:pic>
      <p:pic>
        <p:nvPicPr>
          <p:cNvPr id="289" name="Google Shape;289;p10" descr="Emoji faccina con sorrisetto ironico"/>
          <p:cNvPicPr preferRelativeResize="0"/>
          <p:nvPr/>
        </p:nvPicPr>
        <p:blipFill rotWithShape="1">
          <a:blip r:embed="rId8">
            <a:alphaModFix/>
          </a:blip>
          <a:srcRect/>
          <a:stretch/>
        </p:blipFill>
        <p:spPr>
          <a:xfrm>
            <a:off x="8944949" y="5048223"/>
            <a:ext cx="930250" cy="930228"/>
          </a:xfrm>
          <a:prstGeom prst="rect">
            <a:avLst/>
          </a:prstGeom>
          <a:noFill/>
          <a:ln>
            <a:noFill/>
          </a:ln>
        </p:spPr>
      </p:pic>
      <p:pic>
        <p:nvPicPr>
          <p:cNvPr id="290" name="Google Shape;290;p10" descr="Cuore arcobaleno"/>
          <p:cNvPicPr preferRelativeResize="0"/>
          <p:nvPr/>
        </p:nvPicPr>
        <p:blipFill rotWithShape="1">
          <a:blip r:embed="rId9">
            <a:alphaModFix/>
          </a:blip>
          <a:srcRect/>
          <a:stretch/>
        </p:blipFill>
        <p:spPr>
          <a:xfrm>
            <a:off x="7876312" y="5349139"/>
            <a:ext cx="1170107" cy="1014093"/>
          </a:xfrm>
          <a:prstGeom prst="rect">
            <a:avLst/>
          </a:prstGeom>
          <a:noFill/>
          <a:ln>
            <a:noFill/>
          </a:ln>
        </p:spPr>
      </p:pic>
      <p:pic>
        <p:nvPicPr>
          <p:cNvPr id="291" name="Google Shape;291;p10" descr="Emoji faccina inespressiva"/>
          <p:cNvPicPr preferRelativeResize="0"/>
          <p:nvPr/>
        </p:nvPicPr>
        <p:blipFill rotWithShape="1">
          <a:blip r:embed="rId10">
            <a:alphaModFix/>
          </a:blip>
          <a:srcRect/>
          <a:stretch/>
        </p:blipFill>
        <p:spPr>
          <a:xfrm>
            <a:off x="3792153" y="4929376"/>
            <a:ext cx="885850" cy="899525"/>
          </a:xfrm>
          <a:prstGeom prst="rect">
            <a:avLst/>
          </a:prstGeom>
          <a:noFill/>
          <a:ln>
            <a:noFill/>
          </a:ln>
        </p:spPr>
      </p:pic>
      <p:pic>
        <p:nvPicPr>
          <p:cNvPr id="292" name="Google Shape;292;p10" descr="Faccia felice"/>
          <p:cNvPicPr preferRelativeResize="0"/>
          <p:nvPr/>
        </p:nvPicPr>
        <p:blipFill rotWithShape="1">
          <a:blip r:embed="rId11">
            <a:alphaModFix/>
          </a:blip>
          <a:srcRect/>
          <a:stretch/>
        </p:blipFill>
        <p:spPr>
          <a:xfrm>
            <a:off x="10655681" y="4964244"/>
            <a:ext cx="918063" cy="934755"/>
          </a:xfrm>
          <a:prstGeom prst="rect">
            <a:avLst/>
          </a:prstGeom>
          <a:noFill/>
          <a:ln>
            <a:noFill/>
          </a:ln>
        </p:spPr>
      </p:pic>
      <p:pic>
        <p:nvPicPr>
          <p:cNvPr id="293" name="Google Shape;293;p10" descr="Faccia annoiata"/>
          <p:cNvPicPr preferRelativeResize="0"/>
          <p:nvPr/>
        </p:nvPicPr>
        <p:blipFill rotWithShape="1">
          <a:blip r:embed="rId12">
            <a:alphaModFix/>
          </a:blip>
          <a:srcRect/>
          <a:stretch/>
        </p:blipFill>
        <p:spPr>
          <a:xfrm rot="380671">
            <a:off x="4747696" y="4806480"/>
            <a:ext cx="901434" cy="914989"/>
          </a:xfrm>
          <a:prstGeom prst="rect">
            <a:avLst/>
          </a:prstGeom>
          <a:noFill/>
          <a:ln>
            <a:noFill/>
          </a:ln>
        </p:spPr>
      </p:pic>
      <p:pic>
        <p:nvPicPr>
          <p:cNvPr id="294" name="Google Shape;294;p10" descr="Faccia sorridente"/>
          <p:cNvPicPr preferRelativeResize="0"/>
          <p:nvPr/>
        </p:nvPicPr>
        <p:blipFill rotWithShape="1">
          <a:blip r:embed="rId13">
            <a:alphaModFix/>
          </a:blip>
          <a:srcRect/>
          <a:stretch/>
        </p:blipFill>
        <p:spPr>
          <a:xfrm>
            <a:off x="7162125" y="5047835"/>
            <a:ext cx="885850" cy="899515"/>
          </a:xfrm>
          <a:prstGeom prst="rect">
            <a:avLst/>
          </a:prstGeom>
          <a:noFill/>
          <a:ln>
            <a:noFill/>
          </a:ln>
        </p:spPr>
      </p:pic>
      <p:pic>
        <p:nvPicPr>
          <p:cNvPr id="295" name="Google Shape;295;p10" descr="Emoji testa che esplode"/>
          <p:cNvPicPr preferRelativeResize="0"/>
          <p:nvPr/>
        </p:nvPicPr>
        <p:blipFill rotWithShape="1">
          <a:blip r:embed="rId14">
            <a:alphaModFix/>
          </a:blip>
          <a:srcRect/>
          <a:stretch/>
        </p:blipFill>
        <p:spPr>
          <a:xfrm>
            <a:off x="9869851" y="4807750"/>
            <a:ext cx="930250" cy="930250"/>
          </a:xfrm>
          <a:prstGeom prst="rect">
            <a:avLst/>
          </a:prstGeom>
          <a:noFill/>
          <a:ln>
            <a:noFill/>
          </a:ln>
        </p:spPr>
      </p:pic>
      <p:pic>
        <p:nvPicPr>
          <p:cNvPr id="296" name="Google Shape;296;p10" descr="Emoji faccia fredda"/>
          <p:cNvPicPr preferRelativeResize="0"/>
          <p:nvPr/>
        </p:nvPicPr>
        <p:blipFill rotWithShape="1">
          <a:blip r:embed="rId15">
            <a:alphaModFix/>
          </a:blip>
          <a:srcRect/>
          <a:stretch/>
        </p:blipFill>
        <p:spPr>
          <a:xfrm>
            <a:off x="6496961" y="5599279"/>
            <a:ext cx="1072524" cy="942081"/>
          </a:xfrm>
          <a:prstGeom prst="rect">
            <a:avLst/>
          </a:prstGeom>
          <a:noFill/>
          <a:ln>
            <a:noFill/>
          </a:ln>
        </p:spPr>
      </p:pic>
      <p:pic>
        <p:nvPicPr>
          <p:cNvPr id="297" name="Google Shape;297;p10" descr="Emoji faccina terrorizzata"/>
          <p:cNvPicPr preferRelativeResize="0"/>
          <p:nvPr/>
        </p:nvPicPr>
        <p:blipFill rotWithShape="1">
          <a:blip r:embed="rId16">
            <a:alphaModFix/>
          </a:blip>
          <a:srcRect/>
          <a:stretch/>
        </p:blipFill>
        <p:spPr>
          <a:xfrm>
            <a:off x="5052679" y="5252832"/>
            <a:ext cx="1088007" cy="1105699"/>
          </a:xfrm>
          <a:prstGeom prst="rect">
            <a:avLst/>
          </a:prstGeom>
          <a:noFill/>
          <a:ln>
            <a:noFill/>
          </a:ln>
        </p:spPr>
      </p:pic>
      <p:pic>
        <p:nvPicPr>
          <p:cNvPr id="298" name="Google Shape;298;p10" descr="Emoji faccia nauseata"/>
          <p:cNvPicPr preferRelativeResize="0"/>
          <p:nvPr/>
        </p:nvPicPr>
        <p:blipFill rotWithShape="1">
          <a:blip r:embed="rId17">
            <a:alphaModFix/>
          </a:blip>
          <a:srcRect/>
          <a:stretch/>
        </p:blipFill>
        <p:spPr>
          <a:xfrm>
            <a:off x="4138675" y="5609299"/>
            <a:ext cx="918075" cy="903277"/>
          </a:xfrm>
          <a:prstGeom prst="rect">
            <a:avLst/>
          </a:prstGeom>
          <a:noFill/>
          <a:ln>
            <a:noFill/>
          </a:ln>
        </p:spPr>
      </p:pic>
      <p:pic>
        <p:nvPicPr>
          <p:cNvPr id="299" name="Google Shape;299;p10" descr="Emoji faccia accigliata"/>
          <p:cNvPicPr preferRelativeResize="0"/>
          <p:nvPr/>
        </p:nvPicPr>
        <p:blipFill rotWithShape="1">
          <a:blip r:embed="rId18">
            <a:alphaModFix/>
          </a:blip>
          <a:srcRect/>
          <a:stretch/>
        </p:blipFill>
        <p:spPr>
          <a:xfrm>
            <a:off x="2843100" y="5114119"/>
            <a:ext cx="930250" cy="937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05" name="Google Shape;305;p11"/>
          <p:cNvSpPr txBox="1"/>
          <p:nvPr/>
        </p:nvSpPr>
        <p:spPr>
          <a:xfrm>
            <a:off x="836626" y="2303850"/>
            <a:ext cx="6087600" cy="1923563"/>
          </a:xfrm>
          <a:prstGeom prst="rect">
            <a:avLst/>
          </a:prstGeom>
          <a:noFill/>
          <a:ln>
            <a:noFill/>
          </a:ln>
        </p:spPr>
        <p:txBody>
          <a:bodyPr spcFirstLastPara="1" wrap="square" lIns="91425" tIns="45700" rIns="91425" bIns="45700" anchor="t" anchorCtr="0">
            <a:spAutoFit/>
          </a:bodyPr>
          <a:lstStyle/>
          <a:p>
            <a:pPr marL="285750" marR="0" lvl="0" indent="-298450" algn="l" rtl="0">
              <a:lnSpc>
                <a:spcPct val="150000"/>
              </a:lnSpc>
              <a:spcBef>
                <a:spcPts val="0"/>
              </a:spcBef>
              <a:spcAft>
                <a:spcPts val="0"/>
              </a:spcAft>
              <a:buClr>
                <a:srgbClr val="FF7F2A"/>
              </a:buClr>
              <a:buSzPts val="2800"/>
              <a:buFont typeface="Calibri"/>
              <a:buChar char="▲"/>
            </a:pPr>
            <a:r>
              <a:rPr lang="el-GR" sz="2200" dirty="0">
                <a:solidFill>
                  <a:schemeClr val="dk1"/>
                </a:solidFill>
                <a:latin typeface="Calibri"/>
                <a:ea typeface="Calibri"/>
                <a:cs typeface="Calibri"/>
                <a:sym typeface="Calibri"/>
              </a:rPr>
              <a:t>Γυναίκα</a:t>
            </a:r>
            <a:r>
              <a:rPr lang="en-GB" sz="2200" dirty="0">
                <a:solidFill>
                  <a:schemeClr val="dk1"/>
                </a:solidFill>
                <a:latin typeface="Calibri"/>
                <a:ea typeface="Calibri"/>
                <a:cs typeface="Calibri"/>
                <a:sym typeface="Calibri"/>
              </a:rPr>
              <a:t> (28 </a:t>
            </a:r>
            <a:r>
              <a:rPr lang="el-GR" sz="2200" dirty="0">
                <a:solidFill>
                  <a:schemeClr val="dk1"/>
                </a:solidFill>
                <a:latin typeface="Calibri"/>
                <a:ea typeface="Calibri"/>
                <a:cs typeface="Calibri"/>
                <a:sym typeface="Calibri"/>
              </a:rPr>
              <a:t>χρονών</a:t>
            </a:r>
            <a:r>
              <a:rPr lang="en-GB" sz="2200" dirty="0">
                <a:solidFill>
                  <a:schemeClr val="dk1"/>
                </a:solidFill>
                <a:latin typeface="Calibri"/>
                <a:ea typeface="Calibri"/>
                <a:cs typeface="Calibri"/>
                <a:sym typeface="Calibri"/>
              </a:rPr>
              <a:t>)</a:t>
            </a:r>
            <a:endParaRPr sz="1600" dirty="0"/>
          </a:p>
          <a:p>
            <a:pPr marL="285750" marR="0" lvl="0" indent="-298450" algn="l" rtl="0">
              <a:lnSpc>
                <a:spcPct val="150000"/>
              </a:lnSpc>
              <a:spcBef>
                <a:spcPts val="2400"/>
              </a:spcBef>
              <a:spcAft>
                <a:spcPts val="0"/>
              </a:spcAft>
              <a:buClr>
                <a:srgbClr val="FF7F2A"/>
              </a:buClr>
              <a:buSzPts val="2800"/>
              <a:buFont typeface="Calibri"/>
              <a:buChar char="▲"/>
            </a:pPr>
            <a:r>
              <a:rPr lang="en-GB" sz="2200" dirty="0">
                <a:solidFill>
                  <a:schemeClr val="dk1"/>
                </a:solidFill>
                <a:latin typeface="Calibri"/>
                <a:ea typeface="Calibri"/>
                <a:cs typeface="Calibri"/>
                <a:sym typeface="Calibri"/>
              </a:rPr>
              <a:t>Career Adapt-Abilities Scale – Five Factor Model</a:t>
            </a:r>
            <a:br>
              <a:rPr lang="en-GB" sz="2200" dirty="0">
                <a:solidFill>
                  <a:schemeClr val="dk1"/>
                </a:solidFill>
                <a:latin typeface="Calibri"/>
                <a:ea typeface="Calibri"/>
                <a:cs typeface="Calibri"/>
                <a:sym typeface="Calibri"/>
              </a:rPr>
            </a:br>
            <a:r>
              <a:rPr lang="en-GB" sz="2200" dirty="0">
                <a:solidFill>
                  <a:schemeClr val="dk1"/>
                </a:solidFill>
                <a:latin typeface="Calibri"/>
                <a:ea typeface="Calibri"/>
                <a:cs typeface="Calibri"/>
                <a:sym typeface="Calibri"/>
              </a:rPr>
              <a:t>(Nye, Leong, Prasad, Gardner, &amp; Tien, 2018)</a:t>
            </a:r>
            <a:endParaRPr sz="2200" dirty="0">
              <a:solidFill>
                <a:schemeClr val="dk1"/>
              </a:solidFill>
              <a:latin typeface="Calibri"/>
              <a:ea typeface="Calibri"/>
              <a:cs typeface="Calibri"/>
              <a:sym typeface="Calibri"/>
            </a:endParaRPr>
          </a:p>
        </p:txBody>
      </p:sp>
      <p:pic>
        <p:nvPicPr>
          <p:cNvPr id="306" name="Google Shape;306;p11"/>
          <p:cNvPicPr preferRelativeResize="0"/>
          <p:nvPr/>
        </p:nvPicPr>
        <p:blipFill rotWithShape="1">
          <a:blip r:embed="rId3">
            <a:alphaModFix/>
          </a:blip>
          <a:srcRect/>
          <a:stretch/>
        </p:blipFill>
        <p:spPr>
          <a:xfrm>
            <a:off x="7424058" y="299828"/>
            <a:ext cx="3585174" cy="5057414"/>
          </a:xfrm>
          <a:prstGeom prst="rect">
            <a:avLst/>
          </a:prstGeom>
          <a:noFill/>
          <a:ln>
            <a:noFill/>
          </a:ln>
        </p:spPr>
      </p:pic>
      <p:sp>
        <p:nvSpPr>
          <p:cNvPr id="307" name="Google Shape;307;p11"/>
          <p:cNvSpPr txBox="1">
            <a:spLocks noGrp="1"/>
          </p:cNvSpPr>
          <p:nvPr>
            <p:ph type="title"/>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sz="4000" dirty="0">
                <a:latin typeface="Calibri"/>
                <a:ea typeface="Calibri"/>
                <a:cs typeface="Calibri"/>
                <a:sym typeface="Calibri"/>
              </a:rPr>
              <a:t>Μελέτη περίπτωσης</a:t>
            </a:r>
            <a:endParaRPr dirty="0">
              <a:latin typeface="Calibri"/>
              <a:ea typeface="Calibri"/>
              <a:cs typeface="Calibri"/>
              <a:sym typeface="Calibri"/>
            </a:endParaRPr>
          </a:p>
        </p:txBody>
      </p:sp>
      <p:sp>
        <p:nvSpPr>
          <p:cNvPr id="308" name="Google Shape;308;p11"/>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l-GR" sz="2400" dirty="0">
                <a:solidFill>
                  <a:schemeClr val="lt1"/>
                </a:solidFill>
                <a:latin typeface="Calibri"/>
                <a:ea typeface="Calibri"/>
                <a:cs typeface="Calibri"/>
                <a:sym typeface="Calibri"/>
              </a:rPr>
              <a:t>Εισαγωγή</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14" name="Google Shape;314;p12"/>
          <p:cNvSpPr txBox="1"/>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l-GR" sz="4000" dirty="0">
                <a:solidFill>
                  <a:schemeClr val="lt1"/>
                </a:solidFill>
                <a:latin typeface="Calibri"/>
                <a:ea typeface="Calibri"/>
                <a:cs typeface="Calibri"/>
                <a:sym typeface="Calibri"/>
              </a:rPr>
              <a:t>Μελέτη περίπτωσης: βαθμολόγηση</a:t>
            </a:r>
            <a:endParaRPr sz="4000" dirty="0">
              <a:solidFill>
                <a:schemeClr val="lt1"/>
              </a:solidFill>
              <a:latin typeface="Calibri"/>
              <a:ea typeface="Calibri"/>
              <a:cs typeface="Calibri"/>
              <a:sym typeface="Calibri"/>
            </a:endParaRPr>
          </a:p>
        </p:txBody>
      </p:sp>
      <p:sp>
        <p:nvSpPr>
          <p:cNvPr id="315" name="Google Shape;315;p12"/>
          <p:cNvSpPr txBox="1"/>
          <p:nvPr/>
        </p:nvSpPr>
        <p:spPr>
          <a:xfrm>
            <a:off x="836613" y="1040539"/>
            <a:ext cx="10515600" cy="499868"/>
          </a:xfrm>
          <a:prstGeom prst="rect">
            <a:avLst/>
          </a:prstGeom>
          <a:blipFill rotWithShape="1">
            <a:blip r:embed="rId3">
              <a:alphaModFix/>
            </a:blip>
            <a:stretch>
              <a:fillRect l="-868" t="-8535" b="-2072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latin typeface="Open Sans Light"/>
                <a:ea typeface="Open Sans Light"/>
                <a:cs typeface="Open Sans Light"/>
                <a:sym typeface="Open Sans Light"/>
              </a:rPr>
              <a:t> </a:t>
            </a:r>
            <a:endParaRPr dirty="0"/>
          </a:p>
        </p:txBody>
      </p:sp>
      <p:sp>
        <p:nvSpPr>
          <p:cNvPr id="316" name="Google Shape;316;p12"/>
          <p:cNvSpPr txBox="1"/>
          <p:nvPr/>
        </p:nvSpPr>
        <p:spPr>
          <a:xfrm>
            <a:off x="727756" y="1849591"/>
            <a:ext cx="6413273" cy="3361882"/>
          </a:xfrm>
          <a:prstGeom prst="rect">
            <a:avLst/>
          </a:prstGeom>
          <a:blipFill rotWithShape="1">
            <a:blip r:embed="rId4">
              <a:alphaModFix/>
            </a:blip>
            <a:stretch>
              <a:fillRect l="-1423" b="-12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Open Sans Light"/>
                <a:ea typeface="Open Sans Light"/>
                <a:cs typeface="Open Sans Light"/>
                <a:sym typeface="Open Sans Light"/>
              </a:rPr>
              <a:t> </a:t>
            </a:r>
            <a:endParaRPr/>
          </a:p>
        </p:txBody>
      </p:sp>
      <p:pic>
        <p:nvPicPr>
          <p:cNvPr id="317" name="Google Shape;317;p12"/>
          <p:cNvPicPr preferRelativeResize="0"/>
          <p:nvPr/>
        </p:nvPicPr>
        <p:blipFill rotWithShape="1">
          <a:blip r:embed="rId5">
            <a:alphaModFix/>
          </a:blip>
          <a:srcRect/>
          <a:stretch/>
        </p:blipFill>
        <p:spPr>
          <a:xfrm>
            <a:off x="6892535" y="1925122"/>
            <a:ext cx="3846638" cy="2349396"/>
          </a:xfrm>
          <a:prstGeom prst="rect">
            <a:avLst/>
          </a:prstGeom>
          <a:noFill/>
          <a:ln>
            <a:noFill/>
          </a:ln>
        </p:spPr>
      </p:pic>
      <p:sp>
        <p:nvSpPr>
          <p:cNvPr id="318" name="Google Shape;318;p12"/>
          <p:cNvSpPr txBox="1"/>
          <p:nvPr/>
        </p:nvSpPr>
        <p:spPr>
          <a:xfrm>
            <a:off x="7057667" y="4288143"/>
            <a:ext cx="376486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Descriptive statistics of subdimensions among American participants (Nye, Leong, Prasad, Gardner, &amp; Tien, 2018)</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24" name="Google Shape;324;p13"/>
          <p:cNvSpPr txBox="1"/>
          <p:nvPr/>
        </p:nvSpPr>
        <p:spPr>
          <a:xfrm>
            <a:off x="836613" y="361724"/>
            <a:ext cx="10515600" cy="678815"/>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90000"/>
              </a:lnSpc>
              <a:spcBef>
                <a:spcPts val="0"/>
              </a:spcBef>
              <a:spcAft>
                <a:spcPts val="0"/>
              </a:spcAft>
              <a:buClr>
                <a:schemeClr val="lt1"/>
              </a:buClr>
              <a:buSzPts val="4000"/>
              <a:buFont typeface="Calibri"/>
              <a:buNone/>
            </a:pPr>
            <a:r>
              <a:rPr lang="el-GR" sz="4000" dirty="0">
                <a:solidFill>
                  <a:schemeClr val="lt1"/>
                </a:solidFill>
                <a:latin typeface="Calibri"/>
                <a:ea typeface="Calibri"/>
                <a:cs typeface="Calibri"/>
                <a:sym typeface="Calibri"/>
              </a:rPr>
              <a:t>Μελέτη περίπτωσης: Πώς ερμηνεύετε τα αποτελέσματα;</a:t>
            </a:r>
            <a:endParaRPr sz="4000" dirty="0">
              <a:solidFill>
                <a:schemeClr val="lt1"/>
              </a:solidFill>
              <a:latin typeface="Calibri"/>
              <a:ea typeface="Calibri"/>
              <a:cs typeface="Calibri"/>
              <a:sym typeface="Calibri"/>
            </a:endParaRPr>
          </a:p>
        </p:txBody>
      </p:sp>
      <p:sp>
        <p:nvSpPr>
          <p:cNvPr id="325" name="Google Shape;325;p13"/>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dirty="0">
                <a:solidFill>
                  <a:schemeClr val="lt1"/>
                </a:solidFill>
                <a:latin typeface="Calibri"/>
                <a:ea typeface="Calibri"/>
                <a:cs typeface="Calibri"/>
                <a:sym typeface="Calibri"/>
              </a:rPr>
              <a:t>T-scores’ Graphic</a:t>
            </a:r>
            <a:endParaRPr sz="2400" dirty="0">
              <a:solidFill>
                <a:schemeClr val="lt1"/>
              </a:solidFill>
              <a:latin typeface="Calibri"/>
              <a:ea typeface="Calibri"/>
              <a:cs typeface="Calibri"/>
              <a:sym typeface="Calibri"/>
            </a:endParaRPr>
          </a:p>
        </p:txBody>
      </p:sp>
      <p:sp>
        <p:nvSpPr>
          <p:cNvPr id="326" name="Google Shape;326;p13"/>
          <p:cNvSpPr/>
          <p:nvPr/>
        </p:nvSpPr>
        <p:spPr>
          <a:xfrm>
            <a:off x="9448800" y="1911250"/>
            <a:ext cx="359100" cy="1386900"/>
          </a:xfrm>
          <a:prstGeom prst="rightBrace">
            <a:avLst>
              <a:gd name="adj1" fmla="val 8333"/>
              <a:gd name="adj2" fmla="val 50000"/>
            </a:avLst>
          </a:prstGeom>
          <a:noFill/>
          <a:ln w="952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27" name="Google Shape;327;p13"/>
          <p:cNvSpPr/>
          <p:nvPr/>
        </p:nvSpPr>
        <p:spPr>
          <a:xfrm>
            <a:off x="9448801" y="3298370"/>
            <a:ext cx="359100" cy="675000"/>
          </a:xfrm>
          <a:prstGeom prst="rightBrace">
            <a:avLst>
              <a:gd name="adj1" fmla="val 8333"/>
              <a:gd name="adj2" fmla="val 50000"/>
            </a:avLst>
          </a:prstGeom>
          <a:noFill/>
          <a:ln w="952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28" name="Google Shape;328;p13"/>
          <p:cNvSpPr/>
          <p:nvPr/>
        </p:nvSpPr>
        <p:spPr>
          <a:xfrm>
            <a:off x="9470572" y="3973285"/>
            <a:ext cx="337500" cy="1306200"/>
          </a:xfrm>
          <a:prstGeom prst="rightBrace">
            <a:avLst>
              <a:gd name="adj1" fmla="val 8333"/>
              <a:gd name="adj2" fmla="val 50000"/>
            </a:avLst>
          </a:prstGeom>
          <a:noFill/>
          <a:ln w="952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29" name="Google Shape;329;p13"/>
          <p:cNvSpPr txBox="1"/>
          <p:nvPr/>
        </p:nvSpPr>
        <p:spPr>
          <a:xfrm>
            <a:off x="9849984" y="2295936"/>
            <a:ext cx="1741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dirty="0">
                <a:solidFill>
                  <a:schemeClr val="dk1"/>
                </a:solidFill>
                <a:latin typeface="Calibri"/>
                <a:ea typeface="Calibri"/>
                <a:cs typeface="Calibri"/>
                <a:sym typeface="Calibri"/>
              </a:rPr>
              <a:t>Πάνω από τις μέσες τιμές</a:t>
            </a:r>
            <a:endParaRPr dirty="0"/>
          </a:p>
        </p:txBody>
      </p:sp>
      <p:sp>
        <p:nvSpPr>
          <p:cNvPr id="330" name="Google Shape;330;p13"/>
          <p:cNvSpPr txBox="1"/>
          <p:nvPr/>
        </p:nvSpPr>
        <p:spPr>
          <a:xfrm>
            <a:off x="9849984" y="3435773"/>
            <a:ext cx="1741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dirty="0">
                <a:solidFill>
                  <a:schemeClr val="dk1"/>
                </a:solidFill>
                <a:latin typeface="Calibri"/>
                <a:ea typeface="Calibri"/>
                <a:cs typeface="Calibri"/>
                <a:sym typeface="Calibri"/>
              </a:rPr>
              <a:t>Μέσες τιμές</a:t>
            </a:r>
            <a:endParaRPr dirty="0"/>
          </a:p>
        </p:txBody>
      </p:sp>
      <p:sp>
        <p:nvSpPr>
          <p:cNvPr id="331" name="Google Shape;331;p13"/>
          <p:cNvSpPr txBox="1"/>
          <p:nvPr/>
        </p:nvSpPr>
        <p:spPr>
          <a:xfrm>
            <a:off x="9849984" y="4267834"/>
            <a:ext cx="1741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dirty="0">
                <a:solidFill>
                  <a:schemeClr val="dk1"/>
                </a:solidFill>
                <a:latin typeface="Calibri"/>
                <a:ea typeface="Calibri"/>
                <a:cs typeface="Calibri"/>
                <a:sym typeface="Calibri"/>
              </a:rPr>
              <a:t>Κάτω από τις μέσες τιμές</a:t>
            </a:r>
            <a:endParaRPr dirty="0"/>
          </a:p>
        </p:txBody>
      </p:sp>
      <p:pic>
        <p:nvPicPr>
          <p:cNvPr id="332" name="Google Shape;332;p13" title="Points scored"/>
          <p:cNvPicPr preferRelativeResize="0"/>
          <p:nvPr/>
        </p:nvPicPr>
        <p:blipFill>
          <a:blip r:embed="rId3">
            <a:alphaModFix/>
          </a:blip>
          <a:stretch>
            <a:fillRect/>
          </a:stretch>
        </p:blipFill>
        <p:spPr>
          <a:xfrm>
            <a:off x="2166101" y="1648341"/>
            <a:ext cx="7131999" cy="4256874"/>
          </a:xfrm>
          <a:prstGeom prst="rect">
            <a:avLst/>
          </a:prstGeom>
          <a:noFill/>
          <a:ln>
            <a:noFill/>
          </a:ln>
        </p:spPr>
      </p:pic>
      <p:sp>
        <p:nvSpPr>
          <p:cNvPr id="333" name="Google Shape;333;p13"/>
          <p:cNvSpPr/>
          <p:nvPr/>
        </p:nvSpPr>
        <p:spPr>
          <a:xfrm>
            <a:off x="2893900" y="3268400"/>
            <a:ext cx="6267300" cy="675000"/>
          </a:xfrm>
          <a:prstGeom prst="rect">
            <a:avLst/>
          </a:prstGeom>
          <a:solidFill>
            <a:srgbClr val="FFE084">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4"/>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sz="4000" dirty="0">
                <a:latin typeface="Calibri"/>
                <a:ea typeface="Calibri"/>
                <a:cs typeface="Calibri"/>
                <a:sym typeface="Calibri"/>
              </a:rPr>
              <a:t>Αναφορές</a:t>
            </a:r>
            <a:endParaRPr dirty="0">
              <a:latin typeface="Calibri"/>
              <a:ea typeface="Calibri"/>
              <a:cs typeface="Calibri"/>
              <a:sym typeface="Calibri"/>
            </a:endParaRPr>
          </a:p>
        </p:txBody>
      </p:sp>
      <p:sp>
        <p:nvSpPr>
          <p:cNvPr id="339" name="Google Shape;339;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40" name="Google Shape;340;p14"/>
          <p:cNvSpPr txBox="1"/>
          <p:nvPr/>
        </p:nvSpPr>
        <p:spPr>
          <a:xfrm>
            <a:off x="723252" y="1803524"/>
            <a:ext cx="11068980" cy="373794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 Savickas, M. L. (2013). Career construction theory and practice. In S. D. Brown &amp; R. W. Lent (Eds.), </a:t>
            </a:r>
            <a:r>
              <a:rPr lang="en-GB" sz="2000" i="1">
                <a:solidFill>
                  <a:schemeClr val="dk1"/>
                </a:solidFill>
                <a:latin typeface="Calibri"/>
                <a:ea typeface="Calibri"/>
                <a:cs typeface="Calibri"/>
                <a:sym typeface="Calibri"/>
              </a:rPr>
              <a:t>Career development and counseling: Putting theory and research to work</a:t>
            </a:r>
            <a:r>
              <a:rPr lang="en-GB" sz="2000">
                <a:solidFill>
                  <a:schemeClr val="dk1"/>
                </a:solidFill>
                <a:latin typeface="Calibri"/>
                <a:ea typeface="Calibri"/>
                <a:cs typeface="Calibri"/>
                <a:sym typeface="Calibri"/>
              </a:rPr>
              <a:t> (2nd ed., pp. 147–183). Hoboken, NJ: John Wiley.</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b="0" i="0">
                <a:solidFill>
                  <a:srgbClr val="222222"/>
                </a:solidFill>
                <a:latin typeface="Calibri"/>
                <a:ea typeface="Calibri"/>
                <a:cs typeface="Calibri"/>
                <a:sym typeface="Calibri"/>
              </a:rPr>
              <a:t>Savickas, M. L., &amp; Porfeli, E. J. (2012). Career Adapt-Abilities Scale: Construction, reliability, and measurement equivalence across 13 countries. </a:t>
            </a:r>
            <a:r>
              <a:rPr lang="en-GB" sz="2000" b="0" i="1">
                <a:solidFill>
                  <a:srgbClr val="222222"/>
                </a:solidFill>
                <a:latin typeface="Calibri"/>
                <a:ea typeface="Calibri"/>
                <a:cs typeface="Calibri"/>
                <a:sym typeface="Calibri"/>
              </a:rPr>
              <a:t>Journal of vocational behavior</a:t>
            </a:r>
            <a:r>
              <a:rPr lang="en-GB" sz="2000" b="0" i="0">
                <a:solidFill>
                  <a:srgbClr val="222222"/>
                </a:solidFill>
                <a:latin typeface="Calibri"/>
                <a:ea typeface="Calibri"/>
                <a:cs typeface="Calibri"/>
                <a:sym typeface="Calibri"/>
              </a:rPr>
              <a:t>, </a:t>
            </a:r>
            <a:r>
              <a:rPr lang="en-GB" sz="2000" b="0" i="1">
                <a:solidFill>
                  <a:srgbClr val="222222"/>
                </a:solidFill>
                <a:latin typeface="Calibri"/>
                <a:ea typeface="Calibri"/>
                <a:cs typeface="Calibri"/>
                <a:sym typeface="Calibri"/>
              </a:rPr>
              <a:t>80</a:t>
            </a:r>
            <a:r>
              <a:rPr lang="en-GB" sz="2000" b="0" i="0">
                <a:solidFill>
                  <a:srgbClr val="222222"/>
                </a:solidFill>
                <a:latin typeface="Calibri"/>
                <a:ea typeface="Calibri"/>
                <a:cs typeface="Calibri"/>
                <a:sym typeface="Calibri"/>
              </a:rPr>
              <a:t>(3), 661-673.</a:t>
            </a:r>
            <a:endParaRPr sz="20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rgbClr val="FF7F2A"/>
              </a:buClr>
              <a:buSzPts val="2600"/>
              <a:buFont typeface="Calibri"/>
              <a:buChar char="▲"/>
            </a:pPr>
            <a:r>
              <a:rPr lang="en-GB" sz="2000" b="0" i="0">
                <a:solidFill>
                  <a:srgbClr val="222222"/>
                </a:solidFill>
                <a:latin typeface="Calibri"/>
                <a:ea typeface="Calibri"/>
                <a:cs typeface="Calibri"/>
                <a:sym typeface="Calibri"/>
              </a:rPr>
              <a:t>Nye, C. D., Leong, F., Prasad, J., Gardner, D., &amp; Tien, H. L. S. (2018). Examining the structure of the career adapt-abilities scale: The cooperation dimension and a five-factor model. </a:t>
            </a:r>
            <a:r>
              <a:rPr lang="en-GB" sz="2000" b="0" i="1">
                <a:solidFill>
                  <a:srgbClr val="222222"/>
                </a:solidFill>
                <a:latin typeface="Calibri"/>
                <a:ea typeface="Calibri"/>
                <a:cs typeface="Calibri"/>
                <a:sym typeface="Calibri"/>
              </a:rPr>
              <a:t>Journal of Career Assessment</a:t>
            </a:r>
            <a:r>
              <a:rPr lang="en-GB" sz="2000" b="0" i="0">
                <a:solidFill>
                  <a:srgbClr val="222222"/>
                </a:solidFill>
                <a:latin typeface="Calibri"/>
                <a:ea typeface="Calibri"/>
                <a:cs typeface="Calibri"/>
                <a:sym typeface="Calibri"/>
              </a:rPr>
              <a:t>, </a:t>
            </a:r>
            <a:r>
              <a:rPr lang="en-GB" sz="2000" b="0" i="1">
                <a:solidFill>
                  <a:srgbClr val="222222"/>
                </a:solidFill>
                <a:latin typeface="Calibri"/>
                <a:ea typeface="Calibri"/>
                <a:cs typeface="Calibri"/>
                <a:sym typeface="Calibri"/>
              </a:rPr>
              <a:t>26</a:t>
            </a:r>
            <a:r>
              <a:rPr lang="en-GB" sz="2000" b="0" i="0">
                <a:solidFill>
                  <a:srgbClr val="222222"/>
                </a:solidFill>
                <a:latin typeface="Calibri"/>
                <a:ea typeface="Calibri"/>
                <a:cs typeface="Calibri"/>
                <a:sym typeface="Calibri"/>
              </a:rPr>
              <a:t>(3), 549-562.</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d0464ee339_0_0"/>
          <p:cNvSpPr txBox="1">
            <a:spLocks noGrp="1"/>
          </p:cNvSpPr>
          <p:nvPr>
            <p:ph type="title"/>
          </p:nvPr>
        </p:nvSpPr>
        <p:spPr>
          <a:xfrm>
            <a:off x="836613" y="544195"/>
            <a:ext cx="10515600" cy="678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000"/>
              <a:buFont typeface="Open Sans ExtraBold"/>
              <a:buNone/>
            </a:pPr>
            <a:r>
              <a:rPr lang="el-GR" b="0" dirty="0"/>
              <a:t>Ερωτήσεις περίληψης</a:t>
            </a:r>
            <a:endParaRPr dirty="0"/>
          </a:p>
        </p:txBody>
      </p:sp>
      <p:sp>
        <p:nvSpPr>
          <p:cNvPr id="347" name="Google Shape;347;gd0464ee339_0_0"/>
          <p:cNvSpPr txBox="1"/>
          <p:nvPr/>
        </p:nvSpPr>
        <p:spPr>
          <a:xfrm>
            <a:off x="838200" y="2275349"/>
            <a:ext cx="10515600" cy="264068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120"/>
              <a:buFont typeface="Calibri"/>
              <a:buChar char="▲"/>
            </a:pPr>
            <a:r>
              <a:rPr lang="el-GR" sz="2400" dirty="0">
                <a:solidFill>
                  <a:schemeClr val="dk1"/>
                </a:solidFill>
                <a:latin typeface="Calibri"/>
                <a:ea typeface="Calibri"/>
                <a:cs typeface="Calibri"/>
                <a:sym typeface="Calibri"/>
              </a:rPr>
              <a:t>Ποια είναι η έννοια του </a:t>
            </a:r>
            <a:r>
              <a:rPr lang="en-GB" sz="2400" dirty="0">
                <a:solidFill>
                  <a:schemeClr val="dk1"/>
                </a:solidFill>
                <a:latin typeface="Calibri"/>
                <a:ea typeface="Calibri"/>
                <a:cs typeface="Calibri"/>
                <a:sym typeface="Calibri"/>
              </a:rPr>
              <a:t>‘adapt-’</a:t>
            </a:r>
            <a:r>
              <a:rPr lang="el-GR"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l-GR" sz="2400" dirty="0">
                <a:solidFill>
                  <a:schemeClr val="dk1"/>
                </a:solidFill>
                <a:latin typeface="Calibri"/>
                <a:ea typeface="Calibri"/>
                <a:cs typeface="Calibri"/>
                <a:sym typeface="Calibri"/>
              </a:rPr>
              <a:t>Τι είναι η προσαρμοστικότητα σταδιοδρομίας;</a:t>
            </a:r>
            <a:endParaRPr dirty="0"/>
          </a:p>
          <a:p>
            <a:pPr marL="285750" marR="0" lvl="0" indent="-285750" algn="l" rtl="0">
              <a:lnSpc>
                <a:spcPct val="115000"/>
              </a:lnSpc>
              <a:spcBef>
                <a:spcPts val="0"/>
              </a:spcBef>
              <a:spcAft>
                <a:spcPts val="0"/>
              </a:spcAft>
              <a:buClr>
                <a:srgbClr val="FF7F2A"/>
              </a:buClr>
              <a:buSzPts val="3120"/>
              <a:buFont typeface="Calibri"/>
              <a:buChar char="▲"/>
            </a:pPr>
            <a:r>
              <a:rPr lang="el-GR" sz="2400" dirty="0">
                <a:solidFill>
                  <a:schemeClr val="dk1"/>
                </a:solidFill>
                <a:latin typeface="Calibri"/>
                <a:ea typeface="Calibri"/>
                <a:cs typeface="Calibri"/>
                <a:sym typeface="Calibri"/>
              </a:rPr>
              <a:t>Ποιες είναι οι διαστάσεις της προσαρμοστικότητας της σταδιοδρομίας;</a:t>
            </a:r>
          </a:p>
          <a:p>
            <a:pPr marL="285750" marR="0" lvl="0" indent="-285750" algn="l" rtl="0">
              <a:lnSpc>
                <a:spcPct val="115000"/>
              </a:lnSpc>
              <a:spcBef>
                <a:spcPts val="0"/>
              </a:spcBef>
              <a:spcAft>
                <a:spcPts val="0"/>
              </a:spcAft>
              <a:buClr>
                <a:srgbClr val="FF7F2A"/>
              </a:buClr>
              <a:buSzPts val="3120"/>
              <a:buFont typeface="Calibri"/>
              <a:buChar char="▲"/>
            </a:pPr>
            <a:r>
              <a:rPr lang="el-GR" sz="2400" dirty="0">
                <a:solidFill>
                  <a:schemeClr val="dk1"/>
                </a:solidFill>
                <a:latin typeface="Calibri"/>
                <a:ea typeface="Calibri"/>
                <a:cs typeface="Calibri"/>
                <a:sym typeface="Calibri"/>
              </a:rPr>
              <a:t>Πώς μπορούν να αναλυθούν και να αναφερθούν τα δεδομένα που συλλέγονται;</a:t>
            </a:r>
            <a:endParaRPr sz="2400" dirty="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24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5"/>
          <p:cNvSpPr txBox="1">
            <a:spLocks noGrp="1"/>
          </p:cNvSpPr>
          <p:nvPr>
            <p:ph type="ctrTitle"/>
          </p:nvPr>
        </p:nvSpPr>
        <p:spPr>
          <a:xfrm>
            <a:off x="839788" y="1665288"/>
            <a:ext cx="10058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Open Sans ExtraBold"/>
              <a:buNone/>
            </a:pPr>
            <a:r>
              <a:rPr lang="el-GR"/>
              <a:t>Ερωτήσεις</a:t>
            </a:r>
            <a:r>
              <a:rPr lang="en-GB"/>
              <a:t>?</a:t>
            </a:r>
            <a:endParaRPr dirty="0"/>
          </a:p>
        </p:txBody>
      </p:sp>
      <p:sp>
        <p:nvSpPr>
          <p:cNvPr id="353" name="Google Shape;353;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a:spLocks noGrp="1"/>
          </p:cNvSpPr>
          <p:nvPr>
            <p:ph type="title"/>
          </p:nvPr>
        </p:nvSpPr>
        <p:spPr>
          <a:xfrm>
            <a:off x="838200" y="47687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sz="4000" dirty="0">
                <a:latin typeface="Calibri"/>
                <a:ea typeface="Calibri"/>
                <a:cs typeface="Calibri"/>
                <a:sym typeface="Calibri"/>
              </a:rPr>
              <a:t>Σκοπός της παρουσίασης</a:t>
            </a:r>
            <a:endParaRPr dirty="0">
              <a:latin typeface="Calibri"/>
              <a:ea typeface="Calibri"/>
              <a:cs typeface="Calibri"/>
              <a:sym typeface="Calibri"/>
            </a:endParaRPr>
          </a:p>
        </p:txBody>
      </p:sp>
      <p:sp>
        <p:nvSpPr>
          <p:cNvPr id="170" name="Google Shape;170;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71" name="Google Shape;171;p2"/>
          <p:cNvSpPr txBox="1"/>
          <p:nvPr/>
        </p:nvSpPr>
        <p:spPr>
          <a:xfrm>
            <a:off x="226031" y="2438635"/>
            <a:ext cx="10515600" cy="214516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120"/>
              <a:buFont typeface="Calibri"/>
              <a:buChar char="▲"/>
            </a:pPr>
            <a:r>
              <a:rPr lang="el-GR" sz="2400" b="0" i="0" u="none" strike="noStrike" cap="none" dirty="0">
                <a:solidFill>
                  <a:schemeClr val="dk1"/>
                </a:solidFill>
                <a:latin typeface="Calibri"/>
                <a:ea typeface="Calibri"/>
                <a:cs typeface="Calibri"/>
                <a:sym typeface="Calibri"/>
              </a:rPr>
              <a:t>Παρουσίαση της έννοιας της προσαρμοστικότητας της σταδιοδρομίας</a:t>
            </a:r>
            <a:endParaRPr lang="el-GR" sz="2800" b="0" i="0" u="none" strike="noStrike" cap="none" dirty="0">
              <a:solidFill>
                <a:schemeClr val="dk1"/>
              </a:solidFill>
              <a:latin typeface="Calibri"/>
              <a:ea typeface="Calibri"/>
              <a:cs typeface="Calibri"/>
              <a:sym typeface="Calibri"/>
            </a:endParaRPr>
          </a:p>
          <a:p>
            <a:pPr marR="0" lvl="0" algn="l" rtl="0">
              <a:lnSpc>
                <a:spcPct val="115000"/>
              </a:lnSpc>
              <a:spcBef>
                <a:spcPts val="0"/>
              </a:spcBef>
              <a:spcAft>
                <a:spcPts val="0"/>
              </a:spcAft>
              <a:buClr>
                <a:srgbClr val="FF7F2A"/>
              </a:buClr>
              <a:buSzPts val="3120"/>
            </a:pPr>
            <a:endParaRPr sz="2000" b="0" i="0" u="none" strike="noStrike" cap="none"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l-GR" sz="2400" dirty="0">
                <a:solidFill>
                  <a:schemeClr val="dk1"/>
                </a:solidFill>
                <a:latin typeface="Calibri"/>
                <a:cs typeface="Calibri"/>
                <a:sym typeface="Calibri"/>
              </a:rPr>
              <a:t>Εξερεύνηση του ερωτηματολογίου</a:t>
            </a:r>
            <a:endParaRPr dirty="0"/>
          </a:p>
          <a:p>
            <a:pPr marL="285750" marR="0" lvl="0" indent="-87629" algn="l" rtl="0">
              <a:lnSpc>
                <a:spcPct val="115000"/>
              </a:lnSpc>
              <a:spcBef>
                <a:spcPts val="0"/>
              </a:spcBef>
              <a:spcAft>
                <a:spcPts val="0"/>
              </a:spcAft>
              <a:buClr>
                <a:srgbClr val="FF7F2A"/>
              </a:buClr>
              <a:buSzPts val="3120"/>
              <a:buFont typeface="Open Sans Light"/>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l-GR" sz="2400" b="0" i="0" u="none" strike="noStrike" cap="none" dirty="0">
                <a:solidFill>
                  <a:schemeClr val="dk1"/>
                </a:solidFill>
                <a:latin typeface="Calibri"/>
                <a:ea typeface="Calibri"/>
                <a:cs typeface="Calibri"/>
                <a:sym typeface="Calibri"/>
              </a:rPr>
              <a:t>Εξάσκηση με ένα παράδειγμα</a:t>
            </a:r>
            <a:endParaRPr sz="2400" b="0" i="0" u="none" strike="noStrike" cap="none" dirty="0">
              <a:solidFill>
                <a:schemeClr val="dk1"/>
              </a:solidFill>
              <a:latin typeface="Calibri"/>
              <a:ea typeface="Calibri"/>
              <a:cs typeface="Calibri"/>
              <a:sym typeface="Calibri"/>
            </a:endParaRPr>
          </a:p>
        </p:txBody>
      </p:sp>
      <p:pic>
        <p:nvPicPr>
          <p:cNvPr id="172" name="Google Shape;172;p2"/>
          <p:cNvPicPr preferRelativeResize="0"/>
          <p:nvPr/>
        </p:nvPicPr>
        <p:blipFill rotWithShape="1">
          <a:blip r:embed="rId3">
            <a:alphaModFix/>
          </a:blip>
          <a:srcRect t="15730"/>
          <a:stretch/>
        </p:blipFill>
        <p:spPr>
          <a:xfrm>
            <a:off x="7184571" y="2890157"/>
            <a:ext cx="4781398" cy="26714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title"/>
          </p:nvPr>
        </p:nvSpPr>
        <p:spPr>
          <a:xfrm>
            <a:off x="838200" y="47687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sz="4000" dirty="0">
                <a:latin typeface="Calibri"/>
                <a:ea typeface="Calibri"/>
                <a:cs typeface="Calibri"/>
                <a:sym typeface="Calibri"/>
              </a:rPr>
              <a:t>Προσαρμογή </a:t>
            </a:r>
            <a:r>
              <a:rPr lang="en-US" sz="4000" dirty="0">
                <a:latin typeface="Calibri"/>
                <a:ea typeface="Calibri"/>
                <a:cs typeface="Calibri"/>
                <a:sym typeface="Calibri"/>
              </a:rPr>
              <a:t>(Adapt</a:t>
            </a:r>
            <a:r>
              <a:rPr lang="en-GB" sz="4000" dirty="0">
                <a:latin typeface="Calibri"/>
                <a:ea typeface="Calibri"/>
                <a:cs typeface="Calibri"/>
                <a:sym typeface="Calibri"/>
              </a:rPr>
              <a:t>- ) </a:t>
            </a:r>
            <a:endParaRPr dirty="0">
              <a:latin typeface="Calibri"/>
              <a:ea typeface="Calibri"/>
              <a:cs typeface="Calibri"/>
              <a:sym typeface="Calibri"/>
            </a:endParaRPr>
          </a:p>
        </p:txBody>
      </p:sp>
      <p:sp>
        <p:nvSpPr>
          <p:cNvPr id="178" name="Google Shape;178;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79" name="Google Shape;179;p3"/>
          <p:cNvSpPr txBox="1"/>
          <p:nvPr/>
        </p:nvSpPr>
        <p:spPr>
          <a:xfrm>
            <a:off x="838200" y="1089061"/>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l-GR" sz="2400" b="0" i="0" u="none" strike="noStrike" cap="none" dirty="0">
                <a:solidFill>
                  <a:schemeClr val="lt1"/>
                </a:solidFill>
                <a:latin typeface="Calibri"/>
                <a:ea typeface="Calibri"/>
                <a:cs typeface="Calibri"/>
                <a:sym typeface="Calibri"/>
              </a:rPr>
              <a:t>Να </a:t>
            </a:r>
            <a:r>
              <a:rPr lang="el-GR" sz="2400" dirty="0">
                <a:solidFill>
                  <a:schemeClr val="lt1"/>
                </a:solidFill>
                <a:latin typeface="Calibri"/>
                <a:ea typeface="Calibri"/>
                <a:cs typeface="Calibri"/>
                <a:sym typeface="Calibri"/>
              </a:rPr>
              <a:t>υπάρχει </a:t>
            </a:r>
            <a:r>
              <a:rPr lang="el-GR" sz="2400" b="0" i="0" u="none" strike="noStrike" cap="none" dirty="0">
                <a:solidFill>
                  <a:schemeClr val="lt1"/>
                </a:solidFill>
                <a:latin typeface="Calibri"/>
                <a:ea typeface="Calibri"/>
                <a:cs typeface="Calibri"/>
                <a:sym typeface="Calibri"/>
              </a:rPr>
              <a:t>αρμονία στις εσωτερικές ανάγκες και στις εξωτερικές ευκαιρίες</a:t>
            </a:r>
            <a:endParaRPr dirty="0"/>
          </a:p>
        </p:txBody>
      </p:sp>
      <p:sp>
        <p:nvSpPr>
          <p:cNvPr id="180" name="Google Shape;180;p3"/>
          <p:cNvSpPr txBox="1"/>
          <p:nvPr/>
        </p:nvSpPr>
        <p:spPr>
          <a:xfrm>
            <a:off x="838200" y="2122949"/>
            <a:ext cx="10515600" cy="349014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120"/>
              <a:buFont typeface="Calibri"/>
              <a:buChar char="▲"/>
            </a:pPr>
            <a:r>
              <a:rPr lang="el-GR" sz="2400" b="0" i="0" u="none" strike="noStrike" cap="none" dirty="0">
                <a:solidFill>
                  <a:schemeClr val="dk1"/>
                </a:solidFill>
                <a:latin typeface="Calibri"/>
                <a:ea typeface="Calibri"/>
                <a:cs typeface="Calibri"/>
                <a:sym typeface="Calibri"/>
              </a:rPr>
              <a:t>Η θεωρία Δόμησης Καριέρας αντιλαμβάνεται την ανθρώπινη ανάπτυξη ως καθοδηγούμενη από την προσαρμογή σε ένα κοινωνικό περιβάλλον με στόχο την ενσωμάτωση ατόμου-περιβάλλοντος. </a:t>
            </a:r>
          </a:p>
          <a:p>
            <a:pPr marL="285750" marR="0" lvl="0" indent="-285750" algn="l" rtl="0">
              <a:lnSpc>
                <a:spcPct val="115000"/>
              </a:lnSpc>
              <a:spcBef>
                <a:spcPts val="0"/>
              </a:spcBef>
              <a:spcAft>
                <a:spcPts val="0"/>
              </a:spcAft>
              <a:buClr>
                <a:srgbClr val="FF7F2A"/>
              </a:buClr>
              <a:buSzPts val="3120"/>
              <a:buFont typeface="Calibri"/>
              <a:buChar char="▲"/>
            </a:pPr>
            <a:endParaRPr lang="el-GR" sz="2400"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l-GR" sz="2400" b="0" i="0" u="none" strike="noStrike" cap="none" dirty="0">
                <a:solidFill>
                  <a:schemeClr val="dk1"/>
                </a:solidFill>
                <a:latin typeface="Calibri"/>
                <a:ea typeface="Calibri"/>
                <a:cs typeface="Calibri"/>
                <a:sym typeface="Calibri"/>
              </a:rPr>
              <a:t>Υψηλότερα επίπεδα προσαρμογής (αποτελέσματα προσαρμογής) αναμένονται για όσους είναι πρόθυμοι (</a:t>
            </a:r>
            <a:r>
              <a:rPr lang="el-GR" sz="2400" dirty="0">
                <a:solidFill>
                  <a:schemeClr val="dk1"/>
                </a:solidFill>
                <a:latin typeface="Calibri"/>
                <a:ea typeface="Calibri"/>
                <a:cs typeface="Calibri"/>
                <a:sym typeface="Calibri"/>
              </a:rPr>
              <a:t>Π</a:t>
            </a:r>
            <a:r>
              <a:rPr lang="el-GR" sz="2400" b="0" i="0" u="none" strike="noStrike" cap="none" dirty="0">
                <a:solidFill>
                  <a:schemeClr val="dk1"/>
                </a:solidFill>
                <a:latin typeface="Calibri"/>
                <a:ea typeface="Calibri"/>
                <a:cs typeface="Calibri"/>
                <a:sym typeface="Calibri"/>
              </a:rPr>
              <a:t>ροσαρμοστική Ετοιμότητα) και ικανοί (Πόροι Προσαρμοστικότητας) να </a:t>
            </a:r>
            <a:r>
              <a:rPr lang="el-GR" sz="2400" dirty="0">
                <a:solidFill>
                  <a:schemeClr val="dk1"/>
                </a:solidFill>
                <a:latin typeface="Calibri"/>
                <a:ea typeface="Calibri"/>
                <a:cs typeface="Calibri"/>
                <a:sym typeface="Calibri"/>
              </a:rPr>
              <a:t>υιοθετήσουν</a:t>
            </a:r>
            <a:r>
              <a:rPr lang="el-GR" sz="2400" b="0" i="0" u="none" strike="noStrike" cap="none" dirty="0">
                <a:solidFill>
                  <a:schemeClr val="dk1"/>
                </a:solidFill>
                <a:latin typeface="Calibri"/>
                <a:ea typeface="Calibri"/>
                <a:cs typeface="Calibri"/>
                <a:sym typeface="Calibri"/>
              </a:rPr>
              <a:t> συμπεριφορές για να αντιμετωπίσουν τις μεταβαλλόμενες συνθήκες (προσαρμοστικές αντιδράσεις).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dirty="0">
                <a:latin typeface="Calibri"/>
                <a:ea typeface="Calibri"/>
                <a:cs typeface="Calibri"/>
                <a:sym typeface="Calibri"/>
              </a:rPr>
              <a:t>Μ</a:t>
            </a:r>
            <a:r>
              <a:rPr lang="el-GR" sz="4000" dirty="0">
                <a:latin typeface="Calibri"/>
                <a:ea typeface="Calibri"/>
                <a:cs typeface="Calibri"/>
                <a:sym typeface="Calibri"/>
              </a:rPr>
              <a:t>οντέλο </a:t>
            </a:r>
            <a:r>
              <a:rPr lang="el-GR" dirty="0">
                <a:latin typeface="Calibri"/>
                <a:ea typeface="Calibri"/>
                <a:cs typeface="Calibri"/>
                <a:sym typeface="Calibri"/>
              </a:rPr>
              <a:t>Π</a:t>
            </a:r>
            <a:r>
              <a:rPr lang="el-GR" sz="4000" dirty="0">
                <a:latin typeface="Calibri"/>
                <a:ea typeface="Calibri"/>
                <a:cs typeface="Calibri"/>
                <a:sym typeface="Calibri"/>
              </a:rPr>
              <a:t>ροσαρμογής</a:t>
            </a:r>
            <a:endParaRPr dirty="0">
              <a:latin typeface="Calibri"/>
              <a:ea typeface="Calibri"/>
              <a:cs typeface="Calibri"/>
              <a:sym typeface="Calibri"/>
            </a:endParaRPr>
          </a:p>
        </p:txBody>
      </p:sp>
      <p:sp>
        <p:nvSpPr>
          <p:cNvPr id="186" name="Google Shape;186;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grpSp>
        <p:nvGrpSpPr>
          <p:cNvPr id="187" name="Google Shape;187;p4"/>
          <p:cNvGrpSpPr/>
          <p:nvPr/>
        </p:nvGrpSpPr>
        <p:grpSpPr>
          <a:xfrm>
            <a:off x="247958" y="1623269"/>
            <a:ext cx="11695402" cy="4443691"/>
            <a:chOff x="247958" y="1623269"/>
            <a:chExt cx="11695402" cy="4443691"/>
          </a:xfrm>
        </p:grpSpPr>
        <p:grpSp>
          <p:nvGrpSpPr>
            <p:cNvPr id="188" name="Google Shape;188;p4"/>
            <p:cNvGrpSpPr/>
            <p:nvPr/>
          </p:nvGrpSpPr>
          <p:grpSpPr>
            <a:xfrm>
              <a:off x="247958" y="1828350"/>
              <a:ext cx="11695402" cy="4238610"/>
              <a:chOff x="4299" y="883895"/>
              <a:chExt cx="11695402" cy="4238610"/>
            </a:xfrm>
          </p:grpSpPr>
          <p:sp>
            <p:nvSpPr>
              <p:cNvPr id="189" name="Google Shape;189;p4"/>
              <p:cNvSpPr/>
              <p:nvPr/>
            </p:nvSpPr>
            <p:spPr>
              <a:xfrm>
                <a:off x="4299" y="1620912"/>
                <a:ext cx="2577144" cy="2118068"/>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txBox="1"/>
              <p:nvPr/>
            </p:nvSpPr>
            <p:spPr>
              <a:xfrm>
                <a:off x="53042" y="1538400"/>
                <a:ext cx="2411402" cy="1732477"/>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l-GR" sz="1600" b="0" i="0" u="none" strike="noStrike" cap="none" dirty="0">
                    <a:solidFill>
                      <a:schemeClr val="dk1"/>
                    </a:solidFill>
                    <a:latin typeface="Calibri"/>
                    <a:ea typeface="Calibri"/>
                    <a:cs typeface="Calibri"/>
                    <a:sym typeface="Calibri"/>
                  </a:rPr>
                  <a:t>Προθυμία αντιμετώπισης των επαγγελματικών καθηκόντων, των μεταβάσεων και των τραυμάτων με κατάλληλες αποκρίσεις</a:t>
                </a:r>
                <a:endParaRPr sz="1100" dirty="0"/>
              </a:p>
            </p:txBody>
          </p:sp>
          <p:sp>
            <p:nvSpPr>
              <p:cNvPr id="191" name="Google Shape;191;p4"/>
              <p:cNvSpPr/>
              <p:nvPr/>
            </p:nvSpPr>
            <p:spPr>
              <a:xfrm>
                <a:off x="1316062" y="2215971"/>
                <a:ext cx="2906534" cy="2906534"/>
              </a:xfrm>
              <a:custGeom>
                <a:avLst/>
                <a:gdLst/>
                <a:ahLst/>
                <a:cxnLst/>
                <a:rect l="l" t="t" r="r" b="b"/>
                <a:pathLst>
                  <a:path w="120000" h="120000" extrusionOk="0">
                    <a:moveTo>
                      <a:pt x="12815" y="93268"/>
                    </a:moveTo>
                    <a:lnTo>
                      <a:pt x="15593" y="91309"/>
                    </a:lnTo>
                    <a:cubicBezTo>
                      <a:pt x="26280" y="106466"/>
                      <a:pt x="43958" y="115125"/>
                      <a:pt x="62484" y="114277"/>
                    </a:cubicBezTo>
                    <a:cubicBezTo>
                      <a:pt x="81010" y="113430"/>
                      <a:pt x="97824" y="103191"/>
                      <a:pt x="107081" y="87122"/>
                    </a:cubicBezTo>
                    <a:lnTo>
                      <a:pt x="105019" y="86204"/>
                    </a:lnTo>
                    <a:lnTo>
                      <a:pt x="111190" y="82789"/>
                    </a:lnTo>
                    <a:lnTo>
                      <a:pt x="112265" y="89430"/>
                    </a:lnTo>
                    <a:lnTo>
                      <a:pt x="110202" y="88512"/>
                    </a:lnTo>
                    <a:lnTo>
                      <a:pt x="110202" y="88512"/>
                    </a:lnTo>
                    <a:cubicBezTo>
                      <a:pt x="100440" y="105701"/>
                      <a:pt x="82561" y="116701"/>
                      <a:pt x="62816" y="117665"/>
                    </a:cubicBezTo>
                    <a:cubicBezTo>
                      <a:pt x="43071" y="118629"/>
                      <a:pt x="24206" y="109424"/>
                      <a:pt x="12815" y="93268"/>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539095" y="3502039"/>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txBox="1"/>
              <p:nvPr/>
            </p:nvSpPr>
            <p:spPr>
              <a:xfrm>
                <a:off x="561784" y="3524728"/>
                <a:ext cx="1902660" cy="729292"/>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l-GR" sz="2000" b="0" i="0" u="none" strike="noStrike" cap="none" dirty="0">
                    <a:solidFill>
                      <a:schemeClr val="lt1"/>
                    </a:solidFill>
                    <a:latin typeface="Calibri"/>
                    <a:ea typeface="Calibri"/>
                    <a:cs typeface="Calibri"/>
                    <a:sym typeface="Calibri"/>
                  </a:rPr>
                  <a:t>Προσαρμοστική ετοιμότητα</a:t>
                </a:r>
                <a:endParaRPr sz="2000" b="0" i="0" u="none" strike="noStrike" cap="none" dirty="0">
                  <a:solidFill>
                    <a:schemeClr val="lt1"/>
                  </a:solidFill>
                  <a:latin typeface="Calibri"/>
                  <a:ea typeface="Calibri"/>
                  <a:cs typeface="Calibri"/>
                  <a:sym typeface="Calibri"/>
                </a:endParaRPr>
              </a:p>
            </p:txBody>
          </p:sp>
          <p:sp>
            <p:nvSpPr>
              <p:cNvPr id="194" name="Google Shape;194;p4"/>
              <p:cNvSpPr/>
              <p:nvPr/>
            </p:nvSpPr>
            <p:spPr>
              <a:xfrm>
                <a:off x="3024888" y="1693094"/>
                <a:ext cx="2648129" cy="2118068"/>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txBox="1"/>
              <p:nvPr/>
            </p:nvSpPr>
            <p:spPr>
              <a:xfrm>
                <a:off x="3073631" y="2195708"/>
                <a:ext cx="2550643" cy="1566710"/>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l-GR" sz="2000" dirty="0">
                    <a:solidFill>
                      <a:schemeClr val="dk1"/>
                    </a:solidFill>
                    <a:latin typeface="Calibri"/>
                    <a:ea typeface="Calibri"/>
                    <a:cs typeface="Calibri"/>
                    <a:sym typeface="Calibri"/>
                  </a:rPr>
                  <a:t>Ι</a:t>
                </a:r>
                <a:r>
                  <a:rPr lang="el-GR" sz="2000" b="0" i="0" u="none" strike="noStrike" cap="none" dirty="0">
                    <a:solidFill>
                      <a:schemeClr val="dk1"/>
                    </a:solidFill>
                    <a:latin typeface="Calibri"/>
                    <a:ea typeface="Calibri"/>
                    <a:cs typeface="Calibri"/>
                    <a:sym typeface="Calibri"/>
                  </a:rPr>
                  <a:t>κανότητες αυτορρύθμισης</a:t>
                </a:r>
                <a:endParaRPr dirty="0"/>
              </a:p>
            </p:txBody>
          </p:sp>
          <p:sp>
            <p:nvSpPr>
              <p:cNvPr id="196" name="Google Shape;196;p4"/>
              <p:cNvSpPr/>
              <p:nvPr/>
            </p:nvSpPr>
            <p:spPr>
              <a:xfrm>
                <a:off x="4442085" y="883895"/>
                <a:ext cx="2983708" cy="2539463"/>
              </a:xfrm>
              <a:custGeom>
                <a:avLst/>
                <a:gdLst/>
                <a:ahLst/>
                <a:cxnLst/>
                <a:rect l="l" t="t" r="r" b="b"/>
                <a:pathLst>
                  <a:path w="120000" h="120000" extrusionOk="0">
                    <a:moveTo>
                      <a:pt x="11736" y="27799"/>
                    </a:moveTo>
                    <a:lnTo>
                      <a:pt x="11736" y="27799"/>
                    </a:lnTo>
                    <a:cubicBezTo>
                      <a:pt x="21951" y="12661"/>
                      <a:pt x="38751" y="3203"/>
                      <a:pt x="57061" y="2281"/>
                    </a:cubicBezTo>
                    <a:cubicBezTo>
                      <a:pt x="75371" y="1359"/>
                      <a:pt x="93045" y="9082"/>
                      <a:pt x="104745" y="23116"/>
                    </a:cubicBezTo>
                    <a:lnTo>
                      <a:pt x="106340" y="22052"/>
                    </a:lnTo>
                    <a:lnTo>
                      <a:pt x="107025" y="28621"/>
                    </a:lnTo>
                    <a:lnTo>
                      <a:pt x="100623" y="25867"/>
                    </a:lnTo>
                    <a:lnTo>
                      <a:pt x="102215" y="24805"/>
                    </a:lnTo>
                    <a:lnTo>
                      <a:pt x="102215" y="24805"/>
                    </a:lnTo>
                    <a:cubicBezTo>
                      <a:pt x="91037" y="11792"/>
                      <a:pt x="74321" y="4684"/>
                      <a:pt x="57041" y="5596"/>
                    </a:cubicBezTo>
                    <a:cubicBezTo>
                      <a:pt x="39762" y="6508"/>
                      <a:pt x="23913" y="15335"/>
                      <a:pt x="14210" y="2944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740191" y="1461010"/>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txBox="1"/>
              <p:nvPr/>
            </p:nvSpPr>
            <p:spPr>
              <a:xfrm>
                <a:off x="3623192" y="1483699"/>
                <a:ext cx="2042348" cy="729292"/>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rgbClr val="FFFFFF"/>
                  </a:buClr>
                  <a:buSzPts val="2400"/>
                  <a:buFont typeface="Calibri"/>
                  <a:buNone/>
                </a:pPr>
                <a:r>
                  <a:rPr lang="el-GR" sz="1600" b="0" i="0" u="none" strike="noStrike" cap="none" dirty="0">
                    <a:solidFill>
                      <a:srgbClr val="FFFFFF"/>
                    </a:solidFill>
                    <a:latin typeface="Calibri"/>
                    <a:ea typeface="Calibri"/>
                    <a:cs typeface="Calibri"/>
                    <a:sym typeface="Calibri"/>
                  </a:rPr>
                  <a:t>Πόροι προσαρμοστικότητας</a:t>
                </a:r>
                <a:endParaRPr sz="1600" b="0" i="0" u="none" strike="noStrike" cap="none" dirty="0">
                  <a:solidFill>
                    <a:schemeClr val="lt1"/>
                  </a:solidFill>
                  <a:latin typeface="Calibri"/>
                  <a:ea typeface="Calibri"/>
                  <a:cs typeface="Calibri"/>
                  <a:sym typeface="Calibri"/>
                </a:endParaRPr>
              </a:p>
            </p:txBody>
          </p:sp>
          <p:sp>
            <p:nvSpPr>
              <p:cNvPr id="199" name="Google Shape;199;p4"/>
              <p:cNvSpPr/>
              <p:nvPr/>
            </p:nvSpPr>
            <p:spPr>
              <a:xfrm>
                <a:off x="6080290" y="1683556"/>
                <a:ext cx="2609316" cy="2141747"/>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txBox="1"/>
              <p:nvPr/>
            </p:nvSpPr>
            <p:spPr>
              <a:xfrm>
                <a:off x="6129578" y="1732844"/>
                <a:ext cx="2510740" cy="1584225"/>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l-GR" sz="1600" b="0" i="0" u="none" strike="noStrike" cap="none" dirty="0">
                    <a:solidFill>
                      <a:schemeClr val="dk1"/>
                    </a:solidFill>
                    <a:latin typeface="Calibri"/>
                    <a:ea typeface="Calibri"/>
                    <a:cs typeface="Calibri"/>
                    <a:sym typeface="Calibri"/>
                  </a:rPr>
                  <a:t>Προσαρμοστικές συμπεριφορές και πεποιθήσεις για την αντιμετώπιση των μεταβαλλόμενων συνθηκών</a:t>
                </a:r>
                <a:endParaRPr sz="1600" b="0" i="0" u="none" strike="noStrike" cap="none" dirty="0">
                  <a:solidFill>
                    <a:schemeClr val="dk1"/>
                  </a:solidFill>
                  <a:latin typeface="Open Sans Light"/>
                  <a:ea typeface="Open Sans Light"/>
                  <a:cs typeface="Open Sans Light"/>
                  <a:sym typeface="Open Sans Light"/>
                </a:endParaRPr>
              </a:p>
            </p:txBody>
          </p:sp>
          <p:sp>
            <p:nvSpPr>
              <p:cNvPr id="201" name="Google Shape;201;p4"/>
              <p:cNvSpPr/>
              <p:nvPr/>
            </p:nvSpPr>
            <p:spPr>
              <a:xfrm>
                <a:off x="7500797" y="2122068"/>
                <a:ext cx="2634080" cy="2634080"/>
              </a:xfrm>
              <a:custGeom>
                <a:avLst/>
                <a:gdLst/>
                <a:ahLst/>
                <a:cxnLst/>
                <a:rect l="l" t="t" r="r" b="b"/>
                <a:pathLst>
                  <a:path w="120000" h="120000" extrusionOk="0">
                    <a:moveTo>
                      <a:pt x="10004" y="88399"/>
                    </a:moveTo>
                    <a:lnTo>
                      <a:pt x="13265" y="86546"/>
                    </a:lnTo>
                    <a:cubicBezTo>
                      <a:pt x="22270" y="102399"/>
                      <a:pt x="38696" y="112606"/>
                      <a:pt x="56897" y="113658"/>
                    </a:cubicBezTo>
                    <a:cubicBezTo>
                      <a:pt x="75098" y="114711"/>
                      <a:pt x="92591" y="106466"/>
                      <a:pt x="103363" y="91757"/>
                    </a:cubicBezTo>
                    <a:lnTo>
                      <a:pt x="101199" y="90528"/>
                    </a:lnTo>
                    <a:lnTo>
                      <a:pt x="108371" y="87463"/>
                    </a:lnTo>
                    <a:lnTo>
                      <a:pt x="108810" y="94850"/>
                    </a:lnTo>
                    <a:lnTo>
                      <a:pt x="106646" y="93621"/>
                    </a:lnTo>
                    <a:cubicBezTo>
                      <a:pt x="95196" y="109505"/>
                      <a:pt x="76450" y="118472"/>
                      <a:pt x="56898" y="117415"/>
                    </a:cubicBezTo>
                    <a:cubicBezTo>
                      <a:pt x="37345" y="116359"/>
                      <a:pt x="19675" y="105425"/>
                      <a:pt x="10004" y="8839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6776187" y="3270877"/>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txBox="1"/>
              <p:nvPr/>
            </p:nvSpPr>
            <p:spPr>
              <a:xfrm>
                <a:off x="6798876" y="3293566"/>
                <a:ext cx="1902660" cy="729292"/>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l-GR" sz="2000" b="0" i="0" u="none" strike="noStrike" cap="none" dirty="0">
                    <a:solidFill>
                      <a:srgbClr val="FFFFFF"/>
                    </a:solidFill>
                    <a:latin typeface="Calibri"/>
                    <a:ea typeface="Calibri"/>
                    <a:cs typeface="Calibri"/>
                    <a:sym typeface="Calibri"/>
                  </a:rPr>
                  <a:t>Προσαρμογή των απαντήσεων</a:t>
                </a:r>
                <a:endParaRPr sz="2000" b="0" i="0" u="none" strike="noStrike" cap="none" dirty="0">
                  <a:solidFill>
                    <a:schemeClr val="lt1"/>
                  </a:solidFill>
                  <a:latin typeface="Open Sans Light"/>
                  <a:ea typeface="Open Sans Light"/>
                  <a:cs typeface="Open Sans Light"/>
                  <a:sym typeface="Open Sans Light"/>
                </a:endParaRPr>
              </a:p>
            </p:txBody>
          </p:sp>
          <p:sp>
            <p:nvSpPr>
              <p:cNvPr id="204" name="Google Shape;204;p4"/>
              <p:cNvSpPr/>
              <p:nvPr/>
            </p:nvSpPr>
            <p:spPr>
              <a:xfrm>
                <a:off x="9116286" y="1711335"/>
                <a:ext cx="2488277" cy="2081844"/>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txBox="1"/>
              <p:nvPr/>
            </p:nvSpPr>
            <p:spPr>
              <a:xfrm>
                <a:off x="9116286" y="2205353"/>
                <a:ext cx="2510965" cy="1539916"/>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l-GR" sz="1800" b="0" i="0" u="none" strike="noStrike" cap="none" dirty="0">
                    <a:solidFill>
                      <a:schemeClr val="dk1"/>
                    </a:solidFill>
                    <a:latin typeface="Calibri"/>
                    <a:ea typeface="Calibri"/>
                    <a:cs typeface="Calibri"/>
                    <a:sym typeface="Calibri"/>
                  </a:rPr>
                  <a:t>Αποτελέσματα της προσαρμοστικότητας των συμπεριφορών</a:t>
                </a:r>
                <a:endParaRPr sz="1800" b="0" i="0" u="none" strike="noStrike" cap="none" dirty="0">
                  <a:solidFill>
                    <a:schemeClr val="dk1"/>
                  </a:solidFill>
                  <a:latin typeface="Calibri"/>
                  <a:ea typeface="Calibri"/>
                  <a:cs typeface="Calibri"/>
                  <a:sym typeface="Calibri"/>
                </a:endParaRPr>
              </a:p>
            </p:txBody>
          </p:sp>
          <p:sp>
            <p:nvSpPr>
              <p:cNvPr id="206" name="Google Shape;206;p4"/>
              <p:cNvSpPr/>
              <p:nvPr/>
            </p:nvSpPr>
            <p:spPr>
              <a:xfrm>
                <a:off x="9751663" y="1461139"/>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txBox="1"/>
              <p:nvPr/>
            </p:nvSpPr>
            <p:spPr>
              <a:xfrm>
                <a:off x="9774352" y="1483828"/>
                <a:ext cx="1902660" cy="729292"/>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l-GR" sz="2200" b="0" i="0" u="none" strike="noStrike" cap="none" dirty="0">
                    <a:solidFill>
                      <a:srgbClr val="FFFFFF"/>
                    </a:solidFill>
                    <a:latin typeface="Calibri"/>
                    <a:ea typeface="Calibri"/>
                    <a:cs typeface="Calibri"/>
                    <a:sym typeface="Calibri"/>
                  </a:rPr>
                  <a:t>Αποτελέσματα προσαρμογής </a:t>
                </a:r>
                <a:endParaRPr dirty="0"/>
              </a:p>
            </p:txBody>
          </p:sp>
        </p:grpSp>
        <p:pic>
          <p:nvPicPr>
            <p:cNvPr id="208" name="Google Shape;208;p4"/>
            <p:cNvPicPr preferRelativeResize="0"/>
            <p:nvPr/>
          </p:nvPicPr>
          <p:blipFill rotWithShape="1">
            <a:blip r:embed="rId3">
              <a:alphaModFix/>
            </a:blip>
            <a:srcRect l="5480" t="20561" b="9712"/>
            <a:stretch/>
          </p:blipFill>
          <p:spPr>
            <a:xfrm rot="-1216248">
              <a:off x="2343617" y="5169269"/>
              <a:ext cx="1716753" cy="576943"/>
            </a:xfrm>
            <a:prstGeom prst="rect">
              <a:avLst/>
            </a:prstGeom>
            <a:noFill/>
            <a:ln>
              <a:noFill/>
            </a:ln>
          </p:spPr>
        </p:pic>
        <p:pic>
          <p:nvPicPr>
            <p:cNvPr id="209" name="Google Shape;209;p4"/>
            <p:cNvPicPr preferRelativeResize="0"/>
            <p:nvPr/>
          </p:nvPicPr>
          <p:blipFill rotWithShape="1">
            <a:blip r:embed="rId3">
              <a:alphaModFix/>
            </a:blip>
            <a:srcRect l="5480" t="20561" b="9712"/>
            <a:stretch/>
          </p:blipFill>
          <p:spPr>
            <a:xfrm rot="-10141163" flipH="1">
              <a:off x="5237621" y="1781489"/>
              <a:ext cx="1716753" cy="576943"/>
            </a:xfrm>
            <a:prstGeom prst="rect">
              <a:avLst/>
            </a:prstGeom>
            <a:noFill/>
            <a:ln>
              <a:noFill/>
            </a:ln>
          </p:spPr>
        </p:pic>
        <p:pic>
          <p:nvPicPr>
            <p:cNvPr id="210" name="Google Shape;210;p4"/>
            <p:cNvPicPr preferRelativeResize="0"/>
            <p:nvPr/>
          </p:nvPicPr>
          <p:blipFill rotWithShape="1">
            <a:blip r:embed="rId3">
              <a:alphaModFix/>
            </a:blip>
            <a:srcRect l="5480" t="20561" b="9712"/>
            <a:stretch/>
          </p:blipFill>
          <p:spPr>
            <a:xfrm rot="-1083353">
              <a:off x="8885933" y="5026866"/>
              <a:ext cx="1716753" cy="576943"/>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sz="4000" dirty="0">
                <a:latin typeface="Calibri"/>
                <a:ea typeface="Calibri"/>
                <a:cs typeface="Calibri"/>
                <a:sym typeface="Calibri"/>
              </a:rPr>
              <a:t>Προσαρμοστικότητα σταδιοδρομίας</a:t>
            </a:r>
            <a:endParaRPr dirty="0">
              <a:latin typeface="Calibri"/>
              <a:ea typeface="Calibri"/>
              <a:cs typeface="Calibri"/>
              <a:sym typeface="Calibri"/>
            </a:endParaRPr>
          </a:p>
        </p:txBody>
      </p:sp>
      <p:sp>
        <p:nvSpPr>
          <p:cNvPr id="216" name="Google Shape;216;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17" name="Google Shape;217;p5"/>
          <p:cNvSpPr txBox="1"/>
          <p:nvPr/>
        </p:nvSpPr>
        <p:spPr>
          <a:xfrm>
            <a:off x="714997" y="2012234"/>
            <a:ext cx="8248200" cy="347783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7F2A"/>
              </a:buClr>
              <a:buSzPts val="3120"/>
              <a:buFont typeface="Calibri"/>
              <a:buChar char="▲"/>
            </a:pPr>
            <a:r>
              <a:rPr lang="el-GR" sz="2200" b="0" i="0" u="none" strike="noStrike" cap="none" dirty="0">
                <a:solidFill>
                  <a:schemeClr val="dk1"/>
                </a:solidFill>
                <a:latin typeface="Calibri"/>
                <a:ea typeface="Calibri"/>
                <a:cs typeface="Calibri"/>
                <a:sym typeface="Calibri"/>
              </a:rPr>
              <a:t>Η προσαρμοστικότητα σταδιοδρομίας είναι μια ψυχοκοινωνική κατασκευή που φανερώνει τους πόρους ενός ατόμου για την αντιμετώπιση των τρεχόντων και αναμενόμενων καθηκόντων, των μεταβάσεων, των τραυμάτων στον επαγγελματικό του ρόλο που, σε κάποιο μικρό ή μεγάλο βαθμό, μεταβάλλουν την κοινωνική του ενσωμάτωση (</a:t>
            </a:r>
            <a:r>
              <a:rPr lang="el-GR" sz="2200" b="0" i="0" u="none" strike="noStrike" cap="none" dirty="0" err="1">
                <a:solidFill>
                  <a:schemeClr val="dk1"/>
                </a:solidFill>
                <a:latin typeface="Calibri"/>
                <a:ea typeface="Calibri"/>
                <a:cs typeface="Calibri"/>
                <a:sym typeface="Calibri"/>
              </a:rPr>
              <a:t>Savickas</a:t>
            </a:r>
            <a:r>
              <a:rPr lang="el-GR" sz="2200" b="0" i="0" u="none" strike="noStrike" cap="none" dirty="0">
                <a:solidFill>
                  <a:schemeClr val="dk1"/>
                </a:solidFill>
                <a:latin typeface="Calibri"/>
                <a:ea typeface="Calibri"/>
                <a:cs typeface="Calibri"/>
                <a:sym typeface="Calibri"/>
              </a:rPr>
              <a:t>, 2013).</a:t>
            </a:r>
          </a:p>
          <a:p>
            <a:pPr marR="0" lvl="0" algn="l" rtl="0">
              <a:spcBef>
                <a:spcPts val="0"/>
              </a:spcBef>
              <a:spcAft>
                <a:spcPts val="0"/>
              </a:spcAft>
              <a:buClr>
                <a:srgbClr val="FF7F2A"/>
              </a:buClr>
              <a:buSzPts val="3120"/>
            </a:pPr>
            <a:endParaRPr lang="el-GR" sz="2200" b="0" i="0" u="none"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rgbClr val="FF7F2A"/>
              </a:buClr>
              <a:buSzPts val="3120"/>
              <a:buFont typeface="Calibri"/>
              <a:buChar char="▲"/>
            </a:pPr>
            <a:r>
              <a:rPr lang="el-GR" sz="2200" b="0" i="0" u="none" strike="noStrike" cap="none" dirty="0">
                <a:solidFill>
                  <a:schemeClr val="dk1"/>
                </a:solidFill>
                <a:latin typeface="Calibri"/>
                <a:ea typeface="Calibri"/>
                <a:cs typeface="Calibri"/>
                <a:sym typeface="Calibri"/>
              </a:rPr>
              <a:t>Οι πόροι προσαρμοστικότητας καριέρας είναι ικανότητες αυτορρύθμισης που διαμορφώνουν στρατηγικές και δράσεις για την επίτευξη των </a:t>
            </a:r>
            <a:r>
              <a:rPr lang="el-GR" sz="2200" b="0" i="0" u="none" strike="noStrike" cap="none">
                <a:solidFill>
                  <a:schemeClr val="dk1"/>
                </a:solidFill>
                <a:latin typeface="Calibri"/>
                <a:ea typeface="Calibri"/>
                <a:cs typeface="Calibri"/>
                <a:sym typeface="Calibri"/>
              </a:rPr>
              <a:t>προσαρμοστικών στόχων (</a:t>
            </a:r>
            <a:r>
              <a:rPr lang="el-GR" sz="2200" b="0" i="0" u="none" strike="noStrike" cap="none" dirty="0" err="1">
                <a:solidFill>
                  <a:schemeClr val="dk1"/>
                </a:solidFill>
                <a:latin typeface="Calibri"/>
                <a:ea typeface="Calibri"/>
                <a:cs typeface="Calibri"/>
                <a:sym typeface="Calibri"/>
              </a:rPr>
              <a:t>Savickas</a:t>
            </a:r>
            <a:r>
              <a:rPr lang="el-GR" sz="2200" b="0" i="0" u="none" strike="noStrike" cap="none" dirty="0">
                <a:solidFill>
                  <a:schemeClr val="dk1"/>
                </a:solidFill>
                <a:latin typeface="Calibri"/>
                <a:ea typeface="Calibri"/>
                <a:cs typeface="Calibri"/>
                <a:sym typeface="Calibri"/>
              </a:rPr>
              <a:t>, 2013).</a:t>
            </a:r>
            <a:endParaRPr sz="2200" b="0" i="0" u="none" strike="noStrike" cap="none" dirty="0">
              <a:solidFill>
                <a:schemeClr val="dk1"/>
              </a:solidFill>
              <a:latin typeface="Calibri"/>
              <a:ea typeface="Calibri"/>
              <a:cs typeface="Calibri"/>
              <a:sym typeface="Calibri"/>
            </a:endParaRPr>
          </a:p>
        </p:txBody>
      </p:sp>
      <p:pic>
        <p:nvPicPr>
          <p:cNvPr id="218" name="Google Shape;218;p5" descr="Emoji faccia stordita"/>
          <p:cNvPicPr preferRelativeResize="0"/>
          <p:nvPr/>
        </p:nvPicPr>
        <p:blipFill rotWithShape="1">
          <a:blip r:embed="rId3">
            <a:alphaModFix/>
          </a:blip>
          <a:srcRect/>
          <a:stretch/>
        </p:blipFill>
        <p:spPr>
          <a:xfrm>
            <a:off x="10696356" y="2211823"/>
            <a:ext cx="1324318" cy="1472108"/>
          </a:xfrm>
          <a:prstGeom prst="rect">
            <a:avLst/>
          </a:prstGeom>
          <a:noFill/>
          <a:ln>
            <a:noFill/>
          </a:ln>
        </p:spPr>
      </p:pic>
      <p:pic>
        <p:nvPicPr>
          <p:cNvPr id="219" name="Google Shape;219;p5" descr="Emoji faccia pensierosa"/>
          <p:cNvPicPr preferRelativeResize="0"/>
          <p:nvPr/>
        </p:nvPicPr>
        <p:blipFill rotWithShape="1">
          <a:blip r:embed="rId4">
            <a:alphaModFix/>
          </a:blip>
          <a:srcRect/>
          <a:stretch/>
        </p:blipFill>
        <p:spPr>
          <a:xfrm>
            <a:off x="9165255" y="2211823"/>
            <a:ext cx="1324318" cy="1406244"/>
          </a:xfrm>
          <a:prstGeom prst="rect">
            <a:avLst/>
          </a:prstGeom>
          <a:noFill/>
          <a:ln>
            <a:noFill/>
          </a:ln>
        </p:spPr>
      </p:pic>
      <p:pic>
        <p:nvPicPr>
          <p:cNvPr id="220" name="Google Shape;220;p5" descr="Emoji faccia con occhiolino"/>
          <p:cNvPicPr preferRelativeResize="0"/>
          <p:nvPr/>
        </p:nvPicPr>
        <p:blipFill rotWithShape="1">
          <a:blip r:embed="rId5">
            <a:alphaModFix/>
          </a:blip>
          <a:srcRect/>
          <a:stretch/>
        </p:blipFill>
        <p:spPr>
          <a:xfrm>
            <a:off x="10730874" y="3646054"/>
            <a:ext cx="1393779" cy="1393779"/>
          </a:xfrm>
          <a:prstGeom prst="rect">
            <a:avLst/>
          </a:prstGeom>
          <a:noFill/>
          <a:ln>
            <a:noFill/>
          </a:ln>
        </p:spPr>
      </p:pic>
      <p:pic>
        <p:nvPicPr>
          <p:cNvPr id="221" name="Google Shape;221;p5" descr="Emoji con gli occhiali"/>
          <p:cNvPicPr preferRelativeResize="0"/>
          <p:nvPr/>
        </p:nvPicPr>
        <p:blipFill rotWithShape="1">
          <a:blip r:embed="rId6">
            <a:alphaModFix/>
          </a:blip>
          <a:srcRect/>
          <a:stretch/>
        </p:blipFill>
        <p:spPr>
          <a:xfrm>
            <a:off x="9225842" y="3618067"/>
            <a:ext cx="1324319" cy="14721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dirty="0">
                <a:latin typeface="Calibri"/>
                <a:ea typeface="Calibri"/>
                <a:cs typeface="Calibri"/>
                <a:sym typeface="Calibri"/>
              </a:rPr>
              <a:t>Τα 4C της προσαρμοστικότητας σταδιοδρομίας</a:t>
            </a:r>
            <a:endParaRPr dirty="0"/>
          </a:p>
        </p:txBody>
      </p:sp>
      <p:sp>
        <p:nvSpPr>
          <p:cNvPr id="227" name="Google Shape;227;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28" name="Google Shape;228;p6"/>
          <p:cNvSpPr txBox="1"/>
          <p:nvPr/>
        </p:nvSpPr>
        <p:spPr>
          <a:xfrm>
            <a:off x="1372402" y="1931561"/>
            <a:ext cx="4558349" cy="4665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GB" sz="2000" b="1" i="0" u="none" strike="noStrike" cap="none" dirty="0">
                <a:solidFill>
                  <a:schemeClr val="dk1"/>
                </a:solidFill>
                <a:latin typeface="Calibri"/>
                <a:ea typeface="Calibri"/>
                <a:cs typeface="Calibri"/>
                <a:sym typeface="Calibri"/>
              </a:rPr>
              <a:t>CONCERN</a:t>
            </a:r>
            <a:r>
              <a:rPr lang="el-GR" sz="2000" b="1" dirty="0">
                <a:solidFill>
                  <a:schemeClr val="dk1"/>
                </a:solidFill>
                <a:latin typeface="Calibri"/>
                <a:ea typeface="Calibri"/>
                <a:cs typeface="Calibri"/>
                <a:sym typeface="Calibri"/>
              </a:rPr>
              <a:t> (</a:t>
            </a:r>
            <a:r>
              <a:rPr lang="el-GR" sz="2000" b="1" i="0" u="none" strike="noStrike" cap="none" dirty="0">
                <a:solidFill>
                  <a:schemeClr val="dk1"/>
                </a:solidFill>
                <a:latin typeface="Calibri"/>
                <a:ea typeface="Calibri"/>
                <a:cs typeface="Calibri"/>
                <a:sym typeface="Calibri"/>
              </a:rPr>
              <a:t>ΑΝΗΣΥΧΙΑ)</a:t>
            </a:r>
            <a:endParaRPr sz="2000" b="1" i="0" u="none" strike="noStrike" cap="none" dirty="0">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rgbClr val="595959"/>
              </a:buClr>
              <a:buSzPts val="2400"/>
              <a:buFont typeface="Arial"/>
              <a:buNone/>
            </a:pPr>
            <a:endParaRPr sz="2400" b="1" i="0" u="none" strike="noStrike" cap="none" dirty="0">
              <a:solidFill>
                <a:schemeClr val="dk1"/>
              </a:solidFill>
              <a:latin typeface="Calibri"/>
              <a:ea typeface="Calibri"/>
              <a:cs typeface="Calibri"/>
              <a:sym typeface="Calibri"/>
            </a:endParaRPr>
          </a:p>
        </p:txBody>
      </p:sp>
      <p:sp>
        <p:nvSpPr>
          <p:cNvPr id="229" name="Google Shape;229;p6"/>
          <p:cNvSpPr txBox="1"/>
          <p:nvPr/>
        </p:nvSpPr>
        <p:spPr>
          <a:xfrm>
            <a:off x="1372402" y="2526571"/>
            <a:ext cx="4464906" cy="857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l-GR" sz="1800" b="0" i="0" u="none" strike="noStrike" cap="none" dirty="0">
                <a:solidFill>
                  <a:schemeClr val="dk1"/>
                </a:solidFill>
                <a:latin typeface="Calibri"/>
                <a:ea typeface="Calibri"/>
                <a:cs typeface="Calibri"/>
                <a:sym typeface="Calibri"/>
              </a:rPr>
              <a:t>Σημαίνει ουσιαστικά έναν προσανατολισμό στο μέλλον, μια αίσθηση ότι είναι σημαντικό να προετοιμαστούμε για το αύριο. </a:t>
            </a:r>
            <a:endParaRPr sz="1800" b="0" i="0" u="none" strike="noStrike" cap="none" dirty="0">
              <a:solidFill>
                <a:schemeClr val="dk1"/>
              </a:solidFill>
              <a:latin typeface="Calibri"/>
              <a:ea typeface="Calibri"/>
              <a:cs typeface="Calibri"/>
              <a:sym typeface="Calibri"/>
            </a:endParaRPr>
          </a:p>
        </p:txBody>
      </p:sp>
      <p:sp>
        <p:nvSpPr>
          <p:cNvPr id="230" name="Google Shape;230;p6"/>
          <p:cNvSpPr txBox="1"/>
          <p:nvPr/>
        </p:nvSpPr>
        <p:spPr>
          <a:xfrm>
            <a:off x="1372403" y="3585861"/>
            <a:ext cx="4558348" cy="4665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1800" b="1" i="0" u="none" strike="noStrike" cap="none" dirty="0">
                <a:solidFill>
                  <a:schemeClr val="dk1"/>
                </a:solidFill>
                <a:latin typeface="Open Sans"/>
                <a:ea typeface="Open Sans"/>
                <a:cs typeface="Open Sans"/>
                <a:sym typeface="Open Sans"/>
              </a:rPr>
              <a:t>CONTROL</a:t>
            </a:r>
            <a:r>
              <a:rPr lang="el-GR" sz="1800" b="1" i="0" u="none" strike="noStrike" cap="none" dirty="0">
                <a:solidFill>
                  <a:schemeClr val="dk1"/>
                </a:solidFill>
                <a:latin typeface="Open Sans"/>
                <a:ea typeface="Open Sans"/>
                <a:cs typeface="Open Sans"/>
                <a:sym typeface="Open Sans"/>
              </a:rPr>
              <a:t> (ΕΛΕΓΧΟΣ)</a:t>
            </a:r>
            <a:endParaRPr sz="1800" b="1" i="0" u="none" strike="noStrike" cap="none" dirty="0">
              <a:solidFill>
                <a:schemeClr val="dk1"/>
              </a:solidFill>
              <a:latin typeface="Calibri"/>
              <a:ea typeface="Calibri"/>
              <a:cs typeface="Calibri"/>
              <a:sym typeface="Calibri"/>
            </a:endParaRPr>
          </a:p>
          <a:p>
            <a:pPr marL="228600" marR="0" lvl="0" indent="-87629" algn="l" rtl="0">
              <a:lnSpc>
                <a:spcPct val="90000"/>
              </a:lnSpc>
              <a:spcBef>
                <a:spcPts val="1000"/>
              </a:spcBef>
              <a:spcAft>
                <a:spcPts val="0"/>
              </a:spcAft>
              <a:buClr>
                <a:srgbClr val="595959"/>
              </a:buClr>
              <a:buSzPts val="2400"/>
              <a:buFont typeface="Arial"/>
              <a:buNone/>
            </a:pPr>
            <a:endParaRPr sz="2400" b="1" i="0" u="none" strike="noStrike" cap="none" dirty="0">
              <a:solidFill>
                <a:schemeClr val="dk1"/>
              </a:solidFill>
              <a:latin typeface="Calibri"/>
              <a:ea typeface="Calibri"/>
              <a:cs typeface="Calibri"/>
              <a:sym typeface="Calibri"/>
            </a:endParaRPr>
          </a:p>
        </p:txBody>
      </p:sp>
      <p:sp>
        <p:nvSpPr>
          <p:cNvPr id="231" name="Google Shape;231;p6"/>
          <p:cNvSpPr txBox="1"/>
          <p:nvPr/>
        </p:nvSpPr>
        <p:spPr>
          <a:xfrm>
            <a:off x="1372402" y="4073952"/>
            <a:ext cx="4464906" cy="1118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l-GR" sz="1800" b="0" i="0" u="none" strike="noStrike" cap="none" dirty="0">
                <a:solidFill>
                  <a:schemeClr val="dk1"/>
                </a:solidFill>
                <a:latin typeface="Calibri"/>
                <a:ea typeface="Calibri"/>
                <a:cs typeface="Calibri"/>
                <a:sym typeface="Calibri"/>
              </a:rPr>
              <a:t>Επιτρέπει στα άτομα να γίνουν υπεύθυνα για τη διαμόρφωση του εαυτού τους και του περιβάλλοντός τους ώστε να ανταποκριθούν σε αυτό που έρχεται στη συνέχεια, χρησιμοποιώντας αυτοπειθαρχία, προσπάθεια και επιμονή.</a:t>
            </a:r>
            <a:endParaRPr sz="1200" dirty="0"/>
          </a:p>
        </p:txBody>
      </p:sp>
      <p:sp>
        <p:nvSpPr>
          <p:cNvPr id="232" name="Google Shape;232;p6"/>
          <p:cNvSpPr txBox="1"/>
          <p:nvPr/>
        </p:nvSpPr>
        <p:spPr>
          <a:xfrm>
            <a:off x="6796254" y="1931561"/>
            <a:ext cx="4558349" cy="4665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GB" sz="2000" b="1" i="0" u="none" strike="noStrike" cap="none" dirty="0">
                <a:solidFill>
                  <a:schemeClr val="dk1"/>
                </a:solidFill>
                <a:latin typeface="Calibri"/>
                <a:ea typeface="Calibri"/>
                <a:cs typeface="Calibri"/>
                <a:sym typeface="Calibri"/>
              </a:rPr>
              <a:t>CURIOSITY</a:t>
            </a:r>
            <a:r>
              <a:rPr lang="el-GR" sz="2000" b="1" i="0" u="none" strike="noStrike" cap="none" dirty="0">
                <a:solidFill>
                  <a:schemeClr val="dk1"/>
                </a:solidFill>
                <a:latin typeface="Calibri"/>
                <a:ea typeface="Calibri"/>
                <a:cs typeface="Calibri"/>
                <a:sym typeface="Calibri"/>
              </a:rPr>
              <a:t> (ΠΕΡΙΕΡΓΕΙΑ)</a:t>
            </a:r>
            <a:endParaRPr sz="2000" b="1" i="0" u="none" strike="noStrike" cap="none" dirty="0">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rgbClr val="595959"/>
              </a:buClr>
              <a:buSzPts val="2400"/>
              <a:buFont typeface="Arial"/>
              <a:buNone/>
            </a:pPr>
            <a:endParaRPr sz="2400" b="1" i="0" u="none" strike="noStrike" cap="none" dirty="0">
              <a:solidFill>
                <a:schemeClr val="dk1"/>
              </a:solidFill>
              <a:latin typeface="Calibri"/>
              <a:ea typeface="Calibri"/>
              <a:cs typeface="Calibri"/>
              <a:sym typeface="Calibri"/>
            </a:endParaRPr>
          </a:p>
        </p:txBody>
      </p:sp>
      <p:sp>
        <p:nvSpPr>
          <p:cNvPr id="233" name="Google Shape;233;p6"/>
          <p:cNvSpPr txBox="1"/>
          <p:nvPr/>
        </p:nvSpPr>
        <p:spPr>
          <a:xfrm>
            <a:off x="6796255" y="2480083"/>
            <a:ext cx="4464906" cy="1206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l-GR" sz="1800" b="0" i="0" u="none" strike="noStrike" cap="none" dirty="0">
                <a:solidFill>
                  <a:schemeClr val="dk1"/>
                </a:solidFill>
                <a:latin typeface="Calibri"/>
                <a:ea typeface="Calibri"/>
                <a:cs typeface="Calibri"/>
                <a:sym typeface="Calibri"/>
              </a:rPr>
              <a:t>Αναφέρεται στην περιέργεια και τη διερεύνηση της προσαρμογής μεταξύ του εαυτού μας και του κόσμου της εργασίας.</a:t>
            </a:r>
          </a:p>
        </p:txBody>
      </p:sp>
      <p:sp>
        <p:nvSpPr>
          <p:cNvPr id="234" name="Google Shape;234;p6"/>
          <p:cNvSpPr txBox="1"/>
          <p:nvPr/>
        </p:nvSpPr>
        <p:spPr>
          <a:xfrm>
            <a:off x="6813822" y="3585861"/>
            <a:ext cx="4558348" cy="4665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GB" sz="2000" b="1" i="0" u="none" strike="noStrike" cap="none" dirty="0">
                <a:solidFill>
                  <a:schemeClr val="dk1"/>
                </a:solidFill>
                <a:latin typeface="Calibri"/>
                <a:ea typeface="Calibri"/>
                <a:cs typeface="Calibri"/>
                <a:sym typeface="Calibri"/>
              </a:rPr>
              <a:t>CONFIDENCE</a:t>
            </a:r>
            <a:r>
              <a:rPr lang="el-GR" sz="2000" b="1" i="0" u="none" strike="noStrike" cap="none" dirty="0">
                <a:solidFill>
                  <a:schemeClr val="dk1"/>
                </a:solidFill>
                <a:latin typeface="Calibri"/>
                <a:ea typeface="Calibri"/>
                <a:cs typeface="Calibri"/>
                <a:sym typeface="Calibri"/>
              </a:rPr>
              <a:t> (ΑΥΤΟΠΕΠΟΙΘΗΣΗ)</a:t>
            </a:r>
            <a:endParaRPr sz="2000" b="1" i="0" u="none" strike="noStrike" cap="none" dirty="0">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rgbClr val="595959"/>
              </a:buClr>
              <a:buSzPts val="2400"/>
              <a:buFont typeface="Arial"/>
              <a:buNone/>
            </a:pPr>
            <a:endParaRPr sz="2400" b="1" i="0" u="none" strike="noStrike" cap="none" dirty="0">
              <a:solidFill>
                <a:schemeClr val="dk1"/>
              </a:solidFill>
              <a:latin typeface="Calibri"/>
              <a:ea typeface="Calibri"/>
              <a:cs typeface="Calibri"/>
              <a:sym typeface="Calibri"/>
            </a:endParaRPr>
          </a:p>
        </p:txBody>
      </p:sp>
      <p:sp>
        <p:nvSpPr>
          <p:cNvPr id="235" name="Google Shape;235;p6"/>
          <p:cNvSpPr txBox="1"/>
          <p:nvPr/>
        </p:nvSpPr>
        <p:spPr>
          <a:xfrm>
            <a:off x="6813822" y="4076143"/>
            <a:ext cx="4558348" cy="11188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l-GR" sz="1800" b="0" i="0" u="none" strike="noStrike" cap="none" dirty="0">
                <a:solidFill>
                  <a:schemeClr val="dk1"/>
                </a:solidFill>
                <a:latin typeface="Calibri"/>
                <a:ea typeface="Calibri"/>
                <a:cs typeface="Calibri"/>
                <a:sym typeface="Calibri"/>
              </a:rPr>
              <a:t>Δηλώνει αισθήματα </a:t>
            </a:r>
            <a:r>
              <a:rPr lang="el-GR" sz="1800" b="0" i="0" u="none" strike="noStrike" cap="none" dirty="0" err="1">
                <a:solidFill>
                  <a:schemeClr val="dk1"/>
                </a:solidFill>
                <a:latin typeface="Calibri"/>
                <a:ea typeface="Calibri"/>
                <a:cs typeface="Calibri"/>
                <a:sym typeface="Calibri"/>
              </a:rPr>
              <a:t>αυτοαποτελεσματικότητας</a:t>
            </a:r>
            <a:r>
              <a:rPr lang="el-GR" sz="1800" b="0" i="0" u="none" strike="noStrike" cap="none" dirty="0">
                <a:solidFill>
                  <a:schemeClr val="dk1"/>
                </a:solidFill>
                <a:latin typeface="Calibri"/>
                <a:ea typeface="Calibri"/>
                <a:cs typeface="Calibri"/>
                <a:sym typeface="Calibri"/>
              </a:rPr>
              <a:t> σχετικά με την ικανότητα κάποιου να εκτελέσει με επιτυχία την πορεία δράσης που απαιτείται για να κάνει τις κατάλληλες εκπαιδευτικές και επαγγελματικές επιλογές.</a:t>
            </a:r>
            <a:endParaRPr sz="2000" b="0" i="0" u="none" strike="noStrike" cap="none" dirty="0">
              <a:solidFill>
                <a:schemeClr val="dk1"/>
              </a:solidFill>
              <a:latin typeface="Calibri"/>
              <a:ea typeface="Calibri"/>
              <a:cs typeface="Calibri"/>
              <a:sym typeface="Calibri"/>
            </a:endParaRPr>
          </a:p>
        </p:txBody>
      </p:sp>
      <p:sp>
        <p:nvSpPr>
          <p:cNvPr id="236" name="Google Shape;236;p6"/>
          <p:cNvSpPr/>
          <p:nvPr/>
        </p:nvSpPr>
        <p:spPr>
          <a:xfrm rot="5400000">
            <a:off x="788531" y="197906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6"/>
          <p:cNvSpPr/>
          <p:nvPr/>
        </p:nvSpPr>
        <p:spPr>
          <a:xfrm>
            <a:off x="839788" y="201385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a:solidFill>
                  <a:schemeClr val="lt1"/>
                </a:solidFill>
                <a:latin typeface="Calibri"/>
                <a:ea typeface="Calibri"/>
                <a:cs typeface="Calibri"/>
                <a:sym typeface="Calibri"/>
              </a:rPr>
              <a:t>1</a:t>
            </a:r>
            <a:endParaRPr sz="1800" b="1">
              <a:solidFill>
                <a:schemeClr val="lt1"/>
              </a:solidFill>
              <a:latin typeface="Calibri"/>
              <a:ea typeface="Calibri"/>
              <a:cs typeface="Calibri"/>
              <a:sym typeface="Calibri"/>
            </a:endParaRPr>
          </a:p>
        </p:txBody>
      </p:sp>
      <p:sp>
        <p:nvSpPr>
          <p:cNvPr id="238" name="Google Shape;238;p6"/>
          <p:cNvSpPr/>
          <p:nvPr/>
        </p:nvSpPr>
        <p:spPr>
          <a:xfrm rot="5400000">
            <a:off x="788531" y="356621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6"/>
          <p:cNvSpPr/>
          <p:nvPr/>
        </p:nvSpPr>
        <p:spPr>
          <a:xfrm>
            <a:off x="839788" y="360100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sz="1800" b="1">
              <a:solidFill>
                <a:schemeClr val="lt1"/>
              </a:solidFill>
              <a:latin typeface="Calibri"/>
              <a:ea typeface="Calibri"/>
              <a:cs typeface="Calibri"/>
              <a:sym typeface="Calibri"/>
            </a:endParaRPr>
          </a:p>
        </p:txBody>
      </p:sp>
      <p:sp>
        <p:nvSpPr>
          <p:cNvPr id="240" name="Google Shape;240;p6"/>
          <p:cNvSpPr/>
          <p:nvPr/>
        </p:nvSpPr>
        <p:spPr>
          <a:xfrm rot="5400000">
            <a:off x="6212384" y="197601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6"/>
          <p:cNvSpPr/>
          <p:nvPr/>
        </p:nvSpPr>
        <p:spPr>
          <a:xfrm>
            <a:off x="6263641" y="201080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sz="1800" b="1">
              <a:solidFill>
                <a:schemeClr val="lt1"/>
              </a:solidFill>
              <a:latin typeface="Calibri"/>
              <a:ea typeface="Calibri"/>
              <a:cs typeface="Calibri"/>
              <a:sym typeface="Calibri"/>
            </a:endParaRPr>
          </a:p>
        </p:txBody>
      </p:sp>
      <p:sp>
        <p:nvSpPr>
          <p:cNvPr id="242" name="Google Shape;242;p6"/>
          <p:cNvSpPr/>
          <p:nvPr/>
        </p:nvSpPr>
        <p:spPr>
          <a:xfrm rot="5400000">
            <a:off x="6229950" y="356621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6"/>
          <p:cNvSpPr/>
          <p:nvPr/>
        </p:nvSpPr>
        <p:spPr>
          <a:xfrm>
            <a:off x="6281207" y="360100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sz="1800" b="1">
              <a:solidFill>
                <a:schemeClr val="lt1"/>
              </a:solidFill>
              <a:latin typeface="Calibri"/>
              <a:ea typeface="Calibri"/>
              <a:cs typeface="Calibri"/>
              <a:sym typeface="Calibri"/>
            </a:endParaRPr>
          </a:p>
        </p:txBody>
      </p:sp>
      <p:pic>
        <p:nvPicPr>
          <p:cNvPr id="244" name="Google Shape;244;p6" descr="Emoji faccia stordita"/>
          <p:cNvPicPr preferRelativeResize="0"/>
          <p:nvPr/>
        </p:nvPicPr>
        <p:blipFill rotWithShape="1">
          <a:blip r:embed="rId3">
            <a:alphaModFix/>
          </a:blip>
          <a:srcRect/>
          <a:stretch/>
        </p:blipFill>
        <p:spPr>
          <a:xfrm>
            <a:off x="4765908" y="3025959"/>
            <a:ext cx="1294901" cy="1118880"/>
          </a:xfrm>
          <a:prstGeom prst="rect">
            <a:avLst/>
          </a:prstGeom>
          <a:noFill/>
          <a:ln>
            <a:noFill/>
          </a:ln>
        </p:spPr>
      </p:pic>
      <p:pic>
        <p:nvPicPr>
          <p:cNvPr id="245" name="Google Shape;245;p6" descr="Emoji faccia pensierosa"/>
          <p:cNvPicPr preferRelativeResize="0"/>
          <p:nvPr/>
        </p:nvPicPr>
        <p:blipFill rotWithShape="1">
          <a:blip r:embed="rId4">
            <a:alphaModFix/>
          </a:blip>
          <a:srcRect/>
          <a:stretch/>
        </p:blipFill>
        <p:spPr>
          <a:xfrm>
            <a:off x="4064029" y="1278721"/>
            <a:ext cx="1132338" cy="1247849"/>
          </a:xfrm>
          <a:prstGeom prst="rect">
            <a:avLst/>
          </a:prstGeom>
          <a:noFill/>
          <a:ln>
            <a:noFill/>
          </a:ln>
        </p:spPr>
      </p:pic>
      <p:pic>
        <p:nvPicPr>
          <p:cNvPr id="246" name="Google Shape;246;p6" descr="Emoji faccia con occhiolino"/>
          <p:cNvPicPr preferRelativeResize="0"/>
          <p:nvPr/>
        </p:nvPicPr>
        <p:blipFill rotWithShape="1">
          <a:blip r:embed="rId5">
            <a:alphaModFix/>
          </a:blip>
          <a:srcRect/>
          <a:stretch/>
        </p:blipFill>
        <p:spPr>
          <a:xfrm>
            <a:off x="10572950" y="3132921"/>
            <a:ext cx="1250016" cy="1326933"/>
          </a:xfrm>
          <a:prstGeom prst="rect">
            <a:avLst/>
          </a:prstGeom>
          <a:noFill/>
          <a:ln>
            <a:noFill/>
          </a:ln>
        </p:spPr>
      </p:pic>
      <p:pic>
        <p:nvPicPr>
          <p:cNvPr id="247" name="Google Shape;247;p6" descr="Emoji con gli occhiali"/>
          <p:cNvPicPr preferRelativeResize="0"/>
          <p:nvPr/>
        </p:nvPicPr>
        <p:blipFill rotWithShape="1">
          <a:blip r:embed="rId6">
            <a:alphaModFix/>
          </a:blip>
          <a:srcRect/>
          <a:stretch/>
        </p:blipFill>
        <p:spPr>
          <a:xfrm>
            <a:off x="9650186" y="1278722"/>
            <a:ext cx="1250016" cy="126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
        <p:nvSpPr>
          <p:cNvPr id="253" name="Google Shape;253;p7"/>
          <p:cNvSpPr txBox="1"/>
          <p:nvPr/>
        </p:nvSpPr>
        <p:spPr>
          <a:xfrm>
            <a:off x="1001712" y="4636419"/>
            <a:ext cx="10188574"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a:solidFill>
                <a:schemeClr val="dk1"/>
              </a:solidFill>
              <a:latin typeface="Calibri"/>
              <a:ea typeface="Calibri"/>
              <a:cs typeface="Calibri"/>
              <a:sym typeface="Calibri"/>
            </a:endParaRPr>
          </a:p>
        </p:txBody>
      </p:sp>
      <p:sp>
        <p:nvSpPr>
          <p:cNvPr id="254" name="Google Shape;254;p7"/>
          <p:cNvSpPr txBox="1"/>
          <p:nvPr/>
        </p:nvSpPr>
        <p:spPr>
          <a:xfrm>
            <a:off x="1325366" y="4784619"/>
            <a:ext cx="9864920"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From Savickas, M. L. (2013). Career construction theory and practice. In S. D. Brown &amp; R. W. Lent (Eds.), </a:t>
            </a:r>
            <a:r>
              <a:rPr lang="en-GB" sz="1800" i="1">
                <a:solidFill>
                  <a:schemeClr val="dk1"/>
                </a:solidFill>
                <a:latin typeface="Calibri"/>
                <a:ea typeface="Calibri"/>
                <a:cs typeface="Calibri"/>
                <a:sym typeface="Calibri"/>
              </a:rPr>
              <a:t>Career development and counseling: Putting theory and research to work</a:t>
            </a:r>
            <a:r>
              <a:rPr lang="en-GB" sz="1800">
                <a:solidFill>
                  <a:schemeClr val="dk1"/>
                </a:solidFill>
                <a:latin typeface="Calibri"/>
                <a:ea typeface="Calibri"/>
                <a:cs typeface="Calibri"/>
                <a:sym typeface="Calibri"/>
              </a:rPr>
              <a:t> (2nd ed., pp. 147–183). Hoboken, NJ: John Wiley.</a:t>
            </a:r>
            <a:endParaRPr/>
          </a:p>
        </p:txBody>
      </p:sp>
      <p:pic>
        <p:nvPicPr>
          <p:cNvPr id="255" name="Google Shape;255;p7"/>
          <p:cNvPicPr preferRelativeResize="0"/>
          <p:nvPr/>
        </p:nvPicPr>
        <p:blipFill rotWithShape="1">
          <a:blip r:embed="rId3">
            <a:alphaModFix/>
          </a:blip>
          <a:srcRect/>
          <a:stretch/>
        </p:blipFill>
        <p:spPr>
          <a:xfrm>
            <a:off x="2113533" y="237286"/>
            <a:ext cx="7964934" cy="45530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61" name="Google Shape;261;p8"/>
          <p:cNvSpPr txBox="1"/>
          <p:nvPr/>
        </p:nvSpPr>
        <p:spPr>
          <a:xfrm>
            <a:off x="725184" y="2113994"/>
            <a:ext cx="3173956"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el-GR" sz="1800" dirty="0">
                <a:solidFill>
                  <a:schemeClr val="dk1"/>
                </a:solidFill>
                <a:latin typeface="Calibri"/>
                <a:ea typeface="Calibri"/>
                <a:cs typeface="Calibri"/>
                <a:sym typeface="Calibri"/>
              </a:rPr>
              <a:t>24 στοιχεία</a:t>
            </a:r>
          </a:p>
          <a:p>
            <a:pPr marL="285750" marR="0" lvl="0" indent="-285750" algn="l" rtl="0">
              <a:lnSpc>
                <a:spcPct val="150000"/>
              </a:lnSpc>
              <a:spcBef>
                <a:spcPts val="0"/>
              </a:spcBef>
              <a:spcAft>
                <a:spcPts val="0"/>
              </a:spcAft>
              <a:buClr>
                <a:srgbClr val="FF7F2A"/>
              </a:buClr>
              <a:buSzPts val="2600"/>
              <a:buFont typeface="Calibri"/>
              <a:buChar char="▲"/>
            </a:pPr>
            <a:r>
              <a:rPr lang="el-GR" sz="1800" dirty="0">
                <a:solidFill>
                  <a:schemeClr val="dk1"/>
                </a:solidFill>
                <a:latin typeface="Calibri"/>
                <a:ea typeface="Calibri"/>
                <a:cs typeface="Calibri"/>
                <a:sym typeface="Calibri"/>
              </a:rPr>
              <a:t>Μορφή απάντησης </a:t>
            </a:r>
            <a:r>
              <a:rPr lang="el-GR" sz="1800" dirty="0" err="1">
                <a:solidFill>
                  <a:schemeClr val="dk1"/>
                </a:solidFill>
                <a:latin typeface="Calibri"/>
                <a:ea typeface="Calibri"/>
                <a:cs typeface="Calibri"/>
                <a:sym typeface="Calibri"/>
              </a:rPr>
              <a:t>Likert</a:t>
            </a:r>
            <a:r>
              <a:rPr lang="el-GR" sz="1800" dirty="0">
                <a:solidFill>
                  <a:schemeClr val="dk1"/>
                </a:solidFill>
                <a:latin typeface="Calibri"/>
                <a:ea typeface="Calibri"/>
                <a:cs typeface="Calibri"/>
                <a:sym typeface="Calibri"/>
              </a:rPr>
              <a:t> 1= Όχι ισχυρή; 5= Η Ισχυρότερη</a:t>
            </a:r>
          </a:p>
          <a:p>
            <a:pPr marL="285750" marR="0" lvl="0" indent="-285750" algn="l" rtl="0">
              <a:lnSpc>
                <a:spcPct val="150000"/>
              </a:lnSpc>
              <a:spcBef>
                <a:spcPts val="0"/>
              </a:spcBef>
              <a:spcAft>
                <a:spcPts val="0"/>
              </a:spcAft>
              <a:buClr>
                <a:srgbClr val="FF7F2A"/>
              </a:buClr>
              <a:buSzPts val="2600"/>
              <a:buFont typeface="Calibri"/>
              <a:buChar char="▲"/>
            </a:pPr>
            <a:r>
              <a:rPr lang="el-GR" sz="1800" dirty="0">
                <a:solidFill>
                  <a:schemeClr val="dk1"/>
                </a:solidFill>
                <a:latin typeface="Calibri"/>
                <a:ea typeface="Calibri"/>
                <a:cs typeface="Calibri"/>
                <a:sym typeface="Calibri"/>
              </a:rPr>
              <a:t>4 </a:t>
            </a:r>
            <a:r>
              <a:rPr lang="el-GR" sz="1800" dirty="0" err="1">
                <a:solidFill>
                  <a:schemeClr val="dk1"/>
                </a:solidFill>
                <a:latin typeface="Calibri"/>
                <a:ea typeface="Calibri"/>
                <a:cs typeface="Calibri"/>
                <a:sym typeface="Calibri"/>
              </a:rPr>
              <a:t>υποκλίμακες</a:t>
            </a:r>
            <a:r>
              <a:rPr lang="el-GR" sz="1800" dirty="0">
                <a:solidFill>
                  <a:schemeClr val="dk1"/>
                </a:solidFill>
                <a:latin typeface="Calibri"/>
                <a:ea typeface="Calibri"/>
                <a:cs typeface="Calibri"/>
                <a:sym typeface="Calibri"/>
              </a:rPr>
              <a:t> (4Cs) με 6 στοιχεία η καθεμία</a:t>
            </a:r>
            <a:endParaRPr sz="1800" dirty="0">
              <a:solidFill>
                <a:schemeClr val="dk1"/>
              </a:solidFill>
              <a:latin typeface="Calibri"/>
              <a:ea typeface="Calibri"/>
              <a:cs typeface="Calibri"/>
              <a:sym typeface="Calibri"/>
            </a:endParaRPr>
          </a:p>
        </p:txBody>
      </p:sp>
      <p:sp>
        <p:nvSpPr>
          <p:cNvPr id="262" name="Google Shape;262;p8"/>
          <p:cNvSpPr txBox="1">
            <a:spLocks noGrp="1"/>
          </p:cNvSpPr>
          <p:nvPr>
            <p:ph type="title"/>
          </p:nvPr>
        </p:nvSpPr>
        <p:spPr>
          <a:xfrm>
            <a:off x="836613" y="237016"/>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dirty="0">
                <a:latin typeface="Calibri"/>
                <a:ea typeface="Calibri"/>
                <a:cs typeface="Calibri"/>
                <a:sym typeface="Calibri"/>
              </a:rPr>
              <a:t>Career Adapt-Abilities Scale (CAAS)</a:t>
            </a:r>
            <a:endParaRPr dirty="0">
              <a:latin typeface="Calibri"/>
              <a:ea typeface="Calibri"/>
              <a:cs typeface="Calibri"/>
              <a:sym typeface="Calibri"/>
            </a:endParaRPr>
          </a:p>
        </p:txBody>
      </p:sp>
      <p:sp>
        <p:nvSpPr>
          <p:cNvPr id="263" name="Google Shape;263;p8"/>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Porfeli, E. J., &amp; Savickas, M. L. (2012)</a:t>
            </a:r>
            <a:endParaRPr/>
          </a:p>
        </p:txBody>
      </p:sp>
      <p:graphicFrame>
        <p:nvGraphicFramePr>
          <p:cNvPr id="264" name="Google Shape;264;p8"/>
          <p:cNvGraphicFramePr/>
          <p:nvPr/>
        </p:nvGraphicFramePr>
        <p:xfrm>
          <a:off x="4027713" y="1811382"/>
          <a:ext cx="8043675" cy="4084400"/>
        </p:xfrm>
        <a:graphic>
          <a:graphicData uri="http://schemas.openxmlformats.org/drawingml/2006/table">
            <a:tbl>
              <a:tblPr firstRow="1" bandRow="1">
                <a:noFill/>
                <a:tableStyleId>{ED88955F-EA4F-49B7-9FF0-1E2B772E9664}</a:tableStyleId>
              </a:tblPr>
              <a:tblGrid>
                <a:gridCol w="1578225">
                  <a:extLst>
                    <a:ext uri="{9D8B030D-6E8A-4147-A177-3AD203B41FA5}">
                      <a16:colId xmlns:a16="http://schemas.microsoft.com/office/drawing/2014/main" val="20000"/>
                    </a:ext>
                  </a:extLst>
                </a:gridCol>
                <a:gridCol w="4387125">
                  <a:extLst>
                    <a:ext uri="{9D8B030D-6E8A-4147-A177-3AD203B41FA5}">
                      <a16:colId xmlns:a16="http://schemas.microsoft.com/office/drawing/2014/main" val="20001"/>
                    </a:ext>
                  </a:extLst>
                </a:gridCol>
                <a:gridCol w="640425">
                  <a:extLst>
                    <a:ext uri="{9D8B030D-6E8A-4147-A177-3AD203B41FA5}">
                      <a16:colId xmlns:a16="http://schemas.microsoft.com/office/drawing/2014/main" val="20002"/>
                    </a:ext>
                  </a:extLst>
                </a:gridCol>
                <a:gridCol w="718950">
                  <a:extLst>
                    <a:ext uri="{9D8B030D-6E8A-4147-A177-3AD203B41FA5}">
                      <a16:colId xmlns:a16="http://schemas.microsoft.com/office/drawing/2014/main" val="20003"/>
                    </a:ext>
                  </a:extLst>
                </a:gridCol>
                <a:gridCol w="718950">
                  <a:extLst>
                    <a:ext uri="{9D8B030D-6E8A-4147-A177-3AD203B41FA5}">
                      <a16:colId xmlns:a16="http://schemas.microsoft.com/office/drawing/2014/main" val="20004"/>
                    </a:ext>
                  </a:extLst>
                </a:gridCol>
              </a:tblGrid>
              <a:tr h="396125">
                <a:tc>
                  <a:txBody>
                    <a:bodyPr/>
                    <a:lstStyle/>
                    <a:p>
                      <a:pPr marL="0" marR="0" lvl="0" indent="0" algn="l" rtl="0">
                        <a:spcBef>
                          <a:spcPts val="0"/>
                        </a:spcBef>
                        <a:spcAft>
                          <a:spcPts val="0"/>
                        </a:spcAft>
                        <a:buNone/>
                      </a:pPr>
                      <a:r>
                        <a:rPr lang="en-GB" sz="2000" u="none" strike="noStrike" cap="none">
                          <a:latin typeface="Calibri"/>
                          <a:ea typeface="Calibri"/>
                          <a:cs typeface="Calibri"/>
                          <a:sym typeface="Calibri"/>
                        </a:rPr>
                        <a:t>Country</a:t>
                      </a:r>
                      <a:endParaRPr sz="2000">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l" rtl="0">
                        <a:spcBef>
                          <a:spcPts val="0"/>
                        </a:spcBef>
                        <a:spcAft>
                          <a:spcPts val="0"/>
                        </a:spcAft>
                        <a:buNone/>
                      </a:pPr>
                      <a:r>
                        <a:rPr lang="en-GB" sz="2000">
                          <a:latin typeface="Calibri"/>
                          <a:ea typeface="Calibri"/>
                          <a:cs typeface="Calibri"/>
                          <a:sym typeface="Calibri"/>
                        </a:rPr>
                        <a:t>Author</a:t>
                      </a:r>
                      <a:endParaRPr sz="2000">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ctr" rtl="0">
                        <a:spcBef>
                          <a:spcPts val="0"/>
                        </a:spcBef>
                        <a:spcAft>
                          <a:spcPts val="0"/>
                        </a:spcAft>
                        <a:buNone/>
                      </a:pPr>
                      <a:r>
                        <a:rPr lang="en-GB" sz="2000">
                          <a:latin typeface="Calibri"/>
                          <a:ea typeface="Calibri"/>
                          <a:cs typeface="Calibri"/>
                          <a:sym typeface="Calibri"/>
                        </a:rPr>
                        <a:t>M</a:t>
                      </a:r>
                      <a:endParaRPr sz="200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ctr" rtl="0">
                        <a:spcBef>
                          <a:spcPts val="0"/>
                        </a:spcBef>
                        <a:spcAft>
                          <a:spcPts val="0"/>
                        </a:spcAft>
                        <a:buNone/>
                      </a:pPr>
                      <a:r>
                        <a:rPr lang="en-GB" sz="2000">
                          <a:latin typeface="Calibri"/>
                          <a:ea typeface="Calibri"/>
                          <a:cs typeface="Calibri"/>
                          <a:sym typeface="Calibri"/>
                        </a:rPr>
                        <a:t>SD</a:t>
                      </a:r>
                      <a:endParaRPr sz="200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ctr" rtl="0">
                        <a:spcBef>
                          <a:spcPts val="0"/>
                        </a:spcBef>
                        <a:spcAft>
                          <a:spcPts val="0"/>
                        </a:spcAft>
                        <a:buNone/>
                      </a:pPr>
                      <a:r>
                        <a:rPr lang="en-GB" sz="2000">
                          <a:latin typeface="Calibri"/>
                          <a:ea typeface="Calibri"/>
                          <a:cs typeface="Calibri"/>
                          <a:sym typeface="Calibri"/>
                        </a:rPr>
                        <a:t>α</a:t>
                      </a:r>
                      <a:endParaRPr sz="200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extLst>
                  <a:ext uri="{0D108BD9-81ED-4DB2-BD59-A6C34878D82A}">
                    <a16:rowId xmlns:a16="http://schemas.microsoft.com/office/drawing/2014/main" val="10000"/>
                  </a:ext>
                </a:extLst>
              </a:tr>
              <a:tr h="396125">
                <a:tc>
                  <a:txBody>
                    <a:bodyPr/>
                    <a:lstStyle/>
                    <a:p>
                      <a:pPr marL="0" marR="0" lvl="0" indent="0" algn="l" rtl="0">
                        <a:spcBef>
                          <a:spcPts val="0"/>
                        </a:spcBef>
                        <a:spcAft>
                          <a:spcPts val="0"/>
                        </a:spcAft>
                        <a:buNone/>
                      </a:pPr>
                      <a:r>
                        <a:rPr lang="en-GB" sz="2000" b="1">
                          <a:latin typeface="Calibri"/>
                          <a:ea typeface="Calibri"/>
                          <a:cs typeface="Calibri"/>
                          <a:sym typeface="Calibri"/>
                        </a:rPr>
                        <a:t>International</a:t>
                      </a:r>
                      <a:endParaRPr sz="2000" b="1">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1">
                          <a:latin typeface="Calibri"/>
                          <a:ea typeface="Calibri"/>
                          <a:cs typeface="Calibri"/>
                          <a:sym typeface="Calibri"/>
                        </a:rPr>
                        <a:t>Savickas &amp; Porfeli (2012)</a:t>
                      </a:r>
                      <a:endParaRPr sz="2000" b="1">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a:latin typeface="Calibri"/>
                          <a:ea typeface="Calibri"/>
                          <a:cs typeface="Calibri"/>
                          <a:sym typeface="Calibri"/>
                        </a:rPr>
                        <a:t>3.81</a:t>
                      </a:r>
                      <a:endParaRPr sz="2000" b="1">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a:latin typeface="Calibri"/>
                          <a:ea typeface="Calibri"/>
                          <a:cs typeface="Calibri"/>
                          <a:sym typeface="Calibri"/>
                        </a:rPr>
                        <a:t>-</a:t>
                      </a:r>
                      <a:endParaRPr sz="2000" b="1">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0" i="0" u="none" strike="noStrike">
                          <a:solidFill>
                            <a:schemeClr val="dk1"/>
                          </a:solidFill>
                          <a:latin typeface="Open Sans Light"/>
                          <a:ea typeface="Open Sans Light"/>
                          <a:cs typeface="Open Sans Light"/>
                          <a:sym typeface="Open Sans Light"/>
                        </a:rPr>
                        <a:t>.</a:t>
                      </a:r>
                      <a:r>
                        <a:rPr lang="en-GB" sz="1800" b="1" i="0" u="none" strike="noStrike">
                          <a:solidFill>
                            <a:schemeClr val="dk1"/>
                          </a:solidFill>
                          <a:latin typeface="Open Sans Light"/>
                          <a:ea typeface="Open Sans Light"/>
                          <a:cs typeface="Open Sans Light"/>
                          <a:sym typeface="Open Sans Light"/>
                        </a:rPr>
                        <a:t>92</a:t>
                      </a:r>
                      <a:endParaRPr sz="2000" b="1">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Austria</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00825">
                <a:tc>
                  <a:txBody>
                    <a:bodyPr/>
                    <a:lstStyle/>
                    <a:p>
                      <a:pPr marL="0" marR="0" lvl="0" indent="0" algn="l" rtl="0">
                        <a:spcBef>
                          <a:spcPts val="0"/>
                        </a:spcBef>
                        <a:spcAft>
                          <a:spcPts val="0"/>
                        </a:spcAft>
                        <a:buNone/>
                      </a:pPr>
                      <a:r>
                        <a:rPr lang="en-GB" sz="2000" b="0" i="0" dirty="0">
                          <a:solidFill>
                            <a:schemeClr val="dk1"/>
                          </a:solidFill>
                          <a:latin typeface="Calibri"/>
                          <a:ea typeface="Calibri"/>
                          <a:cs typeface="Calibri"/>
                          <a:sym typeface="Calibri"/>
                        </a:rPr>
                        <a:t>Germany</a:t>
                      </a:r>
                      <a:endParaRPr sz="2000" b="0" i="0" dirty="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dirty="0">
                          <a:solidFill>
                            <a:schemeClr val="dk1"/>
                          </a:solidFill>
                          <a:latin typeface="Calibri"/>
                          <a:ea typeface="Calibri"/>
                          <a:cs typeface="Calibri"/>
                          <a:sym typeface="Calibri"/>
                        </a:rPr>
                        <a:t>Johnston, Luciano, </a:t>
                      </a:r>
                      <a:r>
                        <a:rPr lang="en-GB" sz="2000" b="0" i="0" dirty="0" err="1">
                          <a:solidFill>
                            <a:schemeClr val="dk1"/>
                          </a:solidFill>
                          <a:latin typeface="Calibri"/>
                          <a:ea typeface="Calibri"/>
                          <a:cs typeface="Calibri"/>
                          <a:sym typeface="Calibri"/>
                        </a:rPr>
                        <a:t>Maggiori</a:t>
                      </a:r>
                      <a:r>
                        <a:rPr lang="en-GB" sz="2000" b="0" i="0" dirty="0">
                          <a:solidFill>
                            <a:schemeClr val="dk1"/>
                          </a:solidFill>
                          <a:latin typeface="Calibri"/>
                          <a:ea typeface="Calibri"/>
                          <a:cs typeface="Calibri"/>
                          <a:sym typeface="Calibri"/>
                        </a:rPr>
                        <a:t>, Ruch &amp; </a:t>
                      </a:r>
                      <a:r>
                        <a:rPr lang="en-GB" sz="2000" b="0" i="0" dirty="0" err="1">
                          <a:solidFill>
                            <a:schemeClr val="dk1"/>
                          </a:solidFill>
                          <a:latin typeface="Calibri"/>
                          <a:ea typeface="Calibri"/>
                          <a:cs typeface="Calibri"/>
                          <a:sym typeface="Calibri"/>
                        </a:rPr>
                        <a:t>Rossier</a:t>
                      </a:r>
                      <a:r>
                        <a:rPr lang="en-GB" sz="2000" b="0" i="0" dirty="0">
                          <a:solidFill>
                            <a:schemeClr val="dk1"/>
                          </a:solidFill>
                          <a:latin typeface="Calibri"/>
                          <a:ea typeface="Calibri"/>
                          <a:cs typeface="Calibri"/>
                          <a:sym typeface="Calibri"/>
                        </a:rPr>
                        <a:t> (2013)</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3.74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.51</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.94</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008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Greece</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Sidiropoulou-Dimakakou,  Argyropoulou, Drosos, Kaliris &amp; Mikedaki (2015)</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3.59</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.64</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.94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Italy</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Soresi, Nota &amp; Ferrari (2012)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3.72</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.91</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Netherlands</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Van Vianen, Klehe, Koen &amp; Dries (2012)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3.76</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.42</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.89</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Serbia</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Mirković, Suvajdžić, &amp; Dostanić (2020)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3.08</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.57</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2000" b="0" i="0" dirty="0">
                          <a:solidFill>
                            <a:schemeClr val="dk1"/>
                          </a:solidFill>
                          <a:latin typeface="Calibri"/>
                          <a:ea typeface="Calibri"/>
                          <a:cs typeface="Calibri"/>
                          <a:sym typeface="Calibri"/>
                        </a:rPr>
                        <a:t>.92</a:t>
                      </a:r>
                      <a:endParaRPr sz="2000" b="0" i="0" dirty="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9"/>
          <p:cNvSpPr txBox="1">
            <a:spLocks noGrp="1"/>
          </p:cNvSpPr>
          <p:nvPr>
            <p:ph type="title"/>
          </p:nvPr>
        </p:nvSpPr>
        <p:spPr>
          <a:xfrm>
            <a:off x="836626" y="361725"/>
            <a:ext cx="109662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Career Adapt-Abilities Scale Short Form (CAAS-SF)</a:t>
            </a:r>
            <a:endParaRPr>
              <a:latin typeface="Calibri"/>
              <a:ea typeface="Calibri"/>
              <a:cs typeface="Calibri"/>
              <a:sym typeface="Calibri"/>
            </a:endParaRPr>
          </a:p>
        </p:txBody>
      </p:sp>
      <p:sp>
        <p:nvSpPr>
          <p:cNvPr id="270" name="Google Shape;270;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71" name="Google Shape;271;p9"/>
          <p:cNvSpPr txBox="1"/>
          <p:nvPr/>
        </p:nvSpPr>
        <p:spPr>
          <a:xfrm>
            <a:off x="511984" y="2094643"/>
            <a:ext cx="5141400" cy="240061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en-GB" sz="2000" dirty="0">
                <a:solidFill>
                  <a:schemeClr val="dk1"/>
                </a:solidFill>
                <a:latin typeface="Calibri"/>
                <a:ea typeface="Calibri"/>
                <a:cs typeface="Calibri"/>
                <a:sym typeface="Calibri"/>
              </a:rPr>
              <a:t>12 </a:t>
            </a:r>
            <a:r>
              <a:rPr lang="el-GR" sz="2000" dirty="0">
                <a:solidFill>
                  <a:schemeClr val="dk1"/>
                </a:solidFill>
                <a:latin typeface="Calibri"/>
                <a:ea typeface="Calibri"/>
                <a:cs typeface="Calibri"/>
                <a:sym typeface="Calibri"/>
              </a:rPr>
              <a:t>στοιχεία</a:t>
            </a:r>
            <a:endParaRPr dirty="0"/>
          </a:p>
          <a:p>
            <a:pPr marL="285750" marR="0" lvl="0" indent="-285750" algn="l" rtl="0">
              <a:lnSpc>
                <a:spcPct val="150000"/>
              </a:lnSpc>
              <a:spcBef>
                <a:spcPts val="0"/>
              </a:spcBef>
              <a:spcAft>
                <a:spcPts val="0"/>
              </a:spcAft>
              <a:buClr>
                <a:srgbClr val="FF7F2A"/>
              </a:buClr>
              <a:buSzPts val="2600"/>
              <a:buFont typeface="Calibri"/>
              <a:buChar char="▲"/>
            </a:pPr>
            <a:r>
              <a:rPr lang="el-GR" sz="2000" dirty="0">
                <a:solidFill>
                  <a:schemeClr val="dk1"/>
                </a:solidFill>
                <a:latin typeface="Calibri"/>
                <a:ea typeface="Calibri"/>
                <a:cs typeface="Calibri"/>
                <a:sym typeface="Calibri"/>
              </a:rPr>
              <a:t>Μορφή απάντησης </a:t>
            </a:r>
            <a:r>
              <a:rPr lang="el-GR" sz="2000" dirty="0" err="1">
                <a:solidFill>
                  <a:schemeClr val="dk1"/>
                </a:solidFill>
                <a:latin typeface="Calibri"/>
                <a:ea typeface="Calibri"/>
                <a:cs typeface="Calibri"/>
                <a:sym typeface="Calibri"/>
              </a:rPr>
              <a:t>Likert</a:t>
            </a:r>
            <a:r>
              <a:rPr lang="el-GR" sz="2000" dirty="0">
                <a:solidFill>
                  <a:schemeClr val="dk1"/>
                </a:solidFill>
                <a:latin typeface="Calibri"/>
                <a:ea typeface="Calibri"/>
                <a:cs typeface="Calibri"/>
                <a:sym typeface="Calibri"/>
              </a:rPr>
              <a:t>: 1=όχι ισχυρή;  5= Ισχυρότερη</a:t>
            </a:r>
          </a:p>
          <a:p>
            <a:pPr marL="285750" marR="0" lvl="0" indent="-285750" algn="l" rtl="0">
              <a:lnSpc>
                <a:spcPct val="150000"/>
              </a:lnSpc>
              <a:spcBef>
                <a:spcPts val="0"/>
              </a:spcBef>
              <a:spcAft>
                <a:spcPts val="0"/>
              </a:spcAft>
              <a:buClr>
                <a:srgbClr val="FF7F2A"/>
              </a:buClr>
              <a:buSzPts val="2600"/>
              <a:buFont typeface="Calibri"/>
              <a:buChar char="▲"/>
            </a:pPr>
            <a:r>
              <a:rPr lang="el-GR" sz="2000" dirty="0">
                <a:solidFill>
                  <a:schemeClr val="dk1"/>
                </a:solidFill>
                <a:latin typeface="Calibri"/>
                <a:ea typeface="Calibri"/>
                <a:cs typeface="Calibri"/>
                <a:sym typeface="Calibri"/>
              </a:rPr>
              <a:t>4 </a:t>
            </a:r>
            <a:r>
              <a:rPr lang="el-GR" sz="2000" dirty="0" err="1">
                <a:solidFill>
                  <a:schemeClr val="dk1"/>
                </a:solidFill>
                <a:latin typeface="Calibri"/>
                <a:ea typeface="Calibri"/>
                <a:cs typeface="Calibri"/>
                <a:sym typeface="Calibri"/>
              </a:rPr>
              <a:t>υποκλίμακες</a:t>
            </a:r>
            <a:r>
              <a:rPr lang="el-GR" sz="2000" dirty="0">
                <a:solidFill>
                  <a:schemeClr val="dk1"/>
                </a:solidFill>
                <a:latin typeface="Calibri"/>
                <a:ea typeface="Calibri"/>
                <a:cs typeface="Calibri"/>
                <a:sym typeface="Calibri"/>
              </a:rPr>
              <a:t> (4Cs) με 3 στοιχεία η καθεμία</a:t>
            </a:r>
            <a:endParaRPr dirty="0"/>
          </a:p>
        </p:txBody>
      </p:sp>
      <p:sp>
        <p:nvSpPr>
          <p:cNvPr id="272" name="Google Shape;272;p9"/>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Maggiori, C., Rossier, J., &amp; Savickas, M. L. (2017)</a:t>
            </a:r>
            <a:endParaRPr/>
          </a:p>
        </p:txBody>
      </p:sp>
      <p:pic>
        <p:nvPicPr>
          <p:cNvPr id="273" name="Google Shape;273;p9"/>
          <p:cNvPicPr preferRelativeResize="0"/>
          <p:nvPr/>
        </p:nvPicPr>
        <p:blipFill rotWithShape="1">
          <a:blip r:embed="rId3">
            <a:alphaModFix/>
          </a:blip>
          <a:srcRect/>
          <a:stretch/>
        </p:blipFill>
        <p:spPr>
          <a:xfrm>
            <a:off x="5040086" y="1714243"/>
            <a:ext cx="6041572" cy="4174886"/>
          </a:xfrm>
          <a:prstGeom prst="rect">
            <a:avLst/>
          </a:prstGeom>
          <a:noFill/>
          <a:ln>
            <a:noFill/>
          </a:ln>
        </p:spPr>
      </p:pic>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967</Words>
  <Application>Microsoft Office PowerPoint</Application>
  <PresentationFormat>Ευρεία οθόνη</PresentationFormat>
  <Paragraphs>139</Paragraphs>
  <Slides>16</Slides>
  <Notes>16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16</vt:i4>
      </vt:variant>
    </vt:vector>
  </HeadingPairs>
  <TitlesOfParts>
    <vt:vector size="23" baseType="lpstr">
      <vt:lpstr>Open Sans ExtraBold</vt:lpstr>
      <vt:lpstr>Arial</vt:lpstr>
      <vt:lpstr>Open Sans</vt:lpstr>
      <vt:lpstr>Open Sans Light</vt:lpstr>
      <vt:lpstr>Calibri</vt:lpstr>
      <vt:lpstr>„Office“ tema</vt:lpstr>
      <vt:lpstr>Tema di Office</vt:lpstr>
      <vt:lpstr>Προσαρμοστικότητα Σταδιοδρομίας</vt:lpstr>
      <vt:lpstr>Σκοπός της παρουσίασης</vt:lpstr>
      <vt:lpstr>Προσαρμογή (Adapt- ) </vt:lpstr>
      <vt:lpstr>Μοντέλο Προσαρμογής</vt:lpstr>
      <vt:lpstr>Προσαρμοστικότητα σταδιοδρομίας</vt:lpstr>
      <vt:lpstr>Τα 4C της προσαρμοστικότητας σταδιοδρομίας</vt:lpstr>
      <vt:lpstr>Παρουσίαση του PowerPoint</vt:lpstr>
      <vt:lpstr>Career Adapt-Abilities Scale (CAAS)</vt:lpstr>
      <vt:lpstr>Career Adapt-Abilities Scale Short Form (CAAS-SF)</vt:lpstr>
      <vt:lpstr>Επαγγελματική συνεργασία</vt:lpstr>
      <vt:lpstr>Μελέτη περίπτωσης</vt:lpstr>
      <vt:lpstr>Παρουσίαση του PowerPoint</vt:lpstr>
      <vt:lpstr>Παρουσίαση του PowerPoint</vt:lpstr>
      <vt:lpstr>Αναφορές</vt:lpstr>
      <vt:lpstr>Ερωτήσεις περίληψης</vt:lpstr>
      <vt:lpstr>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Adaptability</dc:title>
  <dc:creator>Alessandra Zuanetti</dc:creator>
  <cp:lastModifiedBy>Milena</cp:lastModifiedBy>
  <cp:revision>9</cp:revision>
  <dcterms:created xsi:type="dcterms:W3CDTF">2021-03-22T10:32:45Z</dcterms:created>
  <dcterms:modified xsi:type="dcterms:W3CDTF">2022-01-30T10:08:20Z</dcterms:modified>
</cp:coreProperties>
</file>