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Open Sans" panose="020B0606030504020204" pitchFamily="34" charset="0"/>
      <p:regular r:id="rId15"/>
      <p:bold r:id="rId16"/>
      <p:italic r:id="rId17"/>
      <p:boldItalic r:id="rId18"/>
    </p:embeddedFont>
    <p:embeddedFont>
      <p:font typeface="Open Sans ExtraBold" panose="020B0906030804020204" pitchFamily="34" charset="0"/>
      <p:bold r:id="rId19"/>
      <p:boldItalic r:id="rId20"/>
    </p:embeddedFont>
    <p:embeddedFont>
      <p:font typeface="Open Sans Light" panose="020B030603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1200"/>
              <a:buFont typeface="Noto Sans Symbols"/>
              <a:buChar char="▪"/>
            </a:pPr>
            <a:r>
              <a:rPr lang="de-DE"/>
              <a:t>Teaching and learning Activity 2: Knowing basic aspects of HRD (connection to unit 2) </a:t>
            </a:r>
            <a:endParaRPr/>
          </a:p>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1200"/>
              <a:buFont typeface="Noto Sans Symbols"/>
              <a:buChar char="▪"/>
            </a:pPr>
            <a:r>
              <a:rPr lang="de-DE"/>
              <a:t>Teaching and learning Activity 2: Knowing basic aspects of HRD (connection to unit 2) </a:t>
            </a:r>
            <a:endParaRPr/>
          </a:p>
          <a:p>
            <a:pPr marL="0" lvl="0" indent="0" algn="l" rtl="0">
              <a:spcBef>
                <a:spcPts val="0"/>
              </a:spcBef>
              <a:spcAft>
                <a:spcPts val="0"/>
              </a:spcAft>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de-DE"/>
              <a:t>Introduction and Description of the goal of the session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de-DE"/>
              <a:t>Teaching and learning Activity 1: Knowing basic definitions of CGC and other “innovative” concepts </a:t>
            </a:r>
            <a:endParaRPr/>
          </a:p>
          <a:p>
            <a:pPr marL="0" lvl="0" indent="0" algn="l" rtl="0">
              <a:spcBef>
                <a:spcPts val="0"/>
              </a:spcBef>
              <a:spcAft>
                <a:spcPts val="0"/>
              </a:spcAft>
              <a:buNone/>
            </a:pPr>
            <a:endParaRPr/>
          </a:p>
          <a:p>
            <a:pPr marL="0" lvl="0" indent="0" algn="l" rtl="0">
              <a:spcBef>
                <a:spcPts val="0"/>
              </a:spcBef>
              <a:spcAft>
                <a:spcPts val="0"/>
              </a:spcAft>
              <a:buNone/>
            </a:pPr>
            <a:r>
              <a:rPr lang="de-DE"/>
              <a:t>Teaching and learning Activity 2: Knowing basic aspects of HRD (connection to unit 2) </a:t>
            </a:r>
            <a:endParaRPr/>
          </a:p>
          <a:p>
            <a:pPr marL="0" lvl="0" indent="0" algn="l" rtl="0">
              <a:spcBef>
                <a:spcPts val="0"/>
              </a:spcBef>
              <a:spcAft>
                <a:spcPts val="0"/>
              </a:spcAft>
              <a:buNone/>
            </a:pPr>
            <a:endParaRPr/>
          </a:p>
          <a:p>
            <a:pPr marL="0" lvl="0" indent="0" algn="l" rtl="0">
              <a:spcBef>
                <a:spcPts val="0"/>
              </a:spcBef>
              <a:spcAft>
                <a:spcPts val="0"/>
              </a:spcAft>
              <a:buNone/>
            </a:pPr>
            <a:r>
              <a:rPr lang="de-DE"/>
              <a:t>Learning Activity 1: Developing knowledge about intersections between CGC and HRD in enterprises </a:t>
            </a:r>
            <a:endParaRPr/>
          </a:p>
          <a:p>
            <a:pPr marL="0" lvl="0" indent="0" algn="l" rtl="0">
              <a:spcBef>
                <a:spcPts val="0"/>
              </a:spcBef>
              <a:spcAft>
                <a:spcPts val="0"/>
              </a:spcAft>
              <a:buNone/>
            </a:pPr>
            <a:endParaRPr/>
          </a:p>
          <a:p>
            <a:pPr marL="0" lvl="0" indent="0" algn="l" rtl="0">
              <a:spcBef>
                <a:spcPts val="0"/>
              </a:spcBef>
              <a:spcAft>
                <a:spcPts val="0"/>
              </a:spcAft>
              <a:buNone/>
            </a:pPr>
            <a:r>
              <a:rPr lang="de-DE"/>
              <a:t>Learning Activity 2: Knowing typical cases of intersection between CGC and HRD in enterprises </a:t>
            </a:r>
            <a:endParaRPr/>
          </a:p>
          <a:p>
            <a:pPr marL="0" lvl="0" indent="0" algn="l" rtl="0">
              <a:spcBef>
                <a:spcPts val="0"/>
              </a:spcBef>
              <a:spcAft>
                <a:spcPts val="0"/>
              </a:spcAft>
              <a:buNone/>
            </a:pPr>
            <a:endParaRPr/>
          </a:p>
          <a:p>
            <a:pPr marL="0" lvl="0" indent="0" algn="l" rtl="0">
              <a:spcBef>
                <a:spcPts val="0"/>
              </a:spcBef>
              <a:spcAft>
                <a:spcPts val="0"/>
              </a:spcAft>
              <a:buNone/>
            </a:pPr>
            <a:r>
              <a:rPr lang="de-DE"/>
              <a:t>Closing thoughts </a:t>
            </a:r>
            <a:endParaRPr/>
          </a:p>
          <a:p>
            <a:pPr marL="0" lvl="0" indent="0" algn="l" rtl="0">
              <a:spcBef>
                <a:spcPts val="0"/>
              </a:spcBef>
              <a:spcAft>
                <a:spcPts val="0"/>
              </a:spcAft>
              <a:buNone/>
            </a:pPr>
            <a:endParaRPr/>
          </a:p>
          <a:p>
            <a:pPr marL="0" lvl="0" indent="0" algn="l" rtl="0">
              <a:spcBef>
                <a:spcPts val="0"/>
              </a:spcBef>
              <a:spcAft>
                <a:spcPts val="0"/>
              </a:spcAft>
              <a:buNone/>
            </a:pPr>
            <a:r>
              <a:rPr lang="de-DE"/>
              <a:t>Homework   </a:t>
            </a:r>
            <a:endParaRPr/>
          </a:p>
          <a:p>
            <a:pPr marL="0" lvl="0" indent="0" algn="l" rtl="0">
              <a:spcBef>
                <a:spcPts val="0"/>
              </a:spcBef>
              <a:spcAft>
                <a:spcPts val="0"/>
              </a:spcAft>
              <a:buNone/>
            </a:pPr>
            <a:endParaRPr/>
          </a:p>
          <a:p>
            <a:pPr marL="0" lvl="0" indent="0" algn="l" rtl="0">
              <a:spcBef>
                <a:spcPts val="0"/>
              </a:spcBef>
              <a:spcAft>
                <a:spcPts val="0"/>
              </a:spcAft>
              <a:buNone/>
            </a:pPr>
            <a:r>
              <a:rPr lang="de-DE"/>
              <a:t>Evaluation Level of learning </a:t>
            </a:r>
            <a:endParaRPr/>
          </a:p>
          <a:p>
            <a:pPr marL="0" lvl="0" indent="0" algn="l" rtl="0">
              <a:spcBef>
                <a:spcPts val="0"/>
              </a:spcBef>
              <a:spcAft>
                <a:spcPts val="0"/>
              </a:spcAft>
              <a:buNone/>
            </a:pPr>
            <a:endParaRPr/>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t="10089" b="23357"/>
          <a:stretch/>
        </p:blipFill>
        <p:spPr>
          <a:xfrm rot="10800000">
            <a:off x="0" y="0"/>
            <a:ext cx="12192004" cy="5408613"/>
          </a:xfrm>
          <a:prstGeom prst="rect">
            <a:avLst/>
          </a:prstGeom>
          <a:noFill/>
          <a:ln>
            <a:noFill/>
          </a:ln>
        </p:spPr>
      </p:pic>
      <p:sp>
        <p:nvSpPr>
          <p:cNvPr id="17" name="Google Shape;17;p2"/>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79"/>
        <p:cNvGrpSpPr/>
        <p:nvPr/>
      </p:nvGrpSpPr>
      <p:grpSpPr>
        <a:xfrm>
          <a:off x="0" y="0"/>
          <a:ext cx="0" cy="0"/>
          <a:chOff x="0" y="0"/>
          <a:chExt cx="0" cy="0"/>
        </a:xfrm>
      </p:grpSpPr>
      <p:pic>
        <p:nvPicPr>
          <p:cNvPr id="80" name="Google Shape;80;p11"/>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81" name="Google Shape;81;p11"/>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a:spLocks noGrp="1"/>
          </p:cNvSpPr>
          <p:nvPr>
            <p:ph type="pic" idx="2"/>
          </p:nvPr>
        </p:nvSpPr>
        <p:spPr>
          <a:xfrm>
            <a:off x="836613" y="3793201"/>
            <a:ext cx="10515600" cy="443516"/>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kcijos antraštė" type="secHead">
  <p:cSld name="SECTION_HEADER">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t="15291" b="29466"/>
          <a:stretch/>
        </p:blipFill>
        <p:spPr>
          <a:xfrm>
            <a:off x="0" y="0"/>
            <a:ext cx="12192000" cy="2232660"/>
          </a:xfrm>
          <a:prstGeom prst="rect">
            <a:avLst/>
          </a:prstGeom>
          <a:noFill/>
          <a:ln>
            <a:noFill/>
          </a:ln>
        </p:spPr>
      </p:pic>
      <p:sp>
        <p:nvSpPr>
          <p:cNvPr id="29" name="Google Shape;29;p4"/>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34" name="Google Shape;34;p5"/>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5"/>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5"/>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40"/>
        <p:cNvGrpSpPr/>
        <p:nvPr/>
      </p:nvGrpSpPr>
      <p:grpSpPr>
        <a:xfrm>
          <a:off x="0" y="0"/>
          <a:ext cx="0" cy="0"/>
          <a:chOff x="0" y="0"/>
          <a:chExt cx="0" cy="0"/>
        </a:xfrm>
      </p:grpSpPr>
      <p:sp>
        <p:nvSpPr>
          <p:cNvPr id="41" name="Google Shape;41;p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kcijos antraštė">
  <p:cSld name="Sekcijos antraštė">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47726" y="765176"/>
            <a:ext cx="4242752"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30680"/>
            <a:ext cx="4242752" cy="37779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400"/>
              <a:buNone/>
              <a:defRPr sz="24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59"/>
        <p:cNvGrpSpPr/>
        <p:nvPr/>
      </p:nvGrpSpPr>
      <p:grpSpPr>
        <a:xfrm>
          <a:off x="0" y="0"/>
          <a:ext cx="0" cy="0"/>
          <a:chOff x="0" y="0"/>
          <a:chExt cx="0" cy="0"/>
        </a:xfrm>
      </p:grpSpPr>
      <p:sp>
        <p:nvSpPr>
          <p:cNvPr id="60" name="Google Shape;60;p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9"/>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9"/>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p:cSld name="Paveikslėlis ir antraštė">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1370011"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0"/>
          <p:cNvSpPr txBox="1">
            <a:spLocks noGrp="1"/>
          </p:cNvSpPr>
          <p:nvPr>
            <p:ph type="body" idx="2"/>
          </p:nvPr>
        </p:nvSpPr>
        <p:spPr>
          <a:xfrm>
            <a:off x="1370012"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txBox="1">
            <a:spLocks noGrp="1"/>
          </p:cNvSpPr>
          <p:nvPr>
            <p:ph type="body" idx="3"/>
          </p:nvPr>
        </p:nvSpPr>
        <p:spPr>
          <a:xfrm>
            <a:off x="1370012"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a:spLocks noGrp="1"/>
          </p:cNvSpPr>
          <p:nvPr>
            <p:ph type="body" idx="4"/>
          </p:nvPr>
        </p:nvSpPr>
        <p:spPr>
          <a:xfrm>
            <a:off x="1370012" y="4289734"/>
            <a:ext cx="4558348" cy="11188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
          <p:cNvSpPr txBox="1">
            <a:spLocks noGrp="1"/>
          </p:cNvSpPr>
          <p:nvPr>
            <p:ph type="body" idx="5"/>
          </p:nvPr>
        </p:nvSpPr>
        <p:spPr>
          <a:xfrm>
            <a:off x="6793863"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0"/>
          <p:cNvSpPr txBox="1">
            <a:spLocks noGrp="1"/>
          </p:cNvSpPr>
          <p:nvPr>
            <p:ph type="body" idx="6"/>
          </p:nvPr>
        </p:nvSpPr>
        <p:spPr>
          <a:xfrm>
            <a:off x="6793864"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0"/>
          <p:cNvSpPr txBox="1">
            <a:spLocks noGrp="1"/>
          </p:cNvSpPr>
          <p:nvPr>
            <p:ph type="body" idx="7"/>
          </p:nvPr>
        </p:nvSpPr>
        <p:spPr>
          <a:xfrm>
            <a:off x="6793864"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0"/>
          <p:cNvSpPr txBox="1">
            <a:spLocks noGrp="1"/>
          </p:cNvSpPr>
          <p:nvPr>
            <p:ph type="body" idx="8"/>
          </p:nvPr>
        </p:nvSpPr>
        <p:spPr>
          <a:xfrm>
            <a:off x="6793864" y="4289733"/>
            <a:ext cx="4558348" cy="11188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
          <p:cNvSpPr txBox="1">
            <a:spLocks noGrp="1"/>
          </p:cNvSpPr>
          <p:nvPr>
            <p:ph type="body" idx="9"/>
          </p:nvPr>
        </p:nvSpPr>
        <p:spPr>
          <a:xfrm>
            <a:off x="1538167" y="8832967"/>
            <a:ext cx="3968894" cy="880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0" i="0" u="none" strike="noStrike" cap="non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7F2A"/>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13" name="Google Shape;13;p1"/>
          <p:cNvPicPr preferRelativeResize="0"/>
          <p:nvPr/>
        </p:nvPicPr>
        <p:blipFill rotWithShape="1">
          <a:blip r:embed="rId12">
            <a:alphaModFix/>
          </a:blip>
          <a:srcRect/>
          <a:stretch/>
        </p:blipFill>
        <p:spPr>
          <a:xfrm>
            <a:off x="833707" y="5853458"/>
            <a:ext cx="1226837" cy="508481"/>
          </a:xfrm>
          <a:prstGeom prst="rect">
            <a:avLst/>
          </a:prstGeom>
          <a:noFill/>
          <a:ln>
            <a:noFill/>
          </a:ln>
        </p:spPr>
      </p:pic>
      <p:pic>
        <p:nvPicPr>
          <p:cNvPr id="14" name="Google Shape;14;p1"/>
          <p:cNvPicPr preferRelativeResize="0"/>
          <p:nvPr/>
        </p:nvPicPr>
        <p:blipFill rotWithShape="1">
          <a:blip r:embed="rId13">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2"/>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Open Sans ExtraBold"/>
              <a:buNone/>
            </a:pPr>
            <a:r>
              <a:rPr lang="el-GR" dirty="0">
                <a:latin typeface="+mn-lt"/>
              </a:rPr>
              <a:t>Ενότητα</a:t>
            </a:r>
            <a:r>
              <a:rPr lang="de-DE" dirty="0">
                <a:latin typeface="+mn-lt"/>
              </a:rPr>
              <a:t> 4</a:t>
            </a:r>
            <a:endParaRPr dirty="0">
              <a:latin typeface="+mn-lt"/>
            </a:endParaRPr>
          </a:p>
        </p:txBody>
      </p:sp>
      <p:sp>
        <p:nvSpPr>
          <p:cNvPr id="90" name="Google Shape;90;p12"/>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lt1"/>
              </a:buClr>
              <a:buSzPts val="2400"/>
              <a:buNone/>
            </a:pPr>
            <a:r>
              <a:rPr lang="el-GR" dirty="0">
                <a:latin typeface="+mn-lt"/>
              </a:rPr>
              <a:t>Μαθησιακή Συνεδρία</a:t>
            </a:r>
            <a:r>
              <a:rPr lang="de-DE" dirty="0">
                <a:latin typeface="+mn-lt"/>
              </a:rPr>
              <a:t> 1: </a:t>
            </a:r>
            <a:r>
              <a:rPr lang="el-GR" dirty="0">
                <a:latin typeface="+mn-lt"/>
              </a:rPr>
              <a:t>Σύνδεση της επαγγελματικής συμβουλευτικής στο πλαίσιο της εργασίας σταδιοδρομίας με βάση το ανθρώπινο δυναμικό (Συμβουλευτική σταδιοδρομίας ως μέρος μιας στρατηγικής HRD)</a:t>
            </a:r>
            <a:endParaRPr dirty="0">
              <a:latin typeface="+mn-lt"/>
            </a:endParaRPr>
          </a:p>
          <a:p>
            <a:pPr marL="0" lvl="0" indent="0" algn="l" rtl="0">
              <a:lnSpc>
                <a:spcPct val="100000"/>
              </a:lnSpc>
              <a:spcBef>
                <a:spcPts val="0"/>
              </a:spcBef>
              <a:spcAft>
                <a:spcPts val="0"/>
              </a:spcAft>
              <a:buClr>
                <a:schemeClr val="lt1"/>
              </a:buClr>
              <a:buSzPts val="2400"/>
              <a:buNone/>
            </a:pPr>
            <a:endParaRPr dirty="0">
              <a:solidFill>
                <a:srgbClr val="FFFFFF"/>
              </a:solidFill>
            </a:endParaRPr>
          </a:p>
          <a:p>
            <a:pPr marL="0" lvl="0" indent="0" algn="l" rtl="0">
              <a:lnSpc>
                <a:spcPct val="100000"/>
              </a:lnSpc>
              <a:spcBef>
                <a:spcPts val="0"/>
              </a:spcBef>
              <a:spcAft>
                <a:spcPts val="0"/>
              </a:spcAft>
              <a:buClr>
                <a:srgbClr val="FFFFFF"/>
              </a:buClr>
              <a:buSzPts val="2400"/>
              <a:buNone/>
            </a:pPr>
            <a:r>
              <a:rPr lang="de-DE" dirty="0">
                <a:solidFill>
                  <a:srgbClr val="FFFFFF"/>
                </a:solidFill>
              </a:rPr>
              <a:t>Prof. Dr. Peter Weber, Prof. Dr. Bettina </a:t>
            </a:r>
            <a:r>
              <a:rPr lang="de-DE" dirty="0" err="1">
                <a:solidFill>
                  <a:srgbClr val="FFFFFF"/>
                </a:solidFill>
              </a:rPr>
              <a:t>Siecke</a:t>
            </a:r>
            <a:r>
              <a:rPr lang="de-DE" dirty="0">
                <a:solidFill>
                  <a:srgbClr val="FFFFFF"/>
                </a:solidFill>
              </a:rPr>
              <a:t>, Dr. Matthias Zick-</a:t>
            </a:r>
            <a:r>
              <a:rPr lang="de-DE" dirty="0" err="1">
                <a:solidFill>
                  <a:srgbClr val="FFFFFF"/>
                </a:solidFill>
              </a:rPr>
              <a:t>Varul</a:t>
            </a:r>
            <a:endParaRPr dirty="0">
              <a:solidFill>
                <a:srgbClr val="FFFFFF"/>
              </a:solidFill>
            </a:endParaRPr>
          </a:p>
          <a:p>
            <a:pPr marL="0" lvl="0" indent="0" algn="l" rtl="0">
              <a:lnSpc>
                <a:spcPct val="100000"/>
              </a:lnSpc>
              <a:spcBef>
                <a:spcPts val="0"/>
              </a:spcBef>
              <a:spcAft>
                <a:spcPts val="0"/>
              </a:spcAft>
              <a:buClr>
                <a:schemeClr val="lt1"/>
              </a:buClr>
              <a:buSzPts val="2400"/>
              <a:buNone/>
            </a:pPr>
            <a:endParaRPr dirty="0"/>
          </a:p>
        </p:txBody>
      </p:sp>
      <p:sp>
        <p:nvSpPr>
          <p:cNvPr id="91" name="Google Shape;91;p1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ExtraBold"/>
              <a:buNone/>
            </a:pPr>
            <a:r>
              <a:rPr lang="el-GR" dirty="0"/>
              <a:t>Μαθησιακοί στόχοι </a:t>
            </a:r>
            <a:r>
              <a:rPr lang="el-GR"/>
              <a:t>της ενότητας 4</a:t>
            </a:r>
            <a:endParaRPr dirty="0"/>
          </a:p>
        </p:txBody>
      </p:sp>
      <p:sp>
        <p:nvSpPr>
          <p:cNvPr id="98" name="Google Shape;98;p1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sp>
        <p:nvSpPr>
          <p:cNvPr id="99" name="Google Shape;99;p13"/>
          <p:cNvSpPr txBox="1">
            <a:spLocks noGrp="1"/>
          </p:cNvSpPr>
          <p:nvPr>
            <p:ph type="body" idx="1"/>
          </p:nvPr>
        </p:nvSpPr>
        <p:spPr>
          <a:xfrm>
            <a:off x="1163636" y="1631768"/>
            <a:ext cx="10710863" cy="437215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rgbClr val="595959"/>
              </a:buClr>
              <a:buSzPts val="2800"/>
              <a:buFont typeface="Noto Sans Symbols"/>
              <a:buChar char="▪"/>
            </a:pPr>
            <a:r>
              <a:rPr lang="el-GR" b="0" i="1" dirty="0"/>
              <a:t>Σύνδεση επαγγελματικής συμβουλευτικής στο πλαίσιο της εργασίας σταδιοδρομίας με βάση το ανθρώπινο δυναμικό</a:t>
            </a:r>
            <a:r>
              <a:rPr lang="de-DE" b="0" dirty="0"/>
              <a:t> </a:t>
            </a:r>
            <a:endParaRPr dirty="0"/>
          </a:p>
          <a:p>
            <a:pPr marL="457200" lvl="0" indent="-457200" algn="l" rtl="0">
              <a:lnSpc>
                <a:spcPct val="90000"/>
              </a:lnSpc>
              <a:spcBef>
                <a:spcPts val="1000"/>
              </a:spcBef>
              <a:spcAft>
                <a:spcPts val="0"/>
              </a:spcAft>
              <a:buClr>
                <a:srgbClr val="595959"/>
              </a:buClr>
              <a:buSzPts val="2800"/>
              <a:buFont typeface="Noto Sans Symbols"/>
              <a:buChar char="▪"/>
            </a:pPr>
            <a:r>
              <a:rPr lang="el-GR" b="0" i="1" dirty="0"/>
              <a:t>Εργασία με διαφορετικές ομάδες-στόχους (συμμετέχοντες ΕΕΚ, εκπαιδευόμενους, εργαζόμενους μεγαλύτερης ηλικίας, άτομα με χαμηλότερα προσόντα ή ειδικές ανάγκες) και διαφορετικές μορφές (κοντά στο χώρο εργασίας, σε ομάδες, εξ αποστάσεως/διαδικτυακά)</a:t>
            </a:r>
            <a:r>
              <a:rPr lang="de-DE" b="0" i="1" dirty="0"/>
              <a:t> </a:t>
            </a:r>
            <a:r>
              <a:rPr lang="de-DE" b="0" dirty="0"/>
              <a:t> </a:t>
            </a:r>
            <a:endParaRPr dirty="0"/>
          </a:p>
          <a:p>
            <a:pPr marL="457200" lvl="0" indent="-457200" algn="l" rtl="0">
              <a:lnSpc>
                <a:spcPct val="90000"/>
              </a:lnSpc>
              <a:spcBef>
                <a:spcPts val="1000"/>
              </a:spcBef>
              <a:spcAft>
                <a:spcPts val="0"/>
              </a:spcAft>
              <a:buClr>
                <a:srgbClr val="595959"/>
              </a:buClr>
              <a:buSzPts val="2800"/>
              <a:buFont typeface="Noto Sans Symbols"/>
              <a:buChar char="▪"/>
            </a:pPr>
            <a:r>
              <a:rPr lang="el-GR" b="0" i="1" dirty="0"/>
              <a:t>Χρήση διαφορετικών μεθόδων επαγγελματικής συμβουλευτικής στο πλαίσιο του ανθρώπινου δυναμικού - ειδικά η συνεργασία με τις </a:t>
            </a:r>
            <a:r>
              <a:rPr lang="el-GR" b="0" i="1" dirty="0" err="1"/>
              <a:t>μικρομεσσαίες</a:t>
            </a:r>
            <a:r>
              <a:rPr lang="el-GR" b="0" i="1" dirty="0"/>
              <a:t> επιχειρήσεις</a:t>
            </a:r>
            <a:r>
              <a:rPr lang="de-DE" b="0" i="1" dirty="0"/>
              <a:t> </a:t>
            </a:r>
            <a:endParaRPr b="0" dirty="0"/>
          </a:p>
          <a:p>
            <a:pPr marL="0" lvl="0" indent="0" algn="l" rtl="0">
              <a:lnSpc>
                <a:spcPct val="90000"/>
              </a:lnSpc>
              <a:spcBef>
                <a:spcPts val="1000"/>
              </a:spcBef>
              <a:spcAft>
                <a:spcPts val="0"/>
              </a:spcAft>
              <a:buClr>
                <a:srgbClr val="595959"/>
              </a:buClr>
              <a:buSzPts val="2800"/>
              <a:buNone/>
            </a:pPr>
            <a:endParaRPr dirty="0"/>
          </a:p>
        </p:txBody>
      </p:sp>
      <p:sp>
        <p:nvSpPr>
          <p:cNvPr id="100" name="Google Shape;100;p13"/>
          <p:cNvSpPr/>
          <p:nvPr/>
        </p:nvSpPr>
        <p:spPr>
          <a:xfrm>
            <a:off x="838200" y="1644467"/>
            <a:ext cx="234632" cy="239927"/>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ExtraBold"/>
              <a:buNone/>
            </a:pPr>
            <a:r>
              <a:rPr lang="el-GR" dirty="0"/>
              <a:t>Επισκόπηση συνεδρίας 1</a:t>
            </a:r>
            <a:endParaRPr dirty="0"/>
          </a:p>
        </p:txBody>
      </p:sp>
      <p:sp>
        <p:nvSpPr>
          <p:cNvPr id="107" name="Google Shape;107;p1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sp>
        <p:nvSpPr>
          <p:cNvPr id="108" name="Google Shape;108;p14"/>
          <p:cNvSpPr txBox="1">
            <a:spLocks noGrp="1"/>
          </p:cNvSpPr>
          <p:nvPr>
            <p:ph type="body" idx="1"/>
          </p:nvPr>
        </p:nvSpPr>
        <p:spPr>
          <a:xfrm>
            <a:off x="1163636" y="1631768"/>
            <a:ext cx="10710863" cy="4372158"/>
          </a:xfrm>
          <a:prstGeom prst="rect">
            <a:avLst/>
          </a:prstGeom>
          <a:noFill/>
          <a:ln>
            <a:noFill/>
          </a:ln>
        </p:spPr>
        <p:txBody>
          <a:bodyPr spcFirstLastPara="1" wrap="square" lIns="91425" tIns="45700" rIns="91425" bIns="45700" anchor="t" anchorCtr="0">
            <a:normAutofit fontScale="62500" lnSpcReduction="20000"/>
          </a:bodyPr>
          <a:lstStyle/>
          <a:p>
            <a:pPr marL="457200" lvl="0" indent="-457200" algn="l" rtl="0">
              <a:lnSpc>
                <a:spcPct val="110000"/>
              </a:lnSpc>
              <a:spcBef>
                <a:spcPts val="0"/>
              </a:spcBef>
              <a:spcAft>
                <a:spcPts val="0"/>
              </a:spcAft>
              <a:buClr>
                <a:srgbClr val="595959"/>
              </a:buClr>
              <a:buSzPct val="100000"/>
              <a:buFont typeface="Noto Sans Symbols"/>
              <a:buChar char="▪"/>
            </a:pPr>
            <a:r>
              <a:rPr lang="el-GR" b="0" dirty="0"/>
              <a:t>Εισαγωγή και περιγραφή του στόχου της συνεδρίας</a:t>
            </a:r>
            <a:r>
              <a:rPr lang="de-DE" b="0" dirty="0"/>
              <a:t> </a:t>
            </a:r>
            <a:endParaRPr dirty="0"/>
          </a:p>
          <a:p>
            <a:pPr marL="457200" lvl="0" indent="-457200" algn="l" rtl="0">
              <a:lnSpc>
                <a:spcPct val="110000"/>
              </a:lnSpc>
              <a:spcBef>
                <a:spcPts val="1000"/>
              </a:spcBef>
              <a:spcAft>
                <a:spcPts val="0"/>
              </a:spcAft>
              <a:buClr>
                <a:srgbClr val="595959"/>
              </a:buClr>
              <a:buSzPct val="100000"/>
              <a:buFont typeface="Noto Sans Symbols"/>
              <a:buChar char="▪"/>
            </a:pPr>
            <a:r>
              <a:rPr lang="el-GR" dirty="0"/>
              <a:t>Μαθησιακή Δραστηριότητα 1</a:t>
            </a:r>
            <a:r>
              <a:rPr lang="de-DE" dirty="0"/>
              <a:t>: </a:t>
            </a:r>
            <a:r>
              <a:rPr lang="el-GR" b="0" dirty="0"/>
              <a:t>Γνωρίζοντας βασικούς ορισμούς της επαγγελματικής συμβουλευτικής και άλλων «καινοτόμων» εννοιών</a:t>
            </a:r>
            <a:r>
              <a:rPr lang="de-DE" b="0" dirty="0"/>
              <a:t> </a:t>
            </a:r>
            <a:endParaRPr dirty="0"/>
          </a:p>
          <a:p>
            <a:pPr marL="457200" lvl="0" indent="-457200" algn="l" rtl="0">
              <a:lnSpc>
                <a:spcPct val="110000"/>
              </a:lnSpc>
              <a:spcBef>
                <a:spcPts val="1000"/>
              </a:spcBef>
              <a:spcAft>
                <a:spcPts val="0"/>
              </a:spcAft>
              <a:buClr>
                <a:srgbClr val="595959"/>
              </a:buClr>
              <a:buSzPct val="100000"/>
              <a:buFont typeface="Noto Sans Symbols"/>
              <a:buChar char="▪"/>
            </a:pPr>
            <a:r>
              <a:rPr lang="el-GR" dirty="0"/>
              <a:t>Μαθησιακή Δραστηριότητα 2</a:t>
            </a:r>
            <a:r>
              <a:rPr lang="de-DE" dirty="0"/>
              <a:t>: </a:t>
            </a:r>
            <a:r>
              <a:rPr lang="el-GR" b="0" dirty="0"/>
              <a:t>Γνωρίζοντας βασικές πτυχές της ανάπτυξης του ανθρώπινου Δυναμικού</a:t>
            </a:r>
            <a:r>
              <a:rPr lang="de-DE" b="0" dirty="0"/>
              <a:t> </a:t>
            </a:r>
            <a:endParaRPr dirty="0"/>
          </a:p>
          <a:p>
            <a:pPr marL="457200" lvl="0" indent="-457200" algn="l" rtl="0">
              <a:lnSpc>
                <a:spcPct val="110000"/>
              </a:lnSpc>
              <a:spcBef>
                <a:spcPts val="1000"/>
              </a:spcBef>
              <a:spcAft>
                <a:spcPts val="0"/>
              </a:spcAft>
              <a:buClr>
                <a:srgbClr val="595959"/>
              </a:buClr>
              <a:buSzPct val="100000"/>
              <a:buFont typeface="Noto Sans Symbols"/>
              <a:buChar char="▪"/>
            </a:pPr>
            <a:r>
              <a:rPr lang="el-GR" dirty="0"/>
              <a:t>Μαθησιακή Δραστηριότητα 3: </a:t>
            </a:r>
            <a:r>
              <a:rPr lang="el-GR" b="0" dirty="0"/>
              <a:t>Ανάπτυξη γνώσεων σχετικά με τις διασταυρώσεις μεταξύ επαγγελματικής συμβουλευτικής και ανάπτυξης ανθρώπινου Δυναμικού σε επιχειρήσεις</a:t>
            </a:r>
            <a:r>
              <a:rPr lang="de-DE" b="0" dirty="0"/>
              <a:t> </a:t>
            </a:r>
            <a:endParaRPr dirty="0"/>
          </a:p>
          <a:p>
            <a:pPr marL="457200" lvl="0" indent="-457200" algn="l" rtl="0">
              <a:lnSpc>
                <a:spcPct val="110000"/>
              </a:lnSpc>
              <a:spcBef>
                <a:spcPts val="1000"/>
              </a:spcBef>
              <a:spcAft>
                <a:spcPts val="0"/>
              </a:spcAft>
              <a:buClr>
                <a:srgbClr val="595959"/>
              </a:buClr>
              <a:buSzPct val="100000"/>
              <a:buFont typeface="Noto Sans Symbols"/>
              <a:buChar char="▪"/>
            </a:pPr>
            <a:r>
              <a:rPr lang="el-GR" dirty="0"/>
              <a:t>Μαθησιακή Δραστηριότητα 4: </a:t>
            </a:r>
            <a:r>
              <a:rPr lang="el-GR" b="0" dirty="0"/>
              <a:t>Γνωρίζοντας τυπικές περιπτώσεις τομής μεταξύ επαγγελματικής συμβουλευτικής και ανάπτυξης</a:t>
            </a:r>
            <a:r>
              <a:rPr lang="en-US" b="0" dirty="0"/>
              <a:t> HR</a:t>
            </a:r>
            <a:r>
              <a:rPr lang="el-GR" b="0" dirty="0"/>
              <a:t> σε επιχειρήσεις (Εργασία για το σπίτι)</a:t>
            </a:r>
            <a:r>
              <a:rPr lang="de-DE" b="0" dirty="0"/>
              <a:t> </a:t>
            </a:r>
            <a:endParaRPr dirty="0"/>
          </a:p>
          <a:p>
            <a:pPr marL="457200" lvl="0" indent="-457200" algn="l" rtl="0">
              <a:lnSpc>
                <a:spcPct val="110000"/>
              </a:lnSpc>
              <a:spcBef>
                <a:spcPts val="1000"/>
              </a:spcBef>
              <a:spcAft>
                <a:spcPts val="0"/>
              </a:spcAft>
              <a:buClr>
                <a:srgbClr val="595959"/>
              </a:buClr>
              <a:buSzPct val="100000"/>
              <a:buFont typeface="Noto Sans Symbols"/>
              <a:buChar char="▪"/>
            </a:pPr>
            <a:r>
              <a:rPr lang="el-GR" b="0" dirty="0"/>
              <a:t>Τελικός απολογισμός</a:t>
            </a:r>
            <a:r>
              <a:rPr lang="de-DE" b="0" dirty="0"/>
              <a:t> </a:t>
            </a:r>
            <a:endParaRPr dirty="0"/>
          </a:p>
          <a:p>
            <a:pPr marL="457200" lvl="0" indent="-457200" algn="l" rtl="0">
              <a:lnSpc>
                <a:spcPct val="110000"/>
              </a:lnSpc>
              <a:spcBef>
                <a:spcPts val="1000"/>
              </a:spcBef>
              <a:spcAft>
                <a:spcPts val="0"/>
              </a:spcAft>
              <a:buClr>
                <a:srgbClr val="595959"/>
              </a:buClr>
              <a:buSzPct val="100000"/>
              <a:buFont typeface="Noto Sans Symbols"/>
              <a:buChar char="▪"/>
            </a:pPr>
            <a:r>
              <a:rPr lang="el-GR" b="0" dirty="0"/>
              <a:t>Αξιολόγηση επιπέδου μάθησης </a:t>
            </a:r>
            <a:r>
              <a:rPr lang="de-DE" b="0" dirty="0"/>
              <a:t> </a:t>
            </a:r>
            <a:endParaRPr dirty="0"/>
          </a:p>
          <a:p>
            <a:pPr marL="0" lvl="0" indent="0" algn="l" rtl="0">
              <a:lnSpc>
                <a:spcPct val="90000"/>
              </a:lnSpc>
              <a:spcBef>
                <a:spcPts val="1000"/>
              </a:spcBef>
              <a:spcAft>
                <a:spcPts val="0"/>
              </a:spcAft>
              <a:buClr>
                <a:srgbClr val="595959"/>
              </a:buClr>
              <a:buSzPct val="100000"/>
              <a:buNone/>
            </a:pPr>
            <a:endParaRPr dirty="0"/>
          </a:p>
        </p:txBody>
      </p:sp>
      <p:sp>
        <p:nvSpPr>
          <p:cNvPr id="109" name="Google Shape;109;p14"/>
          <p:cNvSpPr/>
          <p:nvPr/>
        </p:nvSpPr>
        <p:spPr>
          <a:xfrm>
            <a:off x="838200" y="1644467"/>
            <a:ext cx="234632" cy="239927"/>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847726" y="2524107"/>
            <a:ext cx="10504487" cy="68421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el-GR" dirty="0"/>
              <a:t>Εισαγωγή</a:t>
            </a:r>
            <a:r>
              <a:rPr lang="de-DE" dirty="0"/>
              <a:t> – </a:t>
            </a:r>
            <a:r>
              <a:rPr lang="el-GR" dirty="0"/>
              <a:t>Στόχος συνεδρίας</a:t>
            </a:r>
            <a:endParaRPr dirty="0"/>
          </a:p>
        </p:txBody>
      </p:sp>
      <p:sp>
        <p:nvSpPr>
          <p:cNvPr id="115" name="Google Shape;115;p15"/>
          <p:cNvSpPr txBox="1">
            <a:spLocks noGrp="1"/>
          </p:cNvSpPr>
          <p:nvPr>
            <p:ph type="body" idx="1"/>
          </p:nvPr>
        </p:nvSpPr>
        <p:spPr>
          <a:xfrm>
            <a:off x="839787" y="3300806"/>
            <a:ext cx="10512425" cy="155289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F7F7F"/>
              </a:buClr>
              <a:buSzPts val="2000"/>
              <a:buNone/>
            </a:pPr>
            <a:r>
              <a:rPr lang="el-GR" sz="1600" dirty="0"/>
              <a:t>Οι μαθητές θα είναι σε θέση να ορίσουν βασικούς όρους και έννοιες (μορφές) της επαγγελματικής συμβουλευτικής (όπως καθοδήγηση, συμβουλευτική, επίβλεψη κ.λπ.), συμπεριλαμβανομένων νέων εννοιών της επαγγελματικής συμβουλευτικής (π.χ. ευκίνητες έννοιες, εξατομικευμένες έννοιες). Μπορούν να εξηγήσουν βασικές πτυχές της ανάπτυξης HR (βλ. επίσης Ενότητα 2). Για αυτά τα δύο διαφορετικά πεδία επαγγελματικής Συμβουλευτικής και ανάπτυξης HR μπορούν να περιγράψουν διασταυρώσεις επαγγελματικής Συμβουλευτικής εντός HR. Με βάση αυτό μπορούν να περιγράψουν παραδείγματα κοινής πρακτικής, αντίστοιχα καλή και καινοτόμο πρακτική εντός των επιχειρήσεων. Θα είναι σε θέση να προβληματιστούν σχετικά με τη χρήση διαφορετικών εννοιών και πρακτικών της επαγγελματικής Συμβουλευτικής στο HR λαμβάνοντας υπόψη τα πλεονεκτήματα και τα μειονεκτήματα σε διάφορες προοπτικές.</a:t>
            </a:r>
            <a:endParaRPr sz="1600" dirty="0"/>
          </a:p>
        </p:txBody>
      </p:sp>
      <p:sp>
        <p:nvSpPr>
          <p:cNvPr id="116" name="Google Shape;116;p1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4400"/>
              <a:buFont typeface="Open Sans ExtraBold"/>
              <a:buNone/>
            </a:pPr>
            <a:r>
              <a:rPr lang="el-GR" dirty="0"/>
              <a:t>ΒΗΜΑΤΑ ΠΡΟΣ ΤΟΝ ΜΑΘΗΣΙΑΚΟ ΣΤΟΧΟ</a:t>
            </a:r>
            <a:r>
              <a:rPr lang="de-DE" dirty="0"/>
              <a:t> </a:t>
            </a:r>
            <a:endParaRPr dirty="0"/>
          </a:p>
        </p:txBody>
      </p:sp>
      <p:sp>
        <p:nvSpPr>
          <p:cNvPr id="123" name="Google Shape;123;p1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sp>
        <p:nvSpPr>
          <p:cNvPr id="124" name="Google Shape;124;p16"/>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595959"/>
              </a:buClr>
              <a:buSzPts val="2800"/>
              <a:buNone/>
            </a:pPr>
            <a:r>
              <a:rPr lang="el-GR" dirty="0"/>
              <a:t>Βήμα</a:t>
            </a:r>
            <a:r>
              <a:rPr lang="de-DE" dirty="0"/>
              <a:t> 1</a:t>
            </a:r>
            <a:endParaRPr dirty="0"/>
          </a:p>
          <a:p>
            <a:pPr marL="0" lvl="0" indent="0" algn="l" rtl="0">
              <a:lnSpc>
                <a:spcPct val="90000"/>
              </a:lnSpc>
              <a:spcBef>
                <a:spcPts val="1000"/>
              </a:spcBef>
              <a:spcAft>
                <a:spcPts val="0"/>
              </a:spcAft>
              <a:buClr>
                <a:srgbClr val="595959"/>
              </a:buClr>
              <a:buSzPts val="2800"/>
              <a:buNone/>
            </a:pPr>
            <a:endParaRPr dirty="0"/>
          </a:p>
        </p:txBody>
      </p:sp>
      <p:sp>
        <p:nvSpPr>
          <p:cNvPr id="125" name="Google Shape;125;p16"/>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buNone/>
            </a:pPr>
            <a:r>
              <a:rPr lang="el-GR" dirty="0"/>
              <a:t>Εξοικείωση με τη βασική κατανόηση της έννοιας του επαγγελματικής συμβουλευτικής</a:t>
            </a:r>
            <a:endParaRPr dirty="0"/>
          </a:p>
          <a:p>
            <a:pPr marL="0" lvl="0" indent="0" algn="l" rtl="0">
              <a:lnSpc>
                <a:spcPct val="90000"/>
              </a:lnSpc>
              <a:spcBef>
                <a:spcPts val="1000"/>
              </a:spcBef>
              <a:spcAft>
                <a:spcPts val="0"/>
              </a:spcAft>
              <a:buClr>
                <a:srgbClr val="595959"/>
              </a:buClr>
              <a:buSzPts val="2200"/>
              <a:buNone/>
            </a:pPr>
            <a:endParaRPr dirty="0"/>
          </a:p>
        </p:txBody>
      </p:sp>
      <p:sp>
        <p:nvSpPr>
          <p:cNvPr id="126" name="Google Shape;126;p16"/>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595959"/>
              </a:buClr>
              <a:buSzPts val="2800"/>
              <a:buNone/>
            </a:pPr>
            <a:r>
              <a:rPr lang="el-GR" dirty="0"/>
              <a:t>Βήμα</a:t>
            </a:r>
            <a:r>
              <a:rPr lang="de-DE" dirty="0"/>
              <a:t> 2</a:t>
            </a:r>
            <a:endParaRPr dirty="0"/>
          </a:p>
          <a:p>
            <a:pPr marL="0" lvl="0" indent="0" algn="l" rtl="0">
              <a:lnSpc>
                <a:spcPct val="90000"/>
              </a:lnSpc>
              <a:spcBef>
                <a:spcPts val="1000"/>
              </a:spcBef>
              <a:spcAft>
                <a:spcPts val="0"/>
              </a:spcAft>
              <a:buClr>
                <a:srgbClr val="595959"/>
              </a:buClr>
              <a:buSzPts val="2800"/>
              <a:buNone/>
            </a:pPr>
            <a:endParaRPr dirty="0"/>
          </a:p>
        </p:txBody>
      </p:sp>
      <p:sp>
        <p:nvSpPr>
          <p:cNvPr id="127" name="Google Shape;127;p16"/>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buNone/>
            </a:pPr>
            <a:r>
              <a:rPr lang="el-GR" dirty="0"/>
              <a:t>Συζήτηση και κατανόηση της εξελισσόμενης σημασίας της επαγγελματικής συμβουλευτικής στον μεταβαλλόμενο κόσμο της εργασίας</a:t>
            </a:r>
            <a:endParaRPr dirty="0"/>
          </a:p>
          <a:p>
            <a:pPr marL="0" lvl="0" indent="0" algn="l" rtl="0">
              <a:lnSpc>
                <a:spcPct val="90000"/>
              </a:lnSpc>
              <a:spcBef>
                <a:spcPts val="1000"/>
              </a:spcBef>
              <a:spcAft>
                <a:spcPts val="0"/>
              </a:spcAft>
              <a:buClr>
                <a:srgbClr val="595959"/>
              </a:buClr>
              <a:buSzPts val="2200"/>
              <a:buNone/>
            </a:pPr>
            <a:endParaRPr dirty="0"/>
          </a:p>
        </p:txBody>
      </p:sp>
      <p:sp>
        <p:nvSpPr>
          <p:cNvPr id="128" name="Google Shape;128;p16"/>
          <p:cNvSpPr/>
          <p:nvPr/>
        </p:nvSpPr>
        <p:spPr>
          <a:xfrm>
            <a:off x="839788" y="1985113"/>
            <a:ext cx="234632" cy="239927"/>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
        <p:nvSpPr>
          <p:cNvPr id="129" name="Google Shape;129;p16"/>
          <p:cNvSpPr/>
          <p:nvPr/>
        </p:nvSpPr>
        <p:spPr>
          <a:xfrm>
            <a:off x="839788" y="3670441"/>
            <a:ext cx="234632" cy="239927"/>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el-GR" dirty="0"/>
              <a:t>Εισαγωγή</a:t>
            </a:r>
            <a:endParaRPr dirty="0"/>
          </a:p>
        </p:txBody>
      </p:sp>
      <p:sp>
        <p:nvSpPr>
          <p:cNvPr id="135" name="Google Shape;135;p17"/>
          <p:cNvSpPr txBox="1">
            <a:spLocks noGrp="1"/>
          </p:cNvSpPr>
          <p:nvPr>
            <p:ph type="body" idx="2"/>
          </p:nvPr>
        </p:nvSpPr>
        <p:spPr>
          <a:xfrm>
            <a:off x="839788" y="2046922"/>
            <a:ext cx="7262812" cy="3361691"/>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595959"/>
              </a:buClr>
              <a:buSzPts val="2000"/>
              <a:buChar char="•"/>
            </a:pPr>
            <a:r>
              <a:rPr lang="el-GR" dirty="0"/>
              <a:t>Η ανάπτυξη προσωπικού ή ανάπτυξη ανθρώπινου δυναμικού (HRD) είναι ένας τομέας στον οποίο η συμβουλευτική παίζει σημαντικό ρόλο σήμερα</a:t>
            </a:r>
            <a:endParaRPr dirty="0"/>
          </a:p>
          <a:p>
            <a:pPr marL="228600" lvl="0" indent="-228600" algn="l" rtl="0">
              <a:lnSpc>
                <a:spcPct val="90000"/>
              </a:lnSpc>
              <a:spcBef>
                <a:spcPts val="1000"/>
              </a:spcBef>
              <a:spcAft>
                <a:spcPts val="0"/>
              </a:spcAft>
              <a:buClr>
                <a:srgbClr val="595959"/>
              </a:buClr>
              <a:buSzPts val="2000"/>
              <a:buChar char="•"/>
            </a:pPr>
            <a:r>
              <a:rPr lang="el-GR" dirty="0"/>
              <a:t>Η ανάπτυξη HR θα πρέπει να νοείται σε στενή διασύνδεση με την επιχειρησιακή οργάνωση της εργασίας και την αλλαγή της</a:t>
            </a:r>
            <a:r>
              <a:rPr lang="de-DE" dirty="0"/>
              <a:t> </a:t>
            </a:r>
            <a:endParaRPr dirty="0"/>
          </a:p>
          <a:p>
            <a:pPr marL="228600" marR="0" lvl="0" indent="-228600" algn="l" rtl="0">
              <a:lnSpc>
                <a:spcPct val="90000"/>
              </a:lnSpc>
              <a:spcBef>
                <a:spcPts val="1000"/>
              </a:spcBef>
              <a:spcAft>
                <a:spcPts val="0"/>
              </a:spcAft>
              <a:buClr>
                <a:srgbClr val="595959"/>
              </a:buClr>
              <a:buSzPts val="2000"/>
              <a:buFont typeface="Arial"/>
              <a:buChar char="•"/>
            </a:pPr>
            <a:r>
              <a:rPr lang="el-GR" dirty="0"/>
              <a:t>Ο επιδιωκόμενος στόχος αυτής της συνεδρίας είναι να δημιουργήσει μια βάση για συζήτηση για συμβούλους και/ή προσωπικό ανθρώπινου δυναμικού που θέλουν να εξοικειωθούν καλύτερα με τη σύνδεση μεταξύ του επαγγελματικού προσανατολισμού και της συμβουλευτικής (CGC) και του HR.</a:t>
            </a:r>
            <a:endParaRPr dirty="0"/>
          </a:p>
          <a:p>
            <a:pPr marL="228600" lvl="0" indent="-101600" algn="l" rtl="0">
              <a:lnSpc>
                <a:spcPct val="90000"/>
              </a:lnSpc>
              <a:spcBef>
                <a:spcPts val="1000"/>
              </a:spcBef>
              <a:spcAft>
                <a:spcPts val="0"/>
              </a:spcAft>
              <a:buClr>
                <a:srgbClr val="595959"/>
              </a:buClr>
              <a:buSzPts val="2000"/>
              <a:buNone/>
            </a:pPr>
            <a:endParaRPr dirty="0"/>
          </a:p>
          <a:p>
            <a:pPr marL="228600" lvl="0" indent="-228600" algn="l" rtl="0">
              <a:lnSpc>
                <a:spcPct val="90000"/>
              </a:lnSpc>
              <a:spcBef>
                <a:spcPts val="1000"/>
              </a:spcBef>
              <a:spcAft>
                <a:spcPts val="0"/>
              </a:spcAft>
              <a:buClr>
                <a:srgbClr val="595959"/>
              </a:buClr>
              <a:buSzPts val="2000"/>
              <a:buChar char="•"/>
            </a:pPr>
            <a:r>
              <a:rPr lang="el-GR" b="1" dirty="0"/>
              <a:t>Διαβάστε Υλικό</a:t>
            </a:r>
            <a:r>
              <a:rPr lang="de-DE" b="1" dirty="0"/>
              <a:t> </a:t>
            </a:r>
            <a:r>
              <a:rPr lang="de-DE" b="1" dirty="0" err="1"/>
              <a:t>No</a:t>
            </a:r>
            <a:r>
              <a:rPr lang="de-DE" b="1" dirty="0"/>
              <a:t>. 1</a:t>
            </a:r>
            <a:endParaRPr dirty="0"/>
          </a:p>
          <a:p>
            <a:pPr marL="228600" marR="0" lvl="0" indent="-101600" algn="l" rtl="0">
              <a:lnSpc>
                <a:spcPct val="90000"/>
              </a:lnSpc>
              <a:spcBef>
                <a:spcPts val="1000"/>
              </a:spcBef>
              <a:spcAft>
                <a:spcPts val="0"/>
              </a:spcAft>
              <a:buClr>
                <a:srgbClr val="595959"/>
              </a:buClr>
              <a:buSzPts val="2000"/>
              <a:buFont typeface="Arial"/>
              <a:buNone/>
            </a:pPr>
            <a:endParaRPr dirty="0"/>
          </a:p>
        </p:txBody>
      </p:sp>
      <p:sp>
        <p:nvSpPr>
          <p:cNvPr id="136" name="Google Shape;136;p1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pic>
        <p:nvPicPr>
          <p:cNvPr id="137" name="Google Shape;137;p17"/>
          <p:cNvPicPr preferRelativeResize="0"/>
          <p:nvPr/>
        </p:nvPicPr>
        <p:blipFill rotWithShape="1">
          <a:blip r:embed="rId3">
            <a:alphaModFix/>
          </a:blip>
          <a:srcRect l="18476" r="11981"/>
          <a:stretch/>
        </p:blipFill>
        <p:spPr>
          <a:xfrm>
            <a:off x="8331200" y="2046922"/>
            <a:ext cx="3576917"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sp>
        <p:nvSpPr>
          <p:cNvPr id="143" name="Google Shape;143;p18"/>
          <p:cNvSpPr txBox="1">
            <a:spLocks noGrp="1"/>
          </p:cNvSpPr>
          <p:nvPr>
            <p:ph type="title"/>
          </p:nvPr>
        </p:nvSpPr>
        <p:spPr>
          <a:xfrm>
            <a:off x="839788" y="765175"/>
            <a:ext cx="6582988" cy="7283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ct val="100000"/>
              <a:buFont typeface="Open Sans ExtraBold"/>
              <a:buNone/>
            </a:pPr>
            <a:r>
              <a:rPr lang="el-GR" dirty="0"/>
              <a:t>Ιδέες και συζήτηση</a:t>
            </a:r>
            <a:r>
              <a:rPr lang="de-DE" dirty="0"/>
              <a:t> </a:t>
            </a:r>
            <a:endParaRPr dirty="0"/>
          </a:p>
        </p:txBody>
      </p:sp>
      <p:sp>
        <p:nvSpPr>
          <p:cNvPr id="144" name="Google Shape;144;p18"/>
          <p:cNvSpPr txBox="1">
            <a:spLocks noGrp="1"/>
          </p:cNvSpPr>
          <p:nvPr>
            <p:ph type="body" idx="1"/>
          </p:nvPr>
        </p:nvSpPr>
        <p:spPr>
          <a:xfrm>
            <a:off x="839787" y="1678308"/>
            <a:ext cx="5520672" cy="3588636"/>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00000"/>
              </a:lnSpc>
              <a:spcBef>
                <a:spcPts val="0"/>
              </a:spcBef>
              <a:spcAft>
                <a:spcPts val="0"/>
              </a:spcAft>
              <a:buClr>
                <a:srgbClr val="595959"/>
              </a:buClr>
              <a:buSzPts val="2200"/>
              <a:buFont typeface="Arial"/>
              <a:buChar char="•"/>
            </a:pPr>
            <a:r>
              <a:rPr lang="el-GR" dirty="0"/>
              <a:t>Τι γνωρίζετε για την επαγγελματική συμβουλευτική στο κόσμο της εργασία ή στις επιχειρήσεις;</a:t>
            </a:r>
            <a:endParaRPr dirty="0"/>
          </a:p>
          <a:p>
            <a:pPr marL="342900" lvl="0" indent="-342900" algn="l" rtl="0">
              <a:lnSpc>
                <a:spcPct val="100000"/>
              </a:lnSpc>
              <a:spcBef>
                <a:spcPts val="1000"/>
              </a:spcBef>
              <a:spcAft>
                <a:spcPts val="0"/>
              </a:spcAft>
              <a:buClr>
                <a:srgbClr val="595959"/>
              </a:buClr>
              <a:buSzPts val="2200"/>
              <a:buFont typeface="Arial"/>
              <a:buChar char="•"/>
            </a:pPr>
            <a:r>
              <a:rPr lang="el-GR" dirty="0"/>
              <a:t>Ποιες εμπειρίες και απόψεις  έχετε;</a:t>
            </a:r>
            <a:r>
              <a:rPr lang="de-DE" dirty="0"/>
              <a:t>  </a:t>
            </a:r>
            <a:endParaRPr dirty="0"/>
          </a:p>
          <a:p>
            <a:pPr marL="342900" lvl="0" indent="-203200" algn="l" rtl="0">
              <a:lnSpc>
                <a:spcPct val="100000"/>
              </a:lnSpc>
              <a:spcBef>
                <a:spcPts val="1000"/>
              </a:spcBef>
              <a:spcAft>
                <a:spcPts val="0"/>
              </a:spcAft>
              <a:buClr>
                <a:srgbClr val="595959"/>
              </a:buClr>
              <a:buSzPts val="2200"/>
              <a:buFont typeface="Arial"/>
              <a:buNone/>
            </a:pPr>
            <a:endParaRPr dirty="0"/>
          </a:p>
          <a:p>
            <a:pPr marL="0" lvl="0" indent="0" algn="l" rtl="0">
              <a:lnSpc>
                <a:spcPct val="100000"/>
              </a:lnSpc>
              <a:spcBef>
                <a:spcPts val="1000"/>
              </a:spcBef>
              <a:spcAft>
                <a:spcPts val="0"/>
              </a:spcAft>
              <a:buClr>
                <a:srgbClr val="595959"/>
              </a:buClr>
              <a:buSzPts val="2200"/>
              <a:buNone/>
            </a:pPr>
            <a:r>
              <a:rPr lang="el-GR" dirty="0"/>
              <a:t>Συλλέξτε συλλογικές ιδέες σε ένα </a:t>
            </a:r>
            <a:r>
              <a:rPr lang="el-GR" dirty="0" err="1"/>
              <a:t>flip-chart</a:t>
            </a:r>
            <a:r>
              <a:rPr lang="el-GR" dirty="0"/>
              <a:t> ή έναν πίνακα</a:t>
            </a:r>
            <a:endParaRPr dirty="0"/>
          </a:p>
          <a:p>
            <a:pPr marL="0" lvl="0" indent="0" algn="l" rtl="0">
              <a:lnSpc>
                <a:spcPct val="100000"/>
              </a:lnSpc>
              <a:spcBef>
                <a:spcPts val="1000"/>
              </a:spcBef>
              <a:spcAft>
                <a:spcPts val="0"/>
              </a:spcAft>
              <a:buClr>
                <a:srgbClr val="595959"/>
              </a:buClr>
              <a:buSzPts val="2200"/>
              <a:buNone/>
            </a:pPr>
            <a:r>
              <a:rPr lang="el-GR" dirty="0"/>
              <a:t>(Ο δάσκαλος αναφέρει το στόχο της συνεδρίας 1 και συνδέει τις ενότητες 1 έως 3)</a:t>
            </a:r>
            <a:endParaRPr dirty="0"/>
          </a:p>
          <a:p>
            <a:pPr marL="0" lvl="0" indent="0" algn="l" rtl="0">
              <a:lnSpc>
                <a:spcPct val="100000"/>
              </a:lnSpc>
              <a:spcBef>
                <a:spcPts val="1000"/>
              </a:spcBef>
              <a:spcAft>
                <a:spcPts val="0"/>
              </a:spcAft>
              <a:buClr>
                <a:srgbClr val="595959"/>
              </a:buClr>
              <a:buSzPts val="2200"/>
              <a:buNone/>
            </a:pPr>
            <a:endParaRPr dirty="0"/>
          </a:p>
          <a:p>
            <a:pPr marL="0" lvl="0" indent="0" algn="l" rtl="0">
              <a:lnSpc>
                <a:spcPct val="100000"/>
              </a:lnSpc>
              <a:spcBef>
                <a:spcPts val="1000"/>
              </a:spcBef>
              <a:spcAft>
                <a:spcPts val="0"/>
              </a:spcAft>
              <a:buClr>
                <a:srgbClr val="595959"/>
              </a:buClr>
              <a:buSzPts val="2200"/>
              <a:buNone/>
            </a:pPr>
            <a:endParaRPr dirty="0"/>
          </a:p>
        </p:txBody>
      </p:sp>
      <p:pic>
        <p:nvPicPr>
          <p:cNvPr id="145" name="Google Shape;145;p18"/>
          <p:cNvPicPr preferRelativeResize="0"/>
          <p:nvPr/>
        </p:nvPicPr>
        <p:blipFill rotWithShape="1">
          <a:blip r:embed="rId3">
            <a:alphaModFix/>
          </a:blip>
          <a:srcRect l="24305" r="9028"/>
          <a:stretch/>
        </p:blipFill>
        <p:spPr>
          <a:xfrm>
            <a:off x="7694612" y="1493521"/>
            <a:ext cx="3657600" cy="3657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847725" y="765176"/>
            <a:ext cx="4577713" cy="68421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el-GR" dirty="0" err="1"/>
              <a:t>Μαθησικαή</a:t>
            </a:r>
            <a:r>
              <a:rPr lang="el-GR" dirty="0"/>
              <a:t> Συνεδρία 1</a:t>
            </a:r>
            <a:endParaRPr dirty="0"/>
          </a:p>
        </p:txBody>
      </p:sp>
      <p:sp>
        <p:nvSpPr>
          <p:cNvPr id="151" name="Google Shape;151;p19"/>
          <p:cNvSpPr txBox="1">
            <a:spLocks noGrp="1"/>
          </p:cNvSpPr>
          <p:nvPr>
            <p:ph type="body" idx="1"/>
          </p:nvPr>
        </p:nvSpPr>
        <p:spPr>
          <a:xfrm>
            <a:off x="839787" y="1630680"/>
            <a:ext cx="4458353" cy="377793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Font typeface="Arial"/>
              <a:buChar char="•"/>
            </a:pPr>
            <a:r>
              <a:rPr lang="el-GR" sz="2000" dirty="0"/>
              <a:t>Για εμβάθυνση: Διαβάστε το Υλικό Νο. 01</a:t>
            </a:r>
            <a:endParaRPr sz="2000" dirty="0"/>
          </a:p>
          <a:p>
            <a:pPr marL="342900" lvl="0" indent="-342900" algn="l" rtl="0">
              <a:lnSpc>
                <a:spcPct val="100000"/>
              </a:lnSpc>
              <a:spcBef>
                <a:spcPts val="0"/>
              </a:spcBef>
              <a:spcAft>
                <a:spcPts val="0"/>
              </a:spcAft>
              <a:buClr>
                <a:srgbClr val="7F7F7F"/>
              </a:buClr>
              <a:buSzPts val="2400"/>
              <a:buFont typeface="Arial"/>
              <a:buChar char="•"/>
            </a:pPr>
            <a:r>
              <a:rPr lang="el-GR" sz="2000" dirty="0"/>
              <a:t>Συζητήστε την ακόλουθη ερώτηση:</a:t>
            </a:r>
            <a:r>
              <a:rPr lang="de-DE" sz="2000" dirty="0"/>
              <a:t> </a:t>
            </a:r>
            <a:endParaRPr sz="2000" dirty="0"/>
          </a:p>
          <a:p>
            <a:pPr marL="342900" lvl="0" indent="-342900" algn="l" rtl="0">
              <a:lnSpc>
                <a:spcPct val="100000"/>
              </a:lnSpc>
              <a:spcBef>
                <a:spcPts val="0"/>
              </a:spcBef>
              <a:spcAft>
                <a:spcPts val="0"/>
              </a:spcAft>
              <a:buClr>
                <a:srgbClr val="7F7F7F"/>
              </a:buClr>
              <a:buSzPts val="2400"/>
              <a:buFont typeface="Arial"/>
              <a:buChar char="•"/>
            </a:pPr>
            <a:r>
              <a:rPr lang="el-GR" sz="2000" dirty="0"/>
              <a:t>Ποιο είναι το επιχείρημα στο υλικό, γιατί η συμβουλευτική ή πιο συγκεκριμένα η επαγγελματική συμβουλευτική είναι πιο επίκαιρη σήμερα;</a:t>
            </a:r>
            <a:endParaRPr sz="2000" dirty="0"/>
          </a:p>
          <a:p>
            <a:pPr marL="342900" lvl="0" indent="-342900" algn="l" rtl="0">
              <a:lnSpc>
                <a:spcPct val="100000"/>
              </a:lnSpc>
              <a:spcBef>
                <a:spcPts val="0"/>
              </a:spcBef>
              <a:spcAft>
                <a:spcPts val="0"/>
              </a:spcAft>
              <a:buClr>
                <a:srgbClr val="7F7F7F"/>
              </a:buClr>
              <a:buSzPts val="2400"/>
              <a:buFont typeface="Arial"/>
              <a:buChar char="•"/>
            </a:pPr>
            <a:r>
              <a:rPr lang="el-GR" sz="2000" dirty="0"/>
              <a:t>Γράψτε τους προβληματισμούς σας </a:t>
            </a:r>
            <a:endParaRPr sz="2000" dirty="0"/>
          </a:p>
          <a:p>
            <a:pPr marL="0" lvl="0" indent="0" algn="l" rtl="0">
              <a:lnSpc>
                <a:spcPct val="100000"/>
              </a:lnSpc>
              <a:spcBef>
                <a:spcPts val="0"/>
              </a:spcBef>
              <a:spcAft>
                <a:spcPts val="0"/>
              </a:spcAft>
              <a:buClr>
                <a:srgbClr val="7F7F7F"/>
              </a:buClr>
              <a:buSzPts val="2400"/>
              <a:buNone/>
            </a:pPr>
            <a:endParaRPr sz="2000" b="1" dirty="0"/>
          </a:p>
          <a:p>
            <a:pPr marL="0" lvl="0" indent="0" algn="l" rtl="0">
              <a:lnSpc>
                <a:spcPct val="100000"/>
              </a:lnSpc>
              <a:spcBef>
                <a:spcPts val="0"/>
              </a:spcBef>
              <a:spcAft>
                <a:spcPts val="0"/>
              </a:spcAft>
              <a:buClr>
                <a:srgbClr val="7F7F7F"/>
              </a:buClr>
              <a:buSzPts val="2400"/>
              <a:buNone/>
            </a:pPr>
            <a:r>
              <a:rPr lang="el-GR" sz="2000" b="1" dirty="0"/>
              <a:t>Χρησιμοποιήστε </a:t>
            </a:r>
            <a:r>
              <a:rPr lang="el-GR" sz="2000" b="1"/>
              <a:t>το υλικό</a:t>
            </a:r>
            <a:r>
              <a:rPr lang="de-DE" sz="2000" b="1"/>
              <a:t> </a:t>
            </a:r>
            <a:r>
              <a:rPr lang="de-DE" sz="2000" b="1" dirty="0" err="1"/>
              <a:t>No</a:t>
            </a:r>
            <a:r>
              <a:rPr lang="de-DE" sz="2000" b="1" dirty="0"/>
              <a:t>. 01</a:t>
            </a:r>
            <a:endParaRPr sz="2000" b="1" dirty="0"/>
          </a:p>
          <a:p>
            <a:pPr marL="0" lvl="0" indent="0" algn="l" rtl="0">
              <a:lnSpc>
                <a:spcPct val="100000"/>
              </a:lnSpc>
              <a:spcBef>
                <a:spcPts val="0"/>
              </a:spcBef>
              <a:spcAft>
                <a:spcPts val="0"/>
              </a:spcAft>
              <a:buClr>
                <a:srgbClr val="7F7F7F"/>
              </a:buClr>
              <a:buSzPts val="2400"/>
              <a:buNone/>
            </a:pPr>
            <a:endParaRPr dirty="0"/>
          </a:p>
        </p:txBody>
      </p:sp>
      <p:sp>
        <p:nvSpPr>
          <p:cNvPr id="152" name="Google Shape;152;p1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pic>
        <p:nvPicPr>
          <p:cNvPr id="153" name="Google Shape;153;p19"/>
          <p:cNvPicPr preferRelativeResize="0"/>
          <p:nvPr/>
        </p:nvPicPr>
        <p:blipFill rotWithShape="1">
          <a:blip r:embed="rId3">
            <a:alphaModFix/>
          </a:blip>
          <a:srcRect/>
          <a:stretch/>
        </p:blipFill>
        <p:spPr>
          <a:xfrm>
            <a:off x="5425439" y="633910"/>
            <a:ext cx="6004317" cy="5088709"/>
          </a:xfrm>
          <a:prstGeom prst="rect">
            <a:avLst/>
          </a:prstGeom>
          <a:noFill/>
          <a:ln>
            <a:noFill/>
          </a:ln>
        </p:spPr>
      </p:pic>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701</Words>
  <Application>Microsoft Office PowerPoint</Application>
  <PresentationFormat>Ευρεία οθόνη</PresentationFormat>
  <Paragraphs>73</Paragraphs>
  <Slides>8</Slides>
  <Notes>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8</vt:i4>
      </vt:variant>
    </vt:vector>
  </HeadingPairs>
  <TitlesOfParts>
    <vt:vector size="15" baseType="lpstr">
      <vt:lpstr>Noto Sans Symbols</vt:lpstr>
      <vt:lpstr>Arial</vt:lpstr>
      <vt:lpstr>Open Sans</vt:lpstr>
      <vt:lpstr>Open Sans ExtraBold</vt:lpstr>
      <vt:lpstr>Calibri</vt:lpstr>
      <vt:lpstr>Open Sans Light</vt:lpstr>
      <vt:lpstr>„Office“ tema</vt:lpstr>
      <vt:lpstr>Ενότητα 4</vt:lpstr>
      <vt:lpstr>Μαθησιακοί στόχοι της ενότητας 4</vt:lpstr>
      <vt:lpstr>Επισκόπηση συνεδρίας 1</vt:lpstr>
      <vt:lpstr>Εισαγωγή – Στόχος συνεδρίας</vt:lpstr>
      <vt:lpstr>ΒΗΜΑΤΑ ΠΡΟΣ ΤΟΝ ΜΑΘΗΣΙΑΚΟ ΣΤΟΧΟ </vt:lpstr>
      <vt:lpstr>Εισαγωγή</vt:lpstr>
      <vt:lpstr>Ιδέες και συζήτηση </vt:lpstr>
      <vt:lpstr>Μαθησικαή Συνεδρία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4</dc:title>
  <cp:lastModifiedBy>User 2</cp:lastModifiedBy>
  <cp:revision>19</cp:revision>
  <dcterms:modified xsi:type="dcterms:W3CDTF">2022-06-10T08:53:07Z</dcterms:modified>
</cp:coreProperties>
</file>