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Open Sans ExtraBold" panose="020B0906030804020204" pitchFamily="34" charset="0"/>
      <p:bold r:id="rId15"/>
      <p:boldItalic r:id="rId16"/>
    </p:embeddedFont>
    <p:embeddedFont>
      <p:font typeface="Open Sans Light" panose="020B03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Merker: „other innovative concepts“ is missing yet. I have written about in the 2020 text. </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DE"/>
              <a:t>Introduction and Description of the goal of the session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1: Knowing basic definitions of CGC and other “innovative” concepts </a:t>
            </a: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2: Knowing basic aspects of HRD (connection to unit 2)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1: Developing knowledge about intersections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2: Knowing typical cases of intersection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Closing thoughts </a:t>
            </a:r>
            <a:endParaRPr/>
          </a:p>
          <a:p>
            <a:pPr marL="0" lvl="0" indent="0" algn="l" rtl="0">
              <a:spcBef>
                <a:spcPts val="0"/>
              </a:spcBef>
              <a:spcAft>
                <a:spcPts val="0"/>
              </a:spcAft>
              <a:buNone/>
            </a:pPr>
            <a:endParaRPr/>
          </a:p>
          <a:p>
            <a:pPr marL="0" lvl="0" indent="0" algn="l" rtl="0">
              <a:spcBef>
                <a:spcPts val="0"/>
              </a:spcBef>
              <a:spcAft>
                <a:spcPts val="0"/>
              </a:spcAft>
              <a:buNone/>
            </a:pPr>
            <a:r>
              <a:rPr lang="de-DE"/>
              <a:t>Homework   </a:t>
            </a:r>
            <a:endParaRPr/>
          </a:p>
          <a:p>
            <a:pPr marL="0" lvl="0" indent="0" algn="l" rtl="0">
              <a:spcBef>
                <a:spcPts val="0"/>
              </a:spcBef>
              <a:spcAft>
                <a:spcPts val="0"/>
              </a:spcAft>
              <a:buNone/>
            </a:pPr>
            <a:endParaRPr/>
          </a:p>
          <a:p>
            <a:pPr marL="0" lvl="0" indent="0" algn="l" rtl="0">
              <a:spcBef>
                <a:spcPts val="0"/>
              </a:spcBef>
              <a:spcAft>
                <a:spcPts val="0"/>
              </a:spcAft>
              <a:buNone/>
            </a:pPr>
            <a:r>
              <a:rPr lang="de-DE"/>
              <a:t>Evaluation Level of learning </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kcijos antraštė" type="secHead">
  <p:cSld name="SECTION_HEADER">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17" name="Google Shape;17;p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1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9" name="Google Shape;29;p4"/>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p:cSld name="Sekcijos antraštė">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41" name="Google Shape;41;p6"/>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5"/>
        <p:cNvGrpSpPr/>
        <p:nvPr/>
      </p:nvGrpSpPr>
      <p:grpSpPr>
        <a:xfrm>
          <a:off x="0" y="0"/>
          <a:ext cx="0" cy="0"/>
          <a:chOff x="0" y="0"/>
          <a:chExt cx="0" cy="0"/>
        </a:xfrm>
      </p:grpSpPr>
      <p:sp>
        <p:nvSpPr>
          <p:cNvPr id="56" name="Google Shape;56;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47726" y="2766153"/>
            <a:ext cx="10504487" cy="16405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sz="3600" dirty="0"/>
              <a:t>Μαθησιακή δραστηριότητα 1: Γνωρίζοντας βασικούς ορισμούς της επαγγελματικής συμβουλευτικής και άλλων «καινοτόμων» εννοιών</a:t>
            </a:r>
            <a:r>
              <a:rPr lang="de-DE" sz="3600" dirty="0"/>
              <a:t> </a:t>
            </a:r>
            <a:endParaRPr sz="3600" dirty="0"/>
          </a:p>
        </p:txBody>
      </p:sp>
      <p:sp>
        <p:nvSpPr>
          <p:cNvPr id="90" name="Google Shape;90;p12"/>
          <p:cNvSpPr txBox="1">
            <a:spLocks noGrp="1"/>
          </p:cNvSpPr>
          <p:nvPr>
            <p:ph type="body" idx="1"/>
          </p:nvPr>
        </p:nvSpPr>
        <p:spPr>
          <a:xfrm>
            <a:off x="839787" y="4693186"/>
            <a:ext cx="10512425" cy="4563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200"/>
              <a:buNone/>
            </a:pPr>
            <a:r>
              <a:rPr lang="el-GR" sz="2000" dirty="0"/>
              <a:t>Η διεύρυνση της κατανόησης της επαγγελματικής Συμβουλευτικής στο εταιρικό πλαίσιο πρέπει να ξεκινήσει με έναν σύγχρονο ορισμό του επαγγελματικής συμβουλευτικής. Σε αυτό το LA συνδέουμε εκείνα με την ανάλυση των τρεχόντων ζητημάτων με τα οποία ασχολείται η επαγγελματική συμβουλευτική. </a:t>
            </a:r>
            <a:endParaRPr sz="2000" dirty="0"/>
          </a:p>
          <a:p>
            <a:pPr marL="0" lvl="0" indent="0" algn="l" rtl="0">
              <a:lnSpc>
                <a:spcPct val="100000"/>
              </a:lnSpc>
              <a:spcBef>
                <a:spcPts val="0"/>
              </a:spcBef>
              <a:spcAft>
                <a:spcPts val="0"/>
              </a:spcAft>
              <a:buClr>
                <a:srgbClr val="7F7F7F"/>
              </a:buClr>
              <a:buSzPts val="2200"/>
              <a:buNone/>
            </a:pPr>
            <a:endParaRPr dirty="0"/>
          </a:p>
        </p:txBody>
      </p:sp>
      <p:sp>
        <p:nvSpPr>
          <p:cNvPr id="91" name="Google Shape;91;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Open Sans ExtraBold"/>
              <a:buNone/>
            </a:pPr>
            <a:r>
              <a:rPr lang="el-GR" dirty="0"/>
              <a:t>ΒΗΜΑΤΑ ΠΡΟΣ ΤΟΝ ΜΑΘΗΣΙΑΚΟ ΣΤΟΧΟ</a:t>
            </a:r>
            <a:endParaRPr dirty="0"/>
          </a:p>
        </p:txBody>
      </p:sp>
      <p:sp>
        <p:nvSpPr>
          <p:cNvPr id="98" name="Google Shape;98;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99" name="Google Shape;99;p1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1</a:t>
            </a:r>
            <a:endParaRPr dirty="0"/>
          </a:p>
          <a:p>
            <a:pPr marL="0" lvl="0" indent="0" algn="l" rtl="0">
              <a:lnSpc>
                <a:spcPct val="90000"/>
              </a:lnSpc>
              <a:spcBef>
                <a:spcPts val="1000"/>
              </a:spcBef>
              <a:spcAft>
                <a:spcPts val="0"/>
              </a:spcAft>
              <a:buClr>
                <a:srgbClr val="595959"/>
              </a:buClr>
              <a:buSzPts val="2800"/>
              <a:buNone/>
            </a:pPr>
            <a:endParaRPr dirty="0"/>
          </a:p>
        </p:txBody>
      </p:sp>
      <p:sp>
        <p:nvSpPr>
          <p:cNvPr id="100" name="Google Shape;100;p1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Εισαγωγή από τον διδάσκοντα με βάση το Υλικό 2</a:t>
            </a:r>
            <a:endParaRPr dirty="0"/>
          </a:p>
        </p:txBody>
      </p:sp>
      <p:sp>
        <p:nvSpPr>
          <p:cNvPr id="101" name="Google Shape;101;p1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2</a:t>
            </a:r>
            <a:endParaRPr dirty="0"/>
          </a:p>
          <a:p>
            <a:pPr marL="0" lvl="0" indent="0" algn="l" rtl="0">
              <a:lnSpc>
                <a:spcPct val="90000"/>
              </a:lnSpc>
              <a:spcBef>
                <a:spcPts val="1000"/>
              </a:spcBef>
              <a:spcAft>
                <a:spcPts val="0"/>
              </a:spcAft>
              <a:buClr>
                <a:srgbClr val="595959"/>
              </a:buClr>
              <a:buSzPts val="2800"/>
              <a:buNone/>
            </a:pPr>
            <a:endParaRPr dirty="0"/>
          </a:p>
        </p:txBody>
      </p:sp>
      <p:sp>
        <p:nvSpPr>
          <p:cNvPr id="102" name="Google Shape;102;p1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Ιδέες και συλλογή γνώσεων και ερωτήσεων</a:t>
            </a:r>
            <a:endParaRPr dirty="0"/>
          </a:p>
        </p:txBody>
      </p:sp>
      <p:sp>
        <p:nvSpPr>
          <p:cNvPr id="103" name="Google Shape;103;p13"/>
          <p:cNvSpPr/>
          <p:nvPr/>
        </p:nvSpPr>
        <p:spPr>
          <a:xfrm>
            <a:off x="839788" y="1985113"/>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
        <p:nvSpPr>
          <p:cNvPr id="104" name="Google Shape;104;p13"/>
          <p:cNvSpPr/>
          <p:nvPr/>
        </p:nvSpPr>
        <p:spPr>
          <a:xfrm>
            <a:off x="839788" y="3670441"/>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000"/>
              <a:buFont typeface="Open Sans ExtraBold"/>
              <a:buNone/>
            </a:pPr>
            <a:r>
              <a:rPr lang="el-GR" dirty="0">
                <a:solidFill>
                  <a:schemeClr val="dk1"/>
                </a:solidFill>
              </a:rPr>
              <a:t>Εισαγωγή στη Μαθησιακή δραστηριότητα 1</a:t>
            </a:r>
            <a:r>
              <a:rPr lang="de-DE" dirty="0">
                <a:solidFill>
                  <a:schemeClr val="dk1"/>
                </a:solidFill>
              </a:rPr>
              <a:t> </a:t>
            </a:r>
            <a:endParaRPr dirty="0">
              <a:solidFill>
                <a:schemeClr val="dk1"/>
              </a:solidFill>
            </a:endParaRPr>
          </a:p>
        </p:txBody>
      </p:sp>
      <p:sp>
        <p:nvSpPr>
          <p:cNvPr id="110" name="Google Shape;110;p14"/>
          <p:cNvSpPr txBox="1">
            <a:spLocks noGrp="1"/>
          </p:cNvSpPr>
          <p:nvPr>
            <p:ph type="body" idx="2"/>
          </p:nvPr>
        </p:nvSpPr>
        <p:spPr>
          <a:xfrm>
            <a:off x="839787" y="1801904"/>
            <a:ext cx="10724683" cy="450188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595959"/>
              </a:buClr>
              <a:buSzPts val="2000"/>
              <a:buChar char="•"/>
            </a:pPr>
            <a:r>
              <a:rPr lang="el-GR" b="1" dirty="0"/>
              <a:t>Σταδιοδρομία</a:t>
            </a:r>
            <a:r>
              <a:rPr lang="de-DE" b="1" dirty="0"/>
              <a:t>: </a:t>
            </a:r>
            <a:r>
              <a:rPr lang="el-GR" dirty="0"/>
              <a:t>Η σταδιοδρομία σήμερα θεωρείται ότι συνδέεται με δραστηριότητες (θέσεις εργασίας) παρά με επαγγελματικές διαδρομές, η καριέρα είναι εξατομικευμένη, απρόβλεπτη, επικίνδυνη, εύθραυστη, επίσης οι πλευρικές σταδιοδρομίες είναι συνηθισμένες, η καριέρα μπορεί να βασίζεται σε έργα.</a:t>
            </a:r>
            <a:r>
              <a:rPr lang="de-DE" dirty="0"/>
              <a:t> </a:t>
            </a:r>
            <a:endParaRPr dirty="0"/>
          </a:p>
          <a:p>
            <a:pPr marL="228600" marR="0" lvl="0" indent="-228600" algn="l" rtl="0">
              <a:lnSpc>
                <a:spcPct val="90000"/>
              </a:lnSpc>
              <a:spcBef>
                <a:spcPts val="1000"/>
              </a:spcBef>
              <a:spcAft>
                <a:spcPts val="0"/>
              </a:spcAft>
              <a:buClr>
                <a:srgbClr val="595959"/>
              </a:buClr>
              <a:buSzPts val="2000"/>
              <a:buFont typeface="Arial"/>
              <a:buChar char="•"/>
            </a:pPr>
            <a:r>
              <a:rPr lang="el-GR" b="1" dirty="0"/>
              <a:t>Επαγγελματική Συμβουλευτική</a:t>
            </a:r>
            <a:r>
              <a:rPr lang="de-DE" b="1" dirty="0"/>
              <a:t>: “</a:t>
            </a:r>
            <a:r>
              <a:rPr lang="el-GR" dirty="0"/>
              <a:t>Ο «Επαγγελματικός Προσανατολισμός και Συμβουλευτική» ως τεχνική επαγγελματικής συνομιλίας εφαρμόζεται σε πολλά πλαίσια. Επομένως, η καθοδήγηση και η συμβουλευτική μπορεί να είναι ένα σημαντικό στοιχείο στο πλαίσιο του επαγγελματικού προσανατολισμού, της προώθησης της απασχόλησης ή της τοποθέτησης εργασίας, της καθοδήγησης σταδιοδρομίας και σε άλλα πλαίσια.</a:t>
            </a:r>
            <a:r>
              <a:rPr lang="de-DE" dirty="0"/>
              <a:t> </a:t>
            </a:r>
            <a:endParaRPr dirty="0"/>
          </a:p>
          <a:p>
            <a:pPr marL="228600" lvl="0" indent="-228600" algn="l" rtl="0">
              <a:lnSpc>
                <a:spcPct val="90000"/>
              </a:lnSpc>
              <a:spcBef>
                <a:spcPts val="1000"/>
              </a:spcBef>
              <a:spcAft>
                <a:spcPts val="0"/>
              </a:spcAft>
              <a:buClr>
                <a:srgbClr val="595959"/>
              </a:buClr>
              <a:buSzPts val="2000"/>
              <a:buChar char="•"/>
            </a:pPr>
            <a:r>
              <a:rPr lang="el-GR" dirty="0"/>
              <a:t>Αν κάποιος θα προτιμούσε να κάνει διάκριση μεταξύ συμβουλευτικής και καθοδήγησης, η συμβουλευτική θα χρησιμοποιηθεί κυρίως για μια βοηθητική αλληλεπίδραση επίλυσης προβλημάτων μεταξύ κυρίως δύο ατόμων (</a:t>
            </a:r>
            <a:r>
              <a:rPr lang="el-GR" dirty="0" err="1"/>
              <a:t>Weber</a:t>
            </a:r>
            <a:r>
              <a:rPr lang="el-GR" dirty="0"/>
              <a:t>, 2013). Η καθοδήγηση σημαίνει ένα ευρύ ρεπερτόριο μορφών δράσης και περιλαμβάνει άλλες προσφορές επαγγελματικού προσανατολισμού, ομαδικής συμβουλευτικής ή υπηρεσιών πληροφόρησης (βλ.</a:t>
            </a:r>
            <a:r>
              <a:rPr lang="de-DE" dirty="0"/>
              <a:t> OECD 2004, p. 19; </a:t>
            </a:r>
            <a:r>
              <a:rPr lang="de-DE" dirty="0" err="1"/>
              <a:t>Commission</a:t>
            </a:r>
            <a:r>
              <a:rPr lang="de-DE" dirty="0"/>
              <a:t> </a:t>
            </a:r>
            <a:r>
              <a:rPr lang="de-DE" dirty="0" err="1"/>
              <a:t>of</a:t>
            </a:r>
            <a:r>
              <a:rPr lang="de-DE" dirty="0"/>
              <a:t> </a:t>
            </a:r>
            <a:r>
              <a:rPr lang="de-DE" dirty="0" err="1"/>
              <a:t>the</a:t>
            </a:r>
            <a:r>
              <a:rPr lang="de-DE" dirty="0"/>
              <a:t> European Community 2005, p. 11; ELGPN, 2014).</a:t>
            </a:r>
            <a:endParaRPr dirty="0"/>
          </a:p>
          <a:p>
            <a:pPr marL="228600" marR="0" lvl="0" indent="-228600" algn="l" rtl="0">
              <a:lnSpc>
                <a:spcPct val="90000"/>
              </a:lnSpc>
              <a:spcBef>
                <a:spcPts val="1000"/>
              </a:spcBef>
              <a:spcAft>
                <a:spcPts val="0"/>
              </a:spcAft>
              <a:buClr>
                <a:srgbClr val="595959"/>
              </a:buClr>
              <a:buSzPts val="2000"/>
              <a:buFont typeface="Arial"/>
              <a:buChar char="•"/>
            </a:pPr>
            <a:r>
              <a:rPr lang="de-DE" b="1" dirty="0"/>
              <a:t>See Material </a:t>
            </a:r>
            <a:r>
              <a:rPr lang="de-DE" b="1" dirty="0" err="1"/>
              <a:t>No</a:t>
            </a:r>
            <a:r>
              <a:rPr lang="de-DE" b="1" dirty="0"/>
              <a:t>. 2</a:t>
            </a:r>
            <a:endParaRPr dirty="0"/>
          </a:p>
        </p:txBody>
      </p:sp>
      <p:sp>
        <p:nvSpPr>
          <p:cNvPr id="111" name="Google Shape;111;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847725" y="765176"/>
            <a:ext cx="4577713"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dirty="0"/>
              <a:t>Μαθησιακή Δραστηριότητα 1</a:t>
            </a:r>
            <a:endParaRPr dirty="0"/>
          </a:p>
        </p:txBody>
      </p:sp>
      <p:sp>
        <p:nvSpPr>
          <p:cNvPr id="117" name="Google Shape;117;p15"/>
          <p:cNvSpPr txBox="1">
            <a:spLocks noGrp="1"/>
          </p:cNvSpPr>
          <p:nvPr>
            <p:ph type="body" idx="1"/>
          </p:nvPr>
        </p:nvSpPr>
        <p:spPr>
          <a:xfrm>
            <a:off x="839787" y="1630680"/>
            <a:ext cx="5655141" cy="37779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000"/>
              <a:buNone/>
            </a:pPr>
            <a:r>
              <a:rPr lang="el-GR" sz="1800" dirty="0"/>
              <a:t>Για εμβάθυνση: Διαβάστε το Υλικό Νο. 3 και 4 και συζητήστε την ακόλουθη ερώτηση:</a:t>
            </a:r>
            <a:r>
              <a:rPr lang="de-DE" sz="1800" dirty="0"/>
              <a:t> </a:t>
            </a:r>
            <a:endParaRPr sz="1800" dirty="0"/>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Ποιο είναι το πλαίσιο στο οποίο είναι ενσωματωμένη η </a:t>
            </a:r>
            <a:r>
              <a:rPr lang="el-GR" sz="1800" dirty="0" err="1"/>
              <a:t>επαγγελαμτική</a:t>
            </a:r>
            <a:r>
              <a:rPr lang="el-GR" sz="1800" dirty="0"/>
              <a:t> συμβουλευτική σήμερα;</a:t>
            </a:r>
            <a:endParaRPr sz="1800" dirty="0"/>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Ποιοι είναι οι οδηγοί για την αλλαγή;</a:t>
            </a:r>
            <a:endParaRPr sz="1800" dirty="0"/>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Ποιες είναι οι αλλαγές στην επαγγελματική συμβουλευτική;</a:t>
            </a:r>
            <a:endParaRPr sz="1800" dirty="0"/>
          </a:p>
          <a:p>
            <a:pPr marL="342900" lvl="0" indent="-342900" algn="l" rtl="0">
              <a:lnSpc>
                <a:spcPct val="100000"/>
              </a:lnSpc>
              <a:spcBef>
                <a:spcPts val="0"/>
              </a:spcBef>
              <a:spcAft>
                <a:spcPts val="0"/>
              </a:spcAft>
              <a:buClr>
                <a:srgbClr val="7F7F7F"/>
              </a:buClr>
              <a:buSzPts val="2000"/>
              <a:buFont typeface="Noto Sans Symbols"/>
              <a:buChar char="▪"/>
            </a:pPr>
            <a:r>
              <a:rPr lang="el-GR" sz="1800" dirty="0"/>
              <a:t>Τι μπορεί να προσφέρει η επαγγελματική συμβουλευτική στους εργαζόμενους;</a:t>
            </a:r>
            <a:endParaRPr sz="1800" dirty="0"/>
          </a:p>
          <a:p>
            <a:pPr marL="342900" lvl="0" indent="-215900" algn="l" rtl="0">
              <a:lnSpc>
                <a:spcPct val="100000"/>
              </a:lnSpc>
              <a:spcBef>
                <a:spcPts val="0"/>
              </a:spcBef>
              <a:spcAft>
                <a:spcPts val="0"/>
              </a:spcAft>
              <a:buClr>
                <a:srgbClr val="7F7F7F"/>
              </a:buClr>
              <a:buSzPts val="2000"/>
              <a:buFont typeface="Arial"/>
              <a:buNone/>
            </a:pPr>
            <a:endParaRPr sz="1800" dirty="0"/>
          </a:p>
          <a:p>
            <a:pPr marL="0" lvl="0" indent="0" algn="l" rtl="0">
              <a:lnSpc>
                <a:spcPct val="100000"/>
              </a:lnSpc>
              <a:spcBef>
                <a:spcPts val="0"/>
              </a:spcBef>
              <a:spcAft>
                <a:spcPts val="0"/>
              </a:spcAft>
              <a:buClr>
                <a:srgbClr val="7F7F7F"/>
              </a:buClr>
              <a:buSzPts val="2000"/>
              <a:buNone/>
            </a:pPr>
            <a:r>
              <a:rPr lang="el-GR" sz="1800" dirty="0"/>
              <a:t>καταγράψτε τους προβληματισμούς σας</a:t>
            </a:r>
            <a:endParaRPr sz="1800" dirty="0"/>
          </a:p>
          <a:p>
            <a:pPr marL="0" lvl="0" indent="0" algn="l" rtl="0">
              <a:lnSpc>
                <a:spcPct val="100000"/>
              </a:lnSpc>
              <a:spcBef>
                <a:spcPts val="0"/>
              </a:spcBef>
              <a:spcAft>
                <a:spcPts val="0"/>
              </a:spcAft>
              <a:buClr>
                <a:srgbClr val="7F7F7F"/>
              </a:buClr>
              <a:buSzPts val="2000"/>
              <a:buNone/>
            </a:pPr>
            <a:endParaRPr sz="1800" dirty="0"/>
          </a:p>
          <a:p>
            <a:pPr marL="0" lvl="0" indent="0" algn="l" rtl="0">
              <a:lnSpc>
                <a:spcPct val="100000"/>
              </a:lnSpc>
              <a:spcBef>
                <a:spcPts val="0"/>
              </a:spcBef>
              <a:spcAft>
                <a:spcPts val="0"/>
              </a:spcAft>
              <a:buClr>
                <a:srgbClr val="7F7F7F"/>
              </a:buClr>
              <a:buSzPts val="2000"/>
              <a:buNone/>
            </a:pPr>
            <a:r>
              <a:rPr lang="el-GR" sz="1800" b="1"/>
              <a:t>Χρησιμοποιήστε το υλικό</a:t>
            </a:r>
            <a:r>
              <a:rPr lang="de-DE" sz="1800" b="1" dirty="0"/>
              <a:t> </a:t>
            </a:r>
            <a:r>
              <a:rPr lang="de-DE" sz="1800" b="1" dirty="0" err="1"/>
              <a:t>No</a:t>
            </a:r>
            <a:r>
              <a:rPr lang="de-DE" sz="1800" b="1" dirty="0"/>
              <a:t>. 3 and 4</a:t>
            </a:r>
            <a:endParaRPr sz="1800" b="1" dirty="0"/>
          </a:p>
          <a:p>
            <a:pPr marL="0" lvl="0" indent="0" algn="l" rtl="0">
              <a:lnSpc>
                <a:spcPct val="100000"/>
              </a:lnSpc>
              <a:spcBef>
                <a:spcPts val="0"/>
              </a:spcBef>
              <a:spcAft>
                <a:spcPts val="0"/>
              </a:spcAft>
              <a:buClr>
                <a:srgbClr val="7F7F7F"/>
              </a:buClr>
              <a:buSzPts val="2400"/>
              <a:buNone/>
            </a:pPr>
            <a:endParaRPr dirty="0"/>
          </a:p>
        </p:txBody>
      </p:sp>
      <p:sp>
        <p:nvSpPr>
          <p:cNvPr id="118" name="Google Shape;118;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pic>
        <p:nvPicPr>
          <p:cNvPr id="119" name="Google Shape;119;p15"/>
          <p:cNvPicPr preferRelativeResize="0"/>
          <p:nvPr/>
        </p:nvPicPr>
        <p:blipFill rotWithShape="1">
          <a:blip r:embed="rId3">
            <a:alphaModFix/>
          </a:blip>
          <a:srcRect/>
          <a:stretch/>
        </p:blipFill>
        <p:spPr>
          <a:xfrm>
            <a:off x="6852043" y="633911"/>
            <a:ext cx="4577713" cy="3879650"/>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453</Words>
  <Application>Microsoft Office PowerPoint</Application>
  <PresentationFormat>Ευρεία οθόνη</PresentationFormat>
  <Paragraphs>46</Paragraphs>
  <Slides>4</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vt:i4>
      </vt:variant>
    </vt:vector>
  </HeadingPairs>
  <TitlesOfParts>
    <vt:vector size="11" baseType="lpstr">
      <vt:lpstr>Open Sans Light</vt:lpstr>
      <vt:lpstr>Arial</vt:lpstr>
      <vt:lpstr>Open Sans</vt:lpstr>
      <vt:lpstr>Open Sans ExtraBold</vt:lpstr>
      <vt:lpstr>Calibri</vt:lpstr>
      <vt:lpstr>Noto Sans Symbols</vt:lpstr>
      <vt:lpstr>„Office“ tema</vt:lpstr>
      <vt:lpstr>Μαθησιακή δραστηριότητα 1: Γνωρίζοντας βασικούς ορισμούς της επαγγελματικής συμβουλευτικής και άλλων «καινοτόμων» εννοιών </vt:lpstr>
      <vt:lpstr>ΒΗΜΑΤΑ ΠΡΟΣ ΤΟΝ ΜΑΘΗΣΙΑΚΟ ΣΤΟΧΟ</vt:lpstr>
      <vt:lpstr>Εισαγωγή στη Μαθησιακή δραστηριότητα 1 </vt:lpstr>
      <vt:lpstr>Μαθησιακή Δραστηριότητα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Μαθησιακή δραστηριότητα 1: Γνωρίζοντας βασικούς ορισμούς της επαγγελματικής συμβουλευτικής και άλλων «καινοτόμων» εννοιών </dc:title>
  <cp:lastModifiedBy>User 2</cp:lastModifiedBy>
  <cp:revision>3</cp:revision>
  <dcterms:modified xsi:type="dcterms:W3CDTF">2022-06-10T09:10:23Z</dcterms:modified>
</cp:coreProperties>
</file>