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Open Sans ExtraBold" panose="020B0906030804020204" pitchFamily="34" charset="0"/>
      <p:bold r:id="rId15"/>
      <p:boldItalic r:id="rId16"/>
    </p:embeddedFont>
    <p:embeddedFont>
      <p:font typeface="Open Sans Light" panose="020B0306030504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DE"/>
              <a:t>Introduction and Description of the goal of the session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1: Knowing basic definitions of CGC and other “innovative” concepts </a:t>
            </a: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2: Knowing basic aspects of HRD (connection to unit 2)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1: Developing knowledge about intersections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2: Knowing typical cases of intersection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Closing thoughts </a:t>
            </a:r>
            <a:endParaRPr/>
          </a:p>
          <a:p>
            <a:pPr marL="0" lvl="0" indent="0" algn="l" rtl="0">
              <a:spcBef>
                <a:spcPts val="0"/>
              </a:spcBef>
              <a:spcAft>
                <a:spcPts val="0"/>
              </a:spcAft>
              <a:buNone/>
            </a:pPr>
            <a:endParaRPr/>
          </a:p>
          <a:p>
            <a:pPr marL="0" lvl="0" indent="0" algn="l" rtl="0">
              <a:spcBef>
                <a:spcPts val="0"/>
              </a:spcBef>
              <a:spcAft>
                <a:spcPts val="0"/>
              </a:spcAft>
              <a:buNone/>
            </a:pPr>
            <a:r>
              <a:rPr lang="de-DE"/>
              <a:t>Homework   </a:t>
            </a:r>
            <a:endParaRPr/>
          </a:p>
          <a:p>
            <a:pPr marL="0" lvl="0" indent="0" algn="l" rtl="0">
              <a:spcBef>
                <a:spcPts val="0"/>
              </a:spcBef>
              <a:spcAft>
                <a:spcPts val="0"/>
              </a:spcAft>
              <a:buNone/>
            </a:pPr>
            <a:endParaRPr/>
          </a:p>
          <a:p>
            <a:pPr marL="0" lvl="0" indent="0" algn="l" rtl="0">
              <a:spcBef>
                <a:spcPts val="0"/>
              </a:spcBef>
              <a:spcAft>
                <a:spcPts val="0"/>
              </a:spcAft>
              <a:buNone/>
            </a:pPr>
            <a:r>
              <a:rPr lang="de-DE"/>
              <a:t>Evaluation Level of learning </a:t>
            </a:r>
            <a:endParaRPr/>
          </a:p>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kcijos antraštė" type="secHead">
  <p:cSld name="SECTION_HEADER">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17" name="Google Shape;17;p2"/>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1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a:spLocks noGrp="1"/>
          </p:cNvSpPr>
          <p:nvPr>
            <p:ph type="pic" idx="2"/>
          </p:nvPr>
        </p:nvSpPr>
        <p:spPr>
          <a:xfrm>
            <a:off x="836613" y="3793201"/>
            <a:ext cx="10515600" cy="443516"/>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27"/>
        <p:cNvGrpSpPr/>
        <p:nvPr/>
      </p:nvGrpSpPr>
      <p:grpSpPr>
        <a:xfrm>
          <a:off x="0" y="0"/>
          <a:ext cx="0" cy="0"/>
          <a:chOff x="0" y="0"/>
          <a:chExt cx="0" cy="0"/>
        </a:xfrm>
      </p:grpSpPr>
      <p:sp>
        <p:nvSpPr>
          <p:cNvPr id="28" name="Google Shape;28;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p:cSld name="Sekcijos antraštė">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41" name="Google Shape;41;p6"/>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57" name="Google Shape;57;p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3"/>
        <p:cNvGrpSpPr/>
        <p:nvPr/>
      </p:nvGrpSpPr>
      <p:grpSpPr>
        <a:xfrm>
          <a:off x="0" y="0"/>
          <a:ext cx="0" cy="0"/>
          <a:chOff x="0" y="0"/>
          <a:chExt cx="0" cy="0"/>
        </a:xfrm>
      </p:grpSpPr>
      <p:sp>
        <p:nvSpPr>
          <p:cNvPr id="64" name="Google Shape;64;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1"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xpert360.com/resources/articles/talent-management-importa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47726" y="2766153"/>
            <a:ext cx="10504487" cy="95754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Open Sans ExtraBold"/>
              <a:buNone/>
            </a:pPr>
            <a:r>
              <a:rPr lang="el-GR" sz="3600" dirty="0"/>
              <a:t>Διδασκαλία και Μαθησιακή Δραστηριότητα 2: Γνωρίζοντας βασικές πτυχές της ανάπτυξης του </a:t>
            </a:r>
            <a:r>
              <a:rPr lang="en-US" sz="3600" dirty="0"/>
              <a:t>HR</a:t>
            </a:r>
            <a:endParaRPr dirty="0"/>
          </a:p>
        </p:txBody>
      </p:sp>
      <p:sp>
        <p:nvSpPr>
          <p:cNvPr id="89" name="Google Shape;89;p12"/>
          <p:cNvSpPr txBox="1">
            <a:spLocks noGrp="1"/>
          </p:cNvSpPr>
          <p:nvPr>
            <p:ph type="body" idx="1"/>
          </p:nvPr>
        </p:nvSpPr>
        <p:spPr>
          <a:xfrm>
            <a:off x="839787" y="4004265"/>
            <a:ext cx="10512425" cy="15528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200"/>
              <a:buNone/>
            </a:pPr>
            <a:r>
              <a:rPr lang="el-GR" dirty="0"/>
              <a:t>Ως βάση για την περαιτέρω συζήτηση των διασταυρώσεων μεταξύ επαγγελματικής συμβουλευτικής και ανάπτυξη HR, θα παρουσιαστούν και θα αντικατοπτριστούν βασικές πτυχές του HR. Αναπτύσσουμε μια επισκόπηση για βασικές πλευρές του HR που μπορεί να εμφανίσει τομές για επαγγελματική συμβουλευτική</a:t>
            </a:r>
            <a:r>
              <a:rPr lang="de-DE" dirty="0"/>
              <a:t> </a:t>
            </a:r>
            <a:endParaRPr dirty="0"/>
          </a:p>
          <a:p>
            <a:pPr marL="0" lvl="0" indent="0" algn="l" rtl="0">
              <a:lnSpc>
                <a:spcPct val="100000"/>
              </a:lnSpc>
              <a:spcBef>
                <a:spcPts val="0"/>
              </a:spcBef>
              <a:spcAft>
                <a:spcPts val="0"/>
              </a:spcAft>
              <a:buClr>
                <a:srgbClr val="7F7F7F"/>
              </a:buClr>
              <a:buSzPts val="2200"/>
              <a:buNone/>
            </a:pPr>
            <a:endParaRPr dirty="0"/>
          </a:p>
        </p:txBody>
      </p:sp>
      <p:sp>
        <p:nvSpPr>
          <p:cNvPr id="90" name="Google Shape;90;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400"/>
              <a:buFont typeface="Open Sans ExtraBold"/>
              <a:buNone/>
            </a:pPr>
            <a:r>
              <a:rPr lang="el-GR" dirty="0"/>
              <a:t>ΒΗΜΑΤΑ ΠΡΟΣ ΤΟΝ ΜΑΘΗΣΙΑΚΟ ΣΤΟΧΟ</a:t>
            </a:r>
            <a:r>
              <a:rPr lang="de-DE" dirty="0"/>
              <a:t> </a:t>
            </a:r>
            <a:endParaRPr dirty="0"/>
          </a:p>
        </p:txBody>
      </p:sp>
      <p:sp>
        <p:nvSpPr>
          <p:cNvPr id="97" name="Google Shape;97;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98" name="Google Shape;98;p1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el-GR" dirty="0"/>
              <a:t>Βήμα</a:t>
            </a:r>
            <a:r>
              <a:rPr lang="de-DE" dirty="0"/>
              <a:t> 1</a:t>
            </a:r>
            <a:endParaRPr dirty="0"/>
          </a:p>
          <a:p>
            <a:pPr marL="0" lvl="0" indent="0" algn="l" rtl="0">
              <a:lnSpc>
                <a:spcPct val="90000"/>
              </a:lnSpc>
              <a:spcBef>
                <a:spcPts val="1000"/>
              </a:spcBef>
              <a:spcAft>
                <a:spcPts val="0"/>
              </a:spcAft>
              <a:buClr>
                <a:srgbClr val="595959"/>
              </a:buClr>
              <a:buSzPts val="2800"/>
              <a:buNone/>
            </a:pPr>
            <a:endParaRPr dirty="0"/>
          </a:p>
        </p:txBody>
      </p:sp>
      <p:sp>
        <p:nvSpPr>
          <p:cNvPr id="99" name="Google Shape;99;p1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dirty="0"/>
              <a:t>Εξοικείωση με τον Κύκλο  ανάπτυξης HR – μοιραστείτε τις γνώσεις σας σχετικά με σημαντικά βήματα και συγκεκριμένες πτυχές</a:t>
            </a:r>
            <a:endParaRPr dirty="0"/>
          </a:p>
          <a:p>
            <a:pPr marL="0" lvl="0" indent="0" algn="l" rtl="0">
              <a:lnSpc>
                <a:spcPct val="90000"/>
              </a:lnSpc>
              <a:spcBef>
                <a:spcPts val="1000"/>
              </a:spcBef>
              <a:spcAft>
                <a:spcPts val="0"/>
              </a:spcAft>
              <a:buClr>
                <a:srgbClr val="595959"/>
              </a:buClr>
              <a:buSzPts val="2200"/>
              <a:buNone/>
            </a:pPr>
            <a:endParaRPr dirty="0"/>
          </a:p>
        </p:txBody>
      </p:sp>
      <p:sp>
        <p:nvSpPr>
          <p:cNvPr id="100" name="Google Shape;100;p1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el-GR" dirty="0"/>
              <a:t>Βήμα</a:t>
            </a:r>
            <a:r>
              <a:rPr lang="de-DE" dirty="0"/>
              <a:t> 2 </a:t>
            </a:r>
            <a:endParaRPr dirty="0"/>
          </a:p>
          <a:p>
            <a:pPr marL="0" lvl="0" indent="0" algn="l" rtl="0">
              <a:lnSpc>
                <a:spcPct val="90000"/>
              </a:lnSpc>
              <a:spcBef>
                <a:spcPts val="1000"/>
              </a:spcBef>
              <a:spcAft>
                <a:spcPts val="0"/>
              </a:spcAft>
              <a:buClr>
                <a:srgbClr val="595959"/>
              </a:buClr>
              <a:buSzPts val="2800"/>
              <a:buNone/>
            </a:pPr>
            <a:endParaRPr dirty="0"/>
          </a:p>
        </p:txBody>
      </p:sp>
      <p:sp>
        <p:nvSpPr>
          <p:cNvPr id="101" name="Google Shape;101;p1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dirty="0"/>
              <a:t>Σκεφτείτε τις αλλαγές σε εταιρείες και HR, συζητήστε τους δεσμούς μεταξύ ανάπτυξης HR και επαγγελματικής συμβουλευτικής</a:t>
            </a:r>
            <a:endParaRPr dirty="0"/>
          </a:p>
          <a:p>
            <a:pPr marL="0" lvl="0" indent="0" algn="l" rtl="0">
              <a:lnSpc>
                <a:spcPct val="90000"/>
              </a:lnSpc>
              <a:spcBef>
                <a:spcPts val="1000"/>
              </a:spcBef>
              <a:spcAft>
                <a:spcPts val="0"/>
              </a:spcAft>
              <a:buClr>
                <a:srgbClr val="595959"/>
              </a:buClr>
              <a:buSzPts val="2200"/>
              <a:buNone/>
            </a:pPr>
            <a:endParaRPr dirty="0"/>
          </a:p>
        </p:txBody>
      </p:sp>
      <p:sp>
        <p:nvSpPr>
          <p:cNvPr id="102" name="Google Shape;102;p13"/>
          <p:cNvSpPr/>
          <p:nvPr/>
        </p:nvSpPr>
        <p:spPr>
          <a:xfrm>
            <a:off x="839788" y="1985113"/>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
        <p:nvSpPr>
          <p:cNvPr id="103" name="Google Shape;103;p13"/>
          <p:cNvSpPr/>
          <p:nvPr/>
        </p:nvSpPr>
        <p:spPr>
          <a:xfrm>
            <a:off x="839788" y="3670441"/>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sp>
        <p:nvSpPr>
          <p:cNvPr id="109" name="Google Shape;109;p14"/>
          <p:cNvSpPr txBox="1">
            <a:spLocks noGrp="1"/>
          </p:cNvSpPr>
          <p:nvPr>
            <p:ph type="title"/>
          </p:nvPr>
        </p:nvSpPr>
        <p:spPr>
          <a:xfrm>
            <a:off x="729620" y="765175"/>
            <a:ext cx="5023481" cy="72834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4400"/>
              <a:buFont typeface="Open Sans ExtraBold"/>
              <a:buNone/>
            </a:pPr>
            <a:r>
              <a:rPr lang="el-GR" sz="3600" dirty="0"/>
              <a:t>Κύκλος ανάπτυξης</a:t>
            </a:r>
            <a:r>
              <a:rPr lang="en-US" sz="3600" dirty="0"/>
              <a:t> HR</a:t>
            </a:r>
            <a:r>
              <a:rPr lang="el-GR" sz="3600" dirty="0"/>
              <a:t> </a:t>
            </a:r>
            <a:endParaRPr sz="3600" dirty="0"/>
          </a:p>
        </p:txBody>
      </p:sp>
      <p:sp>
        <p:nvSpPr>
          <p:cNvPr id="110" name="Google Shape;110;p14"/>
          <p:cNvSpPr txBox="1">
            <a:spLocks noGrp="1"/>
          </p:cNvSpPr>
          <p:nvPr>
            <p:ph type="body" idx="1"/>
          </p:nvPr>
        </p:nvSpPr>
        <p:spPr>
          <a:xfrm>
            <a:off x="729620" y="1961003"/>
            <a:ext cx="2861880" cy="49550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el-GR" sz="2000" b="1" dirty="0"/>
              <a:t>Το γράφημα </a:t>
            </a:r>
            <a:r>
              <a:rPr lang="el-GR" sz="2000" dirty="0"/>
              <a:t>δείχνει τον κύκλο ανάπτυξης HR. Συνδέει το προσωπικό με σημαντικές δραστηριότητες </a:t>
            </a:r>
            <a:r>
              <a:rPr lang="en-US" sz="2000" dirty="0"/>
              <a:t>HR</a:t>
            </a:r>
            <a:r>
              <a:rPr lang="el-GR" sz="2000" dirty="0"/>
              <a:t>.</a:t>
            </a:r>
            <a:r>
              <a:rPr lang="de-DE" sz="2000" dirty="0"/>
              <a:t> </a:t>
            </a:r>
            <a:endParaRPr sz="2000" dirty="0"/>
          </a:p>
          <a:p>
            <a:pPr marL="0" lvl="0" indent="0" algn="l" rtl="0">
              <a:lnSpc>
                <a:spcPct val="90000"/>
              </a:lnSpc>
              <a:spcBef>
                <a:spcPts val="1000"/>
              </a:spcBef>
              <a:spcAft>
                <a:spcPts val="0"/>
              </a:spcAft>
              <a:buClr>
                <a:srgbClr val="595959"/>
              </a:buClr>
              <a:buSzPts val="2200"/>
              <a:buNone/>
            </a:pPr>
            <a:r>
              <a:rPr lang="el-GR" sz="2000" dirty="0"/>
              <a:t>Εντοπίζουμε διασταυρώσεις μεταξύ του κύκλου ανάπτυξης HR και επαγγελματικής συμβουλευτικής</a:t>
            </a:r>
            <a:endParaRPr sz="2000" dirty="0"/>
          </a:p>
          <a:p>
            <a:pPr marL="0" lvl="0" indent="0" algn="l" rtl="0">
              <a:lnSpc>
                <a:spcPct val="90000"/>
              </a:lnSpc>
              <a:spcBef>
                <a:spcPts val="1000"/>
              </a:spcBef>
              <a:spcAft>
                <a:spcPts val="0"/>
              </a:spcAft>
              <a:buClr>
                <a:srgbClr val="595959"/>
              </a:buClr>
              <a:buSzPts val="2200"/>
              <a:buNone/>
            </a:pPr>
            <a:endParaRPr dirty="0"/>
          </a:p>
        </p:txBody>
      </p:sp>
      <p:pic>
        <p:nvPicPr>
          <p:cNvPr id="111" name="Google Shape;111;p14"/>
          <p:cNvPicPr preferRelativeResize="0"/>
          <p:nvPr/>
        </p:nvPicPr>
        <p:blipFill rotWithShape="1">
          <a:blip r:embed="rId3">
            <a:alphaModFix/>
          </a:blip>
          <a:srcRect/>
          <a:stretch/>
        </p:blipFill>
        <p:spPr>
          <a:xfrm>
            <a:off x="3654561" y="1040597"/>
            <a:ext cx="8129886" cy="5615488"/>
          </a:xfrm>
          <a:prstGeom prst="rect">
            <a:avLst/>
          </a:prstGeom>
          <a:noFill/>
          <a:ln>
            <a:noFill/>
          </a:ln>
        </p:spPr>
      </p:pic>
      <p:sp>
        <p:nvSpPr>
          <p:cNvPr id="112" name="Google Shape;112;p14"/>
          <p:cNvSpPr txBox="1"/>
          <p:nvPr/>
        </p:nvSpPr>
        <p:spPr>
          <a:xfrm rot="-5400000">
            <a:off x="7923901" y="2554240"/>
            <a:ext cx="805220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0" i="0" u="none" strike="noStrike" cap="none">
                <a:solidFill>
                  <a:schemeClr val="dk1"/>
                </a:solidFill>
                <a:latin typeface="Open Sans Light"/>
                <a:ea typeface="Open Sans Light"/>
                <a:cs typeface="Open Sans Light"/>
                <a:sym typeface="Open Sans Light"/>
              </a:rPr>
              <a:t> Source: Mona Momtazian, Expert 360,</a:t>
            </a:r>
            <a:endParaRPr/>
          </a:p>
          <a:p>
            <a:pPr marL="0" marR="0" lvl="0" indent="0" algn="l" rtl="0">
              <a:spcBef>
                <a:spcPts val="0"/>
              </a:spcBef>
              <a:spcAft>
                <a:spcPts val="0"/>
              </a:spcAft>
              <a:buNone/>
            </a:pPr>
            <a:r>
              <a:rPr lang="de-DE" sz="1100">
                <a:solidFill>
                  <a:schemeClr val="dk1"/>
                </a:solidFill>
                <a:latin typeface="Open Sans Light"/>
                <a:ea typeface="Open Sans Light"/>
                <a:cs typeface="Open Sans Light"/>
                <a:sym typeface="Open Sans Light"/>
              </a:rPr>
              <a:t>  </a:t>
            </a:r>
            <a:r>
              <a:rPr lang="de-DE" sz="1100" u="sng">
                <a:solidFill>
                  <a:schemeClr val="hlink"/>
                </a:solidFill>
                <a:latin typeface="Open Sans Light"/>
                <a:ea typeface="Open Sans Light"/>
                <a:cs typeface="Open Sans Light"/>
                <a:sym typeface="Open Sans Light"/>
                <a:hlinkClick r:id="rId4"/>
              </a:rPr>
              <a:t>https://expert360.com/resources/articles/talent-management-important</a:t>
            </a:r>
            <a:r>
              <a:rPr lang="de-DE" sz="1100">
                <a:solidFill>
                  <a:schemeClr val="dk1"/>
                </a:solidFill>
                <a:latin typeface="Open Sans Light"/>
                <a:ea typeface="Open Sans Light"/>
                <a:cs typeface="Open Sans Light"/>
                <a:sym typeface="Open Sans Light"/>
              </a:rPr>
              <a:t> (2020-04-06). </a:t>
            </a:r>
            <a:endParaRPr/>
          </a:p>
          <a:p>
            <a:pPr marL="0" marR="0" lvl="0" indent="0" algn="l" rtl="0">
              <a:spcBef>
                <a:spcPts val="0"/>
              </a:spcBef>
              <a:spcAft>
                <a:spcPts val="0"/>
              </a:spcAft>
              <a:buNone/>
            </a:pPr>
            <a:endParaRPr sz="1100">
              <a:solidFill>
                <a:schemeClr val="dk1"/>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847725" y="765176"/>
            <a:ext cx="4577713" cy="6842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Open Sans ExtraBold"/>
              <a:buNone/>
            </a:pPr>
            <a:r>
              <a:rPr lang="el-GR" sz="3600" dirty="0"/>
              <a:t>Μαθησιακή Δραστηριότητα 2</a:t>
            </a:r>
            <a:endParaRPr sz="3600" dirty="0"/>
          </a:p>
        </p:txBody>
      </p:sp>
      <p:sp>
        <p:nvSpPr>
          <p:cNvPr id="118" name="Google Shape;118;p15"/>
          <p:cNvSpPr txBox="1">
            <a:spLocks noGrp="1"/>
          </p:cNvSpPr>
          <p:nvPr>
            <p:ph type="body" idx="1"/>
          </p:nvPr>
        </p:nvSpPr>
        <p:spPr>
          <a:xfrm>
            <a:off x="839787" y="1630680"/>
            <a:ext cx="4713847" cy="37779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400"/>
              <a:buNone/>
            </a:pPr>
            <a:r>
              <a:rPr lang="el-GR" sz="2000" dirty="0"/>
              <a:t>Διαβάστε το υλικό</a:t>
            </a:r>
            <a:r>
              <a:rPr lang="de-DE" sz="2000" dirty="0"/>
              <a:t> </a:t>
            </a:r>
            <a:r>
              <a:rPr lang="de-DE" sz="2000" dirty="0" err="1"/>
              <a:t>No</a:t>
            </a:r>
            <a:r>
              <a:rPr lang="de-DE" sz="2000" dirty="0"/>
              <a:t>. 5</a:t>
            </a:r>
            <a:endParaRPr sz="2000" dirty="0"/>
          </a:p>
          <a:p>
            <a:pPr marL="0" lvl="0" indent="0" algn="l" rtl="0">
              <a:lnSpc>
                <a:spcPct val="100000"/>
              </a:lnSpc>
              <a:spcBef>
                <a:spcPts val="0"/>
              </a:spcBef>
              <a:spcAft>
                <a:spcPts val="0"/>
              </a:spcAft>
              <a:buClr>
                <a:srgbClr val="7F7F7F"/>
              </a:buClr>
              <a:buSzPts val="2400"/>
              <a:buNone/>
            </a:pPr>
            <a:r>
              <a:rPr lang="el-GR" sz="2000" dirty="0"/>
              <a:t>Συζητήστε τις παρακάτω ερωτήσεις</a:t>
            </a:r>
            <a:r>
              <a:rPr lang="de-DE" sz="2000" dirty="0"/>
              <a:t>: </a:t>
            </a:r>
            <a:endParaRPr sz="2000" dirty="0"/>
          </a:p>
          <a:p>
            <a:pPr marL="0" lvl="0" indent="0" algn="l" rtl="0">
              <a:lnSpc>
                <a:spcPct val="100000"/>
              </a:lnSpc>
              <a:spcBef>
                <a:spcPts val="0"/>
              </a:spcBef>
              <a:spcAft>
                <a:spcPts val="0"/>
              </a:spcAft>
              <a:buClr>
                <a:srgbClr val="7F7F7F"/>
              </a:buClr>
              <a:buSzPts val="2400"/>
            </a:pPr>
            <a:r>
              <a:rPr lang="el-GR" sz="2000" dirty="0"/>
              <a:t>Ερωτήσεις </a:t>
            </a:r>
            <a:r>
              <a:rPr lang="el-GR" sz="2000" dirty="0" err="1"/>
              <a:t>αναστοχασμού</a:t>
            </a:r>
            <a:r>
              <a:rPr lang="el-GR" sz="2000" dirty="0"/>
              <a:t>:</a:t>
            </a:r>
            <a:endParaRPr sz="2000" dirty="0"/>
          </a:p>
          <a:p>
            <a:pPr marL="342900" lvl="0" indent="-342900" algn="l" rtl="0">
              <a:lnSpc>
                <a:spcPct val="100000"/>
              </a:lnSpc>
              <a:spcBef>
                <a:spcPts val="0"/>
              </a:spcBef>
              <a:spcAft>
                <a:spcPts val="0"/>
              </a:spcAft>
              <a:buClr>
                <a:srgbClr val="7F7F7F"/>
              </a:buClr>
              <a:buSzPts val="2400"/>
              <a:buFont typeface="Arial"/>
              <a:buChar char="•"/>
            </a:pPr>
            <a:r>
              <a:rPr lang="el-GR" sz="2000" dirty="0"/>
              <a:t>Πού βλέπετε τις γραμμές ανάπτυξης στον τομέα ανάπτυξης HR;</a:t>
            </a:r>
            <a:r>
              <a:rPr lang="de-DE" sz="2000" dirty="0"/>
              <a:t> </a:t>
            </a:r>
            <a:endParaRPr sz="2000" dirty="0"/>
          </a:p>
          <a:p>
            <a:pPr marL="342900" lvl="0" indent="-342900" algn="l" rtl="0">
              <a:lnSpc>
                <a:spcPct val="100000"/>
              </a:lnSpc>
              <a:spcBef>
                <a:spcPts val="0"/>
              </a:spcBef>
              <a:spcAft>
                <a:spcPts val="0"/>
              </a:spcAft>
              <a:buClr>
                <a:srgbClr val="7F7F7F"/>
              </a:buClr>
              <a:buSzPts val="2400"/>
              <a:buFont typeface="Arial"/>
              <a:buChar char="•"/>
            </a:pPr>
            <a:r>
              <a:rPr lang="el-GR" sz="2000" dirty="0"/>
              <a:t>Ποια είναι η </a:t>
            </a:r>
            <a:r>
              <a:rPr lang="el-GR" sz="2000"/>
              <a:t>σύνδεση μεταξύ </a:t>
            </a:r>
            <a:r>
              <a:rPr lang="el-GR" sz="2000" dirty="0"/>
              <a:t>ανάπτυξης </a:t>
            </a:r>
            <a:r>
              <a:rPr lang="en-US" sz="2000" dirty="0"/>
              <a:t>HR</a:t>
            </a:r>
            <a:r>
              <a:rPr lang="el-GR" sz="2000" dirty="0"/>
              <a:t> και επαγγελματικής συμβουλευτικής;</a:t>
            </a:r>
            <a:endParaRPr sz="2000" dirty="0"/>
          </a:p>
          <a:p>
            <a:pPr marL="0" lvl="0" indent="0" algn="l" rtl="0">
              <a:lnSpc>
                <a:spcPct val="100000"/>
              </a:lnSpc>
              <a:spcBef>
                <a:spcPts val="0"/>
              </a:spcBef>
              <a:spcAft>
                <a:spcPts val="0"/>
              </a:spcAft>
              <a:buClr>
                <a:srgbClr val="7F7F7F"/>
              </a:buClr>
              <a:buSzPts val="2400"/>
              <a:buNone/>
            </a:pPr>
            <a:r>
              <a:rPr lang="el-GR" sz="2000" dirty="0"/>
              <a:t>Καταγράψτε τις σκέψεις σας </a:t>
            </a:r>
            <a:endParaRPr sz="2000" dirty="0"/>
          </a:p>
          <a:p>
            <a:pPr marL="0" lvl="0" indent="0" algn="l" rtl="0">
              <a:lnSpc>
                <a:spcPct val="100000"/>
              </a:lnSpc>
              <a:spcBef>
                <a:spcPts val="0"/>
              </a:spcBef>
              <a:spcAft>
                <a:spcPts val="0"/>
              </a:spcAft>
              <a:buClr>
                <a:srgbClr val="7F7F7F"/>
              </a:buClr>
              <a:buSzPts val="2400"/>
              <a:buNone/>
            </a:pPr>
            <a:endParaRPr sz="2000" dirty="0"/>
          </a:p>
          <a:p>
            <a:pPr marL="0" lvl="0" indent="0" algn="l" rtl="0">
              <a:lnSpc>
                <a:spcPct val="100000"/>
              </a:lnSpc>
              <a:spcBef>
                <a:spcPts val="0"/>
              </a:spcBef>
              <a:spcAft>
                <a:spcPts val="0"/>
              </a:spcAft>
              <a:buClr>
                <a:srgbClr val="7F7F7F"/>
              </a:buClr>
              <a:buSzPts val="2400"/>
              <a:buNone/>
            </a:pPr>
            <a:r>
              <a:rPr lang="el-GR" sz="2000" b="1" dirty="0"/>
              <a:t>Χρησιμοποιήστε το υλικό </a:t>
            </a:r>
            <a:r>
              <a:rPr lang="de-DE" sz="2000" b="1" dirty="0"/>
              <a:t> </a:t>
            </a:r>
            <a:r>
              <a:rPr lang="de-DE" sz="2000" b="1" dirty="0" err="1"/>
              <a:t>No</a:t>
            </a:r>
            <a:r>
              <a:rPr lang="de-DE" sz="2000" b="1" dirty="0"/>
              <a:t>. 05</a:t>
            </a:r>
            <a:endParaRPr sz="2000" b="1" dirty="0"/>
          </a:p>
          <a:p>
            <a:pPr marL="0" lvl="0" indent="0" algn="l" rtl="0">
              <a:lnSpc>
                <a:spcPct val="100000"/>
              </a:lnSpc>
              <a:spcBef>
                <a:spcPts val="0"/>
              </a:spcBef>
              <a:spcAft>
                <a:spcPts val="0"/>
              </a:spcAft>
              <a:buClr>
                <a:srgbClr val="7F7F7F"/>
              </a:buClr>
              <a:buSzPts val="2400"/>
              <a:buNone/>
            </a:pPr>
            <a:endParaRPr dirty="0"/>
          </a:p>
        </p:txBody>
      </p:sp>
      <p:sp>
        <p:nvSpPr>
          <p:cNvPr id="119" name="Google Shape;119;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a:t>connect-erasmus.eu</a:t>
            </a:r>
            <a:endParaRPr/>
          </a:p>
        </p:txBody>
      </p:sp>
      <p:pic>
        <p:nvPicPr>
          <p:cNvPr id="120" name="Google Shape;120;p15"/>
          <p:cNvPicPr preferRelativeResize="0"/>
          <p:nvPr/>
        </p:nvPicPr>
        <p:blipFill rotWithShape="1">
          <a:blip r:embed="rId3">
            <a:alphaModFix/>
          </a:blip>
          <a:srcRect/>
          <a:stretch/>
        </p:blipFill>
        <p:spPr>
          <a:xfrm>
            <a:off x="6148425" y="633911"/>
            <a:ext cx="5281331" cy="4475972"/>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291</Words>
  <Application>Microsoft Office PowerPoint</Application>
  <PresentationFormat>Ευρεία οθόνη</PresentationFormat>
  <Paragraphs>43</Paragraphs>
  <Slides>4</Slides>
  <Notes>4</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vt:i4>
      </vt:variant>
    </vt:vector>
  </HeadingPairs>
  <TitlesOfParts>
    <vt:vector size="10" baseType="lpstr">
      <vt:lpstr>Calibri</vt:lpstr>
      <vt:lpstr>Open Sans ExtraBold</vt:lpstr>
      <vt:lpstr>Open Sans Light</vt:lpstr>
      <vt:lpstr>Open Sans</vt:lpstr>
      <vt:lpstr>Arial</vt:lpstr>
      <vt:lpstr>„Office“ tema</vt:lpstr>
      <vt:lpstr>Διδασκαλία και Μαθησιακή Δραστηριότητα 2: Γνωρίζοντας βασικές πτυχές της ανάπτυξης του HR</vt:lpstr>
      <vt:lpstr>ΒΗΜΑΤΑ ΠΡΟΣ ΤΟΝ ΜΑΘΗΣΙΑΚΟ ΣΤΟΧΟ </vt:lpstr>
      <vt:lpstr>Κύκλος ανάπτυξης HR </vt:lpstr>
      <vt:lpstr>Μαθησιακή Δραστηριότητα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Διδασκαλία και Μαθησιακή Δραστηριότητα 2: Γνωρίζοντας βασικές πτυχές της ανάπτυξης του HR</dc:title>
  <cp:lastModifiedBy>User 2</cp:lastModifiedBy>
  <cp:revision>4</cp:revision>
  <dcterms:modified xsi:type="dcterms:W3CDTF">2022-06-10T09:25:14Z</dcterms:modified>
</cp:coreProperties>
</file>