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5" r:id="rId3"/>
    <p:sldId id="266" r:id="rId4"/>
    <p:sldId id="267" r:id="rId5"/>
    <p:sldId id="268" r:id="rId6"/>
    <p:sldId id="259" r:id="rId7"/>
    <p:sldId id="26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77778" autoAdjust="0"/>
  </p:normalViewPr>
  <p:slideViewPr>
    <p:cSldViewPr snapToGrid="0">
      <p:cViewPr varScale="1">
        <p:scale>
          <a:sx n="52" d="100"/>
          <a:sy n="52" d="100"/>
        </p:scale>
        <p:origin x="10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F2EFA-6535-4FF8-B70D-BB4C54C7AC0F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83726-D9A5-47F0-83EE-0F05FF1C0F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264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F2A99-8335-4AAC-9EFD-09FA6B9BBADF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77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 a </a:t>
            </a:r>
            <a:r>
              <a:rPr lang="de-DE" dirty="0" err="1"/>
              <a:t>self</a:t>
            </a:r>
            <a:r>
              <a:rPr lang="de-DE" dirty="0"/>
              <a:t>,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don‘t</a:t>
            </a:r>
            <a:r>
              <a:rPr lang="de-DE" baseline="0" dirty="0"/>
              <a:t> </a:t>
            </a:r>
            <a:r>
              <a:rPr lang="de-DE" baseline="0" dirty="0" err="1"/>
              <a:t>only</a:t>
            </a:r>
            <a:r>
              <a:rPr lang="de-DE" baseline="0" dirty="0"/>
              <a:t> </a:t>
            </a:r>
            <a:r>
              <a:rPr lang="de-DE" baseline="0" dirty="0" err="1"/>
              <a:t>exist</a:t>
            </a:r>
            <a:r>
              <a:rPr lang="de-DE" baseline="0" dirty="0"/>
              <a:t>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present</a:t>
            </a:r>
            <a:r>
              <a:rPr lang="de-DE" baseline="0" dirty="0"/>
              <a:t> – </a:t>
            </a:r>
            <a:r>
              <a:rPr lang="de-DE" baseline="0" dirty="0" err="1"/>
              <a:t>you‘ve</a:t>
            </a:r>
            <a:r>
              <a:rPr lang="de-DE" baseline="0" dirty="0"/>
              <a:t> </a:t>
            </a:r>
            <a:r>
              <a:rPr lang="de-DE" baseline="0" dirty="0" err="1"/>
              <a:t>got</a:t>
            </a:r>
            <a:r>
              <a:rPr lang="de-DE" baseline="0" dirty="0"/>
              <a:t> a </a:t>
            </a:r>
            <a:r>
              <a:rPr lang="de-DE" baseline="0" dirty="0" err="1"/>
              <a:t>past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a </a:t>
            </a:r>
            <a:r>
              <a:rPr lang="de-DE" baseline="0" dirty="0" err="1"/>
              <a:t>future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92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future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not just </a:t>
            </a:r>
            <a:r>
              <a:rPr lang="de-DE" baseline="0" dirty="0" err="1"/>
              <a:t>what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self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in </a:t>
            </a:r>
            <a:r>
              <a:rPr lang="de-DE" baseline="0" dirty="0" err="1"/>
              <a:t>between</a:t>
            </a:r>
            <a:r>
              <a:rPr lang="de-DE" baseline="0" dirty="0"/>
              <a:t> –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what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self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made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(i.e.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past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future</a:t>
            </a:r>
            <a:r>
              <a:rPr lang="de-DE" baseline="0" dirty="0"/>
              <a:t>)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8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But not</a:t>
            </a:r>
            <a:r>
              <a:rPr lang="de-DE" baseline="0" dirty="0"/>
              <a:t> </a:t>
            </a:r>
            <a:r>
              <a:rPr lang="de-DE" baseline="0" dirty="0" err="1"/>
              <a:t>only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actual</a:t>
            </a:r>
            <a:r>
              <a:rPr lang="de-DE" baseline="0" dirty="0"/>
              <a:t> </a:t>
            </a:r>
            <a:r>
              <a:rPr lang="de-DE" baseline="0" dirty="0" err="1"/>
              <a:t>past</a:t>
            </a:r>
            <a:r>
              <a:rPr lang="de-DE" baseline="0" dirty="0"/>
              <a:t> – also all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things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could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done</a:t>
            </a:r>
            <a:r>
              <a:rPr lang="de-DE" baseline="0" dirty="0"/>
              <a:t>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experienced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not (</a:t>
            </a:r>
            <a:r>
              <a:rPr lang="de-DE" baseline="0" dirty="0" err="1"/>
              <a:t>missed</a:t>
            </a:r>
            <a:r>
              <a:rPr lang="de-DE" baseline="0" dirty="0"/>
              <a:t> </a:t>
            </a:r>
            <a:r>
              <a:rPr lang="de-DE" baseline="0" dirty="0" err="1"/>
              <a:t>opportunities</a:t>
            </a:r>
            <a:r>
              <a:rPr lang="de-DE" baseline="0" dirty="0"/>
              <a:t>, </a:t>
            </a:r>
            <a:r>
              <a:rPr lang="de-DE" baseline="0" dirty="0" err="1"/>
              <a:t>evaded</a:t>
            </a:r>
            <a:r>
              <a:rPr lang="de-DE" baseline="0" dirty="0"/>
              <a:t> </a:t>
            </a:r>
            <a:r>
              <a:rPr lang="de-DE" baseline="0" dirty="0" err="1"/>
              <a:t>dangers</a:t>
            </a:r>
            <a:r>
              <a:rPr lang="de-DE" baseline="0" dirty="0"/>
              <a:t>) </a:t>
            </a:r>
            <a:r>
              <a:rPr lang="de-DE" baseline="0" dirty="0" err="1"/>
              <a:t>are</a:t>
            </a:r>
            <a:r>
              <a:rPr lang="de-DE" baseline="0" dirty="0"/>
              <a:t> relevant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identity</a:t>
            </a:r>
            <a:r>
              <a:rPr lang="de-DE" baseline="0" dirty="0"/>
              <a:t>.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course</a:t>
            </a:r>
            <a:r>
              <a:rPr lang="de-DE" baseline="0" dirty="0"/>
              <a:t>, all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choices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risks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await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future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part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who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what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currently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– </a:t>
            </a:r>
            <a:r>
              <a:rPr lang="de-DE" baseline="0" dirty="0" err="1"/>
              <a:t>including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future</a:t>
            </a:r>
            <a:r>
              <a:rPr lang="de-DE" baseline="0" dirty="0"/>
              <a:t>, </a:t>
            </a:r>
            <a:r>
              <a:rPr lang="de-DE" baseline="0" dirty="0" err="1"/>
              <a:t>which</a:t>
            </a:r>
            <a:r>
              <a:rPr lang="de-DE" baseline="0" dirty="0"/>
              <a:t> will </a:t>
            </a:r>
            <a:r>
              <a:rPr lang="de-DE" baseline="0" dirty="0" err="1"/>
              <a:t>eventually</a:t>
            </a:r>
            <a:r>
              <a:rPr lang="de-DE" baseline="0" dirty="0"/>
              <a:t> </a:t>
            </a:r>
            <a:r>
              <a:rPr lang="de-DE" baseline="0" dirty="0" err="1"/>
              <a:t>materialilse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103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futures</a:t>
            </a:r>
            <a:r>
              <a:rPr lang="de-DE" dirty="0"/>
              <a:t> will </a:t>
            </a:r>
            <a:r>
              <a:rPr lang="de-DE" dirty="0" err="1"/>
              <a:t>materialise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, </a:t>
            </a:r>
            <a:r>
              <a:rPr lang="de-DE" baseline="0" dirty="0" err="1"/>
              <a:t>partly</a:t>
            </a:r>
            <a:r>
              <a:rPr lang="de-DE" baseline="0" dirty="0"/>
              <a:t>, a matter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process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career</a:t>
            </a:r>
            <a:r>
              <a:rPr lang="de-DE" baseline="0" dirty="0"/>
              <a:t> </a:t>
            </a:r>
            <a:r>
              <a:rPr lang="de-DE" baseline="0" dirty="0" err="1"/>
              <a:t>construction</a:t>
            </a:r>
            <a:r>
              <a:rPr lang="de-DE" baseline="0" dirty="0"/>
              <a:t>…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095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But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252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construction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identity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external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–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encouraging</a:t>
            </a:r>
            <a:r>
              <a:rPr lang="de-DE" dirty="0"/>
              <a:t>,</a:t>
            </a:r>
            <a:r>
              <a:rPr lang="de-DE" baseline="0" dirty="0"/>
              <a:t> </a:t>
            </a:r>
            <a:r>
              <a:rPr lang="de-DE" baseline="0" dirty="0" err="1"/>
              <a:t>facilitating</a:t>
            </a:r>
            <a:r>
              <a:rPr lang="de-DE" baseline="0" dirty="0"/>
              <a:t>…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others</a:t>
            </a:r>
            <a:r>
              <a:rPr lang="de-DE" baseline="0" dirty="0"/>
              <a:t> </a:t>
            </a:r>
            <a:r>
              <a:rPr lang="de-DE" baseline="0" dirty="0" err="1"/>
              <a:t>inhibiting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challenging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114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mere</a:t>
            </a:r>
            <a:r>
              <a:rPr lang="de-DE" baseline="0" dirty="0"/>
              <a:t> </a:t>
            </a:r>
            <a:r>
              <a:rPr lang="de-DE" baseline="0" dirty="0" err="1"/>
              <a:t>coincidence</a:t>
            </a:r>
            <a:r>
              <a:rPr lang="de-DE" baseline="0" dirty="0"/>
              <a:t> but </a:t>
            </a:r>
            <a:r>
              <a:rPr lang="de-DE" baseline="0" dirty="0" err="1"/>
              <a:t>relate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collective</a:t>
            </a:r>
            <a:r>
              <a:rPr lang="de-DE" baseline="0" dirty="0"/>
              <a:t> </a:t>
            </a:r>
            <a:r>
              <a:rPr lang="de-DE" baseline="0" dirty="0" err="1"/>
              <a:t>experiences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current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historical</a:t>
            </a:r>
            <a:r>
              <a:rPr lang="de-DE" baseline="0" dirty="0"/>
              <a:t> </a:t>
            </a:r>
            <a:r>
              <a:rPr lang="de-DE" baseline="0" dirty="0" err="1"/>
              <a:t>disadvantage</a:t>
            </a:r>
            <a:r>
              <a:rPr lang="de-DE" baseline="0" dirty="0"/>
              <a:t>, </a:t>
            </a:r>
            <a:r>
              <a:rPr lang="de-DE" baseline="0" dirty="0" err="1"/>
              <a:t>discrimination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inequity</a:t>
            </a:r>
            <a:r>
              <a:rPr lang="de-DE" baseline="0" dirty="0"/>
              <a:t>. </a:t>
            </a:r>
            <a:r>
              <a:rPr lang="de-DE" baseline="0" dirty="0" err="1"/>
              <a:t>Some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them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may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</a:t>
            </a:r>
            <a:r>
              <a:rPr lang="de-DE" baseline="0" dirty="0" err="1"/>
              <a:t>free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choose</a:t>
            </a:r>
            <a:r>
              <a:rPr lang="de-DE" baseline="0" dirty="0"/>
              <a:t> – </a:t>
            </a:r>
            <a:r>
              <a:rPr lang="de-DE" baseline="0" dirty="0" err="1"/>
              <a:t>most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them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not (</a:t>
            </a:r>
            <a:r>
              <a:rPr lang="de-DE" baseline="0" dirty="0" err="1"/>
              <a:t>even</a:t>
            </a:r>
            <a:r>
              <a:rPr lang="de-DE" baseline="0" dirty="0"/>
              <a:t> </a:t>
            </a:r>
            <a:r>
              <a:rPr lang="de-DE" baseline="0" dirty="0" err="1"/>
              <a:t>if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should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). This </a:t>
            </a:r>
            <a:r>
              <a:rPr lang="de-DE" baseline="0" dirty="0" err="1"/>
              <a:t>does</a:t>
            </a:r>
            <a:r>
              <a:rPr lang="de-DE" baseline="0" dirty="0"/>
              <a:t> not </a:t>
            </a:r>
            <a:r>
              <a:rPr lang="de-DE" baseline="0" dirty="0" err="1"/>
              <a:t>mean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</a:t>
            </a:r>
            <a:r>
              <a:rPr lang="de-DE" baseline="0" dirty="0" err="1"/>
              <a:t>reduced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collective</a:t>
            </a:r>
            <a:r>
              <a:rPr lang="de-DE" baseline="0" dirty="0"/>
              <a:t> </a:t>
            </a:r>
            <a:r>
              <a:rPr lang="de-DE" baseline="0" dirty="0" err="1"/>
              <a:t>identities</a:t>
            </a:r>
            <a:r>
              <a:rPr lang="de-DE" baseline="0" dirty="0"/>
              <a:t>.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one</a:t>
            </a:r>
            <a:r>
              <a:rPr lang="de-DE" baseline="0" dirty="0"/>
              <a:t>, </a:t>
            </a:r>
            <a:r>
              <a:rPr lang="de-DE" baseline="0" dirty="0" err="1"/>
              <a:t>most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us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than</a:t>
            </a:r>
            <a:r>
              <a:rPr lang="de-DE" baseline="0" dirty="0"/>
              <a:t> </a:t>
            </a:r>
            <a:r>
              <a:rPr lang="de-DE" baseline="0" dirty="0" err="1"/>
              <a:t>one</a:t>
            </a:r>
            <a:r>
              <a:rPr lang="de-DE" baseline="0" dirty="0"/>
              <a:t> </a:t>
            </a:r>
            <a:r>
              <a:rPr lang="de-DE" baseline="0" dirty="0" err="1"/>
              <a:t>collective</a:t>
            </a:r>
            <a:r>
              <a:rPr lang="de-DE" baseline="0" dirty="0"/>
              <a:t> </a:t>
            </a:r>
            <a:r>
              <a:rPr lang="de-DE" baseline="0" dirty="0" err="1"/>
              <a:t>identity</a:t>
            </a:r>
            <a:r>
              <a:rPr lang="de-DE" baseline="0" dirty="0"/>
              <a:t>, </a:t>
            </a:r>
            <a:r>
              <a:rPr lang="de-DE" baseline="0" dirty="0" err="1"/>
              <a:t>collective</a:t>
            </a:r>
            <a:r>
              <a:rPr lang="de-DE" baseline="0" dirty="0"/>
              <a:t> </a:t>
            </a:r>
            <a:r>
              <a:rPr lang="de-DE" baseline="0" dirty="0" err="1"/>
              <a:t>experience</a:t>
            </a:r>
            <a:r>
              <a:rPr lang="de-DE" baseline="0" dirty="0"/>
              <a:t> etc. – but </a:t>
            </a:r>
            <a:r>
              <a:rPr lang="de-DE" baseline="0" dirty="0" err="1"/>
              <a:t>crucially</a:t>
            </a:r>
            <a:r>
              <a:rPr lang="de-DE" baseline="0" dirty="0"/>
              <a:t>, </a:t>
            </a:r>
            <a:r>
              <a:rPr lang="de-DE" baseline="0" dirty="0" err="1"/>
              <a:t>we</a:t>
            </a:r>
            <a:r>
              <a:rPr lang="de-DE" baseline="0" dirty="0"/>
              <a:t> all </a:t>
            </a:r>
            <a:r>
              <a:rPr lang="de-DE" baseline="0" dirty="0" err="1"/>
              <a:t>process</a:t>
            </a:r>
            <a:r>
              <a:rPr lang="de-DE" baseline="0" dirty="0"/>
              <a:t> such </a:t>
            </a:r>
            <a:r>
              <a:rPr lang="de-DE" baseline="0" dirty="0" err="1"/>
              <a:t>experiences</a:t>
            </a:r>
            <a:r>
              <a:rPr lang="de-DE" baseline="0" dirty="0"/>
              <a:t> </a:t>
            </a:r>
            <a:r>
              <a:rPr lang="de-DE" baseline="0" dirty="0" err="1"/>
              <a:t>individually</a:t>
            </a:r>
            <a:r>
              <a:rPr lang="de-DE" baseline="0" dirty="0"/>
              <a:t> in </a:t>
            </a:r>
            <a:r>
              <a:rPr lang="de-DE" baseline="0" dirty="0" err="1"/>
              <a:t>our</a:t>
            </a:r>
            <a:r>
              <a:rPr lang="de-DE" baseline="0" dirty="0"/>
              <a:t> </a:t>
            </a:r>
            <a:r>
              <a:rPr lang="de-DE" baseline="0" dirty="0" err="1"/>
              <a:t>construction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selfhood</a:t>
            </a:r>
            <a:r>
              <a:rPr lang="de-DE" baseline="0" dirty="0"/>
              <a:t>. 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983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196290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6526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3391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73423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59151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1665204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20228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374742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294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144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4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Ενοτητα</a:t>
            </a:r>
            <a:r>
              <a:rPr lang="en-US" dirty="0"/>
              <a:t> 4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Μαθησιακή Συνεδρία</a:t>
            </a:r>
            <a:r>
              <a:rPr lang="en-US" dirty="0"/>
              <a:t> 2: </a:t>
            </a:r>
            <a:r>
              <a:rPr lang="el-GR" dirty="0"/>
              <a:t>Εργασία με διαφορετικές ομάδες-στόχους, μέρος 2 (πρότυπα </a:t>
            </a:r>
            <a:r>
              <a:rPr lang="el-GR" dirty="0" err="1"/>
              <a:t>flip</a:t>
            </a:r>
            <a:r>
              <a:rPr lang="el-GR" dirty="0"/>
              <a:t> </a:t>
            </a:r>
            <a:r>
              <a:rPr lang="el-GR" dirty="0" err="1"/>
              <a:t>chart</a:t>
            </a:r>
            <a:r>
              <a:rPr lang="el-GR" dirty="0"/>
              <a:t>)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Peter Weber, Bettina Siecke, Matthias Varul</a:t>
            </a: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37149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Αναστοχασμός</a:t>
            </a:r>
            <a:r>
              <a:rPr lang="el-GR" dirty="0"/>
              <a:t> – από άτομα σε ομάδες και πίσω</a:t>
            </a:r>
            <a:endParaRPr lang="en-IE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παρελθόν μου</a:t>
            </a:r>
            <a:endParaRPr lang="en-IE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μέλλον μου</a:t>
            </a:r>
            <a:endParaRPr lang="en-IE" dirty="0"/>
          </a:p>
        </p:txBody>
      </p:sp>
      <p:sp>
        <p:nvSpPr>
          <p:cNvPr id="7" name="Ellipse 6"/>
          <p:cNvSpPr/>
          <p:nvPr/>
        </p:nvSpPr>
        <p:spPr>
          <a:xfrm>
            <a:off x="5117794" y="3369406"/>
            <a:ext cx="1635369" cy="15122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ΕΓΩ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9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575167" y="3369406"/>
            <a:ext cx="9038491" cy="15122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ΕΓΩ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παρελθόν μου</a:t>
            </a:r>
            <a:endParaRPr lang="en-IE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μέλλον μου</a:t>
            </a:r>
            <a:endParaRPr lang="en-IE" dirty="0"/>
          </a:p>
        </p:txBody>
      </p:sp>
      <p:sp>
        <p:nvSpPr>
          <p:cNvPr id="9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 txBox="1">
            <a:spLocks/>
          </p:cNvSpPr>
          <p:nvPr/>
        </p:nvSpPr>
        <p:spPr>
          <a:xfrm>
            <a:off x="989013" y="696595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err="1"/>
              <a:t>Αναστοχασμός</a:t>
            </a:r>
            <a:r>
              <a:rPr lang="el-GR" dirty="0"/>
              <a:t> – από άτομα σε ομάδες και πίσω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186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575167" y="1716913"/>
            <a:ext cx="9038491" cy="47684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ΕΓΩ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πραγματικό μου παρελθόν</a:t>
            </a:r>
            <a:endParaRPr lang="en-IE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πραγματικό μου μέλλον</a:t>
            </a:r>
            <a:endParaRPr lang="en-IE" dirty="0"/>
          </a:p>
        </p:txBody>
      </p:sp>
      <p:sp>
        <p:nvSpPr>
          <p:cNvPr id="3" name="Rechteckiger Pfeil 2"/>
          <p:cNvSpPr/>
          <p:nvPr/>
        </p:nvSpPr>
        <p:spPr>
          <a:xfrm>
            <a:off x="2427047" y="2708031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Rechteckiger Pfeil 9"/>
          <p:cNvSpPr/>
          <p:nvPr/>
        </p:nvSpPr>
        <p:spPr>
          <a:xfrm flipV="1">
            <a:off x="6780214" y="4607169"/>
            <a:ext cx="2777999" cy="88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1" name="Rechteckiger Pfeil 10"/>
          <p:cNvSpPr/>
          <p:nvPr/>
        </p:nvSpPr>
        <p:spPr>
          <a:xfrm flipV="1">
            <a:off x="2427047" y="4609679"/>
            <a:ext cx="2777999" cy="9876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2" name="Rechteckiger Pfeil 11"/>
          <p:cNvSpPr/>
          <p:nvPr/>
        </p:nvSpPr>
        <p:spPr>
          <a:xfrm>
            <a:off x="6894512" y="2654298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3" name="Rechteckiger Pfeil 12"/>
          <p:cNvSpPr/>
          <p:nvPr/>
        </p:nvSpPr>
        <p:spPr>
          <a:xfrm>
            <a:off x="3868800" y="2033275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>
            <a:off x="6762442" y="2153489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5" name="Rechteckiger Pfeil 14"/>
          <p:cNvSpPr/>
          <p:nvPr/>
        </p:nvSpPr>
        <p:spPr>
          <a:xfrm>
            <a:off x="2826223" y="4475929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flipV="1">
            <a:off x="4202894" y="5543056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flipV="1">
            <a:off x="3135813" y="3127773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" name="Rechteckiger Pfeil 17"/>
          <p:cNvSpPr/>
          <p:nvPr/>
        </p:nvSpPr>
        <p:spPr>
          <a:xfrm flipV="1">
            <a:off x="7883613" y="3069897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9" name="Rechteckiger Pfeil 18"/>
          <p:cNvSpPr/>
          <p:nvPr/>
        </p:nvSpPr>
        <p:spPr>
          <a:xfrm>
            <a:off x="7495021" y="4430016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0" name="Rechteckiger Pfeil 19"/>
          <p:cNvSpPr/>
          <p:nvPr/>
        </p:nvSpPr>
        <p:spPr>
          <a:xfrm flipV="1">
            <a:off x="7077921" y="5586682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435577" y="4825622"/>
            <a:ext cx="1557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με όλο το πραγματικό και το δυνητικό μου παρελθόν και μέλλον</a:t>
            </a:r>
            <a:endParaRPr lang="en-IE" sz="1600" dirty="0"/>
          </a:p>
        </p:txBody>
      </p:sp>
      <p:sp>
        <p:nvSpPr>
          <p:cNvPr id="23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Αναστοχασμός</a:t>
            </a:r>
            <a:r>
              <a:rPr lang="el-GR" dirty="0"/>
              <a:t> – από άτομα σε ομάδες και πίσω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590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575167" y="1716913"/>
            <a:ext cx="9038491" cy="47684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my </a:t>
            </a:r>
            <a:r>
              <a:rPr lang="de-DE" dirty="0" err="1">
                <a:solidFill>
                  <a:schemeClr val="tx1"/>
                </a:solidFill>
              </a:rPr>
              <a:t>self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πραγματικό μου παρελθόν</a:t>
            </a:r>
            <a:endParaRPr lang="en-IE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my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en-IE" dirty="0"/>
          </a:p>
        </p:txBody>
      </p:sp>
      <p:sp>
        <p:nvSpPr>
          <p:cNvPr id="3" name="Rechteckiger Pfeil 2"/>
          <p:cNvSpPr/>
          <p:nvPr/>
        </p:nvSpPr>
        <p:spPr>
          <a:xfrm>
            <a:off x="2427047" y="2708031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Rechteckiger Pfeil 9"/>
          <p:cNvSpPr/>
          <p:nvPr/>
        </p:nvSpPr>
        <p:spPr>
          <a:xfrm flipV="1">
            <a:off x="6780214" y="4607169"/>
            <a:ext cx="2777999" cy="88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1" name="Rechteckiger Pfeil 10"/>
          <p:cNvSpPr/>
          <p:nvPr/>
        </p:nvSpPr>
        <p:spPr>
          <a:xfrm flipV="1">
            <a:off x="2427047" y="4609679"/>
            <a:ext cx="2777999" cy="9876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2" name="Rechteckiger Pfeil 11"/>
          <p:cNvSpPr/>
          <p:nvPr/>
        </p:nvSpPr>
        <p:spPr>
          <a:xfrm>
            <a:off x="6894512" y="2654298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3" name="Rechteckiger Pfeil 12"/>
          <p:cNvSpPr/>
          <p:nvPr/>
        </p:nvSpPr>
        <p:spPr>
          <a:xfrm>
            <a:off x="3868800" y="2033275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>
            <a:off x="6762442" y="2153489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5" name="Rechteckiger Pfeil 14"/>
          <p:cNvSpPr/>
          <p:nvPr/>
        </p:nvSpPr>
        <p:spPr>
          <a:xfrm>
            <a:off x="2826223" y="4475929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flipV="1">
            <a:off x="4202894" y="5543056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flipV="1">
            <a:off x="3135813" y="3127773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" name="Rechteckiger Pfeil 17"/>
          <p:cNvSpPr/>
          <p:nvPr/>
        </p:nvSpPr>
        <p:spPr>
          <a:xfrm flipV="1">
            <a:off x="7883613" y="3069897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9" name="Rechteckiger Pfeil 18"/>
          <p:cNvSpPr/>
          <p:nvPr/>
        </p:nvSpPr>
        <p:spPr>
          <a:xfrm>
            <a:off x="7495021" y="4430016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0" name="Rechteckiger Pfeil 19"/>
          <p:cNvSpPr/>
          <p:nvPr/>
        </p:nvSpPr>
        <p:spPr>
          <a:xfrm flipV="1">
            <a:off x="7077921" y="5586682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451418" y="4750659"/>
            <a:ext cx="1557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με όλο το πραγματικό και το δυνητικό μου παρελθόν και μέλλον</a:t>
            </a:r>
            <a:endParaRPr lang="en-IE" sz="1600" dirty="0"/>
          </a:p>
        </p:txBody>
      </p:sp>
      <p:sp>
        <p:nvSpPr>
          <p:cNvPr id="23" name="Gleichschenkliges Dreieck 22"/>
          <p:cNvSpPr/>
          <p:nvPr/>
        </p:nvSpPr>
        <p:spPr>
          <a:xfrm>
            <a:off x="6938571" y="2380199"/>
            <a:ext cx="3290822" cy="2566380"/>
          </a:xfrm>
          <a:prstGeom prst="triangle">
            <a:avLst>
              <a:gd name="adj" fmla="val 51069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4" name="Textfeld 23"/>
          <p:cNvSpPr txBox="1"/>
          <p:nvPr/>
        </p:nvSpPr>
        <p:spPr>
          <a:xfrm>
            <a:off x="7432657" y="3091884"/>
            <a:ext cx="2267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el-GR" sz="2000" b="1" dirty="0">
                <a:solidFill>
                  <a:srgbClr val="FF0000"/>
                </a:solidFill>
              </a:rPr>
              <a:t>ΥΠΟ ΚΑΤΑΣΚΕΥΗ</a:t>
            </a:r>
            <a:endParaRPr lang="en-IE" sz="2000" b="1" dirty="0">
              <a:solidFill>
                <a:srgbClr val="FF0000"/>
              </a:solidFill>
            </a:endParaRPr>
          </a:p>
        </p:txBody>
      </p:sp>
      <p:sp>
        <p:nvSpPr>
          <p:cNvPr id="2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Αναστοχασμός</a:t>
            </a:r>
            <a:r>
              <a:rPr lang="el-GR" dirty="0"/>
              <a:t> – από άτομα σε ομάδες και πίσω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9714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269" y="2971800"/>
            <a:ext cx="4134685" cy="2166937"/>
          </a:xfrm>
          <a:prstGeom prst="rect">
            <a:avLst/>
          </a:prstGeom>
        </p:spPr>
      </p:pic>
      <p:sp>
        <p:nvSpPr>
          <p:cNvPr id="7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Αναστοχασμός</a:t>
            </a:r>
            <a:r>
              <a:rPr lang="el-GR" dirty="0"/>
              <a:t> – από άτομα σε ομάδες και πίσω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161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269" y="2971800"/>
            <a:ext cx="4134685" cy="2166937"/>
          </a:xfrm>
          <a:prstGeom prst="rect">
            <a:avLst/>
          </a:prstGeom>
        </p:spPr>
      </p:pic>
      <p:sp>
        <p:nvSpPr>
          <p:cNvPr id="7" name="Richtungspfeil 6"/>
          <p:cNvSpPr/>
          <p:nvPr/>
        </p:nvSpPr>
        <p:spPr>
          <a:xfrm rot="3800532">
            <a:off x="3983337" y="1826772"/>
            <a:ext cx="825104" cy="25321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ΟΙ ΠΡΟΣΔΟΚΙΕΣ ΤΩΝ ΑΛΛΩΝ</a:t>
            </a:r>
            <a:endParaRPr lang="en-IE" dirty="0"/>
          </a:p>
        </p:txBody>
      </p:sp>
      <p:sp>
        <p:nvSpPr>
          <p:cNvPr id="9" name="Richtungspfeil 8"/>
          <p:cNvSpPr/>
          <p:nvPr/>
        </p:nvSpPr>
        <p:spPr>
          <a:xfrm rot="19388788">
            <a:off x="3393739" y="3847151"/>
            <a:ext cx="825104" cy="25321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/>
              <a:t> </a:t>
            </a:r>
            <a:r>
              <a:rPr lang="el-GR" dirty="0"/>
              <a:t>ΥΠΟΣΤΗΡΙΞΗ ΤΩΝ ΑΛΛΩΝ</a:t>
            </a:r>
            <a:endParaRPr lang="en-IE" dirty="0"/>
          </a:p>
        </p:txBody>
      </p:sp>
      <p:sp>
        <p:nvSpPr>
          <p:cNvPr id="13" name="Richtungspfeil 12"/>
          <p:cNvSpPr/>
          <p:nvPr/>
        </p:nvSpPr>
        <p:spPr>
          <a:xfrm rot="19171856">
            <a:off x="6706853" y="2070606"/>
            <a:ext cx="825104" cy="25321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/>
              <a:t> </a:t>
            </a:r>
            <a:r>
              <a:rPr lang="el-GR" dirty="0"/>
              <a:t>ΕΥΚΑΙΡΙΕΣ</a:t>
            </a:r>
            <a:endParaRPr lang="en-IE" dirty="0"/>
          </a:p>
        </p:txBody>
      </p:sp>
      <p:sp>
        <p:nvSpPr>
          <p:cNvPr id="14" name="Richtungspfeil 13"/>
          <p:cNvSpPr/>
          <p:nvPr/>
        </p:nvSpPr>
        <p:spPr>
          <a:xfrm rot="14849267">
            <a:off x="5849014" y="4167433"/>
            <a:ext cx="825104" cy="25321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/>
              <a:t> </a:t>
            </a:r>
            <a:r>
              <a:rPr lang="el-GR" dirty="0"/>
              <a:t>ΠΕΡΙΟΡΙΣΜΟΙ</a:t>
            </a:r>
            <a:endParaRPr lang="en-IE" dirty="0"/>
          </a:p>
        </p:txBody>
      </p:sp>
      <p:sp>
        <p:nvSpPr>
          <p:cNvPr id="11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Αναστοχασμός</a:t>
            </a:r>
            <a:r>
              <a:rPr lang="el-GR" dirty="0"/>
              <a:t> – από άτομα σε ομάδες και πίσω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769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49" y="3183945"/>
            <a:ext cx="3286125" cy="2400300"/>
          </a:xfrm>
          <a:prstGeom prst="rect">
            <a:avLst/>
          </a:prstGeom>
        </p:spPr>
      </p:pic>
      <p:sp>
        <p:nvSpPr>
          <p:cNvPr id="23" name="Flussdiagramm: Lochstreifen 22"/>
          <p:cNvSpPr/>
          <p:nvPr/>
        </p:nvSpPr>
        <p:spPr>
          <a:xfrm>
            <a:off x="8857804" y="2926525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ΦΥΛΛΟ</a:t>
            </a:r>
            <a:endParaRPr lang="en-IE" dirty="0"/>
          </a:p>
        </p:txBody>
      </p:sp>
      <p:sp>
        <p:nvSpPr>
          <p:cNvPr id="24" name="Flussdiagramm: Lochstreifen 23"/>
          <p:cNvSpPr/>
          <p:nvPr/>
        </p:nvSpPr>
        <p:spPr>
          <a:xfrm>
            <a:off x="3447827" y="3336170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ΕΘΝΟΣ</a:t>
            </a:r>
            <a:endParaRPr lang="en-IE" dirty="0"/>
          </a:p>
        </p:txBody>
      </p:sp>
      <p:sp>
        <p:nvSpPr>
          <p:cNvPr id="25" name="Flussdiagramm: Lochstreifen 24"/>
          <p:cNvSpPr/>
          <p:nvPr/>
        </p:nvSpPr>
        <p:spPr>
          <a:xfrm>
            <a:off x="4904280" y="2301306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ΗΛΙΚΙΑ</a:t>
            </a:r>
            <a:endParaRPr lang="en-IE" dirty="0"/>
          </a:p>
        </p:txBody>
      </p:sp>
      <p:sp>
        <p:nvSpPr>
          <p:cNvPr id="26" name="Flussdiagramm: Lochstreifen 25"/>
          <p:cNvSpPr/>
          <p:nvPr/>
        </p:nvSpPr>
        <p:spPr>
          <a:xfrm>
            <a:off x="1295680" y="3255478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ΑΝΑΠΗΡΙΑ</a:t>
            </a:r>
            <a:endParaRPr lang="en-IE" dirty="0"/>
          </a:p>
        </p:txBody>
      </p:sp>
      <p:sp>
        <p:nvSpPr>
          <p:cNvPr id="27" name="Flussdiagramm: Lochstreifen 26"/>
          <p:cNvSpPr/>
          <p:nvPr/>
        </p:nvSpPr>
        <p:spPr>
          <a:xfrm>
            <a:off x="1333527" y="4592667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ΔΙΑΦΟΡΕΤΙΚΟΤΗΤΑ ΦΥΛΛΟΥ</a:t>
            </a:r>
            <a:endParaRPr lang="en-IE" dirty="0"/>
          </a:p>
        </p:txBody>
      </p:sp>
      <p:sp>
        <p:nvSpPr>
          <p:cNvPr id="28" name="Flussdiagramm: Lochstreifen 27"/>
          <p:cNvSpPr/>
          <p:nvPr/>
        </p:nvSpPr>
        <p:spPr>
          <a:xfrm>
            <a:off x="3803644" y="4527238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ΘΡΗΣΚΕΙΑ</a:t>
            </a:r>
            <a:endParaRPr lang="en-IE" dirty="0"/>
          </a:p>
        </p:txBody>
      </p:sp>
      <p:sp>
        <p:nvSpPr>
          <p:cNvPr id="29" name="Flussdiagramm: Lochstreifen 28"/>
          <p:cNvSpPr/>
          <p:nvPr/>
        </p:nvSpPr>
        <p:spPr>
          <a:xfrm>
            <a:off x="8997016" y="4070857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ΕΘΝΙΚΟΤΗΤΑ</a:t>
            </a:r>
            <a:endParaRPr lang="en-IE" dirty="0"/>
          </a:p>
        </p:txBody>
      </p:sp>
      <p:sp>
        <p:nvSpPr>
          <p:cNvPr id="30" name="Flussdiagramm: Lochstreifen 29"/>
          <p:cNvSpPr/>
          <p:nvPr/>
        </p:nvSpPr>
        <p:spPr>
          <a:xfrm>
            <a:off x="6835451" y="2155993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ΤΑΞΗ</a:t>
            </a:r>
            <a:endParaRPr lang="en-IE" dirty="0"/>
          </a:p>
        </p:txBody>
      </p:sp>
      <p:sp>
        <p:nvSpPr>
          <p:cNvPr id="31" name="Flussdiagramm: Lochstreifen 30"/>
          <p:cNvSpPr/>
          <p:nvPr/>
        </p:nvSpPr>
        <p:spPr>
          <a:xfrm>
            <a:off x="3049144" y="1918289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ΣΕΞΟΥΑΛΙΚΟΣ ΠΡΟΣΑΝΑΤΟΛΙΣΜΟΣ</a:t>
            </a:r>
            <a:endParaRPr lang="en-IE" sz="1400" dirty="0"/>
          </a:p>
        </p:txBody>
      </p:sp>
      <p:sp>
        <p:nvSpPr>
          <p:cNvPr id="32" name="Flussdiagramm: Lochstreifen 31"/>
          <p:cNvSpPr/>
          <p:nvPr/>
        </p:nvSpPr>
        <p:spPr>
          <a:xfrm>
            <a:off x="9421379" y="1719119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ΝΕΥΡΟ-ΔΙΑΦΟΡΕΤΙΚΟΤΗΤΑ</a:t>
            </a:r>
            <a:endParaRPr lang="en-IE" sz="1400" dirty="0"/>
          </a:p>
        </p:txBody>
      </p:sp>
      <p:sp>
        <p:nvSpPr>
          <p:cNvPr id="11" name="Diagonal liegende Ecken des Rechtecks abrunden 10"/>
          <p:cNvSpPr/>
          <p:nvPr/>
        </p:nvSpPr>
        <p:spPr>
          <a:xfrm>
            <a:off x="3070374" y="5783735"/>
            <a:ext cx="5926642" cy="9667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ΠΟΛΛΑ ΘΕΜΑΤΑ – ΣΥΛΛΟΓΙΚΕΣ ΕΜΠΕΙΡΙΕΣ ΜΕΙΟΝΕΚΤΗΜΑΤΩΝ ΚΑΙ ΔΙΑΚΡΙΣΕΩΝ</a:t>
            </a:r>
            <a:endParaRPr lang="en-IE" dirty="0"/>
          </a:p>
        </p:txBody>
      </p:sp>
      <p:sp>
        <p:nvSpPr>
          <p:cNvPr id="18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Αναστοχασμός</a:t>
            </a:r>
            <a:r>
              <a:rPr lang="el-GR" dirty="0"/>
              <a:t> – από άτομα σε ομάδες και πίσω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475531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466</Words>
  <Application>Microsoft Office PowerPoint</Application>
  <PresentationFormat>Ευρεία οθόνη</PresentationFormat>
  <Paragraphs>64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Calibri</vt:lpstr>
      <vt:lpstr>Open Sans</vt:lpstr>
      <vt:lpstr>Open Sans Extrabold</vt:lpstr>
      <vt:lpstr>Open Sans Light</vt:lpstr>
      <vt:lpstr>„Office“ tema</vt:lpstr>
      <vt:lpstr>Ενοτητα 4</vt:lpstr>
      <vt:lpstr>Αναστοχασμός – από άτομα σε ομάδες και πίσω</vt:lpstr>
      <vt:lpstr>Παρουσίαση του PowerPoint</vt:lpstr>
      <vt:lpstr>Αναστοχασμός – από άτομα σε ομάδες και πίσω</vt:lpstr>
      <vt:lpstr>Αναστοχασμός – από άτομα σε ομάδες και πίσω</vt:lpstr>
      <vt:lpstr>Αναστοχασμός – από άτομα σε ομάδες και πίσω</vt:lpstr>
      <vt:lpstr>Αναστοχασμός – από άτομα σε ομάδες και πίσω</vt:lpstr>
      <vt:lpstr>Αναστοχασμός – από άτομα σε ομάδες και πίσω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Zick-Varul Stefan Matthias</dc:creator>
  <cp:lastModifiedBy>User 2</cp:lastModifiedBy>
  <cp:revision>24</cp:revision>
  <dcterms:created xsi:type="dcterms:W3CDTF">2021-05-10T21:49:07Z</dcterms:created>
  <dcterms:modified xsi:type="dcterms:W3CDTF">2022-06-07T11:23:04Z</dcterms:modified>
</cp:coreProperties>
</file>