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4" r:id="rId2"/>
    <p:sldId id="259" r:id="rId3"/>
    <p:sldId id="261" r:id="rId4"/>
    <p:sldId id="257" r:id="rId5"/>
  </p:sldIdLst>
  <p:sldSz cx="12192000" cy="6858000"/>
  <p:notesSz cx="6889750" cy="1002188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2" autoAdjust="0"/>
    <p:restoredTop sz="87755" autoAdjust="0"/>
  </p:normalViewPr>
  <p:slideViewPr>
    <p:cSldViewPr snapToGrid="0" showGuides="1">
      <p:cViewPr varScale="1">
        <p:scale>
          <a:sx n="58" d="100"/>
          <a:sy n="58" d="100"/>
        </p:scale>
        <p:origin x="87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2022-06-07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109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No 4.1: Warming up for students; In session 3 selected intersections described in session 1 will be looked at in more detail with respect to HR context in SME. This is done in a more practical way by looking at the use of different methods of CGC, used in HR context of SME. </a:t>
            </a:r>
          </a:p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Possible or typical chances are = </a:t>
            </a:r>
          </a:p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Possible or typical challenges are =</a:t>
            </a:r>
          </a:p>
          <a:p>
            <a:pPr>
              <a:defRPr/>
            </a:pP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Connections to </a:t>
            </a:r>
            <a:r>
              <a:rPr lang="en-US" altLang="de-DE" sz="12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finalised</a:t>
            </a: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session 2 are = Using </a:t>
            </a:r>
            <a:r>
              <a:rPr lang="en-US" altLang="de-DE" sz="1200" b="1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different methods </a:t>
            </a:r>
            <a:r>
              <a:rPr lang="en-US" altLang="de-DE" sz="12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of CGC in HRM with respect to different target groups (apprentices, senior workers, low-skilled workers ethical groups (diversity management) like  workplace guidance </a:t>
            </a:r>
            <a:r>
              <a:rPr lang="en-US" altLang="de-DE" sz="1200" dirty="0">
                <a:highlight>
                  <a:srgbClr val="FFFF00"/>
                </a:highlight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(and others …)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0871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ΕΝΟΤΗΤΑ</a:t>
            </a:r>
            <a:r>
              <a:rPr lang="en-US" dirty="0"/>
              <a:t> 4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Μαθησιακή Συνεδρία </a:t>
            </a:r>
            <a:r>
              <a:rPr lang="en-US" dirty="0"/>
              <a:t>3: </a:t>
            </a:r>
            <a:r>
              <a:rPr lang="el-GR" dirty="0"/>
              <a:t>Χρήση διαφορετικών μεθόδων Επαγγελματικής Συμβουλευτικής στο πλαίσιο HR των </a:t>
            </a:r>
            <a:r>
              <a:rPr lang="el-GR" dirty="0" err="1"/>
              <a:t>μικρομεσσαίων</a:t>
            </a:r>
            <a:r>
              <a:rPr lang="el-GR" dirty="0"/>
              <a:t> επιχειρήσεων (μέρος 1)</a:t>
            </a:r>
            <a:endParaRPr lang="en-US" sz="2400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Prof. Dr. Peter Weber, Prof. Dr. </a:t>
            </a:r>
            <a:r>
              <a:rPr lang="lt-LT" dirty="0" err="1">
                <a:solidFill>
                  <a:srgbClr val="FFFFFF"/>
                </a:solidFill>
              </a:rPr>
              <a:t>Bettina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Siecke</a:t>
            </a:r>
            <a:r>
              <a:rPr lang="lt-LT" dirty="0">
                <a:solidFill>
                  <a:srgbClr val="FFFFFF"/>
                </a:solidFill>
              </a:rPr>
              <a:t>, Dr. </a:t>
            </a:r>
            <a:r>
              <a:rPr lang="lt-LT" dirty="0" err="1">
                <a:solidFill>
                  <a:srgbClr val="FFFFFF"/>
                </a:solidFill>
              </a:rPr>
              <a:t>Matthias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Zick-Varul</a:t>
            </a:r>
            <a:endParaRPr lang="lt-LT" dirty="0">
              <a:solidFill>
                <a:srgbClr val="FFFFFF"/>
              </a:solidFill>
            </a:endParaRPr>
          </a:p>
          <a:p>
            <a:endParaRPr lang="lt-LT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3720063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vadinimas 11">
            <a:extLst>
              <a:ext uri="{FF2B5EF4-FFF2-40B4-BE49-F238E27FC236}">
                <a16:creationId xmlns:a16="http://schemas.microsoft.com/office/drawing/2014/main" id="{9AFAD8BB-BE9F-44D6-BBAD-10873555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765176"/>
            <a:ext cx="4577713" cy="684211"/>
          </a:xfrm>
        </p:spPr>
        <p:txBody>
          <a:bodyPr>
            <a:normAutofit fontScale="90000"/>
          </a:bodyPr>
          <a:lstStyle/>
          <a:p>
            <a:r>
              <a:rPr lang="de-DE" dirty="0"/>
              <a:t>Brainstorming</a:t>
            </a:r>
            <a:endParaRPr lang="lt-LT" dirty="0"/>
          </a:p>
        </p:txBody>
      </p:sp>
      <p:sp>
        <p:nvSpPr>
          <p:cNvPr id="13" name="Teksto vietos rezervavimo ženklas 12">
            <a:extLst>
              <a:ext uri="{FF2B5EF4-FFF2-40B4-BE49-F238E27FC236}">
                <a16:creationId xmlns:a16="http://schemas.microsoft.com/office/drawing/2014/main" id="{0D9371FC-8141-4284-AA2B-A8A5E788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5" y="2151197"/>
            <a:ext cx="4242752" cy="2837803"/>
          </a:xfrm>
        </p:spPr>
        <p:txBody>
          <a:bodyPr/>
          <a:lstStyle/>
          <a:p>
            <a:r>
              <a:rPr lang="el-GR" altLang="de-DE" sz="18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Ποιες έννοιες και μέθοδοι επαγγελματικής συμβουλευτικής στο </a:t>
            </a:r>
            <a:r>
              <a:rPr lang="el-GR" altLang="de-DE" sz="1800" b="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πλάισιο</a:t>
            </a:r>
            <a:r>
              <a:rPr lang="el-GR" altLang="de-DE" sz="18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en-US" altLang="de-DE" sz="18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HR</a:t>
            </a:r>
            <a:r>
              <a:rPr lang="el-GR" altLang="de-DE" sz="18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των </a:t>
            </a:r>
            <a:r>
              <a:rPr lang="el-GR" altLang="de-DE" sz="1800" b="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μικρομεσσαίων</a:t>
            </a:r>
            <a:r>
              <a:rPr lang="el-GR" altLang="de-DE" sz="18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επιχειρήσεων </a:t>
            </a:r>
            <a:endParaRPr lang="it-IT" altLang="de-DE" sz="1800" b="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it-IT" altLang="de-DE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r>
              <a:rPr lang="el-GR" altLang="de-DE" sz="1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Ποιες πιθανότητες και προκλήσεις θα μπορούσαν να είναι δυνατές ή </a:t>
            </a:r>
            <a:r>
              <a:rPr lang="el-GR" altLang="de-DE" sz="1800" dirty="0" err="1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τυπικες</a:t>
            </a:r>
            <a:r>
              <a:rPr lang="el-GR" altLang="de-DE" sz="180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; </a:t>
            </a:r>
            <a:endParaRPr lang="it-IT" altLang="de-DE" sz="1800" b="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endParaRPr lang="lt-LT" dirty="0"/>
          </a:p>
          <a:p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03EDC4E-2A9D-4890-AD76-DB20EE986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2F5DE116-EDBB-43A0-85AA-38010CB76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39" y="633910"/>
            <a:ext cx="6004317" cy="5088709"/>
          </a:xfrm>
          <a:prstGeom prst="rect">
            <a:avLst/>
          </a:prstGeom>
        </p:spPr>
      </p:pic>
      <p:sp>
        <p:nvSpPr>
          <p:cNvPr id="6" name="Textfeld 8">
            <a:extLst>
              <a:ext uri="{FF2B5EF4-FFF2-40B4-BE49-F238E27FC236}">
                <a16:creationId xmlns:a16="http://schemas.microsoft.com/office/drawing/2014/main" id="{F38A3251-5BAF-484F-9C43-D7A305CFA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711" y="2812969"/>
            <a:ext cx="617963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de-DE" sz="2400" b="0" dirty="0"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de-DE" sz="2400" b="0" dirty="0"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949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7">
            <a:extLst>
              <a:ext uri="{FF2B5EF4-FFF2-40B4-BE49-F238E27FC236}">
                <a16:creationId xmlns:a16="http://schemas.microsoft.com/office/drawing/2014/main" id="{C0CD1505-4837-4950-A181-1CD4C1FE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98" y="2449896"/>
            <a:ext cx="10504487" cy="684211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Μαθησιακοί στόχοι</a:t>
            </a:r>
            <a:endParaRPr lang="lt-LT" dirty="0"/>
          </a:p>
        </p:txBody>
      </p:sp>
      <p:sp>
        <p:nvSpPr>
          <p:cNvPr id="9" name="Teksto vietos rezervavimo ženklas 8">
            <a:extLst>
              <a:ext uri="{FF2B5EF4-FFF2-40B4-BE49-F238E27FC236}">
                <a16:creationId xmlns:a16="http://schemas.microsoft.com/office/drawing/2014/main" id="{8F693401-C268-4684-864A-232E139D9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214076"/>
            <a:ext cx="10909390" cy="2441275"/>
          </a:xfrm>
        </p:spPr>
        <p:txBody>
          <a:bodyPr/>
          <a:lstStyle/>
          <a:p>
            <a:r>
              <a:rPr lang="el-GR" altLang="de-DE" sz="2000" dirty="0">
                <a:solidFill>
                  <a:schemeClr val="tx1"/>
                </a:solidFill>
              </a:rPr>
              <a:t>Οι μαθητές θα μπορούν</a:t>
            </a:r>
            <a:endParaRPr lang="de-DE" altLang="de-DE" sz="2000" dirty="0">
              <a:solidFill>
                <a:schemeClr val="tx1"/>
              </a:solidFill>
            </a:endParaRPr>
          </a:p>
          <a:p>
            <a:endParaRPr lang="de-DE" altLang="de-D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de-DE" sz="2000" dirty="0">
                <a:solidFill>
                  <a:schemeClr val="tx1"/>
                </a:solidFill>
              </a:rPr>
              <a:t>Να περιγράψουν μεθόδους προσεγγίσεων επαγγελματικής συμβουλευτικής σε πλαίσιο ανθρώπινου δυναμικού στις </a:t>
            </a:r>
            <a:r>
              <a:rPr lang="el-GR" altLang="de-DE" sz="2000" dirty="0" err="1">
                <a:solidFill>
                  <a:schemeClr val="tx1"/>
                </a:solidFill>
              </a:rPr>
              <a:t>μικρομεσσαίες</a:t>
            </a:r>
            <a:r>
              <a:rPr lang="el-GR" altLang="de-DE" sz="2000" dirty="0">
                <a:solidFill>
                  <a:schemeClr val="tx1"/>
                </a:solidFill>
              </a:rPr>
              <a:t> επιχειρήσεις (επιπλέον στην ενότητα 3)</a:t>
            </a:r>
            <a:endParaRPr lang="de-DE" altLang="de-D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de-DE" sz="2000" dirty="0">
                <a:solidFill>
                  <a:schemeClr val="tx1"/>
                </a:solidFill>
              </a:rPr>
              <a:t>Να εξηγήσουν παραδείγματα (καινοτόμων) πρακτικών</a:t>
            </a:r>
            <a:endParaRPr lang="de-DE" altLang="de-DE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tx1"/>
                </a:solidFill>
              </a:rPr>
              <a:t>Να προβληματιστούν σχετικά με τις προσεγγίσεις και τις μεθόδους της επαγγελματικής συμβουλευτικής στο </a:t>
            </a:r>
            <a:r>
              <a:rPr lang="el-GR" sz="2000" dirty="0" err="1">
                <a:solidFill>
                  <a:schemeClr val="tx1"/>
                </a:solidFill>
              </a:rPr>
              <a:t>πλάισιο</a:t>
            </a:r>
            <a:r>
              <a:rPr lang="el-GR" sz="2000" dirty="0">
                <a:solidFill>
                  <a:schemeClr val="tx1"/>
                </a:solidFill>
              </a:rPr>
              <a:t> ανθρώπινου δυναμικού στις </a:t>
            </a:r>
            <a:r>
              <a:rPr lang="el-GR" sz="2000" dirty="0" err="1">
                <a:solidFill>
                  <a:schemeClr val="tx1"/>
                </a:solidFill>
              </a:rPr>
              <a:t>μικρομεσσαίες</a:t>
            </a:r>
            <a:r>
              <a:rPr lang="el-GR" sz="2000" dirty="0">
                <a:solidFill>
                  <a:schemeClr val="tx1"/>
                </a:solidFill>
              </a:rPr>
              <a:t> επιχειρήσεις με διαφορετικές προοπτικές</a:t>
            </a:r>
            <a:endParaRPr lang="de-DE" sz="2000" dirty="0"/>
          </a:p>
          <a:p>
            <a:endParaRPr lang="lt-LT" dirty="0"/>
          </a:p>
          <a:p>
            <a:endParaRPr lang="lt-LT" dirty="0"/>
          </a:p>
        </p:txBody>
      </p:sp>
      <p:sp>
        <p:nvSpPr>
          <p:cNvPr id="7" name="Poraštės vietos rezervavimo ženklas 6">
            <a:extLst>
              <a:ext uri="{FF2B5EF4-FFF2-40B4-BE49-F238E27FC236}">
                <a16:creationId xmlns:a16="http://schemas.microsoft.com/office/drawing/2014/main" id="{47443566-7B91-4C5C-82B6-F5524B277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32105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A6E2A6E-16C1-418A-96EA-2CB5A316D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Περιεχόμενα</a:t>
            </a:r>
            <a:endParaRPr lang="lt-LT" dirty="0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F9493724-C5D1-46F1-AB61-28C87C47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1A10090-259C-445E-AB96-640E6AEC62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51567" y="2084434"/>
            <a:ext cx="10188575" cy="3609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b="0" dirty="0">
                <a:solidFill>
                  <a:schemeClr val="tx1"/>
                </a:solidFill>
              </a:rPr>
              <a:t>Εισαγωγή</a:t>
            </a:r>
            <a:endParaRPr lang="de-DE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b="0" dirty="0">
                <a:solidFill>
                  <a:schemeClr val="tx1"/>
                </a:solidFill>
              </a:rPr>
              <a:t>Επισκόπηση προσεγγίσεων και μεθόδων Επαγγελματικής Συμβουλευτικής στο πλαίσιο HR των </a:t>
            </a:r>
            <a:r>
              <a:rPr lang="el-GR" b="0" dirty="0" err="1">
                <a:solidFill>
                  <a:schemeClr val="tx1"/>
                </a:solidFill>
              </a:rPr>
              <a:t>μικρομεσσαίων</a:t>
            </a:r>
            <a:r>
              <a:rPr lang="el-GR" b="0" dirty="0">
                <a:solidFill>
                  <a:schemeClr val="tx1"/>
                </a:solidFill>
              </a:rPr>
              <a:t> επιχειρήσεων</a:t>
            </a:r>
            <a:endParaRPr lang="en-US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b="0" dirty="0">
                <a:solidFill>
                  <a:schemeClr val="tx1"/>
                </a:solidFill>
              </a:rPr>
              <a:t>Ομαδική εργασία και </a:t>
            </a:r>
            <a:r>
              <a:rPr lang="el-GR" b="0" dirty="0" err="1">
                <a:solidFill>
                  <a:schemeClr val="tx1"/>
                </a:solidFill>
              </a:rPr>
              <a:t>αναστοχασμός</a:t>
            </a:r>
            <a:endParaRPr lang="en-US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b="0" dirty="0">
                <a:solidFill>
                  <a:schemeClr val="tx1"/>
                </a:solidFill>
              </a:rPr>
              <a:t>Συμπεράσματα</a:t>
            </a:r>
            <a:endParaRPr lang="en-US" sz="2800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b="0" dirty="0">
                <a:solidFill>
                  <a:schemeClr val="tx1"/>
                </a:solidFill>
              </a:rPr>
              <a:t>Εργασία για το σπίτι</a:t>
            </a:r>
            <a:endParaRPr lang="en-US" sz="2800" b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l-GR" sz="2800" b="0">
                <a:solidFill>
                  <a:schemeClr val="tx1"/>
                </a:solidFill>
              </a:rPr>
              <a:t>Βιβλιογραφία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87910519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14</TotalTime>
  <Words>268</Words>
  <Application>Microsoft Office PowerPoint</Application>
  <PresentationFormat>Ευρεία οθόνη</PresentationFormat>
  <Paragraphs>33</Paragraphs>
  <Slides>4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1" baseType="lpstr">
      <vt:lpstr>Arial</vt:lpstr>
      <vt:lpstr>Calibri</vt:lpstr>
      <vt:lpstr>Open Sans</vt:lpstr>
      <vt:lpstr>Open Sans Extrabold</vt:lpstr>
      <vt:lpstr>Open Sans Light</vt:lpstr>
      <vt:lpstr>Trebuchet MS</vt:lpstr>
      <vt:lpstr>„Office“ tema</vt:lpstr>
      <vt:lpstr>ΕΝΟΤΗΤΑ 4</vt:lpstr>
      <vt:lpstr>Brainstorming</vt:lpstr>
      <vt:lpstr>Μαθησιακοί στόχοι</vt:lpstr>
      <vt:lpstr>Περιεχόμενα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User 2</cp:lastModifiedBy>
  <cp:revision>236</cp:revision>
  <dcterms:created xsi:type="dcterms:W3CDTF">2020-01-27T22:45:30Z</dcterms:created>
  <dcterms:modified xsi:type="dcterms:W3CDTF">2022-06-07T09:01:22Z</dcterms:modified>
</cp:coreProperties>
</file>