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6" r:id="rId2"/>
    <p:sldId id="260" r:id="rId3"/>
    <p:sldId id="268" r:id="rId4"/>
    <p:sldId id="288" r:id="rId5"/>
    <p:sldId id="289" r:id="rId6"/>
    <p:sldId id="301" r:id="rId7"/>
    <p:sldId id="302" r:id="rId8"/>
  </p:sldIdLst>
  <p:sldSz cx="12192000" cy="6858000"/>
  <p:notesSz cx="6889750" cy="1002188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2" autoAdjust="0"/>
    <p:restoredTop sz="87755" autoAdjust="0"/>
  </p:normalViewPr>
  <p:slideViewPr>
    <p:cSldViewPr snapToGrid="0" showGuides="1">
      <p:cViewPr varScale="1">
        <p:scale>
          <a:sx n="58" d="100"/>
          <a:sy n="58" d="100"/>
        </p:scale>
        <p:origin x="872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2022-06-07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55600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dirty="0" err="1">
                <a:solidFill>
                  <a:schemeClr val="tx1"/>
                </a:solidFill>
              </a:rPr>
              <a:t>Mostly</a:t>
            </a:r>
            <a:r>
              <a:rPr lang="de-DE" altLang="de-DE" sz="3600" dirty="0">
                <a:solidFill>
                  <a:schemeClr val="tx1"/>
                </a:solidFill>
              </a:rPr>
              <a:t> different extern </a:t>
            </a:r>
            <a:r>
              <a:rPr lang="de-DE" altLang="de-DE" sz="3600" dirty="0" err="1">
                <a:solidFill>
                  <a:schemeClr val="tx1"/>
                </a:solidFill>
              </a:rPr>
              <a:t>providers</a:t>
            </a:r>
            <a:r>
              <a:rPr lang="de-DE" altLang="de-DE" sz="3600" dirty="0">
                <a:solidFill>
                  <a:schemeClr val="tx1"/>
                </a:solidFill>
              </a:rPr>
              <a:t>  </a:t>
            </a:r>
            <a:r>
              <a:rPr lang="de-DE" altLang="de-DE" sz="3600" dirty="0" err="1">
                <a:solidFill>
                  <a:schemeClr val="tx1"/>
                </a:solidFill>
              </a:rPr>
              <a:t>are</a:t>
            </a:r>
            <a:r>
              <a:rPr lang="de-DE" altLang="de-DE" sz="3600" dirty="0">
                <a:solidFill>
                  <a:schemeClr val="tx1"/>
                </a:solidFill>
              </a:rPr>
              <a:t> </a:t>
            </a:r>
            <a:r>
              <a:rPr lang="de-DE" altLang="de-DE" sz="3600" dirty="0" err="1">
                <a:solidFill>
                  <a:schemeClr val="tx1"/>
                </a:solidFill>
              </a:rPr>
              <a:t>working</a:t>
            </a:r>
            <a:r>
              <a:rPr lang="de-DE" altLang="de-DE" sz="3600" dirty="0">
                <a:solidFill>
                  <a:schemeClr val="tx1"/>
                </a:solidFill>
              </a:rPr>
              <a:t> in </a:t>
            </a:r>
            <a:r>
              <a:rPr lang="de-DE" altLang="de-DE" sz="3600" dirty="0" err="1">
                <a:solidFill>
                  <a:schemeClr val="tx1"/>
                </a:solidFill>
              </a:rPr>
              <a:t>this</a:t>
            </a:r>
            <a:r>
              <a:rPr lang="de-DE" altLang="de-DE" sz="3600" dirty="0">
                <a:solidFill>
                  <a:schemeClr val="tx1"/>
                </a:solidFill>
              </a:rPr>
              <a:t> </a:t>
            </a:r>
            <a:r>
              <a:rPr lang="de-DE" altLang="de-DE" sz="3600" dirty="0" err="1">
                <a:solidFill>
                  <a:schemeClr val="tx1"/>
                </a:solidFill>
              </a:rPr>
              <a:t>field</a:t>
            </a:r>
            <a:r>
              <a:rPr lang="de-DE" altLang="de-DE" sz="3600" dirty="0">
                <a:solidFill>
                  <a:schemeClr val="tx1"/>
                </a:solidFill>
              </a:rPr>
              <a:t> = </a:t>
            </a:r>
            <a:r>
              <a:rPr lang="en-US" altLang="de-DE" sz="1900" dirty="0"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seems to be a result of IO2 in Germany as well (see examples from Matthias!)</a:t>
            </a:r>
          </a:p>
          <a:p>
            <a:endParaRPr lang="en-US" altLang="de-DE" sz="1900" dirty="0"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de-DE" sz="1900" dirty="0"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4.1 Overview on concepts and methods of CGC in HR context of SME </a:t>
            </a:r>
          </a:p>
          <a:p>
            <a:endParaRPr lang="en-US" altLang="de-DE" sz="1900" dirty="0"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Lack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of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research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work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desideratum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) =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Rarely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research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work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findings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not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well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structured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endParaRPr lang="de-DE" altLang="de-DE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de-DE" altLang="de-DE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(hier noch aus IO 1 und 2 recherchieren!</a:t>
            </a:r>
          </a:p>
          <a:p>
            <a:endParaRPr lang="de-DE" altLang="de-DE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de-DE" altLang="de-DE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Und weitere Infos auf Folie (Ergebnisse aus IO1 (plus eigene Recherchen) und IO2 werden referiert! Was macht hier Monika aus Österreich?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5039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Still not </a:t>
            </a:r>
            <a:r>
              <a:rPr lang="de-DE" dirty="0" err="1"/>
              <a:t>ready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description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</a:t>
            </a:r>
            <a:r>
              <a:rPr lang="de-DE" dirty="0" err="1"/>
              <a:t>providers</a:t>
            </a:r>
            <a:r>
              <a:rPr lang="de-DE" dirty="0"/>
              <a:t> and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approaches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49276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Still not </a:t>
            </a:r>
            <a:r>
              <a:rPr lang="de-DE" dirty="0" err="1"/>
              <a:t>ready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description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</a:t>
            </a:r>
            <a:r>
              <a:rPr lang="de-DE" dirty="0" err="1"/>
              <a:t>providers</a:t>
            </a:r>
            <a:r>
              <a:rPr lang="de-DE" dirty="0"/>
              <a:t> and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approaches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759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37733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3251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Ενότητα</a:t>
            </a:r>
            <a:r>
              <a:rPr lang="en-US" dirty="0"/>
              <a:t> 4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Μαθησιακή Συνεδρία</a:t>
            </a:r>
            <a:r>
              <a:rPr lang="en-US" dirty="0"/>
              <a:t> 3: </a:t>
            </a:r>
            <a:r>
              <a:rPr lang="el-GR" dirty="0"/>
              <a:t>Χρήση διαφορετικών μεθόδων Επαγγελματικής Συμβουλευτικής στο πλαίσιο HR των </a:t>
            </a:r>
            <a:r>
              <a:rPr lang="el-GR" dirty="0" err="1"/>
              <a:t>μικρομεσσαίων</a:t>
            </a:r>
            <a:r>
              <a:rPr lang="el-GR" dirty="0"/>
              <a:t> επιχειρήσεων (μέρος 2)</a:t>
            </a:r>
            <a:endParaRPr lang="en-US" sz="2400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Prof. Dr. Peter Weber, Prof. Dr. </a:t>
            </a:r>
            <a:r>
              <a:rPr lang="lt-LT" dirty="0" err="1">
                <a:solidFill>
                  <a:srgbClr val="FFFFFF"/>
                </a:solidFill>
              </a:rPr>
              <a:t>Bettina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Siecke</a:t>
            </a:r>
            <a:r>
              <a:rPr lang="lt-LT" dirty="0">
                <a:solidFill>
                  <a:srgbClr val="FFFFFF"/>
                </a:solidFill>
              </a:rPr>
              <a:t>, Dr. </a:t>
            </a:r>
            <a:r>
              <a:rPr lang="lt-LT" dirty="0" err="1">
                <a:solidFill>
                  <a:srgbClr val="FFFFFF"/>
                </a:solidFill>
              </a:rPr>
              <a:t>Matthias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Zick-Varul</a:t>
            </a:r>
            <a:endParaRPr lang="lt-LT" dirty="0">
              <a:solidFill>
                <a:srgbClr val="FFFFFF"/>
              </a:solidFill>
            </a:endParaRPr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193683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1. </a:t>
            </a:r>
            <a:r>
              <a:rPr lang="el-GR" b="1" dirty="0"/>
              <a:t>Εισαγωγή</a:t>
            </a:r>
            <a:endParaRPr lang="lt-LT" b="1" dirty="0"/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72103" y="2359865"/>
            <a:ext cx="7638249" cy="359430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altLang="de-DE" dirty="0">
                <a:solidFill>
                  <a:schemeClr val="tx1"/>
                </a:solidFill>
              </a:rPr>
              <a:t>Επαγγελματική Συμβουλευτική στο πλαίσιο HR των </a:t>
            </a:r>
            <a:r>
              <a:rPr lang="el-GR" altLang="de-DE" dirty="0" err="1">
                <a:solidFill>
                  <a:schemeClr val="tx1"/>
                </a:solidFill>
              </a:rPr>
              <a:t>μικρομεσσαίων</a:t>
            </a:r>
            <a:r>
              <a:rPr lang="el-GR" altLang="de-DE" dirty="0">
                <a:solidFill>
                  <a:schemeClr val="tx1"/>
                </a:solidFill>
              </a:rPr>
              <a:t> επιχειρήσεων</a:t>
            </a:r>
            <a:endParaRPr lang="de-DE" altLang="de-DE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altLang="de-DE" sz="2000" dirty="0">
                <a:solidFill>
                  <a:schemeClr val="tx1"/>
                </a:solidFill>
              </a:rPr>
              <a:t>Υπάρχουν διαφορετικές προσεγγίσεις/μέθοδοι</a:t>
            </a:r>
            <a:endParaRPr lang="de-DE" altLang="de-DE" sz="2000" dirty="0">
              <a:solidFill>
                <a:schemeClr val="tx1"/>
              </a:solidFill>
            </a:endParaRPr>
          </a:p>
          <a:p>
            <a:r>
              <a:rPr lang="el-GR" altLang="de-DE" dirty="0">
                <a:solidFill>
                  <a:schemeClr val="tx1"/>
                </a:solidFill>
              </a:rPr>
              <a:t>Έλλειψη ερευνητικής εργασίας (</a:t>
            </a:r>
            <a:r>
              <a:rPr lang="de-DE" altLang="de-DE" dirty="0" err="1">
                <a:solidFill>
                  <a:schemeClr val="tx1"/>
                </a:solidFill>
              </a:rPr>
              <a:t>desideratum</a:t>
            </a:r>
            <a:r>
              <a:rPr lang="de-DE" altLang="de-DE" dirty="0">
                <a:solidFill>
                  <a:schemeClr val="tx1"/>
                </a:solidFill>
              </a:rPr>
              <a:t>)</a:t>
            </a:r>
          </a:p>
          <a:p>
            <a:endParaRPr lang="de-DE" altLang="de-DE" dirty="0">
              <a:solidFill>
                <a:schemeClr val="tx1"/>
              </a:solidFill>
            </a:endParaRPr>
          </a:p>
          <a:p>
            <a:r>
              <a:rPr lang="el-GR" altLang="de-DE" dirty="0">
                <a:solidFill>
                  <a:schemeClr val="tx1"/>
                </a:solidFill>
              </a:rPr>
              <a:t>Κυρίως διαφορετικοί εξωτερικοί </a:t>
            </a:r>
            <a:r>
              <a:rPr lang="el-GR" altLang="de-DE" dirty="0" err="1">
                <a:solidFill>
                  <a:schemeClr val="tx1"/>
                </a:solidFill>
              </a:rPr>
              <a:t>πάροχοι</a:t>
            </a:r>
            <a:r>
              <a:rPr lang="el-GR" altLang="de-DE" dirty="0">
                <a:solidFill>
                  <a:schemeClr val="tx1"/>
                </a:solidFill>
              </a:rPr>
              <a:t> εργάζονται σε αυτόν τον τομέα</a:t>
            </a:r>
            <a:endParaRPr lang="de-DE" altLang="de-DE" dirty="0">
              <a:solidFill>
                <a:schemeClr val="tx1"/>
              </a:solidFill>
            </a:endParaRPr>
          </a:p>
          <a:p>
            <a:r>
              <a:rPr lang="el-GR" altLang="de-DE" dirty="0">
                <a:solidFill>
                  <a:schemeClr val="tx1"/>
                </a:solidFill>
              </a:rPr>
              <a:t>Λίγα είναι γνωστά για την εσωτερική Επαγγελματική Συμβουλευτική στο πλαίσιο HR των </a:t>
            </a:r>
            <a:r>
              <a:rPr lang="el-GR" altLang="de-DE" dirty="0" err="1">
                <a:solidFill>
                  <a:schemeClr val="tx1"/>
                </a:solidFill>
              </a:rPr>
              <a:t>μικρομεσσαίων</a:t>
            </a:r>
            <a:r>
              <a:rPr lang="el-GR" altLang="de-DE" dirty="0">
                <a:solidFill>
                  <a:schemeClr val="tx1"/>
                </a:solidFill>
              </a:rPr>
              <a:t> επιχειρήσεων</a:t>
            </a:r>
            <a:endParaRPr lang="de-DE" altLang="de-DE" dirty="0">
              <a:solidFill>
                <a:schemeClr val="tx1"/>
              </a:solidFill>
            </a:endParaRPr>
          </a:p>
          <a:p>
            <a:endParaRPr lang="de-DE" altLang="de-DE" sz="2000" dirty="0">
              <a:solidFill>
                <a:schemeClr val="tx1"/>
              </a:solidFill>
            </a:endParaRPr>
          </a:p>
          <a:p>
            <a:r>
              <a:rPr lang="el-GR" altLang="de-DE" sz="2000" dirty="0">
                <a:solidFill>
                  <a:schemeClr val="tx1"/>
                </a:solidFill>
              </a:rPr>
              <a:t>Θεωρητικά αποτελέσματα από την εργασία του έργου (IO1)</a:t>
            </a:r>
            <a:endParaRPr lang="de-DE" altLang="de-DE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>
                <a:solidFill>
                  <a:schemeClr val="tx1"/>
                </a:solidFill>
              </a:rPr>
              <a:t>Εμπειρικά αποτελέσματα από εργασίες έργου (IO2)</a:t>
            </a:r>
            <a:endParaRPr lang="de-DE" altLang="de-DE" sz="1600" dirty="0">
              <a:solidFill>
                <a:schemeClr val="tx1"/>
              </a:solidFill>
            </a:endParaRPr>
          </a:p>
          <a:p>
            <a:endParaRPr lang="de-DE" altLang="de-DE" dirty="0"/>
          </a:p>
          <a:p>
            <a:endParaRPr lang="de-DE" altLang="de-DE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21164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Autofit/>
          </a:bodyPr>
          <a:lstStyle/>
          <a:p>
            <a:r>
              <a:rPr lang="en-US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2. </a:t>
            </a:r>
            <a:r>
              <a:rPr lang="el-GR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Επισκόπηση προσεγγίσεων και μεθόδων Επαγγελματικής Συμβουλευτικής στο πλαίσιο HR των </a:t>
            </a:r>
            <a:r>
              <a:rPr lang="el-GR" altLang="de-DE" sz="2800" b="1" dirty="0" err="1">
                <a:ea typeface="Trebuchet MS" panose="020B0603020202020204" pitchFamily="34" charset="0"/>
                <a:cs typeface="Trebuchet MS" panose="020B0603020202020204" pitchFamily="34" charset="0"/>
              </a:rPr>
              <a:t>μικρομεσσαίων</a:t>
            </a:r>
            <a:r>
              <a:rPr lang="el-GR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 επιχειρήσεων</a:t>
            </a:r>
            <a:endParaRPr lang="lt-LT" sz="2800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76E0B661-F9C0-40FF-883C-256805DC0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538" y="2664772"/>
            <a:ext cx="7065109" cy="2836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Δημόσια υπηρεσία απασχόλησης (ΔΥΑ) στη Γερμανία</a:t>
            </a:r>
            <a:endParaRPr lang="de-DE" altLang="de-DE" sz="20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Βιομηχανικό επιμελητήριο της Γερμανίας </a:t>
            </a:r>
            <a:endParaRPr lang="de-DE" altLang="de-DE" sz="2000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Σύνδεση εταιρειών και βιομηχανικών τομέων/ γραμμών στη Γερμανία</a:t>
            </a:r>
            <a:endParaRPr lang="de-DE" altLang="de-DE" sz="2000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Άλλοι </a:t>
            </a:r>
            <a:r>
              <a:rPr lang="el-GR" altLang="de-DE" sz="2000" dirty="0" err="1"/>
              <a:t>πάροχοι</a:t>
            </a:r>
            <a:r>
              <a:rPr lang="el-GR" altLang="de-DE" sz="2000" dirty="0"/>
              <a:t> (σύμβουλοι διαχείρισης, έργα που υποστηρίζονται από την ΕΕ, </a:t>
            </a:r>
            <a:r>
              <a:rPr lang="el-GR" altLang="de-DE" sz="2000" dirty="0" err="1"/>
              <a:t>πάροχοι</a:t>
            </a:r>
            <a:r>
              <a:rPr lang="el-GR" altLang="de-DE" sz="2000" dirty="0"/>
              <a:t> στο εξωτερικό)</a:t>
            </a:r>
            <a:endParaRPr lang="de-DE" altLang="de-DE" sz="2000" dirty="0"/>
          </a:p>
        </p:txBody>
      </p:sp>
      <p:sp>
        <p:nvSpPr>
          <p:cNvPr id="10" name="Textfeld 1">
            <a:extLst>
              <a:ext uri="{FF2B5EF4-FFF2-40B4-BE49-F238E27FC236}">
                <a16:creationId xmlns:a16="http://schemas.microsoft.com/office/drawing/2014/main" id="{02BFC120-D490-4528-96F8-A771D044B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632" y="1976456"/>
            <a:ext cx="106647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de-DE" sz="2000" b="1" i="1" dirty="0"/>
              <a:t>Πιθανοί εξωτερικοί </a:t>
            </a:r>
            <a:r>
              <a:rPr lang="el-GR" altLang="de-DE" sz="2000" b="1" i="1" dirty="0" err="1"/>
              <a:t>πάροχοι</a:t>
            </a:r>
            <a:r>
              <a:rPr lang="el-GR" altLang="de-DE" sz="2000" b="1" i="1" dirty="0"/>
              <a:t> Επαγγελματικής Συμβουλευτικής στο πλαίσιο HR των </a:t>
            </a:r>
            <a:r>
              <a:rPr lang="el-GR" altLang="de-DE" sz="2000" b="1" i="1" dirty="0" err="1"/>
              <a:t>μικρομεσσαόων</a:t>
            </a:r>
            <a:r>
              <a:rPr lang="el-GR" altLang="de-DE" sz="2000" b="1" i="1" dirty="0"/>
              <a:t> επιχειρήσεων</a:t>
            </a:r>
            <a:endParaRPr lang="de-DE" altLang="de-DE" sz="2000" b="1" i="1" dirty="0"/>
          </a:p>
        </p:txBody>
      </p:sp>
    </p:spTree>
    <p:extLst>
      <p:ext uri="{BB962C8B-B14F-4D97-AF65-F5344CB8AC3E}">
        <p14:creationId xmlns:p14="http://schemas.microsoft.com/office/powerpoint/2010/main" val="203313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 fontScale="90000"/>
          </a:bodyPr>
          <a:lstStyle/>
          <a:p>
            <a:r>
              <a:rPr lang="el-GR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Παραδείγματα εξωτερικών </a:t>
            </a:r>
            <a:r>
              <a:rPr lang="el-GR" altLang="de-DE" sz="4000" b="1" dirty="0" err="1">
                <a:ea typeface="Trebuchet MS" panose="020B0603020202020204" pitchFamily="34" charset="0"/>
                <a:cs typeface="Trebuchet MS" panose="020B0603020202020204" pitchFamily="34" charset="0"/>
              </a:rPr>
              <a:t>παρόχων</a:t>
            </a:r>
            <a:r>
              <a:rPr lang="el-GR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 και προσεγγίσεων</a:t>
            </a:r>
            <a:endParaRPr lang="lt-LT" sz="2200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3A7C8383-1F6B-408D-8816-D614F1A46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657" y="2102886"/>
            <a:ext cx="8731548" cy="3236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b="1" i="1" dirty="0"/>
              <a:t>Η Δημόσια Υπηρεσία Απασχόλησης </a:t>
            </a:r>
            <a:r>
              <a:rPr lang="el-GR" altLang="de-DE" sz="2000" i="1" dirty="0"/>
              <a:t>προσφέρει «συμβουλευτική εργοδοτών»</a:t>
            </a:r>
            <a:r>
              <a:rPr lang="de-DE" altLang="de-DE" sz="2000" dirty="0"/>
              <a:t> </a:t>
            </a:r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/>
              <a:t> </a:t>
            </a:r>
            <a:r>
              <a:rPr lang="el-GR" altLang="de-DE" sz="2000" dirty="0"/>
              <a:t>προσεγγίσεις όπως η «εξυπηρέτηση για την αγορά εργασίας» και η «συμβουλευτική προσόντων»</a:t>
            </a:r>
            <a:endParaRPr lang="de-DE" altLang="de-DE" sz="20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b="1" dirty="0"/>
              <a:t>Το Βιομηχανικό Επιμελητήριο </a:t>
            </a:r>
            <a:r>
              <a:rPr lang="el-GR" altLang="de-DE" sz="2000" dirty="0"/>
              <a:t>της Γερμανίας</a:t>
            </a:r>
            <a:endParaRPr lang="de-DE" altLang="de-DE" sz="2000" dirty="0"/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Πολλές διαφορετικές προσφορές (ΕΕΚ, περαιτέρω εκπαίδευση και κατάρτιση, αναγνώριση ικανοτήτων, προσόντα εκπαιδευτών κ.λπ.)</a:t>
            </a: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284169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 fontScale="90000"/>
          </a:bodyPr>
          <a:lstStyle/>
          <a:p>
            <a:r>
              <a:rPr lang="el-GR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Παραδείγματα εξωτερικών </a:t>
            </a:r>
            <a:r>
              <a:rPr lang="el-GR" altLang="de-DE" sz="4000" b="1" dirty="0" err="1">
                <a:ea typeface="Trebuchet MS" panose="020B0603020202020204" pitchFamily="34" charset="0"/>
                <a:cs typeface="Trebuchet MS" panose="020B0603020202020204" pitchFamily="34" charset="0"/>
              </a:rPr>
              <a:t>παρόχων</a:t>
            </a:r>
            <a:r>
              <a:rPr lang="el-GR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 και προσεγγίσεων</a:t>
            </a:r>
            <a:endParaRPr lang="lt-LT" sz="2200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2FB57FD2-B232-41F2-A8B7-2A9AB4141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0934" y="1935589"/>
            <a:ext cx="8952118" cy="416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b="1" i="1" dirty="0"/>
              <a:t>Εταιρείες και βιομηχανικοί τομείς/γραμμές</a:t>
            </a:r>
            <a:r>
              <a:rPr lang="de-DE" altLang="de-DE" sz="2000" b="1" i="1" dirty="0"/>
              <a:t> </a:t>
            </a:r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Π.χ. εθνική πρωτοβουλία κρατικών και μη φορέων «Πρωτοβουλία Νέα Ποιότητα Εργασίας ΠΝΠΕ»</a:t>
            </a:r>
            <a:r>
              <a:rPr lang="de-DE" altLang="de-DE" sz="2000" dirty="0"/>
              <a:t> </a:t>
            </a:r>
            <a:endParaRPr lang="de-DE" altLang="de-DE" sz="2000" i="1" dirty="0">
              <a:solidFill>
                <a:srgbClr val="FF0000"/>
              </a:solidFill>
            </a:endParaRPr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Το τμήμα του </a:t>
            </a:r>
            <a:r>
              <a:rPr lang="de-DE" altLang="de-DE" sz="2000" dirty="0"/>
              <a:t>INQA </a:t>
            </a:r>
            <a:r>
              <a:rPr lang="el-GR" altLang="de-DE" sz="2000" dirty="0"/>
              <a:t>είναι «Εταιρική αξία: ο Άνθρωπος</a:t>
            </a:r>
            <a:r>
              <a:rPr lang="de-DE" altLang="de-DE" sz="2000" dirty="0"/>
              <a:t>" ("</a:t>
            </a:r>
            <a:r>
              <a:rPr lang="de-DE" altLang="de-DE" sz="2000" dirty="0" err="1"/>
              <a:t>unternehmensWert:Mensch</a:t>
            </a:r>
            <a:r>
              <a:rPr lang="de-DE" altLang="de-DE" sz="2000" dirty="0"/>
              <a:t>")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b="1" i="1" dirty="0"/>
              <a:t>Άλλοι </a:t>
            </a:r>
            <a:r>
              <a:rPr lang="el-GR" altLang="de-DE" sz="2000" b="1" i="1" dirty="0" err="1"/>
              <a:t>πάροχοι</a:t>
            </a:r>
            <a:endParaRPr lang="de-DE" altLang="de-DE" sz="2000" b="1" i="1" dirty="0"/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προσφορές από την Ομοσπονδιακή Κυβέρνηση της Γερμανίας, από ομοσπονδιακά κράτη, σύμβουλοι διαχείρισης, έργα ΕΕ/εθνικής/περιφερειακής κλίμακας</a:t>
            </a:r>
            <a:r>
              <a:rPr lang="de-DE" altLang="de-DE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817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Autofit/>
          </a:bodyPr>
          <a:lstStyle/>
          <a:p>
            <a:r>
              <a:rPr lang="en-US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2. </a:t>
            </a:r>
            <a:r>
              <a:rPr lang="el-GR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Επισκόπηση προσεγγίσεων και μεθόδων Επαγγελματικής Συμβουλευτικής στο πλαίσιο HR των </a:t>
            </a:r>
            <a:r>
              <a:rPr lang="el-GR" altLang="de-DE" sz="2800" b="1" dirty="0" err="1">
                <a:ea typeface="Trebuchet MS" panose="020B0603020202020204" pitchFamily="34" charset="0"/>
                <a:cs typeface="Trebuchet MS" panose="020B0603020202020204" pitchFamily="34" charset="0"/>
              </a:rPr>
              <a:t>μικρομεσσαόων</a:t>
            </a:r>
            <a:r>
              <a:rPr lang="el-GR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 επιχειρήσεων</a:t>
            </a:r>
            <a:endParaRPr lang="lt-LT" sz="2800" b="1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18519B22-2E70-41F6-9A1D-DE9F0AF18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349" y="1693043"/>
            <a:ext cx="9477555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el-GR" altLang="de-DE" sz="2400" b="1" dirty="0"/>
              <a:t>Μέθοδοι καθοδήγησης και συμβουλευτικής στο πλαίσιο του HR</a:t>
            </a:r>
            <a:endParaRPr lang="de-DE" altLang="de-DE" sz="2400" b="1" i="1" dirty="0"/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5787D7D4-5721-415E-8124-B078947F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158" y="2785174"/>
            <a:ext cx="10041148" cy="29602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/>
              <a:t>Μέθοδοι (τεχνικές, στρατηγικές) της επαγγελματικής συμβουλευτικής υπάρχουν σε ένα ευρύ φάσμα</a:t>
            </a:r>
            <a:endParaRPr lang="de-DE" altLang="de-DE" sz="18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/>
              <a:t>Αναπτύσσονται σε θεωρίες και έννοιες</a:t>
            </a:r>
            <a:endParaRPr lang="de-DE" altLang="de-DE" sz="18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/>
              <a:t>Θεωρίες και έννοιες (ως παράδειγμα) καθώς και μέθοδοι υπάρχουν (βλ. θεωρία κατασκευής καριέρας και πλαίσιο θεωρίας συστημάτων στην Ενότητα 3) (</a:t>
            </a:r>
            <a:r>
              <a:rPr lang="el-GR" altLang="de-DE" sz="1800" dirty="0" err="1"/>
              <a:t>Savickas</a:t>
            </a:r>
            <a:r>
              <a:rPr lang="el-GR" altLang="de-DE" sz="1800" dirty="0"/>
              <a:t> 2012, σελ. 17)</a:t>
            </a:r>
            <a:r>
              <a:rPr lang="de-DE" altLang="de-DE" sz="1800" dirty="0"/>
              <a:t> 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/>
              <a:t>Οι μέθοδοι ανήκουν σε κλασικές προσεγγίσεις καθώς και σε μεταμοντέρνες προσεγγίσεις (</a:t>
            </a:r>
            <a:r>
              <a:rPr lang="el-GR" altLang="de-DE" sz="1800" dirty="0" err="1"/>
              <a:t>πελατοκεντρικές</a:t>
            </a:r>
            <a:r>
              <a:rPr lang="el-GR" altLang="de-DE" sz="1800" dirty="0"/>
              <a:t>, συστημικές, </a:t>
            </a:r>
            <a:r>
              <a:rPr lang="el-GR" altLang="de-DE" sz="1800" dirty="0" err="1"/>
              <a:t>κονστρουκτιβιστικές</a:t>
            </a:r>
            <a:r>
              <a:rPr lang="el-GR" altLang="de-DE" sz="1800" dirty="0"/>
              <a:t>)</a:t>
            </a:r>
            <a:endParaRPr lang="de-DE" altLang="de-DE" sz="18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6E1077C-7A62-4BBE-8070-12D9040EDBE0}"/>
              </a:ext>
            </a:extLst>
          </p:cNvPr>
          <p:cNvSpPr txBox="1"/>
          <p:nvPr/>
        </p:nvSpPr>
        <p:spPr>
          <a:xfrm>
            <a:off x="3843068" y="5906667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Nußbeck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2019, pp. 51 ff. and pp. 104 ff.</a:t>
            </a:r>
          </a:p>
        </p:txBody>
      </p:sp>
    </p:spTree>
    <p:extLst>
      <p:ext uri="{BB962C8B-B14F-4D97-AF65-F5344CB8AC3E}">
        <p14:creationId xmlns:p14="http://schemas.microsoft.com/office/powerpoint/2010/main" val="27823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Autofit/>
          </a:bodyPr>
          <a:lstStyle/>
          <a:p>
            <a:r>
              <a:rPr lang="en-US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2. </a:t>
            </a:r>
            <a:r>
              <a:rPr lang="el-GR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Επισκόπηση προσεγγίσεων και μεθόδων Επαγγελματικής Συμβουλευτικής στο πλαίσιο HR των </a:t>
            </a:r>
            <a:r>
              <a:rPr lang="el-GR" altLang="de-DE" sz="2800" b="1">
                <a:ea typeface="Trebuchet MS" panose="020B0603020202020204" pitchFamily="34" charset="0"/>
                <a:cs typeface="Trebuchet MS" panose="020B0603020202020204" pitchFamily="34" charset="0"/>
              </a:rPr>
              <a:t>μικρομεσσαίων</a:t>
            </a:r>
            <a:r>
              <a:rPr lang="el-GR" altLang="de-DE" sz="2800" b="1" dirty="0">
                <a:ea typeface="Trebuchet MS" panose="020B0603020202020204" pitchFamily="34" charset="0"/>
                <a:cs typeface="Trebuchet MS" panose="020B0603020202020204" pitchFamily="34" charset="0"/>
              </a:rPr>
              <a:t> επιχειρήσεων</a:t>
            </a:r>
            <a:endParaRPr lang="lt-LT" sz="2800" b="1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18519B22-2E70-41F6-9A1D-DE9F0AF18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332" y="1693042"/>
            <a:ext cx="9477555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el-GR" altLang="de-DE" sz="2400" b="1" i="1" dirty="0"/>
              <a:t>Οι μέθοδοι θα μπορούσαν να είναι…</a:t>
            </a:r>
            <a:r>
              <a:rPr lang="de-DE" altLang="de-DE" sz="2400" b="1" i="1" dirty="0"/>
              <a:t> 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5787D7D4-5721-415E-8124-B078947F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645" y="2602663"/>
            <a:ext cx="11078355" cy="30885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 err="1"/>
              <a:t>Ψυχοαναλυτικός</a:t>
            </a:r>
            <a:r>
              <a:rPr lang="el-GR" altLang="de-DE" sz="1800" dirty="0"/>
              <a:t> προσανατολισμός = μέθοδοι ερμηνείας ασυνείδητων συγκρούσεων</a:t>
            </a:r>
            <a:endParaRPr lang="de-DE" altLang="de-DE" sz="18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 err="1"/>
              <a:t>Προσωποκεντρική</a:t>
            </a:r>
            <a:r>
              <a:rPr lang="el-GR" altLang="de-DE" sz="1800" dirty="0"/>
              <a:t> συμβουλευτική = μέθοδοι αποδοχής, εκτίμησης, ανάπτυξης, σύμπνοιας</a:t>
            </a:r>
            <a:r>
              <a:rPr lang="de-DE" altLang="de-DE" sz="1800" dirty="0"/>
              <a:t> 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 err="1"/>
              <a:t>Συμπεριφορική</a:t>
            </a:r>
            <a:r>
              <a:rPr lang="el-GR" altLang="de-DE" sz="1800" dirty="0"/>
              <a:t> γνωστική συμβουλευτική = μέθοδοι νέας αξιολόγησης και αλλαγής συμπεριφοράς</a:t>
            </a:r>
            <a:endParaRPr lang="de-DE" altLang="de-DE" sz="18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/>
              <a:t>Συστημική συμβουλευτική = μέθοδοι όπως </a:t>
            </a:r>
            <a:r>
              <a:rPr lang="el-GR" altLang="de-DE" sz="1800" dirty="0" err="1"/>
              <a:t>αναπλαισίωση</a:t>
            </a:r>
            <a:r>
              <a:rPr lang="el-GR" altLang="de-DE" sz="1800" dirty="0"/>
              <a:t>, παράδοξη παρέμβαση, συγκεκριμένες ερωτήσεις</a:t>
            </a:r>
            <a:endParaRPr lang="de-DE" altLang="de-DE" sz="18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l-GR" altLang="de-DE" sz="1800" dirty="0"/>
              <a:t>Μεταμοντέρνα παραδείγματα = μέθοδοι αφήγησης, κατασκευής, αποδόμησης, ανακατασκευής και συμπερίληψης της σημασίας των κοινωνικών πλαισίων</a:t>
            </a:r>
            <a:endParaRPr lang="de-DE" altLang="de-DE" sz="18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9559B57-2721-4388-AD9B-A6155EDD42C5}"/>
              </a:ext>
            </a:extLst>
          </p:cNvPr>
          <p:cNvSpPr txBox="1"/>
          <p:nvPr/>
        </p:nvSpPr>
        <p:spPr>
          <a:xfrm>
            <a:off x="3695700" y="5906667"/>
            <a:ext cx="533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McMahon 2016;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Savickas 2012, p. 17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646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50</TotalTime>
  <Words>648</Words>
  <Application>Microsoft Office PowerPoint</Application>
  <PresentationFormat>Ευρεία οθόνη</PresentationFormat>
  <Paragraphs>72</Paragraphs>
  <Slides>7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6" baseType="lpstr">
      <vt:lpstr>Arial</vt:lpstr>
      <vt:lpstr>Calibri</vt:lpstr>
      <vt:lpstr>Open Sans</vt:lpstr>
      <vt:lpstr>Open Sans Extrabold</vt:lpstr>
      <vt:lpstr>Open Sans Light</vt:lpstr>
      <vt:lpstr>Times New Roman</vt:lpstr>
      <vt:lpstr>Trebuchet MS</vt:lpstr>
      <vt:lpstr>Wingdings</vt:lpstr>
      <vt:lpstr>„Office“ tema</vt:lpstr>
      <vt:lpstr>Ενότητα 4</vt:lpstr>
      <vt:lpstr>1. Εισαγωγή</vt:lpstr>
      <vt:lpstr>2. Επισκόπηση προσεγγίσεων και μεθόδων Επαγγελματικής Συμβουλευτικής στο πλαίσιο HR των μικρομεσσαίων επιχειρήσεων</vt:lpstr>
      <vt:lpstr>Παραδείγματα εξωτερικών παρόχων και προσεγγίσεων</vt:lpstr>
      <vt:lpstr>Παραδείγματα εξωτερικών παρόχων και προσεγγίσεων</vt:lpstr>
      <vt:lpstr>2. Επισκόπηση προσεγγίσεων και μεθόδων Επαγγελματικής Συμβουλευτικής στο πλαίσιο HR των μικρομεσσαόων επιχειρήσεων</vt:lpstr>
      <vt:lpstr>2. Επισκόπηση προσεγγίσεων και μεθόδων Επαγγελματικής Συμβουλευτικής στο πλαίσιο HR των μικρομεσσαίων επιχειρήσεων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User 2</cp:lastModifiedBy>
  <cp:revision>242</cp:revision>
  <dcterms:created xsi:type="dcterms:W3CDTF">2020-01-27T22:45:30Z</dcterms:created>
  <dcterms:modified xsi:type="dcterms:W3CDTF">2022-06-07T09:41:25Z</dcterms:modified>
</cp:coreProperties>
</file>