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8" r:id="rId2"/>
    <p:sldId id="292" r:id="rId3"/>
    <p:sldId id="297" r:id="rId4"/>
    <p:sldId id="298" r:id="rId5"/>
    <p:sldId id="305" r:id="rId6"/>
  </p:sldIdLst>
  <p:sldSz cx="12192000" cy="6858000"/>
  <p:notesSz cx="6889750" cy="1002188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2" autoAdjust="0"/>
    <p:restoredTop sz="87755" autoAdjust="0"/>
  </p:normalViewPr>
  <p:slideViewPr>
    <p:cSldViewPr snapToGrid="0" showGuides="1">
      <p:cViewPr varScale="1">
        <p:scale>
          <a:sx n="58" d="100"/>
          <a:sy n="58" d="100"/>
        </p:scale>
        <p:origin x="87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2022-06-07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53095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Finanzierung durch Mitgliedsbeiträge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25134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4218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ΕΝΟΤΗΤΑ</a:t>
            </a:r>
            <a:r>
              <a:rPr lang="en-US" dirty="0"/>
              <a:t> 4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Μαθησιακή Συνεδρία </a:t>
            </a:r>
            <a:r>
              <a:rPr lang="en-US" dirty="0"/>
              <a:t>3: </a:t>
            </a:r>
            <a:r>
              <a:rPr lang="el-GR" dirty="0"/>
              <a:t>Χρήση διαφορετικών μεθόδων Επαγγελματικής Συμβουλευτικής και καθοδήγησης στο πλαίσιο HR των </a:t>
            </a:r>
            <a:r>
              <a:rPr lang="el-GR" dirty="0" err="1"/>
              <a:t>μικρομεσσαίων</a:t>
            </a:r>
            <a:r>
              <a:rPr lang="el-GR" dirty="0"/>
              <a:t> επιχειρήσεων (μέρος 4)</a:t>
            </a:r>
            <a:endParaRPr lang="en-US" sz="2400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Prof. Dr. Peter Weber, Prof. Dr. </a:t>
            </a:r>
            <a:r>
              <a:rPr lang="lt-LT" dirty="0" err="1">
                <a:solidFill>
                  <a:srgbClr val="FFFFFF"/>
                </a:solidFill>
              </a:rPr>
              <a:t>Bettina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Siecke</a:t>
            </a:r>
            <a:r>
              <a:rPr lang="lt-LT" dirty="0">
                <a:solidFill>
                  <a:srgbClr val="FFFFFF"/>
                </a:solidFill>
              </a:rPr>
              <a:t>, Dr. </a:t>
            </a:r>
            <a:r>
              <a:rPr lang="lt-LT" dirty="0" err="1">
                <a:solidFill>
                  <a:srgbClr val="FFFFFF"/>
                </a:solidFill>
              </a:rPr>
              <a:t>Matthias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Zick-Varul</a:t>
            </a:r>
            <a:endParaRPr lang="lt-LT" dirty="0">
              <a:solidFill>
                <a:srgbClr val="FFFFFF"/>
              </a:solidFill>
            </a:endParaRPr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283723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4. </a:t>
            </a:r>
            <a:r>
              <a:rPr lang="el-GR" altLang="de-DE" b="1" dirty="0"/>
              <a:t>Τελικός απολογισμός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10" y="2855700"/>
            <a:ext cx="4911308" cy="242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Χαρακτηριστικά</a:t>
            </a:r>
            <a:r>
              <a:rPr lang="de-DE" altLang="de-DE" sz="1600" i="1" dirty="0"/>
              <a:t> =</a:t>
            </a:r>
            <a:r>
              <a:rPr lang="el-GR" altLang="de-DE" sz="1600" i="1" dirty="0"/>
              <a:t>π.χ. </a:t>
            </a:r>
            <a:r>
              <a:rPr lang="el-GR" altLang="de-DE" sz="1600" i="1" dirty="0" err="1"/>
              <a:t>μικρομεσσαίες</a:t>
            </a:r>
            <a:r>
              <a:rPr lang="el-GR" altLang="de-DE" sz="1600" i="1" dirty="0"/>
              <a:t> επιχειρήσεις, χωρίς κόστος, συγκεκριμένη προσφορά, μόνο για εργοδότες, μακροχρόνια συμβουλευτική, συνεργάτες δικτύου</a:t>
            </a:r>
            <a:endParaRPr lang="de-DE" altLang="de-DE" sz="16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Μέθοδοι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 </a:t>
            </a:r>
            <a:r>
              <a:rPr lang="el-GR" altLang="de-DE" sz="1600" i="1" dirty="0"/>
              <a:t>π.χ. ατομικές/επίσημες δομές, ολιστική, αντανακλαστική, συστημική, προσανατολισμένη στη λύση, χρήση εργαλείων</a:t>
            </a:r>
            <a:r>
              <a:rPr lang="de-DE" altLang="de-DE" sz="1600" i="1" dirty="0"/>
              <a:t> 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36D751D-3D67-4E70-AF8A-C3E5F108E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51" y="2855700"/>
            <a:ext cx="6625087" cy="247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800" b="1" i="1" dirty="0"/>
              <a:t>Οφέλη</a:t>
            </a:r>
            <a:r>
              <a:rPr lang="de-DE" altLang="de-DE" sz="1800" b="1" i="1" dirty="0"/>
              <a:t> </a:t>
            </a:r>
            <a:r>
              <a:rPr lang="de-DE" altLang="de-DE" sz="1800" i="1" dirty="0"/>
              <a:t>= </a:t>
            </a:r>
            <a:r>
              <a:rPr lang="el-GR" altLang="de-DE" sz="1800" i="1" dirty="0"/>
              <a:t>π.χ. τεχνογνωσία, οικονομική υποστήριξη, γρήγορη διαθεσιμότητα, επαγγελματική συμβουλευτική</a:t>
            </a:r>
            <a:endParaRPr lang="de-DE" altLang="de-DE" sz="18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800" b="1" i="1" dirty="0" err="1"/>
              <a:t>Μειωνεκτήματα</a:t>
            </a:r>
            <a:r>
              <a:rPr lang="el-GR" altLang="de-DE" sz="1800" b="1" i="1" dirty="0"/>
              <a:t>/προβλήματα</a:t>
            </a:r>
            <a:r>
              <a:rPr lang="de-DE" altLang="de-DE" sz="1800" b="1" i="1" dirty="0"/>
              <a:t> </a:t>
            </a:r>
            <a:r>
              <a:rPr lang="de-DE" altLang="de-DE" sz="1800" i="1" dirty="0"/>
              <a:t>= </a:t>
            </a:r>
            <a:r>
              <a:rPr lang="el-GR" altLang="de-DE" sz="1800" i="1" dirty="0"/>
              <a:t>π.χ. χαμηλή δημοσιότητα, περιορισμένο χαρτοφυλάκιο συμβουλευτικών προσφορών</a:t>
            </a:r>
            <a:endParaRPr lang="de-DE" altLang="de-DE" sz="18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800" b="1" i="1" dirty="0"/>
              <a:t>Επαγγελματική τοποθέτηση</a:t>
            </a:r>
            <a:r>
              <a:rPr lang="de-DE" altLang="de-DE" sz="1800" i="1" dirty="0"/>
              <a:t>= </a:t>
            </a:r>
            <a:r>
              <a:rPr lang="el-GR" altLang="de-DE" sz="1800" i="1" dirty="0"/>
              <a:t>κοντά στην συμβουλευτική στο HR</a:t>
            </a:r>
            <a:endParaRPr lang="de-DE" altLang="de-DE" sz="1800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F7418ECB-F3A9-4ABE-B13F-E8662665F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728" y="2073822"/>
            <a:ext cx="11159915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de-DE" altLang="de-DE" sz="2400" b="1" dirty="0"/>
              <a:t>1. </a:t>
            </a:r>
            <a:r>
              <a:rPr lang="el-GR" altLang="de-DE" sz="2000" b="1" dirty="0"/>
              <a:t>Συμβουλευτική για προσόντα στη Γερμανική Δημόσια Υπηρεσία Απασχόλησης (PES)</a:t>
            </a:r>
            <a:r>
              <a:rPr lang="de-DE" altLang="de-DE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757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4. </a:t>
            </a:r>
            <a:r>
              <a:rPr lang="el-GR" altLang="de-DE" b="1" dirty="0"/>
              <a:t>Τελικός απολογισμός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553" y="2917496"/>
            <a:ext cx="5453747" cy="242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Χαρακτηριστικά</a:t>
            </a:r>
            <a:r>
              <a:rPr lang="de-DE" altLang="de-DE" sz="1600" i="1" dirty="0"/>
              <a:t> = e.g.</a:t>
            </a:r>
            <a:r>
              <a:rPr lang="el-GR" altLang="de-DE" sz="1600" i="1" dirty="0"/>
              <a:t> π.χ. </a:t>
            </a:r>
            <a:r>
              <a:rPr lang="el-GR" altLang="de-DE" sz="1600" i="1" dirty="0" err="1"/>
              <a:t>μικρομεσσαίες</a:t>
            </a:r>
            <a:r>
              <a:rPr lang="el-GR" altLang="de-DE" sz="1600" i="1" dirty="0"/>
              <a:t> επιχειρήσεις, χωρίς κόστος, ευρύ φάσμα επαγγελματικών προσφορών, μακροχρόνιες συμβουλές, προσφορές για εργοδότες και προσωπικό</a:t>
            </a:r>
            <a:endParaRPr lang="de-DE" altLang="de-DE" sz="16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Μέθοδοι</a:t>
            </a:r>
            <a:r>
              <a:rPr lang="el-GR" altLang="de-DE" sz="1600" i="1" dirty="0"/>
              <a:t> = π.χ. ατομικές και επίσημες δομές, ολιστικές, αντανακλαστικές, συστημικές, προσανατολισμένες στη λύση, χρήση εργαλείων και έργων</a:t>
            </a:r>
            <a:r>
              <a:rPr lang="de-DE" altLang="de-DE" sz="1600" i="1" dirty="0"/>
              <a:t> 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36D751D-3D67-4E70-AF8A-C3E5F108E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885267"/>
            <a:ext cx="5720447" cy="2876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Οφέλη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</a:t>
            </a:r>
            <a:r>
              <a:rPr lang="el-GR" altLang="de-DE" sz="1600" i="1" dirty="0"/>
              <a:t>π.χ. υψηλή τεχνογνωσία, καλές πρακτικές, διαθεσιμότητα προσφορών, δικτύωση έργων, καινοτόμες προσφορές</a:t>
            </a:r>
            <a:r>
              <a:rPr lang="de-DE" altLang="de-DE" sz="1600" i="1" dirty="0"/>
              <a:t>  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 err="1"/>
              <a:t>Μειωνεκτήματα</a:t>
            </a:r>
            <a:r>
              <a:rPr lang="el-GR" altLang="de-DE" sz="1600" b="1" i="1" dirty="0"/>
              <a:t>/ προβλήματα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 </a:t>
            </a:r>
            <a:r>
              <a:rPr lang="el-GR" altLang="de-DE" sz="1600" i="1" dirty="0"/>
              <a:t>π.χ. περιφερειακές διαφορετικές προσφορές, προσφορές εν μέρει μόνο για μέλη</a:t>
            </a:r>
            <a:endParaRPr lang="de-DE" altLang="de-DE" sz="16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 err="1"/>
              <a:t>Επαγελλαμτική</a:t>
            </a:r>
            <a:r>
              <a:rPr lang="el-GR" altLang="de-DE" sz="1600" b="1" i="1" dirty="0"/>
              <a:t> τοποθέτηση</a:t>
            </a:r>
            <a:r>
              <a:rPr lang="de-DE" altLang="de-DE" sz="1600" b="1" i="1" dirty="0"/>
              <a:t> = </a:t>
            </a:r>
            <a:r>
              <a:rPr lang="el-GR" altLang="de-DE" sz="1600" i="1" dirty="0"/>
              <a:t>ανάλογα με την προσφορά</a:t>
            </a:r>
            <a:endParaRPr lang="de-DE" altLang="de-DE" sz="1600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A7A31C28-1F3C-495B-AD79-E949243FB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912" y="2041505"/>
            <a:ext cx="11420535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en-US" altLang="de-DE" sz="2400" b="1" dirty="0"/>
              <a:t>2. </a:t>
            </a:r>
            <a:r>
              <a:rPr lang="el-GR" altLang="de-DE" sz="2400" b="1" dirty="0"/>
              <a:t>βιομηχανικά και εμπορικά επιμελητήρια </a:t>
            </a:r>
            <a:r>
              <a:rPr lang="en-US" altLang="de-DE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042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4. </a:t>
            </a:r>
            <a:r>
              <a:rPr lang="el-GR" altLang="de-DE" b="1" dirty="0"/>
              <a:t>Τελικός απολογισμός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177" y="3122421"/>
            <a:ext cx="6108791" cy="242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Χαρακτηριστικά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 </a:t>
            </a:r>
            <a:r>
              <a:rPr lang="el-GR" altLang="de-DE" sz="1600" i="1" dirty="0"/>
              <a:t>π.χ. </a:t>
            </a:r>
            <a:r>
              <a:rPr lang="el-GR" altLang="de-DE" sz="1600" i="1" dirty="0" err="1"/>
              <a:t>μικρομεσσαίες</a:t>
            </a:r>
            <a:r>
              <a:rPr lang="el-GR" altLang="de-DE" sz="1600" i="1" dirty="0"/>
              <a:t> επιχειρήσεις, με κόστος, ειδική διαδικασία υποβολής αιτήσεων, περιορισμένο χρόνο, συμβουλευτική εργοδότη και προσωπικού, φάσμα θεμάτων</a:t>
            </a:r>
            <a:r>
              <a:rPr lang="de-DE" altLang="de-DE" sz="1600" i="1" dirty="0"/>
              <a:t>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Μέθοδοι</a:t>
            </a:r>
            <a:r>
              <a:rPr lang="de-DE" altLang="de-DE" sz="1600" i="1" dirty="0"/>
              <a:t> =</a:t>
            </a:r>
            <a:r>
              <a:rPr lang="el-GR" altLang="de-DE" sz="1600" i="1" dirty="0"/>
              <a:t>π.χ. δομημένο (φάσεις/βήματα), ολιστικό, αντανακλαστικό, συστημικό, προσανατολισμένο στη λύση, συμμετοχή, χρήση εργαλείων</a:t>
            </a:r>
            <a:r>
              <a:rPr lang="de-DE" altLang="de-DE" sz="1600" i="1" dirty="0"/>
              <a:t>   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36D751D-3D67-4E70-AF8A-C3E5F108E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380" y="3021772"/>
            <a:ext cx="5595667" cy="2556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Οφέλη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 </a:t>
            </a:r>
            <a:r>
              <a:rPr lang="el-GR" altLang="de-DE" sz="1600" i="1" dirty="0"/>
              <a:t>= π.χ. διαχείριση αλλαγών, καλές πρακτικές, δικτύωση</a:t>
            </a:r>
            <a:endParaRPr lang="de-DE" altLang="de-DE" sz="16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Μειονεκτήματα/προβλήματα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 </a:t>
            </a:r>
            <a:r>
              <a:rPr lang="el-GR" altLang="de-DE" sz="1600" i="1" dirty="0"/>
              <a:t>π.χ. χαμηλή δημοσιότητα, περιορισμένη διαθεσιμότητα, διαδικασία επιλογής</a:t>
            </a:r>
            <a:endParaRPr lang="de-DE" altLang="de-DE" sz="16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Επαγγελματική τοποθέτηση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 </a:t>
            </a:r>
            <a:r>
              <a:rPr lang="el-GR" altLang="de-DE" sz="1600" i="1" dirty="0"/>
              <a:t>κοντά στην συμβουλευτική στο </a:t>
            </a:r>
            <a:r>
              <a:rPr lang="de-DE" altLang="de-DE" sz="1600" i="1" dirty="0"/>
              <a:t>HR</a:t>
            </a:r>
            <a:endParaRPr lang="de-DE" altLang="de-DE" sz="1600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8F2C23C-7361-420A-9C8B-BF2CDAA5F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93" y="1867706"/>
            <a:ext cx="10303845" cy="1002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el-GR" altLang="de-DE" sz="2400" b="1" dirty="0"/>
              <a:t>Πρόγραμμα «εταιρική αξία: ο άνθρωπος» (</a:t>
            </a:r>
            <a:r>
              <a:rPr lang="el-GR" altLang="de-DE" sz="2400" b="1" dirty="0" err="1"/>
              <a:t>unternehmensWert:Mensch</a:t>
            </a:r>
            <a:r>
              <a:rPr lang="el-GR" altLang="de-DE" sz="2400" b="1" dirty="0"/>
              <a:t>) ως μέρος της πρωτοβουλίας INQA</a:t>
            </a:r>
            <a:endParaRPr lang="de-DE" alt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56193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4. </a:t>
            </a:r>
            <a:r>
              <a:rPr lang="el-GR" altLang="de-DE" b="1" dirty="0"/>
              <a:t>Τελικός απολογισμός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89" y="3071585"/>
            <a:ext cx="5788086" cy="262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Χαρακτηριστικά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</a:t>
            </a:r>
            <a:r>
              <a:rPr lang="el-GR" altLang="de-DE" sz="1600" i="1" dirty="0"/>
              <a:t>π.χ. </a:t>
            </a:r>
            <a:r>
              <a:rPr lang="el-GR" altLang="de-DE" sz="1600" i="1" dirty="0" err="1"/>
              <a:t>μικρομεσσαίες</a:t>
            </a:r>
            <a:r>
              <a:rPr lang="el-GR" altLang="de-DE" sz="1600" i="1" dirty="0"/>
              <a:t> επιχειρήσεις, χωρίς κόστος, συγκεκριμένη προσφορά, συμβουλευτική για εργοδότες, μακροπρόθεσμη συμβουλευτική, συνεργάτες δικτύου</a:t>
            </a:r>
            <a:r>
              <a:rPr lang="de-DE" altLang="de-DE" sz="1600" i="1" dirty="0"/>
              <a:t> 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Μέθοδοι</a:t>
            </a:r>
            <a:r>
              <a:rPr lang="de-DE" altLang="de-DE" sz="1600" i="1" dirty="0"/>
              <a:t> = </a:t>
            </a:r>
            <a:r>
              <a:rPr lang="el-GR" altLang="de-DE" sz="1600" i="1" dirty="0"/>
              <a:t>= π.χ. Ατομικό, ολιστικό, αντανακλαστικό, συστημικό, προσανατολισμένο στη λύση</a:t>
            </a:r>
            <a:r>
              <a:rPr lang="de-DE" altLang="de-DE" sz="1600" i="1" dirty="0"/>
              <a:t>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endParaRPr lang="de-DE" altLang="de-DE" sz="2000" i="1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36D751D-3D67-4E70-AF8A-C3E5F108E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380" y="3021772"/>
            <a:ext cx="5595667" cy="2556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Οφέλη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 </a:t>
            </a:r>
            <a:r>
              <a:rPr lang="el-GR" altLang="de-DE" sz="1600" i="1" dirty="0"/>
              <a:t>π.χ. τεχνογνωσία, οικονομική υποστήριξη, καλές πρακτικές, καινοτόμος προσφορά</a:t>
            </a:r>
            <a:endParaRPr lang="de-DE" altLang="de-DE" sz="16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Μειονεκτήματα/προβλήματα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 </a:t>
            </a:r>
            <a:r>
              <a:rPr lang="el-GR" altLang="de-DE" sz="1600" i="1" dirty="0"/>
              <a:t>= π.χ. χαμηλή δημοσιότητα, υψηλή δική τους δραστηριότητα απαραίτητη</a:t>
            </a:r>
            <a:endParaRPr lang="de-DE" altLang="de-DE" sz="16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1600" b="1" i="1" dirty="0"/>
              <a:t>Επαγγελματική τοποθέτηση</a:t>
            </a:r>
            <a:r>
              <a:rPr lang="de-DE" altLang="de-DE" sz="1600" b="1" i="1" dirty="0"/>
              <a:t> </a:t>
            </a:r>
            <a:r>
              <a:rPr lang="de-DE" altLang="de-DE" sz="1600" i="1" dirty="0"/>
              <a:t>= </a:t>
            </a:r>
            <a:r>
              <a:rPr lang="el-GR" altLang="de-DE" sz="1600" i="1" dirty="0"/>
              <a:t>Κοντά στη συμβουλευτική στο </a:t>
            </a:r>
            <a:r>
              <a:rPr lang="de-DE" altLang="de-DE" sz="1600" i="1" dirty="0"/>
              <a:t>HR</a:t>
            </a:r>
            <a:endParaRPr lang="de-DE" altLang="de-DE" sz="1600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8F2C23C-7361-420A-9C8B-BF2CDAA5F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18" y="1856040"/>
            <a:ext cx="10303845" cy="93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de-DE" altLang="de-DE" sz="2400" b="1" dirty="0"/>
              <a:t>4. </a:t>
            </a:r>
            <a:r>
              <a:rPr lang="el-GR" altLang="de-DE" sz="2000" b="1" dirty="0"/>
              <a:t>Έργο «δίκτυο προσόντων» υπό την αιγίδα του Γερμανικού Ομοσπονδιακού Υπουργείου Εργασίας και Κοινωνικών Υποθέσεων (BMAS)</a:t>
            </a:r>
            <a:endParaRPr lang="de-DE" alt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9735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31</TotalTime>
  <Words>495</Words>
  <Application>Microsoft Office PowerPoint</Application>
  <PresentationFormat>Ευρεία οθόνη</PresentationFormat>
  <Paragraphs>41</Paragraphs>
  <Slides>5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Calibri</vt:lpstr>
      <vt:lpstr>Open Sans</vt:lpstr>
      <vt:lpstr>Open Sans Extrabold</vt:lpstr>
      <vt:lpstr>Open Sans Light</vt:lpstr>
      <vt:lpstr>„Office“ tema</vt:lpstr>
      <vt:lpstr>ΕΝΟΤΗΤΑ 4</vt:lpstr>
      <vt:lpstr>4. Τελικός απολογισμός</vt:lpstr>
      <vt:lpstr>4. Τελικός απολογισμός</vt:lpstr>
      <vt:lpstr>4. Τελικός απολογισμός</vt:lpstr>
      <vt:lpstr>4. Τελικός απολογισμός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User 2</cp:lastModifiedBy>
  <cp:revision>246</cp:revision>
  <dcterms:created xsi:type="dcterms:W3CDTF">2020-01-27T22:45:30Z</dcterms:created>
  <dcterms:modified xsi:type="dcterms:W3CDTF">2022-06-07T10:09:32Z</dcterms:modified>
</cp:coreProperties>
</file>